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30" r:id="rId3"/>
    <p:sldId id="407" r:id="rId4"/>
    <p:sldId id="458" r:id="rId5"/>
    <p:sldId id="409" r:id="rId6"/>
    <p:sldId id="410" r:id="rId7"/>
    <p:sldId id="466" r:id="rId8"/>
    <p:sldId id="411" r:id="rId9"/>
    <p:sldId id="422" r:id="rId10"/>
    <p:sldId id="423" r:id="rId11"/>
    <p:sldId id="459" r:id="rId12"/>
    <p:sldId id="424" r:id="rId13"/>
    <p:sldId id="460" r:id="rId14"/>
    <p:sldId id="461" r:id="rId15"/>
    <p:sldId id="467" r:id="rId16"/>
    <p:sldId id="414" r:id="rId17"/>
    <p:sldId id="462" r:id="rId18"/>
    <p:sldId id="415" r:id="rId19"/>
    <p:sldId id="463" r:id="rId20"/>
    <p:sldId id="419" r:id="rId21"/>
    <p:sldId id="420" r:id="rId22"/>
    <p:sldId id="464" r:id="rId23"/>
    <p:sldId id="421" r:id="rId24"/>
    <p:sldId id="426" r:id="rId25"/>
    <p:sldId id="427" r:id="rId26"/>
    <p:sldId id="468" r:id="rId27"/>
    <p:sldId id="429" r:id="rId28"/>
    <p:sldId id="430" r:id="rId29"/>
    <p:sldId id="431" r:id="rId30"/>
    <p:sldId id="432" r:id="rId31"/>
    <p:sldId id="469" r:id="rId32"/>
    <p:sldId id="433" r:id="rId33"/>
    <p:sldId id="437" r:id="rId34"/>
    <p:sldId id="434" r:id="rId35"/>
    <p:sldId id="435" r:id="rId36"/>
    <p:sldId id="436" r:id="rId37"/>
    <p:sldId id="438" r:id="rId38"/>
    <p:sldId id="439" r:id="rId39"/>
    <p:sldId id="440" r:id="rId40"/>
    <p:sldId id="471" r:id="rId41"/>
    <p:sldId id="472" r:id="rId42"/>
    <p:sldId id="473" r:id="rId43"/>
    <p:sldId id="441" r:id="rId44"/>
    <p:sldId id="442" r:id="rId45"/>
    <p:sldId id="447" r:id="rId46"/>
    <p:sldId id="452" r:id="rId47"/>
    <p:sldId id="446" r:id="rId48"/>
    <p:sldId id="465" r:id="rId49"/>
    <p:sldId id="448" r:id="rId50"/>
    <p:sldId id="307" r:id="rId51"/>
    <p:sldId id="258" r:id="rId5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969492F5-2BDB-4BBD-8A5B-0BF6B8A287D4}">
          <p14:sldIdLst>
            <p14:sldId id="256"/>
            <p14:sldId id="330"/>
            <p14:sldId id="407"/>
            <p14:sldId id="458"/>
            <p14:sldId id="409"/>
            <p14:sldId id="410"/>
            <p14:sldId id="466"/>
            <p14:sldId id="411"/>
            <p14:sldId id="422"/>
            <p14:sldId id="423"/>
            <p14:sldId id="459"/>
            <p14:sldId id="424"/>
            <p14:sldId id="460"/>
            <p14:sldId id="461"/>
            <p14:sldId id="467"/>
            <p14:sldId id="414"/>
            <p14:sldId id="462"/>
            <p14:sldId id="415"/>
            <p14:sldId id="463"/>
            <p14:sldId id="419"/>
            <p14:sldId id="420"/>
            <p14:sldId id="464"/>
            <p14:sldId id="421"/>
            <p14:sldId id="426"/>
            <p14:sldId id="427"/>
            <p14:sldId id="468"/>
            <p14:sldId id="429"/>
            <p14:sldId id="430"/>
            <p14:sldId id="431"/>
            <p14:sldId id="432"/>
            <p14:sldId id="469"/>
            <p14:sldId id="433"/>
            <p14:sldId id="437"/>
            <p14:sldId id="434"/>
            <p14:sldId id="435"/>
            <p14:sldId id="436"/>
            <p14:sldId id="438"/>
            <p14:sldId id="439"/>
            <p14:sldId id="440"/>
            <p14:sldId id="471"/>
            <p14:sldId id="472"/>
            <p14:sldId id="473"/>
            <p14:sldId id="441"/>
            <p14:sldId id="442"/>
            <p14:sldId id="447"/>
            <p14:sldId id="452"/>
            <p14:sldId id="446"/>
            <p14:sldId id="465"/>
            <p14:sldId id="448"/>
            <p14:sldId id="30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BF7"/>
    <a:srgbClr val="C6E0B4"/>
    <a:srgbClr val="FFD966"/>
    <a:srgbClr val="FFE699"/>
    <a:srgbClr val="FCE4D6"/>
    <a:srgbClr val="FFF2CC"/>
    <a:srgbClr val="E2EFDA"/>
    <a:srgbClr val="FFFFFF"/>
    <a:srgbClr val="F8CBA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2804" autoAdjust="0"/>
  </p:normalViewPr>
  <p:slideViewPr>
    <p:cSldViewPr snapToGrid="0" snapToObjects="1">
      <p:cViewPr varScale="1">
        <p:scale>
          <a:sx n="102" d="100"/>
          <a:sy n="102" d="100"/>
        </p:scale>
        <p:origin x="10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12-Apr-20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12-Apr-20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ransition spd="slow">
    <p:wipe/>
  </p:transition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30000"/>
        </a:lnSpc>
        <a:spcBef>
          <a:spcPts val="1800"/>
        </a:spcBef>
        <a:spcAft>
          <a:spcPct val="0"/>
        </a:spcAft>
        <a:buSzPct val="135000"/>
        <a:buBlip>
          <a:blip r:embed="rId12"/>
        </a:buBlip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30000"/>
        </a:lnSpc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30000"/>
        </a:lnSpc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30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30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Bagging and Boosting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Ensemble 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10D1E4-4A68-452F-93EB-64807DB0758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Uncorrelated error reduction</a:t>
                </a:r>
              </a:p>
              <a:p>
                <a:r>
                  <a:rPr lang="en-US" dirty="0"/>
                  <a:t>Binomial Distribution:</a:t>
                </a:r>
                <a:br>
                  <a:rPr lang="en-US" dirty="0"/>
                </a:br>
                <a:r>
                  <a:rPr lang="en-US" dirty="0"/>
                  <a:t>The probability of observing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heads in a sample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coin tosses, </a:t>
                </a:r>
                <a:br>
                  <a:rPr lang="en-US" dirty="0"/>
                </a:br>
                <a:r>
                  <a:rPr lang="en-US" dirty="0"/>
                  <a:t>where in each toss the probability of heads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10D1E4-4A68-452F-93EB-64807DB07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C98A75-9718-4BFA-95DB-9DF26111F508}"/>
                  </a:ext>
                </a:extLst>
              </p:cNvPr>
              <p:cNvSpPr/>
              <p:nvPr/>
            </p:nvSpPr>
            <p:spPr>
              <a:xfrm>
                <a:off x="2067948" y="4507572"/>
                <a:ext cx="4920792" cy="834901"/>
              </a:xfrm>
              <a:custGeom>
                <a:avLst/>
                <a:gdLst>
                  <a:gd name="connsiteX0" fmla="*/ 0 w 3336822"/>
                  <a:gd name="connsiteY0" fmla="*/ 0 h 673149"/>
                  <a:gd name="connsiteX1" fmla="*/ 667364 w 3336822"/>
                  <a:gd name="connsiteY1" fmla="*/ 0 h 673149"/>
                  <a:gd name="connsiteX2" fmla="*/ 1301361 w 3336822"/>
                  <a:gd name="connsiteY2" fmla="*/ 0 h 673149"/>
                  <a:gd name="connsiteX3" fmla="*/ 1868620 w 3336822"/>
                  <a:gd name="connsiteY3" fmla="*/ 0 h 673149"/>
                  <a:gd name="connsiteX4" fmla="*/ 2569353 w 3336822"/>
                  <a:gd name="connsiteY4" fmla="*/ 0 h 673149"/>
                  <a:gd name="connsiteX5" fmla="*/ 3336822 w 3336822"/>
                  <a:gd name="connsiteY5" fmla="*/ 0 h 673149"/>
                  <a:gd name="connsiteX6" fmla="*/ 3336822 w 3336822"/>
                  <a:gd name="connsiteY6" fmla="*/ 673149 h 673149"/>
                  <a:gd name="connsiteX7" fmla="*/ 2702826 w 3336822"/>
                  <a:gd name="connsiteY7" fmla="*/ 673149 h 673149"/>
                  <a:gd name="connsiteX8" fmla="*/ 2102198 w 3336822"/>
                  <a:gd name="connsiteY8" fmla="*/ 673149 h 673149"/>
                  <a:gd name="connsiteX9" fmla="*/ 1434833 w 3336822"/>
                  <a:gd name="connsiteY9" fmla="*/ 673149 h 673149"/>
                  <a:gd name="connsiteX10" fmla="*/ 800837 w 3336822"/>
                  <a:gd name="connsiteY10" fmla="*/ 673149 h 673149"/>
                  <a:gd name="connsiteX11" fmla="*/ 0 w 3336822"/>
                  <a:gd name="connsiteY11" fmla="*/ 673149 h 673149"/>
                  <a:gd name="connsiteX12" fmla="*/ 0 w 3336822"/>
                  <a:gd name="connsiteY12" fmla="*/ 0 h 67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6822" h="673149" fill="none" extrusionOk="0">
                    <a:moveTo>
                      <a:pt x="0" y="0"/>
                    </a:moveTo>
                    <a:cubicBezTo>
                      <a:pt x="134533" y="-25789"/>
                      <a:pt x="406375" y="-6413"/>
                      <a:pt x="667364" y="0"/>
                    </a:cubicBezTo>
                    <a:cubicBezTo>
                      <a:pt x="928353" y="6413"/>
                      <a:pt x="1094171" y="30635"/>
                      <a:pt x="1301361" y="0"/>
                    </a:cubicBezTo>
                    <a:cubicBezTo>
                      <a:pt x="1508551" y="-30635"/>
                      <a:pt x="1680104" y="9924"/>
                      <a:pt x="1868620" y="0"/>
                    </a:cubicBezTo>
                    <a:cubicBezTo>
                      <a:pt x="2057136" y="-9924"/>
                      <a:pt x="2377640" y="-17826"/>
                      <a:pt x="2569353" y="0"/>
                    </a:cubicBezTo>
                    <a:cubicBezTo>
                      <a:pt x="2761066" y="17826"/>
                      <a:pt x="3078018" y="-29552"/>
                      <a:pt x="3336822" y="0"/>
                    </a:cubicBezTo>
                    <a:cubicBezTo>
                      <a:pt x="3349441" y="225201"/>
                      <a:pt x="3353306" y="408519"/>
                      <a:pt x="3336822" y="673149"/>
                    </a:cubicBezTo>
                    <a:cubicBezTo>
                      <a:pt x="3107907" y="668814"/>
                      <a:pt x="2902392" y="647414"/>
                      <a:pt x="2702826" y="673149"/>
                    </a:cubicBezTo>
                    <a:cubicBezTo>
                      <a:pt x="2503260" y="698884"/>
                      <a:pt x="2315717" y="687385"/>
                      <a:pt x="2102198" y="673149"/>
                    </a:cubicBezTo>
                    <a:cubicBezTo>
                      <a:pt x="1888679" y="658913"/>
                      <a:pt x="1698057" y="686156"/>
                      <a:pt x="1434833" y="673149"/>
                    </a:cubicBezTo>
                    <a:cubicBezTo>
                      <a:pt x="1171609" y="660142"/>
                      <a:pt x="937292" y="687665"/>
                      <a:pt x="800837" y="673149"/>
                    </a:cubicBezTo>
                    <a:cubicBezTo>
                      <a:pt x="664382" y="658633"/>
                      <a:pt x="180845" y="658287"/>
                      <a:pt x="0" y="673149"/>
                    </a:cubicBezTo>
                    <a:cubicBezTo>
                      <a:pt x="-24684" y="345984"/>
                      <a:pt x="-14845" y="150386"/>
                      <a:pt x="0" y="0"/>
                    </a:cubicBezTo>
                    <a:close/>
                  </a:path>
                  <a:path w="3336822" h="673149" stroke="0" extrusionOk="0">
                    <a:moveTo>
                      <a:pt x="0" y="0"/>
                    </a:moveTo>
                    <a:cubicBezTo>
                      <a:pt x="324284" y="-21741"/>
                      <a:pt x="473628" y="11005"/>
                      <a:pt x="734101" y="0"/>
                    </a:cubicBezTo>
                    <a:cubicBezTo>
                      <a:pt x="994574" y="-11005"/>
                      <a:pt x="1261363" y="23156"/>
                      <a:pt x="1401465" y="0"/>
                    </a:cubicBezTo>
                    <a:cubicBezTo>
                      <a:pt x="1541567" y="-23156"/>
                      <a:pt x="1739768" y="7838"/>
                      <a:pt x="1968725" y="0"/>
                    </a:cubicBezTo>
                    <a:cubicBezTo>
                      <a:pt x="2197682" y="-7838"/>
                      <a:pt x="2356581" y="-21734"/>
                      <a:pt x="2702826" y="0"/>
                    </a:cubicBezTo>
                    <a:cubicBezTo>
                      <a:pt x="3049071" y="21734"/>
                      <a:pt x="3146060" y="3792"/>
                      <a:pt x="3336822" y="0"/>
                    </a:cubicBezTo>
                    <a:cubicBezTo>
                      <a:pt x="3363237" y="194394"/>
                      <a:pt x="3337454" y="484891"/>
                      <a:pt x="3336822" y="673149"/>
                    </a:cubicBezTo>
                    <a:cubicBezTo>
                      <a:pt x="3007683" y="640166"/>
                      <a:pt x="2846058" y="639560"/>
                      <a:pt x="2602721" y="673149"/>
                    </a:cubicBezTo>
                    <a:cubicBezTo>
                      <a:pt x="2359384" y="706738"/>
                      <a:pt x="2144529" y="672533"/>
                      <a:pt x="1935357" y="673149"/>
                    </a:cubicBezTo>
                    <a:cubicBezTo>
                      <a:pt x="1726185" y="673765"/>
                      <a:pt x="1458272" y="657113"/>
                      <a:pt x="1301361" y="673149"/>
                    </a:cubicBezTo>
                    <a:cubicBezTo>
                      <a:pt x="1144450" y="689185"/>
                      <a:pt x="925528" y="669597"/>
                      <a:pt x="700733" y="673149"/>
                    </a:cubicBezTo>
                    <a:cubicBezTo>
                      <a:pt x="475938" y="676701"/>
                      <a:pt x="192265" y="668179"/>
                      <a:pt x="0" y="673149"/>
                    </a:cubicBezTo>
                    <a:cubicBezTo>
                      <a:pt x="-8801" y="427148"/>
                      <a:pt x="-8997" y="218508"/>
                      <a:pt x="0" y="0"/>
                    </a:cubicBezTo>
                    <a:close/>
                  </a:path>
                </a:pathLst>
              </a:custGeom>
              <a:ln w="19050">
                <a:extLst>
                  <a:ext uri="{C807C97D-BFC1-408E-A445-0C87EB9F89A2}">
                    <ask:lineSketchStyleProps xmlns:ask="http://schemas.microsoft.com/office/drawing/2018/sketchyshapes" sd="922450865">
                      <a:custGeom>
                        <a:avLst/>
                        <a:gdLst>
                          <a:gd name="connsiteX0" fmla="*/ 0 w 4920792"/>
                          <a:gd name="connsiteY0" fmla="*/ 0 h 834901"/>
                          <a:gd name="connsiteX1" fmla="*/ 984157 w 4920792"/>
                          <a:gd name="connsiteY1" fmla="*/ 0 h 834901"/>
                          <a:gd name="connsiteX2" fmla="*/ 1919109 w 4920792"/>
                          <a:gd name="connsiteY2" fmla="*/ 0 h 834901"/>
                          <a:gd name="connsiteX3" fmla="*/ 2755643 w 4920792"/>
                          <a:gd name="connsiteY3" fmla="*/ 0 h 834901"/>
                          <a:gd name="connsiteX4" fmla="*/ 3789009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985841 w 4920792"/>
                          <a:gd name="connsiteY7" fmla="*/ 834901 h 834901"/>
                          <a:gd name="connsiteX8" fmla="*/ 3100099 w 4920792"/>
                          <a:gd name="connsiteY8" fmla="*/ 834901 h 834901"/>
                          <a:gd name="connsiteX9" fmla="*/ 2115939 w 4920792"/>
                          <a:gd name="connsiteY9" fmla="*/ 834901 h 834901"/>
                          <a:gd name="connsiteX10" fmla="*/ 1180989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  <a:gd name="connsiteX0" fmla="*/ 0 w 4920792"/>
                          <a:gd name="connsiteY0" fmla="*/ 0 h 834901"/>
                          <a:gd name="connsiteX1" fmla="*/ 1082574 w 4920792"/>
                          <a:gd name="connsiteY1" fmla="*/ 0 h 834901"/>
                          <a:gd name="connsiteX2" fmla="*/ 2066732 w 4920792"/>
                          <a:gd name="connsiteY2" fmla="*/ 0 h 834901"/>
                          <a:gd name="connsiteX3" fmla="*/ 2903267 w 4920792"/>
                          <a:gd name="connsiteY3" fmla="*/ 0 h 834901"/>
                          <a:gd name="connsiteX4" fmla="*/ 3985841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838217 w 4920792"/>
                          <a:gd name="connsiteY7" fmla="*/ 834901 h 834901"/>
                          <a:gd name="connsiteX8" fmla="*/ 2854059 w 4920792"/>
                          <a:gd name="connsiteY8" fmla="*/ 834901 h 834901"/>
                          <a:gd name="connsiteX9" fmla="*/ 1919109 w 4920792"/>
                          <a:gd name="connsiteY9" fmla="*/ 834901 h 834901"/>
                          <a:gd name="connsiteX10" fmla="*/ 1033366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920792" h="834901" fill="none" extrusionOk="0">
                            <a:moveTo>
                              <a:pt x="0" y="0"/>
                            </a:moveTo>
                            <a:cubicBezTo>
                              <a:pt x="292484" y="-19229"/>
                              <a:pt x="583804" y="-20239"/>
                              <a:pt x="984157" y="0"/>
                            </a:cubicBezTo>
                            <a:cubicBezTo>
                              <a:pt x="1329970" y="9293"/>
                              <a:pt x="1622511" y="1062"/>
                              <a:pt x="1919109" y="0"/>
                            </a:cubicBezTo>
                            <a:cubicBezTo>
                              <a:pt x="2249394" y="16010"/>
                              <a:pt x="2444642" y="18493"/>
                              <a:pt x="2755643" y="0"/>
                            </a:cubicBezTo>
                            <a:cubicBezTo>
                              <a:pt x="3075279" y="-52660"/>
                              <a:pt x="3514125" y="12828"/>
                              <a:pt x="3789009" y="0"/>
                            </a:cubicBezTo>
                            <a:cubicBezTo>
                              <a:pt x="4115912" y="-24964"/>
                              <a:pt x="4521044" y="-57040"/>
                              <a:pt x="4920792" y="0"/>
                            </a:cubicBezTo>
                            <a:cubicBezTo>
                              <a:pt x="4937558" y="265370"/>
                              <a:pt x="4940242" y="496632"/>
                              <a:pt x="4920792" y="834901"/>
                            </a:cubicBezTo>
                            <a:cubicBezTo>
                              <a:pt x="4624635" y="814340"/>
                              <a:pt x="4283714" y="823636"/>
                              <a:pt x="3985841" y="834901"/>
                            </a:cubicBezTo>
                            <a:cubicBezTo>
                              <a:pt x="3710452" y="863977"/>
                              <a:pt x="3377620" y="819899"/>
                              <a:pt x="3100099" y="834901"/>
                            </a:cubicBezTo>
                            <a:cubicBezTo>
                              <a:pt x="2799988" y="768466"/>
                              <a:pt x="2488324" y="888380"/>
                              <a:pt x="2115939" y="834901"/>
                            </a:cubicBezTo>
                            <a:cubicBezTo>
                              <a:pt x="1706444" y="798314"/>
                              <a:pt x="1342623" y="872403"/>
                              <a:pt x="1180989" y="834901"/>
                            </a:cubicBezTo>
                            <a:cubicBezTo>
                              <a:pt x="963081" y="797967"/>
                              <a:pt x="291989" y="809130"/>
                              <a:pt x="0" y="834901"/>
                            </a:cubicBezTo>
                            <a:cubicBezTo>
                              <a:pt x="-69805" y="444867"/>
                              <a:pt x="-26284" y="180977"/>
                              <a:pt x="0" y="0"/>
                            </a:cubicBezTo>
                            <a:close/>
                          </a:path>
                          <a:path w="4920792" h="834901" stroke="0" extrusionOk="0">
                            <a:moveTo>
                              <a:pt x="0" y="0"/>
                            </a:moveTo>
                            <a:cubicBezTo>
                              <a:pt x="469807" y="-19867"/>
                              <a:pt x="689575" y="21363"/>
                              <a:pt x="1082574" y="0"/>
                            </a:cubicBezTo>
                            <a:cubicBezTo>
                              <a:pt x="1484143" y="-4953"/>
                              <a:pt x="1823615" y="46799"/>
                              <a:pt x="2066732" y="0"/>
                            </a:cubicBezTo>
                            <a:cubicBezTo>
                              <a:pt x="2207693" y="-11761"/>
                              <a:pt x="2580821" y="-36588"/>
                              <a:pt x="2903267" y="0"/>
                            </a:cubicBezTo>
                            <a:cubicBezTo>
                              <a:pt x="3242037" y="-24682"/>
                              <a:pt x="3448656" y="6908"/>
                              <a:pt x="3985841" y="0"/>
                            </a:cubicBezTo>
                            <a:cubicBezTo>
                              <a:pt x="4511074" y="17402"/>
                              <a:pt x="4619451" y="32944"/>
                              <a:pt x="4920792" y="0"/>
                            </a:cubicBezTo>
                            <a:cubicBezTo>
                              <a:pt x="4920211" y="213535"/>
                              <a:pt x="4894074" y="640375"/>
                              <a:pt x="4920792" y="834901"/>
                            </a:cubicBezTo>
                            <a:cubicBezTo>
                              <a:pt x="4437667" y="821425"/>
                              <a:pt x="4209460" y="757132"/>
                              <a:pt x="3838217" y="834901"/>
                            </a:cubicBezTo>
                            <a:cubicBezTo>
                              <a:pt x="3448603" y="826650"/>
                              <a:pt x="3128432" y="780187"/>
                              <a:pt x="2854059" y="834901"/>
                            </a:cubicBezTo>
                            <a:cubicBezTo>
                              <a:pt x="2526512" y="851368"/>
                              <a:pt x="2122569" y="828096"/>
                              <a:pt x="1919109" y="834901"/>
                            </a:cubicBezTo>
                            <a:cubicBezTo>
                              <a:pt x="1690018" y="880194"/>
                              <a:pt x="1314277" y="879005"/>
                              <a:pt x="1033366" y="834901"/>
                            </a:cubicBezTo>
                            <a:cubicBezTo>
                              <a:pt x="682721" y="846243"/>
                              <a:pt x="270788" y="861660"/>
                              <a:pt x="0" y="834901"/>
                            </a:cubicBezTo>
                            <a:cubicBezTo>
                              <a:pt x="-36542" y="515449"/>
                              <a:pt x="7030" y="313796"/>
                              <a:pt x="0" y="0"/>
                            </a:cubicBezTo>
                            <a:close/>
                          </a:path>
                          <a:path w="4920792" h="834901" fill="none" stroke="0" extrusionOk="0">
                            <a:moveTo>
                              <a:pt x="0" y="0"/>
                            </a:moveTo>
                            <a:cubicBezTo>
                              <a:pt x="177647" y="-10384"/>
                              <a:pt x="616114" y="5467"/>
                              <a:pt x="984157" y="0"/>
                            </a:cubicBezTo>
                            <a:cubicBezTo>
                              <a:pt x="1365096" y="21389"/>
                              <a:pt x="1626908" y="56953"/>
                              <a:pt x="1919109" y="0"/>
                            </a:cubicBezTo>
                            <a:cubicBezTo>
                              <a:pt x="2216533" y="-19167"/>
                              <a:pt x="2446950" y="24468"/>
                              <a:pt x="2755643" y="0"/>
                            </a:cubicBezTo>
                            <a:cubicBezTo>
                              <a:pt x="3066993" y="20309"/>
                              <a:pt x="3483256" y="-9733"/>
                              <a:pt x="3789009" y="0"/>
                            </a:cubicBezTo>
                            <a:cubicBezTo>
                              <a:pt x="4059825" y="52009"/>
                              <a:pt x="4539797" y="4629"/>
                              <a:pt x="4920792" y="0"/>
                            </a:cubicBezTo>
                            <a:cubicBezTo>
                              <a:pt x="4961995" y="252839"/>
                              <a:pt x="4947795" y="528149"/>
                              <a:pt x="4920792" y="834901"/>
                            </a:cubicBezTo>
                            <a:cubicBezTo>
                              <a:pt x="4638723" y="864963"/>
                              <a:pt x="4287554" y="803430"/>
                              <a:pt x="3985841" y="834901"/>
                            </a:cubicBezTo>
                            <a:cubicBezTo>
                              <a:pt x="3631493" y="853761"/>
                              <a:pt x="3414602" y="871660"/>
                              <a:pt x="3100099" y="834901"/>
                            </a:cubicBezTo>
                            <a:cubicBezTo>
                              <a:pt x="2795485" y="825424"/>
                              <a:pt x="2518916" y="838711"/>
                              <a:pt x="2115939" y="834901"/>
                            </a:cubicBezTo>
                            <a:cubicBezTo>
                              <a:pt x="1727009" y="810824"/>
                              <a:pt x="1376782" y="856576"/>
                              <a:pt x="1180989" y="834901"/>
                            </a:cubicBezTo>
                            <a:cubicBezTo>
                              <a:pt x="970791" y="811666"/>
                              <a:pt x="246686" y="843797"/>
                              <a:pt x="0" y="834901"/>
                            </a:cubicBezTo>
                            <a:cubicBezTo>
                              <a:pt x="-20244" y="396366"/>
                              <a:pt x="-52163" y="20046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C98A75-9718-4BFA-95DB-9DF26111F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948" y="4507572"/>
                <a:ext cx="4920792" cy="834901"/>
              </a:xfrm>
              <a:custGeom>
                <a:avLst/>
                <a:gdLst>
                  <a:gd name="connsiteX0" fmla="*/ 0 w 3336822"/>
                  <a:gd name="connsiteY0" fmla="*/ 0 h 673149"/>
                  <a:gd name="connsiteX1" fmla="*/ 667364 w 3336822"/>
                  <a:gd name="connsiteY1" fmla="*/ 0 h 673149"/>
                  <a:gd name="connsiteX2" fmla="*/ 1301361 w 3336822"/>
                  <a:gd name="connsiteY2" fmla="*/ 0 h 673149"/>
                  <a:gd name="connsiteX3" fmla="*/ 1868620 w 3336822"/>
                  <a:gd name="connsiteY3" fmla="*/ 0 h 673149"/>
                  <a:gd name="connsiteX4" fmla="*/ 2569353 w 3336822"/>
                  <a:gd name="connsiteY4" fmla="*/ 0 h 673149"/>
                  <a:gd name="connsiteX5" fmla="*/ 3336822 w 3336822"/>
                  <a:gd name="connsiteY5" fmla="*/ 0 h 673149"/>
                  <a:gd name="connsiteX6" fmla="*/ 3336822 w 3336822"/>
                  <a:gd name="connsiteY6" fmla="*/ 673149 h 673149"/>
                  <a:gd name="connsiteX7" fmla="*/ 2702826 w 3336822"/>
                  <a:gd name="connsiteY7" fmla="*/ 673149 h 673149"/>
                  <a:gd name="connsiteX8" fmla="*/ 2102198 w 3336822"/>
                  <a:gd name="connsiteY8" fmla="*/ 673149 h 673149"/>
                  <a:gd name="connsiteX9" fmla="*/ 1434833 w 3336822"/>
                  <a:gd name="connsiteY9" fmla="*/ 673149 h 673149"/>
                  <a:gd name="connsiteX10" fmla="*/ 800837 w 3336822"/>
                  <a:gd name="connsiteY10" fmla="*/ 673149 h 673149"/>
                  <a:gd name="connsiteX11" fmla="*/ 0 w 3336822"/>
                  <a:gd name="connsiteY11" fmla="*/ 673149 h 673149"/>
                  <a:gd name="connsiteX12" fmla="*/ 0 w 3336822"/>
                  <a:gd name="connsiteY12" fmla="*/ 0 h 67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6822" h="673149" fill="none" extrusionOk="0">
                    <a:moveTo>
                      <a:pt x="0" y="0"/>
                    </a:moveTo>
                    <a:cubicBezTo>
                      <a:pt x="134533" y="-25789"/>
                      <a:pt x="406375" y="-6413"/>
                      <a:pt x="667364" y="0"/>
                    </a:cubicBezTo>
                    <a:cubicBezTo>
                      <a:pt x="928353" y="6413"/>
                      <a:pt x="1094171" y="30635"/>
                      <a:pt x="1301361" y="0"/>
                    </a:cubicBezTo>
                    <a:cubicBezTo>
                      <a:pt x="1508551" y="-30635"/>
                      <a:pt x="1680104" y="9924"/>
                      <a:pt x="1868620" y="0"/>
                    </a:cubicBezTo>
                    <a:cubicBezTo>
                      <a:pt x="2057136" y="-9924"/>
                      <a:pt x="2377640" y="-17826"/>
                      <a:pt x="2569353" y="0"/>
                    </a:cubicBezTo>
                    <a:cubicBezTo>
                      <a:pt x="2761066" y="17826"/>
                      <a:pt x="3078018" y="-29552"/>
                      <a:pt x="3336822" y="0"/>
                    </a:cubicBezTo>
                    <a:cubicBezTo>
                      <a:pt x="3349441" y="225201"/>
                      <a:pt x="3353306" y="408519"/>
                      <a:pt x="3336822" y="673149"/>
                    </a:cubicBezTo>
                    <a:cubicBezTo>
                      <a:pt x="3107907" y="668814"/>
                      <a:pt x="2902392" y="647414"/>
                      <a:pt x="2702826" y="673149"/>
                    </a:cubicBezTo>
                    <a:cubicBezTo>
                      <a:pt x="2503260" y="698884"/>
                      <a:pt x="2315717" y="687385"/>
                      <a:pt x="2102198" y="673149"/>
                    </a:cubicBezTo>
                    <a:cubicBezTo>
                      <a:pt x="1888679" y="658913"/>
                      <a:pt x="1698057" y="686156"/>
                      <a:pt x="1434833" y="673149"/>
                    </a:cubicBezTo>
                    <a:cubicBezTo>
                      <a:pt x="1171609" y="660142"/>
                      <a:pt x="937292" y="687665"/>
                      <a:pt x="800837" y="673149"/>
                    </a:cubicBezTo>
                    <a:cubicBezTo>
                      <a:pt x="664382" y="658633"/>
                      <a:pt x="180845" y="658287"/>
                      <a:pt x="0" y="673149"/>
                    </a:cubicBezTo>
                    <a:cubicBezTo>
                      <a:pt x="-24684" y="345984"/>
                      <a:pt x="-14845" y="150386"/>
                      <a:pt x="0" y="0"/>
                    </a:cubicBezTo>
                    <a:close/>
                  </a:path>
                  <a:path w="3336822" h="673149" stroke="0" extrusionOk="0">
                    <a:moveTo>
                      <a:pt x="0" y="0"/>
                    </a:moveTo>
                    <a:cubicBezTo>
                      <a:pt x="324284" y="-21741"/>
                      <a:pt x="473628" y="11005"/>
                      <a:pt x="734101" y="0"/>
                    </a:cubicBezTo>
                    <a:cubicBezTo>
                      <a:pt x="994574" y="-11005"/>
                      <a:pt x="1261363" y="23156"/>
                      <a:pt x="1401465" y="0"/>
                    </a:cubicBezTo>
                    <a:cubicBezTo>
                      <a:pt x="1541567" y="-23156"/>
                      <a:pt x="1739768" y="7838"/>
                      <a:pt x="1968725" y="0"/>
                    </a:cubicBezTo>
                    <a:cubicBezTo>
                      <a:pt x="2197682" y="-7838"/>
                      <a:pt x="2356581" y="-21734"/>
                      <a:pt x="2702826" y="0"/>
                    </a:cubicBezTo>
                    <a:cubicBezTo>
                      <a:pt x="3049071" y="21734"/>
                      <a:pt x="3146060" y="3792"/>
                      <a:pt x="3336822" y="0"/>
                    </a:cubicBezTo>
                    <a:cubicBezTo>
                      <a:pt x="3363237" y="194394"/>
                      <a:pt x="3337454" y="484891"/>
                      <a:pt x="3336822" y="673149"/>
                    </a:cubicBezTo>
                    <a:cubicBezTo>
                      <a:pt x="3007683" y="640166"/>
                      <a:pt x="2846058" y="639560"/>
                      <a:pt x="2602721" y="673149"/>
                    </a:cubicBezTo>
                    <a:cubicBezTo>
                      <a:pt x="2359384" y="706738"/>
                      <a:pt x="2144529" y="672533"/>
                      <a:pt x="1935357" y="673149"/>
                    </a:cubicBezTo>
                    <a:cubicBezTo>
                      <a:pt x="1726185" y="673765"/>
                      <a:pt x="1458272" y="657113"/>
                      <a:pt x="1301361" y="673149"/>
                    </a:cubicBezTo>
                    <a:cubicBezTo>
                      <a:pt x="1144450" y="689185"/>
                      <a:pt x="925528" y="669597"/>
                      <a:pt x="700733" y="673149"/>
                    </a:cubicBezTo>
                    <a:cubicBezTo>
                      <a:pt x="475938" y="676701"/>
                      <a:pt x="192265" y="668179"/>
                      <a:pt x="0" y="673149"/>
                    </a:cubicBezTo>
                    <a:cubicBezTo>
                      <a:pt x="-8801" y="427148"/>
                      <a:pt x="-8997" y="218508"/>
                      <a:pt x="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19050">
                <a:extLst>
                  <a:ext uri="{C807C97D-BFC1-408E-A445-0C87EB9F89A2}">
                    <ask:lineSketchStyleProps xmlns:ask="http://schemas.microsoft.com/office/drawing/2018/sketchyshapes" sd="922450865">
                      <a:custGeom>
                        <a:avLst/>
                        <a:gdLst>
                          <a:gd name="connsiteX0" fmla="*/ 0 w 4920792"/>
                          <a:gd name="connsiteY0" fmla="*/ 0 h 834901"/>
                          <a:gd name="connsiteX1" fmla="*/ 984157 w 4920792"/>
                          <a:gd name="connsiteY1" fmla="*/ 0 h 834901"/>
                          <a:gd name="connsiteX2" fmla="*/ 1919109 w 4920792"/>
                          <a:gd name="connsiteY2" fmla="*/ 0 h 834901"/>
                          <a:gd name="connsiteX3" fmla="*/ 2755643 w 4920792"/>
                          <a:gd name="connsiteY3" fmla="*/ 0 h 834901"/>
                          <a:gd name="connsiteX4" fmla="*/ 3789009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985841 w 4920792"/>
                          <a:gd name="connsiteY7" fmla="*/ 834901 h 834901"/>
                          <a:gd name="connsiteX8" fmla="*/ 3100099 w 4920792"/>
                          <a:gd name="connsiteY8" fmla="*/ 834901 h 834901"/>
                          <a:gd name="connsiteX9" fmla="*/ 2115939 w 4920792"/>
                          <a:gd name="connsiteY9" fmla="*/ 834901 h 834901"/>
                          <a:gd name="connsiteX10" fmla="*/ 1180989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  <a:gd name="connsiteX0" fmla="*/ 0 w 4920792"/>
                          <a:gd name="connsiteY0" fmla="*/ 0 h 834901"/>
                          <a:gd name="connsiteX1" fmla="*/ 1082574 w 4920792"/>
                          <a:gd name="connsiteY1" fmla="*/ 0 h 834901"/>
                          <a:gd name="connsiteX2" fmla="*/ 2066732 w 4920792"/>
                          <a:gd name="connsiteY2" fmla="*/ 0 h 834901"/>
                          <a:gd name="connsiteX3" fmla="*/ 2903267 w 4920792"/>
                          <a:gd name="connsiteY3" fmla="*/ 0 h 834901"/>
                          <a:gd name="connsiteX4" fmla="*/ 3985841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838217 w 4920792"/>
                          <a:gd name="connsiteY7" fmla="*/ 834901 h 834901"/>
                          <a:gd name="connsiteX8" fmla="*/ 2854059 w 4920792"/>
                          <a:gd name="connsiteY8" fmla="*/ 834901 h 834901"/>
                          <a:gd name="connsiteX9" fmla="*/ 1919109 w 4920792"/>
                          <a:gd name="connsiteY9" fmla="*/ 834901 h 834901"/>
                          <a:gd name="connsiteX10" fmla="*/ 1033366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920792" h="834901" fill="none" extrusionOk="0">
                            <a:moveTo>
                              <a:pt x="0" y="0"/>
                            </a:moveTo>
                            <a:cubicBezTo>
                              <a:pt x="292484" y="-19229"/>
                              <a:pt x="583804" y="-20239"/>
                              <a:pt x="984157" y="0"/>
                            </a:cubicBezTo>
                            <a:cubicBezTo>
                              <a:pt x="1329970" y="9293"/>
                              <a:pt x="1622511" y="1062"/>
                              <a:pt x="1919109" y="0"/>
                            </a:cubicBezTo>
                            <a:cubicBezTo>
                              <a:pt x="2249394" y="16010"/>
                              <a:pt x="2444642" y="18493"/>
                              <a:pt x="2755643" y="0"/>
                            </a:cubicBezTo>
                            <a:cubicBezTo>
                              <a:pt x="3075279" y="-52660"/>
                              <a:pt x="3514125" y="12828"/>
                              <a:pt x="3789009" y="0"/>
                            </a:cubicBezTo>
                            <a:cubicBezTo>
                              <a:pt x="4115912" y="-24964"/>
                              <a:pt x="4521044" y="-57040"/>
                              <a:pt x="4920792" y="0"/>
                            </a:cubicBezTo>
                            <a:cubicBezTo>
                              <a:pt x="4937558" y="265370"/>
                              <a:pt x="4940242" y="496632"/>
                              <a:pt x="4920792" y="834901"/>
                            </a:cubicBezTo>
                            <a:cubicBezTo>
                              <a:pt x="4624635" y="814340"/>
                              <a:pt x="4283714" y="823636"/>
                              <a:pt x="3985841" y="834901"/>
                            </a:cubicBezTo>
                            <a:cubicBezTo>
                              <a:pt x="3710452" y="863977"/>
                              <a:pt x="3377620" y="819899"/>
                              <a:pt x="3100099" y="834901"/>
                            </a:cubicBezTo>
                            <a:cubicBezTo>
                              <a:pt x="2799988" y="768466"/>
                              <a:pt x="2488324" y="888380"/>
                              <a:pt x="2115939" y="834901"/>
                            </a:cubicBezTo>
                            <a:cubicBezTo>
                              <a:pt x="1706444" y="798314"/>
                              <a:pt x="1342623" y="872403"/>
                              <a:pt x="1180989" y="834901"/>
                            </a:cubicBezTo>
                            <a:cubicBezTo>
                              <a:pt x="963081" y="797967"/>
                              <a:pt x="291989" y="809130"/>
                              <a:pt x="0" y="834901"/>
                            </a:cubicBezTo>
                            <a:cubicBezTo>
                              <a:pt x="-69805" y="444867"/>
                              <a:pt x="-26284" y="180977"/>
                              <a:pt x="0" y="0"/>
                            </a:cubicBezTo>
                            <a:close/>
                          </a:path>
                          <a:path w="4920792" h="834901" stroke="0" extrusionOk="0">
                            <a:moveTo>
                              <a:pt x="0" y="0"/>
                            </a:moveTo>
                            <a:cubicBezTo>
                              <a:pt x="469807" y="-19867"/>
                              <a:pt x="689575" y="21363"/>
                              <a:pt x="1082574" y="0"/>
                            </a:cubicBezTo>
                            <a:cubicBezTo>
                              <a:pt x="1484143" y="-4953"/>
                              <a:pt x="1823615" y="46799"/>
                              <a:pt x="2066732" y="0"/>
                            </a:cubicBezTo>
                            <a:cubicBezTo>
                              <a:pt x="2207693" y="-11761"/>
                              <a:pt x="2580821" y="-36588"/>
                              <a:pt x="2903267" y="0"/>
                            </a:cubicBezTo>
                            <a:cubicBezTo>
                              <a:pt x="3242037" y="-24682"/>
                              <a:pt x="3448656" y="6908"/>
                              <a:pt x="3985841" y="0"/>
                            </a:cubicBezTo>
                            <a:cubicBezTo>
                              <a:pt x="4511074" y="17402"/>
                              <a:pt x="4619451" y="32944"/>
                              <a:pt x="4920792" y="0"/>
                            </a:cubicBezTo>
                            <a:cubicBezTo>
                              <a:pt x="4920211" y="213535"/>
                              <a:pt x="4894074" y="640375"/>
                              <a:pt x="4920792" y="834901"/>
                            </a:cubicBezTo>
                            <a:cubicBezTo>
                              <a:pt x="4437667" y="821425"/>
                              <a:pt x="4209460" y="757132"/>
                              <a:pt x="3838217" y="834901"/>
                            </a:cubicBezTo>
                            <a:cubicBezTo>
                              <a:pt x="3448603" y="826650"/>
                              <a:pt x="3128432" y="780187"/>
                              <a:pt x="2854059" y="834901"/>
                            </a:cubicBezTo>
                            <a:cubicBezTo>
                              <a:pt x="2526512" y="851368"/>
                              <a:pt x="2122569" y="828096"/>
                              <a:pt x="1919109" y="834901"/>
                            </a:cubicBezTo>
                            <a:cubicBezTo>
                              <a:pt x="1690018" y="880194"/>
                              <a:pt x="1314277" y="879005"/>
                              <a:pt x="1033366" y="834901"/>
                            </a:cubicBezTo>
                            <a:cubicBezTo>
                              <a:pt x="682721" y="846243"/>
                              <a:pt x="270788" y="861660"/>
                              <a:pt x="0" y="834901"/>
                            </a:cubicBezTo>
                            <a:cubicBezTo>
                              <a:pt x="-36542" y="515449"/>
                              <a:pt x="7030" y="313796"/>
                              <a:pt x="0" y="0"/>
                            </a:cubicBezTo>
                            <a:close/>
                          </a:path>
                          <a:path w="4920792" h="834901" fill="none" stroke="0" extrusionOk="0">
                            <a:moveTo>
                              <a:pt x="0" y="0"/>
                            </a:moveTo>
                            <a:cubicBezTo>
                              <a:pt x="177647" y="-10384"/>
                              <a:pt x="616114" y="5467"/>
                              <a:pt x="984157" y="0"/>
                            </a:cubicBezTo>
                            <a:cubicBezTo>
                              <a:pt x="1365096" y="21389"/>
                              <a:pt x="1626908" y="56953"/>
                              <a:pt x="1919109" y="0"/>
                            </a:cubicBezTo>
                            <a:cubicBezTo>
                              <a:pt x="2216533" y="-19167"/>
                              <a:pt x="2446950" y="24468"/>
                              <a:pt x="2755643" y="0"/>
                            </a:cubicBezTo>
                            <a:cubicBezTo>
                              <a:pt x="3066993" y="20309"/>
                              <a:pt x="3483256" y="-9733"/>
                              <a:pt x="3789009" y="0"/>
                            </a:cubicBezTo>
                            <a:cubicBezTo>
                              <a:pt x="4059825" y="52009"/>
                              <a:pt x="4539797" y="4629"/>
                              <a:pt x="4920792" y="0"/>
                            </a:cubicBezTo>
                            <a:cubicBezTo>
                              <a:pt x="4961995" y="252839"/>
                              <a:pt x="4947795" y="528149"/>
                              <a:pt x="4920792" y="834901"/>
                            </a:cubicBezTo>
                            <a:cubicBezTo>
                              <a:pt x="4638723" y="864963"/>
                              <a:pt x="4287554" y="803430"/>
                              <a:pt x="3985841" y="834901"/>
                            </a:cubicBezTo>
                            <a:cubicBezTo>
                              <a:pt x="3631493" y="853761"/>
                              <a:pt x="3414602" y="871660"/>
                              <a:pt x="3100099" y="834901"/>
                            </a:cubicBezTo>
                            <a:cubicBezTo>
                              <a:pt x="2795485" y="825424"/>
                              <a:pt x="2518916" y="838711"/>
                              <a:pt x="2115939" y="834901"/>
                            </a:cubicBezTo>
                            <a:cubicBezTo>
                              <a:pt x="1727009" y="810824"/>
                              <a:pt x="1376782" y="856576"/>
                              <a:pt x="1180989" y="834901"/>
                            </a:cubicBezTo>
                            <a:cubicBezTo>
                              <a:pt x="970791" y="811666"/>
                              <a:pt x="246686" y="843797"/>
                              <a:pt x="0" y="834901"/>
                            </a:cubicBezTo>
                            <a:cubicBezTo>
                              <a:pt x="-20244" y="396366"/>
                              <a:pt x="-52163" y="20046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73602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10D1E4-4A68-452F-93EB-64807DB0758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65760" y="2009550"/>
                <a:ext cx="8326438" cy="402549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we have 5 completely independent classifiers for majority voting, accuracy 70% each, then the majority vote:</a:t>
                </a:r>
              </a:p>
              <a:p>
                <a:pPr lvl="1">
                  <a:tabLst>
                    <a:tab pos="4344988" algn="l"/>
                  </a:tabLst>
                </a:pPr>
                <a:r>
                  <a:rPr lang="en-US" sz="2000" dirty="0"/>
                  <a:t>for 3 out of the 5 classifiers,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=0.7, </m:t>
                        </m:r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tabLst>
                    <a:tab pos="4344988" algn="l"/>
                  </a:tabLst>
                </a:pPr>
                <a:r>
                  <a:rPr lang="en-US" sz="2000" dirty="0"/>
                  <a:t>for 4 out of the 5 classifiers,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=0.7,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=4,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tabLst>
                    <a:tab pos="4344988" algn="l"/>
                  </a:tabLst>
                </a:pPr>
                <a:r>
                  <a:rPr lang="en-US" sz="2000" dirty="0"/>
                  <a:t>for all 5 classifiers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=0.7,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=5,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10D1E4-4A68-452F-93EB-64807DB07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65760" y="2009550"/>
                <a:ext cx="8326438" cy="4025490"/>
              </a:xfrm>
              <a:blipFill>
                <a:blip r:embed="rId2"/>
                <a:stretch>
                  <a:fillRect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Why Ensemble 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EA53BE8-41C3-4F26-A8A4-7FADFABC6B42}"/>
                  </a:ext>
                </a:extLst>
              </p:cNvPr>
              <p:cNvSpPr/>
              <p:nvPr/>
            </p:nvSpPr>
            <p:spPr>
              <a:xfrm>
                <a:off x="569912" y="2125115"/>
                <a:ext cx="4920792" cy="834901"/>
              </a:xfrm>
              <a:custGeom>
                <a:avLst/>
                <a:gdLst>
                  <a:gd name="connsiteX0" fmla="*/ 0 w 3336822"/>
                  <a:gd name="connsiteY0" fmla="*/ 0 h 673149"/>
                  <a:gd name="connsiteX1" fmla="*/ 667364 w 3336822"/>
                  <a:gd name="connsiteY1" fmla="*/ 0 h 673149"/>
                  <a:gd name="connsiteX2" fmla="*/ 1301361 w 3336822"/>
                  <a:gd name="connsiteY2" fmla="*/ 0 h 673149"/>
                  <a:gd name="connsiteX3" fmla="*/ 1868620 w 3336822"/>
                  <a:gd name="connsiteY3" fmla="*/ 0 h 673149"/>
                  <a:gd name="connsiteX4" fmla="*/ 2569353 w 3336822"/>
                  <a:gd name="connsiteY4" fmla="*/ 0 h 673149"/>
                  <a:gd name="connsiteX5" fmla="*/ 3336822 w 3336822"/>
                  <a:gd name="connsiteY5" fmla="*/ 0 h 673149"/>
                  <a:gd name="connsiteX6" fmla="*/ 3336822 w 3336822"/>
                  <a:gd name="connsiteY6" fmla="*/ 673149 h 673149"/>
                  <a:gd name="connsiteX7" fmla="*/ 2702826 w 3336822"/>
                  <a:gd name="connsiteY7" fmla="*/ 673149 h 673149"/>
                  <a:gd name="connsiteX8" fmla="*/ 2102198 w 3336822"/>
                  <a:gd name="connsiteY8" fmla="*/ 673149 h 673149"/>
                  <a:gd name="connsiteX9" fmla="*/ 1434833 w 3336822"/>
                  <a:gd name="connsiteY9" fmla="*/ 673149 h 673149"/>
                  <a:gd name="connsiteX10" fmla="*/ 800837 w 3336822"/>
                  <a:gd name="connsiteY10" fmla="*/ 673149 h 673149"/>
                  <a:gd name="connsiteX11" fmla="*/ 0 w 3336822"/>
                  <a:gd name="connsiteY11" fmla="*/ 673149 h 673149"/>
                  <a:gd name="connsiteX12" fmla="*/ 0 w 3336822"/>
                  <a:gd name="connsiteY12" fmla="*/ 0 h 67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6822" h="673149" fill="none" extrusionOk="0">
                    <a:moveTo>
                      <a:pt x="0" y="0"/>
                    </a:moveTo>
                    <a:cubicBezTo>
                      <a:pt x="134533" y="-25789"/>
                      <a:pt x="406375" y="-6413"/>
                      <a:pt x="667364" y="0"/>
                    </a:cubicBezTo>
                    <a:cubicBezTo>
                      <a:pt x="928353" y="6413"/>
                      <a:pt x="1094171" y="30635"/>
                      <a:pt x="1301361" y="0"/>
                    </a:cubicBezTo>
                    <a:cubicBezTo>
                      <a:pt x="1508551" y="-30635"/>
                      <a:pt x="1680104" y="9924"/>
                      <a:pt x="1868620" y="0"/>
                    </a:cubicBezTo>
                    <a:cubicBezTo>
                      <a:pt x="2057136" y="-9924"/>
                      <a:pt x="2377640" y="-17826"/>
                      <a:pt x="2569353" y="0"/>
                    </a:cubicBezTo>
                    <a:cubicBezTo>
                      <a:pt x="2761066" y="17826"/>
                      <a:pt x="3078018" y="-29552"/>
                      <a:pt x="3336822" y="0"/>
                    </a:cubicBezTo>
                    <a:cubicBezTo>
                      <a:pt x="3349441" y="225201"/>
                      <a:pt x="3353306" y="408519"/>
                      <a:pt x="3336822" y="673149"/>
                    </a:cubicBezTo>
                    <a:cubicBezTo>
                      <a:pt x="3107907" y="668814"/>
                      <a:pt x="2902392" y="647414"/>
                      <a:pt x="2702826" y="673149"/>
                    </a:cubicBezTo>
                    <a:cubicBezTo>
                      <a:pt x="2503260" y="698884"/>
                      <a:pt x="2315717" y="687385"/>
                      <a:pt x="2102198" y="673149"/>
                    </a:cubicBezTo>
                    <a:cubicBezTo>
                      <a:pt x="1888679" y="658913"/>
                      <a:pt x="1698057" y="686156"/>
                      <a:pt x="1434833" y="673149"/>
                    </a:cubicBezTo>
                    <a:cubicBezTo>
                      <a:pt x="1171609" y="660142"/>
                      <a:pt x="937292" y="687665"/>
                      <a:pt x="800837" y="673149"/>
                    </a:cubicBezTo>
                    <a:cubicBezTo>
                      <a:pt x="664382" y="658633"/>
                      <a:pt x="180845" y="658287"/>
                      <a:pt x="0" y="673149"/>
                    </a:cubicBezTo>
                    <a:cubicBezTo>
                      <a:pt x="-24684" y="345984"/>
                      <a:pt x="-14845" y="150386"/>
                      <a:pt x="0" y="0"/>
                    </a:cubicBezTo>
                    <a:close/>
                  </a:path>
                  <a:path w="3336822" h="673149" stroke="0" extrusionOk="0">
                    <a:moveTo>
                      <a:pt x="0" y="0"/>
                    </a:moveTo>
                    <a:cubicBezTo>
                      <a:pt x="324284" y="-21741"/>
                      <a:pt x="473628" y="11005"/>
                      <a:pt x="734101" y="0"/>
                    </a:cubicBezTo>
                    <a:cubicBezTo>
                      <a:pt x="994574" y="-11005"/>
                      <a:pt x="1261363" y="23156"/>
                      <a:pt x="1401465" y="0"/>
                    </a:cubicBezTo>
                    <a:cubicBezTo>
                      <a:pt x="1541567" y="-23156"/>
                      <a:pt x="1739768" y="7838"/>
                      <a:pt x="1968725" y="0"/>
                    </a:cubicBezTo>
                    <a:cubicBezTo>
                      <a:pt x="2197682" y="-7838"/>
                      <a:pt x="2356581" y="-21734"/>
                      <a:pt x="2702826" y="0"/>
                    </a:cubicBezTo>
                    <a:cubicBezTo>
                      <a:pt x="3049071" y="21734"/>
                      <a:pt x="3146060" y="3792"/>
                      <a:pt x="3336822" y="0"/>
                    </a:cubicBezTo>
                    <a:cubicBezTo>
                      <a:pt x="3363237" y="194394"/>
                      <a:pt x="3337454" y="484891"/>
                      <a:pt x="3336822" y="673149"/>
                    </a:cubicBezTo>
                    <a:cubicBezTo>
                      <a:pt x="3007683" y="640166"/>
                      <a:pt x="2846058" y="639560"/>
                      <a:pt x="2602721" y="673149"/>
                    </a:cubicBezTo>
                    <a:cubicBezTo>
                      <a:pt x="2359384" y="706738"/>
                      <a:pt x="2144529" y="672533"/>
                      <a:pt x="1935357" y="673149"/>
                    </a:cubicBezTo>
                    <a:cubicBezTo>
                      <a:pt x="1726185" y="673765"/>
                      <a:pt x="1458272" y="657113"/>
                      <a:pt x="1301361" y="673149"/>
                    </a:cubicBezTo>
                    <a:cubicBezTo>
                      <a:pt x="1144450" y="689185"/>
                      <a:pt x="925528" y="669597"/>
                      <a:pt x="700733" y="673149"/>
                    </a:cubicBezTo>
                    <a:cubicBezTo>
                      <a:pt x="475938" y="676701"/>
                      <a:pt x="192265" y="668179"/>
                      <a:pt x="0" y="673149"/>
                    </a:cubicBezTo>
                    <a:cubicBezTo>
                      <a:pt x="-8801" y="427148"/>
                      <a:pt x="-8997" y="218508"/>
                      <a:pt x="0" y="0"/>
                    </a:cubicBezTo>
                    <a:close/>
                  </a:path>
                </a:pathLst>
              </a:custGeom>
              <a:ln w="19050">
                <a:extLst>
                  <a:ext uri="{C807C97D-BFC1-408E-A445-0C87EB9F89A2}">
                    <ask:lineSketchStyleProps xmlns:ask="http://schemas.microsoft.com/office/drawing/2018/sketchyshapes" sd="922450865">
                      <a:custGeom>
                        <a:avLst/>
                        <a:gdLst>
                          <a:gd name="connsiteX0" fmla="*/ 0 w 4920792"/>
                          <a:gd name="connsiteY0" fmla="*/ 0 h 834901"/>
                          <a:gd name="connsiteX1" fmla="*/ 984157 w 4920792"/>
                          <a:gd name="connsiteY1" fmla="*/ 0 h 834901"/>
                          <a:gd name="connsiteX2" fmla="*/ 1919109 w 4920792"/>
                          <a:gd name="connsiteY2" fmla="*/ 0 h 834901"/>
                          <a:gd name="connsiteX3" fmla="*/ 2755643 w 4920792"/>
                          <a:gd name="connsiteY3" fmla="*/ 0 h 834901"/>
                          <a:gd name="connsiteX4" fmla="*/ 3789009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985841 w 4920792"/>
                          <a:gd name="connsiteY7" fmla="*/ 834901 h 834901"/>
                          <a:gd name="connsiteX8" fmla="*/ 3100099 w 4920792"/>
                          <a:gd name="connsiteY8" fmla="*/ 834901 h 834901"/>
                          <a:gd name="connsiteX9" fmla="*/ 2115939 w 4920792"/>
                          <a:gd name="connsiteY9" fmla="*/ 834901 h 834901"/>
                          <a:gd name="connsiteX10" fmla="*/ 1180989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  <a:gd name="connsiteX0" fmla="*/ 0 w 4920792"/>
                          <a:gd name="connsiteY0" fmla="*/ 0 h 834901"/>
                          <a:gd name="connsiteX1" fmla="*/ 1082574 w 4920792"/>
                          <a:gd name="connsiteY1" fmla="*/ 0 h 834901"/>
                          <a:gd name="connsiteX2" fmla="*/ 2066732 w 4920792"/>
                          <a:gd name="connsiteY2" fmla="*/ 0 h 834901"/>
                          <a:gd name="connsiteX3" fmla="*/ 2903267 w 4920792"/>
                          <a:gd name="connsiteY3" fmla="*/ 0 h 834901"/>
                          <a:gd name="connsiteX4" fmla="*/ 3985841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838217 w 4920792"/>
                          <a:gd name="connsiteY7" fmla="*/ 834901 h 834901"/>
                          <a:gd name="connsiteX8" fmla="*/ 2854059 w 4920792"/>
                          <a:gd name="connsiteY8" fmla="*/ 834901 h 834901"/>
                          <a:gd name="connsiteX9" fmla="*/ 1919109 w 4920792"/>
                          <a:gd name="connsiteY9" fmla="*/ 834901 h 834901"/>
                          <a:gd name="connsiteX10" fmla="*/ 1033366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920792" h="834901" fill="none" extrusionOk="0">
                            <a:moveTo>
                              <a:pt x="0" y="0"/>
                            </a:moveTo>
                            <a:cubicBezTo>
                              <a:pt x="292484" y="-19229"/>
                              <a:pt x="583804" y="-20239"/>
                              <a:pt x="984157" y="0"/>
                            </a:cubicBezTo>
                            <a:cubicBezTo>
                              <a:pt x="1329970" y="9293"/>
                              <a:pt x="1622511" y="1062"/>
                              <a:pt x="1919109" y="0"/>
                            </a:cubicBezTo>
                            <a:cubicBezTo>
                              <a:pt x="2249394" y="16010"/>
                              <a:pt x="2444642" y="18493"/>
                              <a:pt x="2755643" y="0"/>
                            </a:cubicBezTo>
                            <a:cubicBezTo>
                              <a:pt x="3075279" y="-52660"/>
                              <a:pt x="3514125" y="12828"/>
                              <a:pt x="3789009" y="0"/>
                            </a:cubicBezTo>
                            <a:cubicBezTo>
                              <a:pt x="4115912" y="-24964"/>
                              <a:pt x="4521044" y="-57040"/>
                              <a:pt x="4920792" y="0"/>
                            </a:cubicBezTo>
                            <a:cubicBezTo>
                              <a:pt x="4937558" y="265370"/>
                              <a:pt x="4940242" y="496632"/>
                              <a:pt x="4920792" y="834901"/>
                            </a:cubicBezTo>
                            <a:cubicBezTo>
                              <a:pt x="4624635" y="814340"/>
                              <a:pt x="4283714" y="823636"/>
                              <a:pt x="3985841" y="834901"/>
                            </a:cubicBezTo>
                            <a:cubicBezTo>
                              <a:pt x="3710452" y="863977"/>
                              <a:pt x="3377620" y="819899"/>
                              <a:pt x="3100099" y="834901"/>
                            </a:cubicBezTo>
                            <a:cubicBezTo>
                              <a:pt x="2799988" y="768466"/>
                              <a:pt x="2488324" y="888380"/>
                              <a:pt x="2115939" y="834901"/>
                            </a:cubicBezTo>
                            <a:cubicBezTo>
                              <a:pt x="1706444" y="798314"/>
                              <a:pt x="1342623" y="872403"/>
                              <a:pt x="1180989" y="834901"/>
                            </a:cubicBezTo>
                            <a:cubicBezTo>
                              <a:pt x="963081" y="797967"/>
                              <a:pt x="291989" y="809130"/>
                              <a:pt x="0" y="834901"/>
                            </a:cubicBezTo>
                            <a:cubicBezTo>
                              <a:pt x="-69805" y="444867"/>
                              <a:pt x="-26284" y="180977"/>
                              <a:pt x="0" y="0"/>
                            </a:cubicBezTo>
                            <a:close/>
                          </a:path>
                          <a:path w="4920792" h="834901" stroke="0" extrusionOk="0">
                            <a:moveTo>
                              <a:pt x="0" y="0"/>
                            </a:moveTo>
                            <a:cubicBezTo>
                              <a:pt x="469807" y="-19867"/>
                              <a:pt x="689575" y="21363"/>
                              <a:pt x="1082574" y="0"/>
                            </a:cubicBezTo>
                            <a:cubicBezTo>
                              <a:pt x="1484143" y="-4953"/>
                              <a:pt x="1823615" y="46799"/>
                              <a:pt x="2066732" y="0"/>
                            </a:cubicBezTo>
                            <a:cubicBezTo>
                              <a:pt x="2207693" y="-11761"/>
                              <a:pt x="2580821" y="-36588"/>
                              <a:pt x="2903267" y="0"/>
                            </a:cubicBezTo>
                            <a:cubicBezTo>
                              <a:pt x="3242037" y="-24682"/>
                              <a:pt x="3448656" y="6908"/>
                              <a:pt x="3985841" y="0"/>
                            </a:cubicBezTo>
                            <a:cubicBezTo>
                              <a:pt x="4511074" y="17402"/>
                              <a:pt x="4619451" y="32944"/>
                              <a:pt x="4920792" y="0"/>
                            </a:cubicBezTo>
                            <a:cubicBezTo>
                              <a:pt x="4920211" y="213535"/>
                              <a:pt x="4894074" y="640375"/>
                              <a:pt x="4920792" y="834901"/>
                            </a:cubicBezTo>
                            <a:cubicBezTo>
                              <a:pt x="4437667" y="821425"/>
                              <a:pt x="4209460" y="757132"/>
                              <a:pt x="3838217" y="834901"/>
                            </a:cubicBezTo>
                            <a:cubicBezTo>
                              <a:pt x="3448603" y="826650"/>
                              <a:pt x="3128432" y="780187"/>
                              <a:pt x="2854059" y="834901"/>
                            </a:cubicBezTo>
                            <a:cubicBezTo>
                              <a:pt x="2526512" y="851368"/>
                              <a:pt x="2122569" y="828096"/>
                              <a:pt x="1919109" y="834901"/>
                            </a:cubicBezTo>
                            <a:cubicBezTo>
                              <a:pt x="1690018" y="880194"/>
                              <a:pt x="1314277" y="879005"/>
                              <a:pt x="1033366" y="834901"/>
                            </a:cubicBezTo>
                            <a:cubicBezTo>
                              <a:pt x="682721" y="846243"/>
                              <a:pt x="270788" y="861660"/>
                              <a:pt x="0" y="834901"/>
                            </a:cubicBezTo>
                            <a:cubicBezTo>
                              <a:pt x="-36542" y="515449"/>
                              <a:pt x="7030" y="313796"/>
                              <a:pt x="0" y="0"/>
                            </a:cubicBezTo>
                            <a:close/>
                          </a:path>
                          <a:path w="4920792" h="834901" fill="none" stroke="0" extrusionOk="0">
                            <a:moveTo>
                              <a:pt x="0" y="0"/>
                            </a:moveTo>
                            <a:cubicBezTo>
                              <a:pt x="177647" y="-10384"/>
                              <a:pt x="616114" y="5467"/>
                              <a:pt x="984157" y="0"/>
                            </a:cubicBezTo>
                            <a:cubicBezTo>
                              <a:pt x="1365096" y="21389"/>
                              <a:pt x="1626908" y="56953"/>
                              <a:pt x="1919109" y="0"/>
                            </a:cubicBezTo>
                            <a:cubicBezTo>
                              <a:pt x="2216533" y="-19167"/>
                              <a:pt x="2446950" y="24468"/>
                              <a:pt x="2755643" y="0"/>
                            </a:cubicBezTo>
                            <a:cubicBezTo>
                              <a:pt x="3066993" y="20309"/>
                              <a:pt x="3483256" y="-9733"/>
                              <a:pt x="3789009" y="0"/>
                            </a:cubicBezTo>
                            <a:cubicBezTo>
                              <a:pt x="4059825" y="52009"/>
                              <a:pt x="4539797" y="4629"/>
                              <a:pt x="4920792" y="0"/>
                            </a:cubicBezTo>
                            <a:cubicBezTo>
                              <a:pt x="4961995" y="252839"/>
                              <a:pt x="4947795" y="528149"/>
                              <a:pt x="4920792" y="834901"/>
                            </a:cubicBezTo>
                            <a:cubicBezTo>
                              <a:pt x="4638723" y="864963"/>
                              <a:pt x="4287554" y="803430"/>
                              <a:pt x="3985841" y="834901"/>
                            </a:cubicBezTo>
                            <a:cubicBezTo>
                              <a:pt x="3631493" y="853761"/>
                              <a:pt x="3414602" y="871660"/>
                              <a:pt x="3100099" y="834901"/>
                            </a:cubicBezTo>
                            <a:cubicBezTo>
                              <a:pt x="2795485" y="825424"/>
                              <a:pt x="2518916" y="838711"/>
                              <a:pt x="2115939" y="834901"/>
                            </a:cubicBezTo>
                            <a:cubicBezTo>
                              <a:pt x="1727009" y="810824"/>
                              <a:pt x="1376782" y="856576"/>
                              <a:pt x="1180989" y="834901"/>
                            </a:cubicBezTo>
                            <a:cubicBezTo>
                              <a:pt x="970791" y="811666"/>
                              <a:pt x="246686" y="843797"/>
                              <a:pt x="0" y="834901"/>
                            </a:cubicBezTo>
                            <a:cubicBezTo>
                              <a:pt x="-20244" y="396366"/>
                              <a:pt x="-52163" y="20046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EA53BE8-41C3-4F26-A8A4-7FADFABC6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12" y="2125115"/>
                <a:ext cx="4920792" cy="834901"/>
              </a:xfrm>
              <a:custGeom>
                <a:avLst/>
                <a:gdLst>
                  <a:gd name="connsiteX0" fmla="*/ 0 w 3336822"/>
                  <a:gd name="connsiteY0" fmla="*/ 0 h 673149"/>
                  <a:gd name="connsiteX1" fmla="*/ 667364 w 3336822"/>
                  <a:gd name="connsiteY1" fmla="*/ 0 h 673149"/>
                  <a:gd name="connsiteX2" fmla="*/ 1301361 w 3336822"/>
                  <a:gd name="connsiteY2" fmla="*/ 0 h 673149"/>
                  <a:gd name="connsiteX3" fmla="*/ 1868620 w 3336822"/>
                  <a:gd name="connsiteY3" fmla="*/ 0 h 673149"/>
                  <a:gd name="connsiteX4" fmla="*/ 2569353 w 3336822"/>
                  <a:gd name="connsiteY4" fmla="*/ 0 h 673149"/>
                  <a:gd name="connsiteX5" fmla="*/ 3336822 w 3336822"/>
                  <a:gd name="connsiteY5" fmla="*/ 0 h 673149"/>
                  <a:gd name="connsiteX6" fmla="*/ 3336822 w 3336822"/>
                  <a:gd name="connsiteY6" fmla="*/ 673149 h 673149"/>
                  <a:gd name="connsiteX7" fmla="*/ 2702826 w 3336822"/>
                  <a:gd name="connsiteY7" fmla="*/ 673149 h 673149"/>
                  <a:gd name="connsiteX8" fmla="*/ 2102198 w 3336822"/>
                  <a:gd name="connsiteY8" fmla="*/ 673149 h 673149"/>
                  <a:gd name="connsiteX9" fmla="*/ 1434833 w 3336822"/>
                  <a:gd name="connsiteY9" fmla="*/ 673149 h 673149"/>
                  <a:gd name="connsiteX10" fmla="*/ 800837 w 3336822"/>
                  <a:gd name="connsiteY10" fmla="*/ 673149 h 673149"/>
                  <a:gd name="connsiteX11" fmla="*/ 0 w 3336822"/>
                  <a:gd name="connsiteY11" fmla="*/ 673149 h 673149"/>
                  <a:gd name="connsiteX12" fmla="*/ 0 w 3336822"/>
                  <a:gd name="connsiteY12" fmla="*/ 0 h 67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6822" h="673149" fill="none" extrusionOk="0">
                    <a:moveTo>
                      <a:pt x="0" y="0"/>
                    </a:moveTo>
                    <a:cubicBezTo>
                      <a:pt x="134533" y="-25789"/>
                      <a:pt x="406375" y="-6413"/>
                      <a:pt x="667364" y="0"/>
                    </a:cubicBezTo>
                    <a:cubicBezTo>
                      <a:pt x="928353" y="6413"/>
                      <a:pt x="1094171" y="30635"/>
                      <a:pt x="1301361" y="0"/>
                    </a:cubicBezTo>
                    <a:cubicBezTo>
                      <a:pt x="1508551" y="-30635"/>
                      <a:pt x="1680104" y="9924"/>
                      <a:pt x="1868620" y="0"/>
                    </a:cubicBezTo>
                    <a:cubicBezTo>
                      <a:pt x="2057136" y="-9924"/>
                      <a:pt x="2377640" y="-17826"/>
                      <a:pt x="2569353" y="0"/>
                    </a:cubicBezTo>
                    <a:cubicBezTo>
                      <a:pt x="2761066" y="17826"/>
                      <a:pt x="3078018" y="-29552"/>
                      <a:pt x="3336822" y="0"/>
                    </a:cubicBezTo>
                    <a:cubicBezTo>
                      <a:pt x="3349441" y="225201"/>
                      <a:pt x="3353306" y="408519"/>
                      <a:pt x="3336822" y="673149"/>
                    </a:cubicBezTo>
                    <a:cubicBezTo>
                      <a:pt x="3107907" y="668814"/>
                      <a:pt x="2902392" y="647414"/>
                      <a:pt x="2702826" y="673149"/>
                    </a:cubicBezTo>
                    <a:cubicBezTo>
                      <a:pt x="2503260" y="698884"/>
                      <a:pt x="2315717" y="687385"/>
                      <a:pt x="2102198" y="673149"/>
                    </a:cubicBezTo>
                    <a:cubicBezTo>
                      <a:pt x="1888679" y="658913"/>
                      <a:pt x="1698057" y="686156"/>
                      <a:pt x="1434833" y="673149"/>
                    </a:cubicBezTo>
                    <a:cubicBezTo>
                      <a:pt x="1171609" y="660142"/>
                      <a:pt x="937292" y="687665"/>
                      <a:pt x="800837" y="673149"/>
                    </a:cubicBezTo>
                    <a:cubicBezTo>
                      <a:pt x="664382" y="658633"/>
                      <a:pt x="180845" y="658287"/>
                      <a:pt x="0" y="673149"/>
                    </a:cubicBezTo>
                    <a:cubicBezTo>
                      <a:pt x="-24684" y="345984"/>
                      <a:pt x="-14845" y="150386"/>
                      <a:pt x="0" y="0"/>
                    </a:cubicBezTo>
                    <a:close/>
                  </a:path>
                  <a:path w="3336822" h="673149" stroke="0" extrusionOk="0">
                    <a:moveTo>
                      <a:pt x="0" y="0"/>
                    </a:moveTo>
                    <a:cubicBezTo>
                      <a:pt x="324284" y="-21741"/>
                      <a:pt x="473628" y="11005"/>
                      <a:pt x="734101" y="0"/>
                    </a:cubicBezTo>
                    <a:cubicBezTo>
                      <a:pt x="994574" y="-11005"/>
                      <a:pt x="1261363" y="23156"/>
                      <a:pt x="1401465" y="0"/>
                    </a:cubicBezTo>
                    <a:cubicBezTo>
                      <a:pt x="1541567" y="-23156"/>
                      <a:pt x="1739768" y="7838"/>
                      <a:pt x="1968725" y="0"/>
                    </a:cubicBezTo>
                    <a:cubicBezTo>
                      <a:pt x="2197682" y="-7838"/>
                      <a:pt x="2356581" y="-21734"/>
                      <a:pt x="2702826" y="0"/>
                    </a:cubicBezTo>
                    <a:cubicBezTo>
                      <a:pt x="3049071" y="21734"/>
                      <a:pt x="3146060" y="3792"/>
                      <a:pt x="3336822" y="0"/>
                    </a:cubicBezTo>
                    <a:cubicBezTo>
                      <a:pt x="3363237" y="194394"/>
                      <a:pt x="3337454" y="484891"/>
                      <a:pt x="3336822" y="673149"/>
                    </a:cubicBezTo>
                    <a:cubicBezTo>
                      <a:pt x="3007683" y="640166"/>
                      <a:pt x="2846058" y="639560"/>
                      <a:pt x="2602721" y="673149"/>
                    </a:cubicBezTo>
                    <a:cubicBezTo>
                      <a:pt x="2359384" y="706738"/>
                      <a:pt x="2144529" y="672533"/>
                      <a:pt x="1935357" y="673149"/>
                    </a:cubicBezTo>
                    <a:cubicBezTo>
                      <a:pt x="1726185" y="673765"/>
                      <a:pt x="1458272" y="657113"/>
                      <a:pt x="1301361" y="673149"/>
                    </a:cubicBezTo>
                    <a:cubicBezTo>
                      <a:pt x="1144450" y="689185"/>
                      <a:pt x="925528" y="669597"/>
                      <a:pt x="700733" y="673149"/>
                    </a:cubicBezTo>
                    <a:cubicBezTo>
                      <a:pt x="475938" y="676701"/>
                      <a:pt x="192265" y="668179"/>
                      <a:pt x="0" y="673149"/>
                    </a:cubicBezTo>
                    <a:cubicBezTo>
                      <a:pt x="-8801" y="427148"/>
                      <a:pt x="-8997" y="218508"/>
                      <a:pt x="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19050">
                <a:extLst>
                  <a:ext uri="{C807C97D-BFC1-408E-A445-0C87EB9F89A2}">
                    <ask:lineSketchStyleProps xmlns:ask="http://schemas.microsoft.com/office/drawing/2018/sketchyshapes" sd="922450865">
                      <a:custGeom>
                        <a:avLst/>
                        <a:gdLst>
                          <a:gd name="connsiteX0" fmla="*/ 0 w 4920792"/>
                          <a:gd name="connsiteY0" fmla="*/ 0 h 834901"/>
                          <a:gd name="connsiteX1" fmla="*/ 984157 w 4920792"/>
                          <a:gd name="connsiteY1" fmla="*/ 0 h 834901"/>
                          <a:gd name="connsiteX2" fmla="*/ 1919109 w 4920792"/>
                          <a:gd name="connsiteY2" fmla="*/ 0 h 834901"/>
                          <a:gd name="connsiteX3" fmla="*/ 2755643 w 4920792"/>
                          <a:gd name="connsiteY3" fmla="*/ 0 h 834901"/>
                          <a:gd name="connsiteX4" fmla="*/ 3789009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985841 w 4920792"/>
                          <a:gd name="connsiteY7" fmla="*/ 834901 h 834901"/>
                          <a:gd name="connsiteX8" fmla="*/ 3100099 w 4920792"/>
                          <a:gd name="connsiteY8" fmla="*/ 834901 h 834901"/>
                          <a:gd name="connsiteX9" fmla="*/ 2115939 w 4920792"/>
                          <a:gd name="connsiteY9" fmla="*/ 834901 h 834901"/>
                          <a:gd name="connsiteX10" fmla="*/ 1180989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  <a:gd name="connsiteX0" fmla="*/ 0 w 4920792"/>
                          <a:gd name="connsiteY0" fmla="*/ 0 h 834901"/>
                          <a:gd name="connsiteX1" fmla="*/ 1082574 w 4920792"/>
                          <a:gd name="connsiteY1" fmla="*/ 0 h 834901"/>
                          <a:gd name="connsiteX2" fmla="*/ 2066732 w 4920792"/>
                          <a:gd name="connsiteY2" fmla="*/ 0 h 834901"/>
                          <a:gd name="connsiteX3" fmla="*/ 2903267 w 4920792"/>
                          <a:gd name="connsiteY3" fmla="*/ 0 h 834901"/>
                          <a:gd name="connsiteX4" fmla="*/ 3985841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838217 w 4920792"/>
                          <a:gd name="connsiteY7" fmla="*/ 834901 h 834901"/>
                          <a:gd name="connsiteX8" fmla="*/ 2854059 w 4920792"/>
                          <a:gd name="connsiteY8" fmla="*/ 834901 h 834901"/>
                          <a:gd name="connsiteX9" fmla="*/ 1919109 w 4920792"/>
                          <a:gd name="connsiteY9" fmla="*/ 834901 h 834901"/>
                          <a:gd name="connsiteX10" fmla="*/ 1033366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920792" h="834901" fill="none" extrusionOk="0">
                            <a:moveTo>
                              <a:pt x="0" y="0"/>
                            </a:moveTo>
                            <a:cubicBezTo>
                              <a:pt x="292484" y="-19229"/>
                              <a:pt x="583804" y="-20239"/>
                              <a:pt x="984157" y="0"/>
                            </a:cubicBezTo>
                            <a:cubicBezTo>
                              <a:pt x="1329970" y="9293"/>
                              <a:pt x="1622511" y="1062"/>
                              <a:pt x="1919109" y="0"/>
                            </a:cubicBezTo>
                            <a:cubicBezTo>
                              <a:pt x="2249394" y="16010"/>
                              <a:pt x="2444642" y="18493"/>
                              <a:pt x="2755643" y="0"/>
                            </a:cubicBezTo>
                            <a:cubicBezTo>
                              <a:pt x="3075279" y="-52660"/>
                              <a:pt x="3514125" y="12828"/>
                              <a:pt x="3789009" y="0"/>
                            </a:cubicBezTo>
                            <a:cubicBezTo>
                              <a:pt x="4115912" y="-24964"/>
                              <a:pt x="4521044" y="-57040"/>
                              <a:pt x="4920792" y="0"/>
                            </a:cubicBezTo>
                            <a:cubicBezTo>
                              <a:pt x="4937558" y="265370"/>
                              <a:pt x="4940242" y="496632"/>
                              <a:pt x="4920792" y="834901"/>
                            </a:cubicBezTo>
                            <a:cubicBezTo>
                              <a:pt x="4624635" y="814340"/>
                              <a:pt x="4283714" y="823636"/>
                              <a:pt x="3985841" y="834901"/>
                            </a:cubicBezTo>
                            <a:cubicBezTo>
                              <a:pt x="3710452" y="863977"/>
                              <a:pt x="3377620" y="819899"/>
                              <a:pt x="3100099" y="834901"/>
                            </a:cubicBezTo>
                            <a:cubicBezTo>
                              <a:pt x="2799988" y="768466"/>
                              <a:pt x="2488324" y="888380"/>
                              <a:pt x="2115939" y="834901"/>
                            </a:cubicBezTo>
                            <a:cubicBezTo>
                              <a:pt x="1706444" y="798314"/>
                              <a:pt x="1342623" y="872403"/>
                              <a:pt x="1180989" y="834901"/>
                            </a:cubicBezTo>
                            <a:cubicBezTo>
                              <a:pt x="963081" y="797967"/>
                              <a:pt x="291989" y="809130"/>
                              <a:pt x="0" y="834901"/>
                            </a:cubicBezTo>
                            <a:cubicBezTo>
                              <a:pt x="-69805" y="444867"/>
                              <a:pt x="-26284" y="180977"/>
                              <a:pt x="0" y="0"/>
                            </a:cubicBezTo>
                            <a:close/>
                          </a:path>
                          <a:path w="4920792" h="834901" stroke="0" extrusionOk="0">
                            <a:moveTo>
                              <a:pt x="0" y="0"/>
                            </a:moveTo>
                            <a:cubicBezTo>
                              <a:pt x="469807" y="-19867"/>
                              <a:pt x="689575" y="21363"/>
                              <a:pt x="1082574" y="0"/>
                            </a:cubicBezTo>
                            <a:cubicBezTo>
                              <a:pt x="1484143" y="-4953"/>
                              <a:pt x="1823615" y="46799"/>
                              <a:pt x="2066732" y="0"/>
                            </a:cubicBezTo>
                            <a:cubicBezTo>
                              <a:pt x="2207693" y="-11761"/>
                              <a:pt x="2580821" y="-36588"/>
                              <a:pt x="2903267" y="0"/>
                            </a:cubicBezTo>
                            <a:cubicBezTo>
                              <a:pt x="3242037" y="-24682"/>
                              <a:pt x="3448656" y="6908"/>
                              <a:pt x="3985841" y="0"/>
                            </a:cubicBezTo>
                            <a:cubicBezTo>
                              <a:pt x="4511074" y="17402"/>
                              <a:pt x="4619451" y="32944"/>
                              <a:pt x="4920792" y="0"/>
                            </a:cubicBezTo>
                            <a:cubicBezTo>
                              <a:pt x="4920211" y="213535"/>
                              <a:pt x="4894074" y="640375"/>
                              <a:pt x="4920792" y="834901"/>
                            </a:cubicBezTo>
                            <a:cubicBezTo>
                              <a:pt x="4437667" y="821425"/>
                              <a:pt x="4209460" y="757132"/>
                              <a:pt x="3838217" y="834901"/>
                            </a:cubicBezTo>
                            <a:cubicBezTo>
                              <a:pt x="3448603" y="826650"/>
                              <a:pt x="3128432" y="780187"/>
                              <a:pt x="2854059" y="834901"/>
                            </a:cubicBezTo>
                            <a:cubicBezTo>
                              <a:pt x="2526512" y="851368"/>
                              <a:pt x="2122569" y="828096"/>
                              <a:pt x="1919109" y="834901"/>
                            </a:cubicBezTo>
                            <a:cubicBezTo>
                              <a:pt x="1690018" y="880194"/>
                              <a:pt x="1314277" y="879005"/>
                              <a:pt x="1033366" y="834901"/>
                            </a:cubicBezTo>
                            <a:cubicBezTo>
                              <a:pt x="682721" y="846243"/>
                              <a:pt x="270788" y="861660"/>
                              <a:pt x="0" y="834901"/>
                            </a:cubicBezTo>
                            <a:cubicBezTo>
                              <a:pt x="-36542" y="515449"/>
                              <a:pt x="7030" y="313796"/>
                              <a:pt x="0" y="0"/>
                            </a:cubicBezTo>
                            <a:close/>
                          </a:path>
                          <a:path w="4920792" h="834901" fill="none" stroke="0" extrusionOk="0">
                            <a:moveTo>
                              <a:pt x="0" y="0"/>
                            </a:moveTo>
                            <a:cubicBezTo>
                              <a:pt x="177647" y="-10384"/>
                              <a:pt x="616114" y="5467"/>
                              <a:pt x="984157" y="0"/>
                            </a:cubicBezTo>
                            <a:cubicBezTo>
                              <a:pt x="1365096" y="21389"/>
                              <a:pt x="1626908" y="56953"/>
                              <a:pt x="1919109" y="0"/>
                            </a:cubicBezTo>
                            <a:cubicBezTo>
                              <a:pt x="2216533" y="-19167"/>
                              <a:pt x="2446950" y="24468"/>
                              <a:pt x="2755643" y="0"/>
                            </a:cubicBezTo>
                            <a:cubicBezTo>
                              <a:pt x="3066993" y="20309"/>
                              <a:pt x="3483256" y="-9733"/>
                              <a:pt x="3789009" y="0"/>
                            </a:cubicBezTo>
                            <a:cubicBezTo>
                              <a:pt x="4059825" y="52009"/>
                              <a:pt x="4539797" y="4629"/>
                              <a:pt x="4920792" y="0"/>
                            </a:cubicBezTo>
                            <a:cubicBezTo>
                              <a:pt x="4961995" y="252839"/>
                              <a:pt x="4947795" y="528149"/>
                              <a:pt x="4920792" y="834901"/>
                            </a:cubicBezTo>
                            <a:cubicBezTo>
                              <a:pt x="4638723" y="864963"/>
                              <a:pt x="4287554" y="803430"/>
                              <a:pt x="3985841" y="834901"/>
                            </a:cubicBezTo>
                            <a:cubicBezTo>
                              <a:pt x="3631493" y="853761"/>
                              <a:pt x="3414602" y="871660"/>
                              <a:pt x="3100099" y="834901"/>
                            </a:cubicBezTo>
                            <a:cubicBezTo>
                              <a:pt x="2795485" y="825424"/>
                              <a:pt x="2518916" y="838711"/>
                              <a:pt x="2115939" y="834901"/>
                            </a:cubicBezTo>
                            <a:cubicBezTo>
                              <a:pt x="1727009" y="810824"/>
                              <a:pt x="1376782" y="856576"/>
                              <a:pt x="1180989" y="834901"/>
                            </a:cubicBezTo>
                            <a:cubicBezTo>
                              <a:pt x="970791" y="811666"/>
                              <a:pt x="246686" y="843797"/>
                              <a:pt x="0" y="834901"/>
                            </a:cubicBezTo>
                            <a:cubicBezTo>
                              <a:pt x="-20244" y="396366"/>
                              <a:pt x="-52163" y="20046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422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Ensemble 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10D1E4-4A68-452F-93EB-64807DB0758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Uncorrelated error reduction</a:t>
                </a:r>
              </a:p>
              <a:p>
                <a:pPr lvl="1">
                  <a:tabLst>
                    <a:tab pos="4344988" algn="l"/>
                  </a:tabLst>
                </a:pPr>
                <a:r>
                  <a:rPr lang="en-US" sz="2000" dirty="0"/>
                  <a:t>for 3 out of the 5 classifiers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>
                  <a:tabLst>
                    <a:tab pos="4344988" algn="l"/>
                  </a:tabLst>
                </a:pPr>
                <a:r>
                  <a:rPr lang="en-US" sz="2000" dirty="0"/>
                  <a:t>for 4 out of the 5 classifiers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>
                  <a:tabLst>
                    <a:tab pos="4344988" algn="l"/>
                  </a:tabLst>
                </a:pPr>
                <a:r>
                  <a:rPr lang="en-US" sz="2000" dirty="0"/>
                  <a:t>for all 5 classifiers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1∗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10D1E4-4A68-452F-93EB-64807DB07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DADC576F-2252-4BF4-88F2-3E643A33B32C}"/>
                  </a:ext>
                </a:extLst>
              </p:cNvPr>
              <p:cNvSpPr/>
              <p:nvPr/>
            </p:nvSpPr>
            <p:spPr>
              <a:xfrm>
                <a:off x="569912" y="2125115"/>
                <a:ext cx="4920792" cy="834901"/>
              </a:xfrm>
              <a:custGeom>
                <a:avLst/>
                <a:gdLst>
                  <a:gd name="connsiteX0" fmla="*/ 0 w 3336822"/>
                  <a:gd name="connsiteY0" fmla="*/ 0 h 673149"/>
                  <a:gd name="connsiteX1" fmla="*/ 667364 w 3336822"/>
                  <a:gd name="connsiteY1" fmla="*/ 0 h 673149"/>
                  <a:gd name="connsiteX2" fmla="*/ 1301361 w 3336822"/>
                  <a:gd name="connsiteY2" fmla="*/ 0 h 673149"/>
                  <a:gd name="connsiteX3" fmla="*/ 1868620 w 3336822"/>
                  <a:gd name="connsiteY3" fmla="*/ 0 h 673149"/>
                  <a:gd name="connsiteX4" fmla="*/ 2569353 w 3336822"/>
                  <a:gd name="connsiteY4" fmla="*/ 0 h 673149"/>
                  <a:gd name="connsiteX5" fmla="*/ 3336822 w 3336822"/>
                  <a:gd name="connsiteY5" fmla="*/ 0 h 673149"/>
                  <a:gd name="connsiteX6" fmla="*/ 3336822 w 3336822"/>
                  <a:gd name="connsiteY6" fmla="*/ 673149 h 673149"/>
                  <a:gd name="connsiteX7" fmla="*/ 2702826 w 3336822"/>
                  <a:gd name="connsiteY7" fmla="*/ 673149 h 673149"/>
                  <a:gd name="connsiteX8" fmla="*/ 2102198 w 3336822"/>
                  <a:gd name="connsiteY8" fmla="*/ 673149 h 673149"/>
                  <a:gd name="connsiteX9" fmla="*/ 1434833 w 3336822"/>
                  <a:gd name="connsiteY9" fmla="*/ 673149 h 673149"/>
                  <a:gd name="connsiteX10" fmla="*/ 800837 w 3336822"/>
                  <a:gd name="connsiteY10" fmla="*/ 673149 h 673149"/>
                  <a:gd name="connsiteX11" fmla="*/ 0 w 3336822"/>
                  <a:gd name="connsiteY11" fmla="*/ 673149 h 673149"/>
                  <a:gd name="connsiteX12" fmla="*/ 0 w 3336822"/>
                  <a:gd name="connsiteY12" fmla="*/ 0 h 67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6822" h="673149" fill="none" extrusionOk="0">
                    <a:moveTo>
                      <a:pt x="0" y="0"/>
                    </a:moveTo>
                    <a:cubicBezTo>
                      <a:pt x="134533" y="-25789"/>
                      <a:pt x="406375" y="-6413"/>
                      <a:pt x="667364" y="0"/>
                    </a:cubicBezTo>
                    <a:cubicBezTo>
                      <a:pt x="928353" y="6413"/>
                      <a:pt x="1094171" y="30635"/>
                      <a:pt x="1301361" y="0"/>
                    </a:cubicBezTo>
                    <a:cubicBezTo>
                      <a:pt x="1508551" y="-30635"/>
                      <a:pt x="1680104" y="9924"/>
                      <a:pt x="1868620" y="0"/>
                    </a:cubicBezTo>
                    <a:cubicBezTo>
                      <a:pt x="2057136" y="-9924"/>
                      <a:pt x="2377640" y="-17826"/>
                      <a:pt x="2569353" y="0"/>
                    </a:cubicBezTo>
                    <a:cubicBezTo>
                      <a:pt x="2761066" y="17826"/>
                      <a:pt x="3078018" y="-29552"/>
                      <a:pt x="3336822" y="0"/>
                    </a:cubicBezTo>
                    <a:cubicBezTo>
                      <a:pt x="3349441" y="225201"/>
                      <a:pt x="3353306" y="408519"/>
                      <a:pt x="3336822" y="673149"/>
                    </a:cubicBezTo>
                    <a:cubicBezTo>
                      <a:pt x="3107907" y="668814"/>
                      <a:pt x="2902392" y="647414"/>
                      <a:pt x="2702826" y="673149"/>
                    </a:cubicBezTo>
                    <a:cubicBezTo>
                      <a:pt x="2503260" y="698884"/>
                      <a:pt x="2315717" y="687385"/>
                      <a:pt x="2102198" y="673149"/>
                    </a:cubicBezTo>
                    <a:cubicBezTo>
                      <a:pt x="1888679" y="658913"/>
                      <a:pt x="1698057" y="686156"/>
                      <a:pt x="1434833" y="673149"/>
                    </a:cubicBezTo>
                    <a:cubicBezTo>
                      <a:pt x="1171609" y="660142"/>
                      <a:pt x="937292" y="687665"/>
                      <a:pt x="800837" y="673149"/>
                    </a:cubicBezTo>
                    <a:cubicBezTo>
                      <a:pt x="664382" y="658633"/>
                      <a:pt x="180845" y="658287"/>
                      <a:pt x="0" y="673149"/>
                    </a:cubicBezTo>
                    <a:cubicBezTo>
                      <a:pt x="-24684" y="345984"/>
                      <a:pt x="-14845" y="150386"/>
                      <a:pt x="0" y="0"/>
                    </a:cubicBezTo>
                    <a:close/>
                  </a:path>
                  <a:path w="3336822" h="673149" stroke="0" extrusionOk="0">
                    <a:moveTo>
                      <a:pt x="0" y="0"/>
                    </a:moveTo>
                    <a:cubicBezTo>
                      <a:pt x="324284" y="-21741"/>
                      <a:pt x="473628" y="11005"/>
                      <a:pt x="734101" y="0"/>
                    </a:cubicBezTo>
                    <a:cubicBezTo>
                      <a:pt x="994574" y="-11005"/>
                      <a:pt x="1261363" y="23156"/>
                      <a:pt x="1401465" y="0"/>
                    </a:cubicBezTo>
                    <a:cubicBezTo>
                      <a:pt x="1541567" y="-23156"/>
                      <a:pt x="1739768" y="7838"/>
                      <a:pt x="1968725" y="0"/>
                    </a:cubicBezTo>
                    <a:cubicBezTo>
                      <a:pt x="2197682" y="-7838"/>
                      <a:pt x="2356581" y="-21734"/>
                      <a:pt x="2702826" y="0"/>
                    </a:cubicBezTo>
                    <a:cubicBezTo>
                      <a:pt x="3049071" y="21734"/>
                      <a:pt x="3146060" y="3792"/>
                      <a:pt x="3336822" y="0"/>
                    </a:cubicBezTo>
                    <a:cubicBezTo>
                      <a:pt x="3363237" y="194394"/>
                      <a:pt x="3337454" y="484891"/>
                      <a:pt x="3336822" y="673149"/>
                    </a:cubicBezTo>
                    <a:cubicBezTo>
                      <a:pt x="3007683" y="640166"/>
                      <a:pt x="2846058" y="639560"/>
                      <a:pt x="2602721" y="673149"/>
                    </a:cubicBezTo>
                    <a:cubicBezTo>
                      <a:pt x="2359384" y="706738"/>
                      <a:pt x="2144529" y="672533"/>
                      <a:pt x="1935357" y="673149"/>
                    </a:cubicBezTo>
                    <a:cubicBezTo>
                      <a:pt x="1726185" y="673765"/>
                      <a:pt x="1458272" y="657113"/>
                      <a:pt x="1301361" y="673149"/>
                    </a:cubicBezTo>
                    <a:cubicBezTo>
                      <a:pt x="1144450" y="689185"/>
                      <a:pt x="925528" y="669597"/>
                      <a:pt x="700733" y="673149"/>
                    </a:cubicBezTo>
                    <a:cubicBezTo>
                      <a:pt x="475938" y="676701"/>
                      <a:pt x="192265" y="668179"/>
                      <a:pt x="0" y="673149"/>
                    </a:cubicBezTo>
                    <a:cubicBezTo>
                      <a:pt x="-8801" y="427148"/>
                      <a:pt x="-8997" y="218508"/>
                      <a:pt x="0" y="0"/>
                    </a:cubicBezTo>
                    <a:close/>
                  </a:path>
                </a:pathLst>
              </a:custGeom>
              <a:ln w="19050">
                <a:extLst>
                  <a:ext uri="{C807C97D-BFC1-408E-A445-0C87EB9F89A2}">
                    <ask:lineSketchStyleProps xmlns:ask="http://schemas.microsoft.com/office/drawing/2018/sketchyshapes" sd="922450865">
                      <a:custGeom>
                        <a:avLst/>
                        <a:gdLst>
                          <a:gd name="connsiteX0" fmla="*/ 0 w 4920792"/>
                          <a:gd name="connsiteY0" fmla="*/ 0 h 834901"/>
                          <a:gd name="connsiteX1" fmla="*/ 984157 w 4920792"/>
                          <a:gd name="connsiteY1" fmla="*/ 0 h 834901"/>
                          <a:gd name="connsiteX2" fmla="*/ 1919109 w 4920792"/>
                          <a:gd name="connsiteY2" fmla="*/ 0 h 834901"/>
                          <a:gd name="connsiteX3" fmla="*/ 2755643 w 4920792"/>
                          <a:gd name="connsiteY3" fmla="*/ 0 h 834901"/>
                          <a:gd name="connsiteX4" fmla="*/ 3789009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985841 w 4920792"/>
                          <a:gd name="connsiteY7" fmla="*/ 834901 h 834901"/>
                          <a:gd name="connsiteX8" fmla="*/ 3100099 w 4920792"/>
                          <a:gd name="connsiteY8" fmla="*/ 834901 h 834901"/>
                          <a:gd name="connsiteX9" fmla="*/ 2115939 w 4920792"/>
                          <a:gd name="connsiteY9" fmla="*/ 834901 h 834901"/>
                          <a:gd name="connsiteX10" fmla="*/ 1180989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  <a:gd name="connsiteX0" fmla="*/ 0 w 4920792"/>
                          <a:gd name="connsiteY0" fmla="*/ 0 h 834901"/>
                          <a:gd name="connsiteX1" fmla="*/ 1082574 w 4920792"/>
                          <a:gd name="connsiteY1" fmla="*/ 0 h 834901"/>
                          <a:gd name="connsiteX2" fmla="*/ 2066732 w 4920792"/>
                          <a:gd name="connsiteY2" fmla="*/ 0 h 834901"/>
                          <a:gd name="connsiteX3" fmla="*/ 2903267 w 4920792"/>
                          <a:gd name="connsiteY3" fmla="*/ 0 h 834901"/>
                          <a:gd name="connsiteX4" fmla="*/ 3985841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838217 w 4920792"/>
                          <a:gd name="connsiteY7" fmla="*/ 834901 h 834901"/>
                          <a:gd name="connsiteX8" fmla="*/ 2854059 w 4920792"/>
                          <a:gd name="connsiteY8" fmla="*/ 834901 h 834901"/>
                          <a:gd name="connsiteX9" fmla="*/ 1919109 w 4920792"/>
                          <a:gd name="connsiteY9" fmla="*/ 834901 h 834901"/>
                          <a:gd name="connsiteX10" fmla="*/ 1033366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920792" h="834901" fill="none" extrusionOk="0">
                            <a:moveTo>
                              <a:pt x="0" y="0"/>
                            </a:moveTo>
                            <a:cubicBezTo>
                              <a:pt x="292484" y="-19229"/>
                              <a:pt x="583804" y="-20239"/>
                              <a:pt x="984157" y="0"/>
                            </a:cubicBezTo>
                            <a:cubicBezTo>
                              <a:pt x="1329970" y="9293"/>
                              <a:pt x="1622511" y="1062"/>
                              <a:pt x="1919109" y="0"/>
                            </a:cubicBezTo>
                            <a:cubicBezTo>
                              <a:pt x="2249394" y="16010"/>
                              <a:pt x="2444642" y="18493"/>
                              <a:pt x="2755643" y="0"/>
                            </a:cubicBezTo>
                            <a:cubicBezTo>
                              <a:pt x="3075279" y="-52660"/>
                              <a:pt x="3514125" y="12828"/>
                              <a:pt x="3789009" y="0"/>
                            </a:cubicBezTo>
                            <a:cubicBezTo>
                              <a:pt x="4115912" y="-24964"/>
                              <a:pt x="4521044" y="-57040"/>
                              <a:pt x="4920792" y="0"/>
                            </a:cubicBezTo>
                            <a:cubicBezTo>
                              <a:pt x="4937558" y="265370"/>
                              <a:pt x="4940242" y="496632"/>
                              <a:pt x="4920792" y="834901"/>
                            </a:cubicBezTo>
                            <a:cubicBezTo>
                              <a:pt x="4624635" y="814340"/>
                              <a:pt x="4283714" y="823636"/>
                              <a:pt x="3985841" y="834901"/>
                            </a:cubicBezTo>
                            <a:cubicBezTo>
                              <a:pt x="3710452" y="863977"/>
                              <a:pt x="3377620" y="819899"/>
                              <a:pt x="3100099" y="834901"/>
                            </a:cubicBezTo>
                            <a:cubicBezTo>
                              <a:pt x="2799988" y="768466"/>
                              <a:pt x="2488324" y="888380"/>
                              <a:pt x="2115939" y="834901"/>
                            </a:cubicBezTo>
                            <a:cubicBezTo>
                              <a:pt x="1706444" y="798314"/>
                              <a:pt x="1342623" y="872403"/>
                              <a:pt x="1180989" y="834901"/>
                            </a:cubicBezTo>
                            <a:cubicBezTo>
                              <a:pt x="963081" y="797967"/>
                              <a:pt x="291989" y="809130"/>
                              <a:pt x="0" y="834901"/>
                            </a:cubicBezTo>
                            <a:cubicBezTo>
                              <a:pt x="-69805" y="444867"/>
                              <a:pt x="-26284" y="180977"/>
                              <a:pt x="0" y="0"/>
                            </a:cubicBezTo>
                            <a:close/>
                          </a:path>
                          <a:path w="4920792" h="834901" stroke="0" extrusionOk="0">
                            <a:moveTo>
                              <a:pt x="0" y="0"/>
                            </a:moveTo>
                            <a:cubicBezTo>
                              <a:pt x="469807" y="-19867"/>
                              <a:pt x="689575" y="21363"/>
                              <a:pt x="1082574" y="0"/>
                            </a:cubicBezTo>
                            <a:cubicBezTo>
                              <a:pt x="1484143" y="-4953"/>
                              <a:pt x="1823615" y="46799"/>
                              <a:pt x="2066732" y="0"/>
                            </a:cubicBezTo>
                            <a:cubicBezTo>
                              <a:pt x="2207693" y="-11761"/>
                              <a:pt x="2580821" y="-36588"/>
                              <a:pt x="2903267" y="0"/>
                            </a:cubicBezTo>
                            <a:cubicBezTo>
                              <a:pt x="3242037" y="-24682"/>
                              <a:pt x="3448656" y="6908"/>
                              <a:pt x="3985841" y="0"/>
                            </a:cubicBezTo>
                            <a:cubicBezTo>
                              <a:pt x="4511074" y="17402"/>
                              <a:pt x="4619451" y="32944"/>
                              <a:pt x="4920792" y="0"/>
                            </a:cubicBezTo>
                            <a:cubicBezTo>
                              <a:pt x="4920211" y="213535"/>
                              <a:pt x="4894074" y="640375"/>
                              <a:pt x="4920792" y="834901"/>
                            </a:cubicBezTo>
                            <a:cubicBezTo>
                              <a:pt x="4437667" y="821425"/>
                              <a:pt x="4209460" y="757132"/>
                              <a:pt x="3838217" y="834901"/>
                            </a:cubicBezTo>
                            <a:cubicBezTo>
                              <a:pt x="3448603" y="826650"/>
                              <a:pt x="3128432" y="780187"/>
                              <a:pt x="2854059" y="834901"/>
                            </a:cubicBezTo>
                            <a:cubicBezTo>
                              <a:pt x="2526512" y="851368"/>
                              <a:pt x="2122569" y="828096"/>
                              <a:pt x="1919109" y="834901"/>
                            </a:cubicBezTo>
                            <a:cubicBezTo>
                              <a:pt x="1690018" y="880194"/>
                              <a:pt x="1314277" y="879005"/>
                              <a:pt x="1033366" y="834901"/>
                            </a:cubicBezTo>
                            <a:cubicBezTo>
                              <a:pt x="682721" y="846243"/>
                              <a:pt x="270788" y="861660"/>
                              <a:pt x="0" y="834901"/>
                            </a:cubicBezTo>
                            <a:cubicBezTo>
                              <a:pt x="-36542" y="515449"/>
                              <a:pt x="7030" y="313796"/>
                              <a:pt x="0" y="0"/>
                            </a:cubicBezTo>
                            <a:close/>
                          </a:path>
                          <a:path w="4920792" h="834901" fill="none" stroke="0" extrusionOk="0">
                            <a:moveTo>
                              <a:pt x="0" y="0"/>
                            </a:moveTo>
                            <a:cubicBezTo>
                              <a:pt x="177647" y="-10384"/>
                              <a:pt x="616114" y="5467"/>
                              <a:pt x="984157" y="0"/>
                            </a:cubicBezTo>
                            <a:cubicBezTo>
                              <a:pt x="1365096" y="21389"/>
                              <a:pt x="1626908" y="56953"/>
                              <a:pt x="1919109" y="0"/>
                            </a:cubicBezTo>
                            <a:cubicBezTo>
                              <a:pt x="2216533" y="-19167"/>
                              <a:pt x="2446950" y="24468"/>
                              <a:pt x="2755643" y="0"/>
                            </a:cubicBezTo>
                            <a:cubicBezTo>
                              <a:pt x="3066993" y="20309"/>
                              <a:pt x="3483256" y="-9733"/>
                              <a:pt x="3789009" y="0"/>
                            </a:cubicBezTo>
                            <a:cubicBezTo>
                              <a:pt x="4059825" y="52009"/>
                              <a:pt x="4539797" y="4629"/>
                              <a:pt x="4920792" y="0"/>
                            </a:cubicBezTo>
                            <a:cubicBezTo>
                              <a:pt x="4961995" y="252839"/>
                              <a:pt x="4947795" y="528149"/>
                              <a:pt x="4920792" y="834901"/>
                            </a:cubicBezTo>
                            <a:cubicBezTo>
                              <a:pt x="4638723" y="864963"/>
                              <a:pt x="4287554" y="803430"/>
                              <a:pt x="3985841" y="834901"/>
                            </a:cubicBezTo>
                            <a:cubicBezTo>
                              <a:pt x="3631493" y="853761"/>
                              <a:pt x="3414602" y="871660"/>
                              <a:pt x="3100099" y="834901"/>
                            </a:cubicBezTo>
                            <a:cubicBezTo>
                              <a:pt x="2795485" y="825424"/>
                              <a:pt x="2518916" y="838711"/>
                              <a:pt x="2115939" y="834901"/>
                            </a:cubicBezTo>
                            <a:cubicBezTo>
                              <a:pt x="1727009" y="810824"/>
                              <a:pt x="1376782" y="856576"/>
                              <a:pt x="1180989" y="834901"/>
                            </a:cubicBezTo>
                            <a:cubicBezTo>
                              <a:pt x="970791" y="811666"/>
                              <a:pt x="246686" y="843797"/>
                              <a:pt x="0" y="834901"/>
                            </a:cubicBezTo>
                            <a:cubicBezTo>
                              <a:pt x="-20244" y="396366"/>
                              <a:pt x="-52163" y="20046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DADC576F-2252-4BF4-88F2-3E643A33B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12" y="2125115"/>
                <a:ext cx="4920792" cy="834901"/>
              </a:xfrm>
              <a:custGeom>
                <a:avLst/>
                <a:gdLst>
                  <a:gd name="connsiteX0" fmla="*/ 0 w 3336822"/>
                  <a:gd name="connsiteY0" fmla="*/ 0 h 673149"/>
                  <a:gd name="connsiteX1" fmla="*/ 667364 w 3336822"/>
                  <a:gd name="connsiteY1" fmla="*/ 0 h 673149"/>
                  <a:gd name="connsiteX2" fmla="*/ 1301361 w 3336822"/>
                  <a:gd name="connsiteY2" fmla="*/ 0 h 673149"/>
                  <a:gd name="connsiteX3" fmla="*/ 1868620 w 3336822"/>
                  <a:gd name="connsiteY3" fmla="*/ 0 h 673149"/>
                  <a:gd name="connsiteX4" fmla="*/ 2569353 w 3336822"/>
                  <a:gd name="connsiteY4" fmla="*/ 0 h 673149"/>
                  <a:gd name="connsiteX5" fmla="*/ 3336822 w 3336822"/>
                  <a:gd name="connsiteY5" fmla="*/ 0 h 673149"/>
                  <a:gd name="connsiteX6" fmla="*/ 3336822 w 3336822"/>
                  <a:gd name="connsiteY6" fmla="*/ 673149 h 673149"/>
                  <a:gd name="connsiteX7" fmla="*/ 2702826 w 3336822"/>
                  <a:gd name="connsiteY7" fmla="*/ 673149 h 673149"/>
                  <a:gd name="connsiteX8" fmla="*/ 2102198 w 3336822"/>
                  <a:gd name="connsiteY8" fmla="*/ 673149 h 673149"/>
                  <a:gd name="connsiteX9" fmla="*/ 1434833 w 3336822"/>
                  <a:gd name="connsiteY9" fmla="*/ 673149 h 673149"/>
                  <a:gd name="connsiteX10" fmla="*/ 800837 w 3336822"/>
                  <a:gd name="connsiteY10" fmla="*/ 673149 h 673149"/>
                  <a:gd name="connsiteX11" fmla="*/ 0 w 3336822"/>
                  <a:gd name="connsiteY11" fmla="*/ 673149 h 673149"/>
                  <a:gd name="connsiteX12" fmla="*/ 0 w 3336822"/>
                  <a:gd name="connsiteY12" fmla="*/ 0 h 67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6822" h="673149" fill="none" extrusionOk="0">
                    <a:moveTo>
                      <a:pt x="0" y="0"/>
                    </a:moveTo>
                    <a:cubicBezTo>
                      <a:pt x="134533" y="-25789"/>
                      <a:pt x="406375" y="-6413"/>
                      <a:pt x="667364" y="0"/>
                    </a:cubicBezTo>
                    <a:cubicBezTo>
                      <a:pt x="928353" y="6413"/>
                      <a:pt x="1094171" y="30635"/>
                      <a:pt x="1301361" y="0"/>
                    </a:cubicBezTo>
                    <a:cubicBezTo>
                      <a:pt x="1508551" y="-30635"/>
                      <a:pt x="1680104" y="9924"/>
                      <a:pt x="1868620" y="0"/>
                    </a:cubicBezTo>
                    <a:cubicBezTo>
                      <a:pt x="2057136" y="-9924"/>
                      <a:pt x="2377640" y="-17826"/>
                      <a:pt x="2569353" y="0"/>
                    </a:cubicBezTo>
                    <a:cubicBezTo>
                      <a:pt x="2761066" y="17826"/>
                      <a:pt x="3078018" y="-29552"/>
                      <a:pt x="3336822" y="0"/>
                    </a:cubicBezTo>
                    <a:cubicBezTo>
                      <a:pt x="3349441" y="225201"/>
                      <a:pt x="3353306" y="408519"/>
                      <a:pt x="3336822" y="673149"/>
                    </a:cubicBezTo>
                    <a:cubicBezTo>
                      <a:pt x="3107907" y="668814"/>
                      <a:pt x="2902392" y="647414"/>
                      <a:pt x="2702826" y="673149"/>
                    </a:cubicBezTo>
                    <a:cubicBezTo>
                      <a:pt x="2503260" y="698884"/>
                      <a:pt x="2315717" y="687385"/>
                      <a:pt x="2102198" y="673149"/>
                    </a:cubicBezTo>
                    <a:cubicBezTo>
                      <a:pt x="1888679" y="658913"/>
                      <a:pt x="1698057" y="686156"/>
                      <a:pt x="1434833" y="673149"/>
                    </a:cubicBezTo>
                    <a:cubicBezTo>
                      <a:pt x="1171609" y="660142"/>
                      <a:pt x="937292" y="687665"/>
                      <a:pt x="800837" y="673149"/>
                    </a:cubicBezTo>
                    <a:cubicBezTo>
                      <a:pt x="664382" y="658633"/>
                      <a:pt x="180845" y="658287"/>
                      <a:pt x="0" y="673149"/>
                    </a:cubicBezTo>
                    <a:cubicBezTo>
                      <a:pt x="-24684" y="345984"/>
                      <a:pt x="-14845" y="150386"/>
                      <a:pt x="0" y="0"/>
                    </a:cubicBezTo>
                    <a:close/>
                  </a:path>
                  <a:path w="3336822" h="673149" stroke="0" extrusionOk="0">
                    <a:moveTo>
                      <a:pt x="0" y="0"/>
                    </a:moveTo>
                    <a:cubicBezTo>
                      <a:pt x="324284" y="-21741"/>
                      <a:pt x="473628" y="11005"/>
                      <a:pt x="734101" y="0"/>
                    </a:cubicBezTo>
                    <a:cubicBezTo>
                      <a:pt x="994574" y="-11005"/>
                      <a:pt x="1261363" y="23156"/>
                      <a:pt x="1401465" y="0"/>
                    </a:cubicBezTo>
                    <a:cubicBezTo>
                      <a:pt x="1541567" y="-23156"/>
                      <a:pt x="1739768" y="7838"/>
                      <a:pt x="1968725" y="0"/>
                    </a:cubicBezTo>
                    <a:cubicBezTo>
                      <a:pt x="2197682" y="-7838"/>
                      <a:pt x="2356581" y="-21734"/>
                      <a:pt x="2702826" y="0"/>
                    </a:cubicBezTo>
                    <a:cubicBezTo>
                      <a:pt x="3049071" y="21734"/>
                      <a:pt x="3146060" y="3792"/>
                      <a:pt x="3336822" y="0"/>
                    </a:cubicBezTo>
                    <a:cubicBezTo>
                      <a:pt x="3363237" y="194394"/>
                      <a:pt x="3337454" y="484891"/>
                      <a:pt x="3336822" y="673149"/>
                    </a:cubicBezTo>
                    <a:cubicBezTo>
                      <a:pt x="3007683" y="640166"/>
                      <a:pt x="2846058" y="639560"/>
                      <a:pt x="2602721" y="673149"/>
                    </a:cubicBezTo>
                    <a:cubicBezTo>
                      <a:pt x="2359384" y="706738"/>
                      <a:pt x="2144529" y="672533"/>
                      <a:pt x="1935357" y="673149"/>
                    </a:cubicBezTo>
                    <a:cubicBezTo>
                      <a:pt x="1726185" y="673765"/>
                      <a:pt x="1458272" y="657113"/>
                      <a:pt x="1301361" y="673149"/>
                    </a:cubicBezTo>
                    <a:cubicBezTo>
                      <a:pt x="1144450" y="689185"/>
                      <a:pt x="925528" y="669597"/>
                      <a:pt x="700733" y="673149"/>
                    </a:cubicBezTo>
                    <a:cubicBezTo>
                      <a:pt x="475938" y="676701"/>
                      <a:pt x="192265" y="668179"/>
                      <a:pt x="0" y="673149"/>
                    </a:cubicBezTo>
                    <a:cubicBezTo>
                      <a:pt x="-8801" y="427148"/>
                      <a:pt x="-8997" y="218508"/>
                      <a:pt x="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19050">
                <a:extLst>
                  <a:ext uri="{C807C97D-BFC1-408E-A445-0C87EB9F89A2}">
                    <ask:lineSketchStyleProps xmlns:ask="http://schemas.microsoft.com/office/drawing/2018/sketchyshapes" sd="922450865">
                      <a:custGeom>
                        <a:avLst/>
                        <a:gdLst>
                          <a:gd name="connsiteX0" fmla="*/ 0 w 4920792"/>
                          <a:gd name="connsiteY0" fmla="*/ 0 h 834901"/>
                          <a:gd name="connsiteX1" fmla="*/ 984157 w 4920792"/>
                          <a:gd name="connsiteY1" fmla="*/ 0 h 834901"/>
                          <a:gd name="connsiteX2" fmla="*/ 1919109 w 4920792"/>
                          <a:gd name="connsiteY2" fmla="*/ 0 h 834901"/>
                          <a:gd name="connsiteX3" fmla="*/ 2755643 w 4920792"/>
                          <a:gd name="connsiteY3" fmla="*/ 0 h 834901"/>
                          <a:gd name="connsiteX4" fmla="*/ 3789009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985841 w 4920792"/>
                          <a:gd name="connsiteY7" fmla="*/ 834901 h 834901"/>
                          <a:gd name="connsiteX8" fmla="*/ 3100099 w 4920792"/>
                          <a:gd name="connsiteY8" fmla="*/ 834901 h 834901"/>
                          <a:gd name="connsiteX9" fmla="*/ 2115939 w 4920792"/>
                          <a:gd name="connsiteY9" fmla="*/ 834901 h 834901"/>
                          <a:gd name="connsiteX10" fmla="*/ 1180989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  <a:gd name="connsiteX0" fmla="*/ 0 w 4920792"/>
                          <a:gd name="connsiteY0" fmla="*/ 0 h 834901"/>
                          <a:gd name="connsiteX1" fmla="*/ 1082574 w 4920792"/>
                          <a:gd name="connsiteY1" fmla="*/ 0 h 834901"/>
                          <a:gd name="connsiteX2" fmla="*/ 2066732 w 4920792"/>
                          <a:gd name="connsiteY2" fmla="*/ 0 h 834901"/>
                          <a:gd name="connsiteX3" fmla="*/ 2903267 w 4920792"/>
                          <a:gd name="connsiteY3" fmla="*/ 0 h 834901"/>
                          <a:gd name="connsiteX4" fmla="*/ 3985841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838217 w 4920792"/>
                          <a:gd name="connsiteY7" fmla="*/ 834901 h 834901"/>
                          <a:gd name="connsiteX8" fmla="*/ 2854059 w 4920792"/>
                          <a:gd name="connsiteY8" fmla="*/ 834901 h 834901"/>
                          <a:gd name="connsiteX9" fmla="*/ 1919109 w 4920792"/>
                          <a:gd name="connsiteY9" fmla="*/ 834901 h 834901"/>
                          <a:gd name="connsiteX10" fmla="*/ 1033366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920792" h="834901" fill="none" extrusionOk="0">
                            <a:moveTo>
                              <a:pt x="0" y="0"/>
                            </a:moveTo>
                            <a:cubicBezTo>
                              <a:pt x="292484" y="-19229"/>
                              <a:pt x="583804" y="-20239"/>
                              <a:pt x="984157" y="0"/>
                            </a:cubicBezTo>
                            <a:cubicBezTo>
                              <a:pt x="1329970" y="9293"/>
                              <a:pt x="1622511" y="1062"/>
                              <a:pt x="1919109" y="0"/>
                            </a:cubicBezTo>
                            <a:cubicBezTo>
                              <a:pt x="2249394" y="16010"/>
                              <a:pt x="2444642" y="18493"/>
                              <a:pt x="2755643" y="0"/>
                            </a:cubicBezTo>
                            <a:cubicBezTo>
                              <a:pt x="3075279" y="-52660"/>
                              <a:pt x="3514125" y="12828"/>
                              <a:pt x="3789009" y="0"/>
                            </a:cubicBezTo>
                            <a:cubicBezTo>
                              <a:pt x="4115912" y="-24964"/>
                              <a:pt x="4521044" y="-57040"/>
                              <a:pt x="4920792" y="0"/>
                            </a:cubicBezTo>
                            <a:cubicBezTo>
                              <a:pt x="4937558" y="265370"/>
                              <a:pt x="4940242" y="496632"/>
                              <a:pt x="4920792" y="834901"/>
                            </a:cubicBezTo>
                            <a:cubicBezTo>
                              <a:pt x="4624635" y="814340"/>
                              <a:pt x="4283714" y="823636"/>
                              <a:pt x="3985841" y="834901"/>
                            </a:cubicBezTo>
                            <a:cubicBezTo>
                              <a:pt x="3710452" y="863977"/>
                              <a:pt x="3377620" y="819899"/>
                              <a:pt x="3100099" y="834901"/>
                            </a:cubicBezTo>
                            <a:cubicBezTo>
                              <a:pt x="2799988" y="768466"/>
                              <a:pt x="2488324" y="888380"/>
                              <a:pt x="2115939" y="834901"/>
                            </a:cubicBezTo>
                            <a:cubicBezTo>
                              <a:pt x="1706444" y="798314"/>
                              <a:pt x="1342623" y="872403"/>
                              <a:pt x="1180989" y="834901"/>
                            </a:cubicBezTo>
                            <a:cubicBezTo>
                              <a:pt x="963081" y="797967"/>
                              <a:pt x="291989" y="809130"/>
                              <a:pt x="0" y="834901"/>
                            </a:cubicBezTo>
                            <a:cubicBezTo>
                              <a:pt x="-69805" y="444867"/>
                              <a:pt x="-26284" y="180977"/>
                              <a:pt x="0" y="0"/>
                            </a:cubicBezTo>
                            <a:close/>
                          </a:path>
                          <a:path w="4920792" h="834901" stroke="0" extrusionOk="0">
                            <a:moveTo>
                              <a:pt x="0" y="0"/>
                            </a:moveTo>
                            <a:cubicBezTo>
                              <a:pt x="469807" y="-19867"/>
                              <a:pt x="689575" y="21363"/>
                              <a:pt x="1082574" y="0"/>
                            </a:cubicBezTo>
                            <a:cubicBezTo>
                              <a:pt x="1484143" y="-4953"/>
                              <a:pt x="1823615" y="46799"/>
                              <a:pt x="2066732" y="0"/>
                            </a:cubicBezTo>
                            <a:cubicBezTo>
                              <a:pt x="2207693" y="-11761"/>
                              <a:pt x="2580821" y="-36588"/>
                              <a:pt x="2903267" y="0"/>
                            </a:cubicBezTo>
                            <a:cubicBezTo>
                              <a:pt x="3242037" y="-24682"/>
                              <a:pt x="3448656" y="6908"/>
                              <a:pt x="3985841" y="0"/>
                            </a:cubicBezTo>
                            <a:cubicBezTo>
                              <a:pt x="4511074" y="17402"/>
                              <a:pt x="4619451" y="32944"/>
                              <a:pt x="4920792" y="0"/>
                            </a:cubicBezTo>
                            <a:cubicBezTo>
                              <a:pt x="4920211" y="213535"/>
                              <a:pt x="4894074" y="640375"/>
                              <a:pt x="4920792" y="834901"/>
                            </a:cubicBezTo>
                            <a:cubicBezTo>
                              <a:pt x="4437667" y="821425"/>
                              <a:pt x="4209460" y="757132"/>
                              <a:pt x="3838217" y="834901"/>
                            </a:cubicBezTo>
                            <a:cubicBezTo>
                              <a:pt x="3448603" y="826650"/>
                              <a:pt x="3128432" y="780187"/>
                              <a:pt x="2854059" y="834901"/>
                            </a:cubicBezTo>
                            <a:cubicBezTo>
                              <a:pt x="2526512" y="851368"/>
                              <a:pt x="2122569" y="828096"/>
                              <a:pt x="1919109" y="834901"/>
                            </a:cubicBezTo>
                            <a:cubicBezTo>
                              <a:pt x="1690018" y="880194"/>
                              <a:pt x="1314277" y="879005"/>
                              <a:pt x="1033366" y="834901"/>
                            </a:cubicBezTo>
                            <a:cubicBezTo>
                              <a:pt x="682721" y="846243"/>
                              <a:pt x="270788" y="861660"/>
                              <a:pt x="0" y="834901"/>
                            </a:cubicBezTo>
                            <a:cubicBezTo>
                              <a:pt x="-36542" y="515449"/>
                              <a:pt x="7030" y="313796"/>
                              <a:pt x="0" y="0"/>
                            </a:cubicBezTo>
                            <a:close/>
                          </a:path>
                          <a:path w="4920792" h="834901" fill="none" stroke="0" extrusionOk="0">
                            <a:moveTo>
                              <a:pt x="0" y="0"/>
                            </a:moveTo>
                            <a:cubicBezTo>
                              <a:pt x="177647" y="-10384"/>
                              <a:pt x="616114" y="5467"/>
                              <a:pt x="984157" y="0"/>
                            </a:cubicBezTo>
                            <a:cubicBezTo>
                              <a:pt x="1365096" y="21389"/>
                              <a:pt x="1626908" y="56953"/>
                              <a:pt x="1919109" y="0"/>
                            </a:cubicBezTo>
                            <a:cubicBezTo>
                              <a:pt x="2216533" y="-19167"/>
                              <a:pt x="2446950" y="24468"/>
                              <a:pt x="2755643" y="0"/>
                            </a:cubicBezTo>
                            <a:cubicBezTo>
                              <a:pt x="3066993" y="20309"/>
                              <a:pt x="3483256" y="-9733"/>
                              <a:pt x="3789009" y="0"/>
                            </a:cubicBezTo>
                            <a:cubicBezTo>
                              <a:pt x="4059825" y="52009"/>
                              <a:pt x="4539797" y="4629"/>
                              <a:pt x="4920792" y="0"/>
                            </a:cubicBezTo>
                            <a:cubicBezTo>
                              <a:pt x="4961995" y="252839"/>
                              <a:pt x="4947795" y="528149"/>
                              <a:pt x="4920792" y="834901"/>
                            </a:cubicBezTo>
                            <a:cubicBezTo>
                              <a:pt x="4638723" y="864963"/>
                              <a:pt x="4287554" y="803430"/>
                              <a:pt x="3985841" y="834901"/>
                            </a:cubicBezTo>
                            <a:cubicBezTo>
                              <a:pt x="3631493" y="853761"/>
                              <a:pt x="3414602" y="871660"/>
                              <a:pt x="3100099" y="834901"/>
                            </a:cubicBezTo>
                            <a:cubicBezTo>
                              <a:pt x="2795485" y="825424"/>
                              <a:pt x="2518916" y="838711"/>
                              <a:pt x="2115939" y="834901"/>
                            </a:cubicBezTo>
                            <a:cubicBezTo>
                              <a:pt x="1727009" y="810824"/>
                              <a:pt x="1376782" y="856576"/>
                              <a:pt x="1180989" y="834901"/>
                            </a:cubicBezTo>
                            <a:cubicBezTo>
                              <a:pt x="970791" y="811666"/>
                              <a:pt x="246686" y="843797"/>
                              <a:pt x="0" y="834901"/>
                            </a:cubicBezTo>
                            <a:cubicBezTo>
                              <a:pt x="-20244" y="396366"/>
                              <a:pt x="-52163" y="20046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8196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Ensemble 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10D1E4-4A68-452F-93EB-64807DB0758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lvl="1">
                  <a:tabLst>
                    <a:tab pos="4344988" algn="l"/>
                    <a:tab pos="6288088" algn="l"/>
                  </a:tabLst>
                </a:pPr>
                <a:r>
                  <a:rPr lang="en-US" dirty="0"/>
                  <a:t>for 3 out of the 5 classifiers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=10∗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=30.9</m:t>
                    </m:r>
                  </m:oMath>
                </a14:m>
                <a:endParaRPr lang="en-US" dirty="0"/>
              </a:p>
              <a:p>
                <a:pPr lvl="1">
                  <a:tabLst>
                    <a:tab pos="4344988" algn="l"/>
                    <a:tab pos="6288088" algn="l"/>
                  </a:tabLst>
                </a:pPr>
                <a:r>
                  <a:rPr lang="en-US" dirty="0"/>
                  <a:t>for 4 out of the 5 classifiers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en-US" dirty="0"/>
              </a:p>
              <a:p>
                <a:pPr lvl="1">
                  <a:tabLst>
                    <a:tab pos="4344988" algn="l"/>
                    <a:tab pos="6288088" algn="l"/>
                  </a:tabLst>
                </a:pPr>
                <a:r>
                  <a:rPr lang="en-US" dirty="0"/>
                  <a:t>for all 5 classifiers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1∗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=16.8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 the total majority vote accuracy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Up by </a:t>
                </a:r>
                <a:r>
                  <a:rPr lang="en-US" dirty="0">
                    <a:solidFill>
                      <a:srgbClr val="C00000"/>
                    </a:solidFill>
                  </a:rPr>
                  <a:t>13.7% </a:t>
                </a:r>
                <a:r>
                  <a:rPr lang="en-US" dirty="0"/>
                  <a:t>from using just 1 classifier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10D1E4-4A68-452F-93EB-64807DB07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DADC576F-2252-4BF4-88F2-3E643A33B32C}"/>
                  </a:ext>
                </a:extLst>
              </p:cNvPr>
              <p:cNvSpPr/>
              <p:nvPr/>
            </p:nvSpPr>
            <p:spPr>
              <a:xfrm>
                <a:off x="569912" y="2125115"/>
                <a:ext cx="4920792" cy="834901"/>
              </a:xfrm>
              <a:custGeom>
                <a:avLst/>
                <a:gdLst>
                  <a:gd name="connsiteX0" fmla="*/ 0 w 3336822"/>
                  <a:gd name="connsiteY0" fmla="*/ 0 h 673149"/>
                  <a:gd name="connsiteX1" fmla="*/ 667364 w 3336822"/>
                  <a:gd name="connsiteY1" fmla="*/ 0 h 673149"/>
                  <a:gd name="connsiteX2" fmla="*/ 1301361 w 3336822"/>
                  <a:gd name="connsiteY2" fmla="*/ 0 h 673149"/>
                  <a:gd name="connsiteX3" fmla="*/ 1868620 w 3336822"/>
                  <a:gd name="connsiteY3" fmla="*/ 0 h 673149"/>
                  <a:gd name="connsiteX4" fmla="*/ 2569353 w 3336822"/>
                  <a:gd name="connsiteY4" fmla="*/ 0 h 673149"/>
                  <a:gd name="connsiteX5" fmla="*/ 3336822 w 3336822"/>
                  <a:gd name="connsiteY5" fmla="*/ 0 h 673149"/>
                  <a:gd name="connsiteX6" fmla="*/ 3336822 w 3336822"/>
                  <a:gd name="connsiteY6" fmla="*/ 673149 h 673149"/>
                  <a:gd name="connsiteX7" fmla="*/ 2702826 w 3336822"/>
                  <a:gd name="connsiteY7" fmla="*/ 673149 h 673149"/>
                  <a:gd name="connsiteX8" fmla="*/ 2102198 w 3336822"/>
                  <a:gd name="connsiteY8" fmla="*/ 673149 h 673149"/>
                  <a:gd name="connsiteX9" fmla="*/ 1434833 w 3336822"/>
                  <a:gd name="connsiteY9" fmla="*/ 673149 h 673149"/>
                  <a:gd name="connsiteX10" fmla="*/ 800837 w 3336822"/>
                  <a:gd name="connsiteY10" fmla="*/ 673149 h 673149"/>
                  <a:gd name="connsiteX11" fmla="*/ 0 w 3336822"/>
                  <a:gd name="connsiteY11" fmla="*/ 673149 h 673149"/>
                  <a:gd name="connsiteX12" fmla="*/ 0 w 3336822"/>
                  <a:gd name="connsiteY12" fmla="*/ 0 h 67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6822" h="673149" fill="none" extrusionOk="0">
                    <a:moveTo>
                      <a:pt x="0" y="0"/>
                    </a:moveTo>
                    <a:cubicBezTo>
                      <a:pt x="134533" y="-25789"/>
                      <a:pt x="406375" y="-6413"/>
                      <a:pt x="667364" y="0"/>
                    </a:cubicBezTo>
                    <a:cubicBezTo>
                      <a:pt x="928353" y="6413"/>
                      <a:pt x="1094171" y="30635"/>
                      <a:pt x="1301361" y="0"/>
                    </a:cubicBezTo>
                    <a:cubicBezTo>
                      <a:pt x="1508551" y="-30635"/>
                      <a:pt x="1680104" y="9924"/>
                      <a:pt x="1868620" y="0"/>
                    </a:cubicBezTo>
                    <a:cubicBezTo>
                      <a:pt x="2057136" y="-9924"/>
                      <a:pt x="2377640" y="-17826"/>
                      <a:pt x="2569353" y="0"/>
                    </a:cubicBezTo>
                    <a:cubicBezTo>
                      <a:pt x="2761066" y="17826"/>
                      <a:pt x="3078018" y="-29552"/>
                      <a:pt x="3336822" y="0"/>
                    </a:cubicBezTo>
                    <a:cubicBezTo>
                      <a:pt x="3349441" y="225201"/>
                      <a:pt x="3353306" y="408519"/>
                      <a:pt x="3336822" y="673149"/>
                    </a:cubicBezTo>
                    <a:cubicBezTo>
                      <a:pt x="3107907" y="668814"/>
                      <a:pt x="2902392" y="647414"/>
                      <a:pt x="2702826" y="673149"/>
                    </a:cubicBezTo>
                    <a:cubicBezTo>
                      <a:pt x="2503260" y="698884"/>
                      <a:pt x="2315717" y="687385"/>
                      <a:pt x="2102198" y="673149"/>
                    </a:cubicBezTo>
                    <a:cubicBezTo>
                      <a:pt x="1888679" y="658913"/>
                      <a:pt x="1698057" y="686156"/>
                      <a:pt x="1434833" y="673149"/>
                    </a:cubicBezTo>
                    <a:cubicBezTo>
                      <a:pt x="1171609" y="660142"/>
                      <a:pt x="937292" y="687665"/>
                      <a:pt x="800837" y="673149"/>
                    </a:cubicBezTo>
                    <a:cubicBezTo>
                      <a:pt x="664382" y="658633"/>
                      <a:pt x="180845" y="658287"/>
                      <a:pt x="0" y="673149"/>
                    </a:cubicBezTo>
                    <a:cubicBezTo>
                      <a:pt x="-24684" y="345984"/>
                      <a:pt x="-14845" y="150386"/>
                      <a:pt x="0" y="0"/>
                    </a:cubicBezTo>
                    <a:close/>
                  </a:path>
                  <a:path w="3336822" h="673149" stroke="0" extrusionOk="0">
                    <a:moveTo>
                      <a:pt x="0" y="0"/>
                    </a:moveTo>
                    <a:cubicBezTo>
                      <a:pt x="324284" y="-21741"/>
                      <a:pt x="473628" y="11005"/>
                      <a:pt x="734101" y="0"/>
                    </a:cubicBezTo>
                    <a:cubicBezTo>
                      <a:pt x="994574" y="-11005"/>
                      <a:pt x="1261363" y="23156"/>
                      <a:pt x="1401465" y="0"/>
                    </a:cubicBezTo>
                    <a:cubicBezTo>
                      <a:pt x="1541567" y="-23156"/>
                      <a:pt x="1739768" y="7838"/>
                      <a:pt x="1968725" y="0"/>
                    </a:cubicBezTo>
                    <a:cubicBezTo>
                      <a:pt x="2197682" y="-7838"/>
                      <a:pt x="2356581" y="-21734"/>
                      <a:pt x="2702826" y="0"/>
                    </a:cubicBezTo>
                    <a:cubicBezTo>
                      <a:pt x="3049071" y="21734"/>
                      <a:pt x="3146060" y="3792"/>
                      <a:pt x="3336822" y="0"/>
                    </a:cubicBezTo>
                    <a:cubicBezTo>
                      <a:pt x="3363237" y="194394"/>
                      <a:pt x="3337454" y="484891"/>
                      <a:pt x="3336822" y="673149"/>
                    </a:cubicBezTo>
                    <a:cubicBezTo>
                      <a:pt x="3007683" y="640166"/>
                      <a:pt x="2846058" y="639560"/>
                      <a:pt x="2602721" y="673149"/>
                    </a:cubicBezTo>
                    <a:cubicBezTo>
                      <a:pt x="2359384" y="706738"/>
                      <a:pt x="2144529" y="672533"/>
                      <a:pt x="1935357" y="673149"/>
                    </a:cubicBezTo>
                    <a:cubicBezTo>
                      <a:pt x="1726185" y="673765"/>
                      <a:pt x="1458272" y="657113"/>
                      <a:pt x="1301361" y="673149"/>
                    </a:cubicBezTo>
                    <a:cubicBezTo>
                      <a:pt x="1144450" y="689185"/>
                      <a:pt x="925528" y="669597"/>
                      <a:pt x="700733" y="673149"/>
                    </a:cubicBezTo>
                    <a:cubicBezTo>
                      <a:pt x="475938" y="676701"/>
                      <a:pt x="192265" y="668179"/>
                      <a:pt x="0" y="673149"/>
                    </a:cubicBezTo>
                    <a:cubicBezTo>
                      <a:pt x="-8801" y="427148"/>
                      <a:pt x="-8997" y="218508"/>
                      <a:pt x="0" y="0"/>
                    </a:cubicBezTo>
                    <a:close/>
                  </a:path>
                </a:pathLst>
              </a:custGeom>
              <a:ln w="19050">
                <a:extLst>
                  <a:ext uri="{C807C97D-BFC1-408E-A445-0C87EB9F89A2}">
                    <ask:lineSketchStyleProps xmlns:ask="http://schemas.microsoft.com/office/drawing/2018/sketchyshapes" sd="922450865">
                      <a:custGeom>
                        <a:avLst/>
                        <a:gdLst>
                          <a:gd name="connsiteX0" fmla="*/ 0 w 4920792"/>
                          <a:gd name="connsiteY0" fmla="*/ 0 h 834901"/>
                          <a:gd name="connsiteX1" fmla="*/ 984157 w 4920792"/>
                          <a:gd name="connsiteY1" fmla="*/ 0 h 834901"/>
                          <a:gd name="connsiteX2" fmla="*/ 1919109 w 4920792"/>
                          <a:gd name="connsiteY2" fmla="*/ 0 h 834901"/>
                          <a:gd name="connsiteX3" fmla="*/ 2755643 w 4920792"/>
                          <a:gd name="connsiteY3" fmla="*/ 0 h 834901"/>
                          <a:gd name="connsiteX4" fmla="*/ 3789009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985841 w 4920792"/>
                          <a:gd name="connsiteY7" fmla="*/ 834901 h 834901"/>
                          <a:gd name="connsiteX8" fmla="*/ 3100099 w 4920792"/>
                          <a:gd name="connsiteY8" fmla="*/ 834901 h 834901"/>
                          <a:gd name="connsiteX9" fmla="*/ 2115939 w 4920792"/>
                          <a:gd name="connsiteY9" fmla="*/ 834901 h 834901"/>
                          <a:gd name="connsiteX10" fmla="*/ 1180989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  <a:gd name="connsiteX0" fmla="*/ 0 w 4920792"/>
                          <a:gd name="connsiteY0" fmla="*/ 0 h 834901"/>
                          <a:gd name="connsiteX1" fmla="*/ 1082574 w 4920792"/>
                          <a:gd name="connsiteY1" fmla="*/ 0 h 834901"/>
                          <a:gd name="connsiteX2" fmla="*/ 2066732 w 4920792"/>
                          <a:gd name="connsiteY2" fmla="*/ 0 h 834901"/>
                          <a:gd name="connsiteX3" fmla="*/ 2903267 w 4920792"/>
                          <a:gd name="connsiteY3" fmla="*/ 0 h 834901"/>
                          <a:gd name="connsiteX4" fmla="*/ 3985841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838217 w 4920792"/>
                          <a:gd name="connsiteY7" fmla="*/ 834901 h 834901"/>
                          <a:gd name="connsiteX8" fmla="*/ 2854059 w 4920792"/>
                          <a:gd name="connsiteY8" fmla="*/ 834901 h 834901"/>
                          <a:gd name="connsiteX9" fmla="*/ 1919109 w 4920792"/>
                          <a:gd name="connsiteY9" fmla="*/ 834901 h 834901"/>
                          <a:gd name="connsiteX10" fmla="*/ 1033366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920792" h="834901" fill="none" extrusionOk="0">
                            <a:moveTo>
                              <a:pt x="0" y="0"/>
                            </a:moveTo>
                            <a:cubicBezTo>
                              <a:pt x="292484" y="-19229"/>
                              <a:pt x="583804" y="-20239"/>
                              <a:pt x="984157" y="0"/>
                            </a:cubicBezTo>
                            <a:cubicBezTo>
                              <a:pt x="1329970" y="9293"/>
                              <a:pt x="1622511" y="1062"/>
                              <a:pt x="1919109" y="0"/>
                            </a:cubicBezTo>
                            <a:cubicBezTo>
                              <a:pt x="2249394" y="16010"/>
                              <a:pt x="2444642" y="18493"/>
                              <a:pt x="2755643" y="0"/>
                            </a:cubicBezTo>
                            <a:cubicBezTo>
                              <a:pt x="3075279" y="-52660"/>
                              <a:pt x="3514125" y="12828"/>
                              <a:pt x="3789009" y="0"/>
                            </a:cubicBezTo>
                            <a:cubicBezTo>
                              <a:pt x="4115912" y="-24964"/>
                              <a:pt x="4521044" y="-57040"/>
                              <a:pt x="4920792" y="0"/>
                            </a:cubicBezTo>
                            <a:cubicBezTo>
                              <a:pt x="4937558" y="265370"/>
                              <a:pt x="4940242" y="496632"/>
                              <a:pt x="4920792" y="834901"/>
                            </a:cubicBezTo>
                            <a:cubicBezTo>
                              <a:pt x="4624635" y="814340"/>
                              <a:pt x="4283714" y="823636"/>
                              <a:pt x="3985841" y="834901"/>
                            </a:cubicBezTo>
                            <a:cubicBezTo>
                              <a:pt x="3710452" y="863977"/>
                              <a:pt x="3377620" y="819899"/>
                              <a:pt x="3100099" y="834901"/>
                            </a:cubicBezTo>
                            <a:cubicBezTo>
                              <a:pt x="2799988" y="768466"/>
                              <a:pt x="2488324" y="888380"/>
                              <a:pt x="2115939" y="834901"/>
                            </a:cubicBezTo>
                            <a:cubicBezTo>
                              <a:pt x="1706444" y="798314"/>
                              <a:pt x="1342623" y="872403"/>
                              <a:pt x="1180989" y="834901"/>
                            </a:cubicBezTo>
                            <a:cubicBezTo>
                              <a:pt x="963081" y="797967"/>
                              <a:pt x="291989" y="809130"/>
                              <a:pt x="0" y="834901"/>
                            </a:cubicBezTo>
                            <a:cubicBezTo>
                              <a:pt x="-69805" y="444867"/>
                              <a:pt x="-26284" y="180977"/>
                              <a:pt x="0" y="0"/>
                            </a:cubicBezTo>
                            <a:close/>
                          </a:path>
                          <a:path w="4920792" h="834901" stroke="0" extrusionOk="0">
                            <a:moveTo>
                              <a:pt x="0" y="0"/>
                            </a:moveTo>
                            <a:cubicBezTo>
                              <a:pt x="469807" y="-19867"/>
                              <a:pt x="689575" y="21363"/>
                              <a:pt x="1082574" y="0"/>
                            </a:cubicBezTo>
                            <a:cubicBezTo>
                              <a:pt x="1484143" y="-4953"/>
                              <a:pt x="1823615" y="46799"/>
                              <a:pt x="2066732" y="0"/>
                            </a:cubicBezTo>
                            <a:cubicBezTo>
                              <a:pt x="2207693" y="-11761"/>
                              <a:pt x="2580821" y="-36588"/>
                              <a:pt x="2903267" y="0"/>
                            </a:cubicBezTo>
                            <a:cubicBezTo>
                              <a:pt x="3242037" y="-24682"/>
                              <a:pt x="3448656" y="6908"/>
                              <a:pt x="3985841" y="0"/>
                            </a:cubicBezTo>
                            <a:cubicBezTo>
                              <a:pt x="4511074" y="17402"/>
                              <a:pt x="4619451" y="32944"/>
                              <a:pt x="4920792" y="0"/>
                            </a:cubicBezTo>
                            <a:cubicBezTo>
                              <a:pt x="4920211" y="213535"/>
                              <a:pt x="4894074" y="640375"/>
                              <a:pt x="4920792" y="834901"/>
                            </a:cubicBezTo>
                            <a:cubicBezTo>
                              <a:pt x="4437667" y="821425"/>
                              <a:pt x="4209460" y="757132"/>
                              <a:pt x="3838217" y="834901"/>
                            </a:cubicBezTo>
                            <a:cubicBezTo>
                              <a:pt x="3448603" y="826650"/>
                              <a:pt x="3128432" y="780187"/>
                              <a:pt x="2854059" y="834901"/>
                            </a:cubicBezTo>
                            <a:cubicBezTo>
                              <a:pt x="2526512" y="851368"/>
                              <a:pt x="2122569" y="828096"/>
                              <a:pt x="1919109" y="834901"/>
                            </a:cubicBezTo>
                            <a:cubicBezTo>
                              <a:pt x="1690018" y="880194"/>
                              <a:pt x="1314277" y="879005"/>
                              <a:pt x="1033366" y="834901"/>
                            </a:cubicBezTo>
                            <a:cubicBezTo>
                              <a:pt x="682721" y="846243"/>
                              <a:pt x="270788" y="861660"/>
                              <a:pt x="0" y="834901"/>
                            </a:cubicBezTo>
                            <a:cubicBezTo>
                              <a:pt x="-36542" y="515449"/>
                              <a:pt x="7030" y="313796"/>
                              <a:pt x="0" y="0"/>
                            </a:cubicBezTo>
                            <a:close/>
                          </a:path>
                          <a:path w="4920792" h="834901" fill="none" stroke="0" extrusionOk="0">
                            <a:moveTo>
                              <a:pt x="0" y="0"/>
                            </a:moveTo>
                            <a:cubicBezTo>
                              <a:pt x="177647" y="-10384"/>
                              <a:pt x="616114" y="5467"/>
                              <a:pt x="984157" y="0"/>
                            </a:cubicBezTo>
                            <a:cubicBezTo>
                              <a:pt x="1365096" y="21389"/>
                              <a:pt x="1626908" y="56953"/>
                              <a:pt x="1919109" y="0"/>
                            </a:cubicBezTo>
                            <a:cubicBezTo>
                              <a:pt x="2216533" y="-19167"/>
                              <a:pt x="2446950" y="24468"/>
                              <a:pt x="2755643" y="0"/>
                            </a:cubicBezTo>
                            <a:cubicBezTo>
                              <a:pt x="3066993" y="20309"/>
                              <a:pt x="3483256" y="-9733"/>
                              <a:pt x="3789009" y="0"/>
                            </a:cubicBezTo>
                            <a:cubicBezTo>
                              <a:pt x="4059825" y="52009"/>
                              <a:pt x="4539797" y="4629"/>
                              <a:pt x="4920792" y="0"/>
                            </a:cubicBezTo>
                            <a:cubicBezTo>
                              <a:pt x="4961995" y="252839"/>
                              <a:pt x="4947795" y="528149"/>
                              <a:pt x="4920792" y="834901"/>
                            </a:cubicBezTo>
                            <a:cubicBezTo>
                              <a:pt x="4638723" y="864963"/>
                              <a:pt x="4287554" y="803430"/>
                              <a:pt x="3985841" y="834901"/>
                            </a:cubicBezTo>
                            <a:cubicBezTo>
                              <a:pt x="3631493" y="853761"/>
                              <a:pt x="3414602" y="871660"/>
                              <a:pt x="3100099" y="834901"/>
                            </a:cubicBezTo>
                            <a:cubicBezTo>
                              <a:pt x="2795485" y="825424"/>
                              <a:pt x="2518916" y="838711"/>
                              <a:pt x="2115939" y="834901"/>
                            </a:cubicBezTo>
                            <a:cubicBezTo>
                              <a:pt x="1727009" y="810824"/>
                              <a:pt x="1376782" y="856576"/>
                              <a:pt x="1180989" y="834901"/>
                            </a:cubicBezTo>
                            <a:cubicBezTo>
                              <a:pt x="970791" y="811666"/>
                              <a:pt x="246686" y="843797"/>
                              <a:pt x="0" y="834901"/>
                            </a:cubicBezTo>
                            <a:cubicBezTo>
                              <a:pt x="-20244" y="396366"/>
                              <a:pt x="-52163" y="20046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DADC576F-2252-4BF4-88F2-3E643A33B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12" y="2125115"/>
                <a:ext cx="4920792" cy="834901"/>
              </a:xfrm>
              <a:custGeom>
                <a:avLst/>
                <a:gdLst>
                  <a:gd name="connsiteX0" fmla="*/ 0 w 3336822"/>
                  <a:gd name="connsiteY0" fmla="*/ 0 h 673149"/>
                  <a:gd name="connsiteX1" fmla="*/ 667364 w 3336822"/>
                  <a:gd name="connsiteY1" fmla="*/ 0 h 673149"/>
                  <a:gd name="connsiteX2" fmla="*/ 1301361 w 3336822"/>
                  <a:gd name="connsiteY2" fmla="*/ 0 h 673149"/>
                  <a:gd name="connsiteX3" fmla="*/ 1868620 w 3336822"/>
                  <a:gd name="connsiteY3" fmla="*/ 0 h 673149"/>
                  <a:gd name="connsiteX4" fmla="*/ 2569353 w 3336822"/>
                  <a:gd name="connsiteY4" fmla="*/ 0 h 673149"/>
                  <a:gd name="connsiteX5" fmla="*/ 3336822 w 3336822"/>
                  <a:gd name="connsiteY5" fmla="*/ 0 h 673149"/>
                  <a:gd name="connsiteX6" fmla="*/ 3336822 w 3336822"/>
                  <a:gd name="connsiteY6" fmla="*/ 673149 h 673149"/>
                  <a:gd name="connsiteX7" fmla="*/ 2702826 w 3336822"/>
                  <a:gd name="connsiteY7" fmla="*/ 673149 h 673149"/>
                  <a:gd name="connsiteX8" fmla="*/ 2102198 w 3336822"/>
                  <a:gd name="connsiteY8" fmla="*/ 673149 h 673149"/>
                  <a:gd name="connsiteX9" fmla="*/ 1434833 w 3336822"/>
                  <a:gd name="connsiteY9" fmla="*/ 673149 h 673149"/>
                  <a:gd name="connsiteX10" fmla="*/ 800837 w 3336822"/>
                  <a:gd name="connsiteY10" fmla="*/ 673149 h 673149"/>
                  <a:gd name="connsiteX11" fmla="*/ 0 w 3336822"/>
                  <a:gd name="connsiteY11" fmla="*/ 673149 h 673149"/>
                  <a:gd name="connsiteX12" fmla="*/ 0 w 3336822"/>
                  <a:gd name="connsiteY12" fmla="*/ 0 h 67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6822" h="673149" fill="none" extrusionOk="0">
                    <a:moveTo>
                      <a:pt x="0" y="0"/>
                    </a:moveTo>
                    <a:cubicBezTo>
                      <a:pt x="134533" y="-25789"/>
                      <a:pt x="406375" y="-6413"/>
                      <a:pt x="667364" y="0"/>
                    </a:cubicBezTo>
                    <a:cubicBezTo>
                      <a:pt x="928353" y="6413"/>
                      <a:pt x="1094171" y="30635"/>
                      <a:pt x="1301361" y="0"/>
                    </a:cubicBezTo>
                    <a:cubicBezTo>
                      <a:pt x="1508551" y="-30635"/>
                      <a:pt x="1680104" y="9924"/>
                      <a:pt x="1868620" y="0"/>
                    </a:cubicBezTo>
                    <a:cubicBezTo>
                      <a:pt x="2057136" y="-9924"/>
                      <a:pt x="2377640" y="-17826"/>
                      <a:pt x="2569353" y="0"/>
                    </a:cubicBezTo>
                    <a:cubicBezTo>
                      <a:pt x="2761066" y="17826"/>
                      <a:pt x="3078018" y="-29552"/>
                      <a:pt x="3336822" y="0"/>
                    </a:cubicBezTo>
                    <a:cubicBezTo>
                      <a:pt x="3349441" y="225201"/>
                      <a:pt x="3353306" y="408519"/>
                      <a:pt x="3336822" y="673149"/>
                    </a:cubicBezTo>
                    <a:cubicBezTo>
                      <a:pt x="3107907" y="668814"/>
                      <a:pt x="2902392" y="647414"/>
                      <a:pt x="2702826" y="673149"/>
                    </a:cubicBezTo>
                    <a:cubicBezTo>
                      <a:pt x="2503260" y="698884"/>
                      <a:pt x="2315717" y="687385"/>
                      <a:pt x="2102198" y="673149"/>
                    </a:cubicBezTo>
                    <a:cubicBezTo>
                      <a:pt x="1888679" y="658913"/>
                      <a:pt x="1698057" y="686156"/>
                      <a:pt x="1434833" y="673149"/>
                    </a:cubicBezTo>
                    <a:cubicBezTo>
                      <a:pt x="1171609" y="660142"/>
                      <a:pt x="937292" y="687665"/>
                      <a:pt x="800837" y="673149"/>
                    </a:cubicBezTo>
                    <a:cubicBezTo>
                      <a:pt x="664382" y="658633"/>
                      <a:pt x="180845" y="658287"/>
                      <a:pt x="0" y="673149"/>
                    </a:cubicBezTo>
                    <a:cubicBezTo>
                      <a:pt x="-24684" y="345984"/>
                      <a:pt x="-14845" y="150386"/>
                      <a:pt x="0" y="0"/>
                    </a:cubicBezTo>
                    <a:close/>
                  </a:path>
                  <a:path w="3336822" h="673149" stroke="0" extrusionOk="0">
                    <a:moveTo>
                      <a:pt x="0" y="0"/>
                    </a:moveTo>
                    <a:cubicBezTo>
                      <a:pt x="324284" y="-21741"/>
                      <a:pt x="473628" y="11005"/>
                      <a:pt x="734101" y="0"/>
                    </a:cubicBezTo>
                    <a:cubicBezTo>
                      <a:pt x="994574" y="-11005"/>
                      <a:pt x="1261363" y="23156"/>
                      <a:pt x="1401465" y="0"/>
                    </a:cubicBezTo>
                    <a:cubicBezTo>
                      <a:pt x="1541567" y="-23156"/>
                      <a:pt x="1739768" y="7838"/>
                      <a:pt x="1968725" y="0"/>
                    </a:cubicBezTo>
                    <a:cubicBezTo>
                      <a:pt x="2197682" y="-7838"/>
                      <a:pt x="2356581" y="-21734"/>
                      <a:pt x="2702826" y="0"/>
                    </a:cubicBezTo>
                    <a:cubicBezTo>
                      <a:pt x="3049071" y="21734"/>
                      <a:pt x="3146060" y="3792"/>
                      <a:pt x="3336822" y="0"/>
                    </a:cubicBezTo>
                    <a:cubicBezTo>
                      <a:pt x="3363237" y="194394"/>
                      <a:pt x="3337454" y="484891"/>
                      <a:pt x="3336822" y="673149"/>
                    </a:cubicBezTo>
                    <a:cubicBezTo>
                      <a:pt x="3007683" y="640166"/>
                      <a:pt x="2846058" y="639560"/>
                      <a:pt x="2602721" y="673149"/>
                    </a:cubicBezTo>
                    <a:cubicBezTo>
                      <a:pt x="2359384" y="706738"/>
                      <a:pt x="2144529" y="672533"/>
                      <a:pt x="1935357" y="673149"/>
                    </a:cubicBezTo>
                    <a:cubicBezTo>
                      <a:pt x="1726185" y="673765"/>
                      <a:pt x="1458272" y="657113"/>
                      <a:pt x="1301361" y="673149"/>
                    </a:cubicBezTo>
                    <a:cubicBezTo>
                      <a:pt x="1144450" y="689185"/>
                      <a:pt x="925528" y="669597"/>
                      <a:pt x="700733" y="673149"/>
                    </a:cubicBezTo>
                    <a:cubicBezTo>
                      <a:pt x="475938" y="676701"/>
                      <a:pt x="192265" y="668179"/>
                      <a:pt x="0" y="673149"/>
                    </a:cubicBezTo>
                    <a:cubicBezTo>
                      <a:pt x="-8801" y="427148"/>
                      <a:pt x="-8997" y="218508"/>
                      <a:pt x="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19050">
                <a:extLst>
                  <a:ext uri="{C807C97D-BFC1-408E-A445-0C87EB9F89A2}">
                    <ask:lineSketchStyleProps xmlns:ask="http://schemas.microsoft.com/office/drawing/2018/sketchyshapes" sd="922450865">
                      <a:custGeom>
                        <a:avLst/>
                        <a:gdLst>
                          <a:gd name="connsiteX0" fmla="*/ 0 w 4920792"/>
                          <a:gd name="connsiteY0" fmla="*/ 0 h 834901"/>
                          <a:gd name="connsiteX1" fmla="*/ 984157 w 4920792"/>
                          <a:gd name="connsiteY1" fmla="*/ 0 h 834901"/>
                          <a:gd name="connsiteX2" fmla="*/ 1919109 w 4920792"/>
                          <a:gd name="connsiteY2" fmla="*/ 0 h 834901"/>
                          <a:gd name="connsiteX3" fmla="*/ 2755643 w 4920792"/>
                          <a:gd name="connsiteY3" fmla="*/ 0 h 834901"/>
                          <a:gd name="connsiteX4" fmla="*/ 3789009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985841 w 4920792"/>
                          <a:gd name="connsiteY7" fmla="*/ 834901 h 834901"/>
                          <a:gd name="connsiteX8" fmla="*/ 3100099 w 4920792"/>
                          <a:gd name="connsiteY8" fmla="*/ 834901 h 834901"/>
                          <a:gd name="connsiteX9" fmla="*/ 2115939 w 4920792"/>
                          <a:gd name="connsiteY9" fmla="*/ 834901 h 834901"/>
                          <a:gd name="connsiteX10" fmla="*/ 1180989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  <a:gd name="connsiteX0" fmla="*/ 0 w 4920792"/>
                          <a:gd name="connsiteY0" fmla="*/ 0 h 834901"/>
                          <a:gd name="connsiteX1" fmla="*/ 1082574 w 4920792"/>
                          <a:gd name="connsiteY1" fmla="*/ 0 h 834901"/>
                          <a:gd name="connsiteX2" fmla="*/ 2066732 w 4920792"/>
                          <a:gd name="connsiteY2" fmla="*/ 0 h 834901"/>
                          <a:gd name="connsiteX3" fmla="*/ 2903267 w 4920792"/>
                          <a:gd name="connsiteY3" fmla="*/ 0 h 834901"/>
                          <a:gd name="connsiteX4" fmla="*/ 3985841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838217 w 4920792"/>
                          <a:gd name="connsiteY7" fmla="*/ 834901 h 834901"/>
                          <a:gd name="connsiteX8" fmla="*/ 2854059 w 4920792"/>
                          <a:gd name="connsiteY8" fmla="*/ 834901 h 834901"/>
                          <a:gd name="connsiteX9" fmla="*/ 1919109 w 4920792"/>
                          <a:gd name="connsiteY9" fmla="*/ 834901 h 834901"/>
                          <a:gd name="connsiteX10" fmla="*/ 1033366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920792" h="834901" fill="none" extrusionOk="0">
                            <a:moveTo>
                              <a:pt x="0" y="0"/>
                            </a:moveTo>
                            <a:cubicBezTo>
                              <a:pt x="292484" y="-19229"/>
                              <a:pt x="583804" y="-20239"/>
                              <a:pt x="984157" y="0"/>
                            </a:cubicBezTo>
                            <a:cubicBezTo>
                              <a:pt x="1329970" y="9293"/>
                              <a:pt x="1622511" y="1062"/>
                              <a:pt x="1919109" y="0"/>
                            </a:cubicBezTo>
                            <a:cubicBezTo>
                              <a:pt x="2249394" y="16010"/>
                              <a:pt x="2444642" y="18493"/>
                              <a:pt x="2755643" y="0"/>
                            </a:cubicBezTo>
                            <a:cubicBezTo>
                              <a:pt x="3075279" y="-52660"/>
                              <a:pt x="3514125" y="12828"/>
                              <a:pt x="3789009" y="0"/>
                            </a:cubicBezTo>
                            <a:cubicBezTo>
                              <a:pt x="4115912" y="-24964"/>
                              <a:pt x="4521044" y="-57040"/>
                              <a:pt x="4920792" y="0"/>
                            </a:cubicBezTo>
                            <a:cubicBezTo>
                              <a:pt x="4937558" y="265370"/>
                              <a:pt x="4940242" y="496632"/>
                              <a:pt x="4920792" y="834901"/>
                            </a:cubicBezTo>
                            <a:cubicBezTo>
                              <a:pt x="4624635" y="814340"/>
                              <a:pt x="4283714" y="823636"/>
                              <a:pt x="3985841" y="834901"/>
                            </a:cubicBezTo>
                            <a:cubicBezTo>
                              <a:pt x="3710452" y="863977"/>
                              <a:pt x="3377620" y="819899"/>
                              <a:pt x="3100099" y="834901"/>
                            </a:cubicBezTo>
                            <a:cubicBezTo>
                              <a:pt x="2799988" y="768466"/>
                              <a:pt x="2488324" y="888380"/>
                              <a:pt x="2115939" y="834901"/>
                            </a:cubicBezTo>
                            <a:cubicBezTo>
                              <a:pt x="1706444" y="798314"/>
                              <a:pt x="1342623" y="872403"/>
                              <a:pt x="1180989" y="834901"/>
                            </a:cubicBezTo>
                            <a:cubicBezTo>
                              <a:pt x="963081" y="797967"/>
                              <a:pt x="291989" y="809130"/>
                              <a:pt x="0" y="834901"/>
                            </a:cubicBezTo>
                            <a:cubicBezTo>
                              <a:pt x="-69805" y="444867"/>
                              <a:pt x="-26284" y="180977"/>
                              <a:pt x="0" y="0"/>
                            </a:cubicBezTo>
                            <a:close/>
                          </a:path>
                          <a:path w="4920792" h="834901" stroke="0" extrusionOk="0">
                            <a:moveTo>
                              <a:pt x="0" y="0"/>
                            </a:moveTo>
                            <a:cubicBezTo>
                              <a:pt x="469807" y="-19867"/>
                              <a:pt x="689575" y="21363"/>
                              <a:pt x="1082574" y="0"/>
                            </a:cubicBezTo>
                            <a:cubicBezTo>
                              <a:pt x="1484143" y="-4953"/>
                              <a:pt x="1823615" y="46799"/>
                              <a:pt x="2066732" y="0"/>
                            </a:cubicBezTo>
                            <a:cubicBezTo>
                              <a:pt x="2207693" y="-11761"/>
                              <a:pt x="2580821" y="-36588"/>
                              <a:pt x="2903267" y="0"/>
                            </a:cubicBezTo>
                            <a:cubicBezTo>
                              <a:pt x="3242037" y="-24682"/>
                              <a:pt x="3448656" y="6908"/>
                              <a:pt x="3985841" y="0"/>
                            </a:cubicBezTo>
                            <a:cubicBezTo>
                              <a:pt x="4511074" y="17402"/>
                              <a:pt x="4619451" y="32944"/>
                              <a:pt x="4920792" y="0"/>
                            </a:cubicBezTo>
                            <a:cubicBezTo>
                              <a:pt x="4920211" y="213535"/>
                              <a:pt x="4894074" y="640375"/>
                              <a:pt x="4920792" y="834901"/>
                            </a:cubicBezTo>
                            <a:cubicBezTo>
                              <a:pt x="4437667" y="821425"/>
                              <a:pt x="4209460" y="757132"/>
                              <a:pt x="3838217" y="834901"/>
                            </a:cubicBezTo>
                            <a:cubicBezTo>
                              <a:pt x="3448603" y="826650"/>
                              <a:pt x="3128432" y="780187"/>
                              <a:pt x="2854059" y="834901"/>
                            </a:cubicBezTo>
                            <a:cubicBezTo>
                              <a:pt x="2526512" y="851368"/>
                              <a:pt x="2122569" y="828096"/>
                              <a:pt x="1919109" y="834901"/>
                            </a:cubicBezTo>
                            <a:cubicBezTo>
                              <a:pt x="1690018" y="880194"/>
                              <a:pt x="1314277" y="879005"/>
                              <a:pt x="1033366" y="834901"/>
                            </a:cubicBezTo>
                            <a:cubicBezTo>
                              <a:pt x="682721" y="846243"/>
                              <a:pt x="270788" y="861660"/>
                              <a:pt x="0" y="834901"/>
                            </a:cubicBezTo>
                            <a:cubicBezTo>
                              <a:pt x="-36542" y="515449"/>
                              <a:pt x="7030" y="313796"/>
                              <a:pt x="0" y="0"/>
                            </a:cubicBezTo>
                            <a:close/>
                          </a:path>
                          <a:path w="4920792" h="834901" fill="none" stroke="0" extrusionOk="0">
                            <a:moveTo>
                              <a:pt x="0" y="0"/>
                            </a:moveTo>
                            <a:cubicBezTo>
                              <a:pt x="177647" y="-10384"/>
                              <a:pt x="616114" y="5467"/>
                              <a:pt x="984157" y="0"/>
                            </a:cubicBezTo>
                            <a:cubicBezTo>
                              <a:pt x="1365096" y="21389"/>
                              <a:pt x="1626908" y="56953"/>
                              <a:pt x="1919109" y="0"/>
                            </a:cubicBezTo>
                            <a:cubicBezTo>
                              <a:pt x="2216533" y="-19167"/>
                              <a:pt x="2446950" y="24468"/>
                              <a:pt x="2755643" y="0"/>
                            </a:cubicBezTo>
                            <a:cubicBezTo>
                              <a:pt x="3066993" y="20309"/>
                              <a:pt x="3483256" y="-9733"/>
                              <a:pt x="3789009" y="0"/>
                            </a:cubicBezTo>
                            <a:cubicBezTo>
                              <a:pt x="4059825" y="52009"/>
                              <a:pt x="4539797" y="4629"/>
                              <a:pt x="4920792" y="0"/>
                            </a:cubicBezTo>
                            <a:cubicBezTo>
                              <a:pt x="4961995" y="252839"/>
                              <a:pt x="4947795" y="528149"/>
                              <a:pt x="4920792" y="834901"/>
                            </a:cubicBezTo>
                            <a:cubicBezTo>
                              <a:pt x="4638723" y="864963"/>
                              <a:pt x="4287554" y="803430"/>
                              <a:pt x="3985841" y="834901"/>
                            </a:cubicBezTo>
                            <a:cubicBezTo>
                              <a:pt x="3631493" y="853761"/>
                              <a:pt x="3414602" y="871660"/>
                              <a:pt x="3100099" y="834901"/>
                            </a:cubicBezTo>
                            <a:cubicBezTo>
                              <a:pt x="2795485" y="825424"/>
                              <a:pt x="2518916" y="838711"/>
                              <a:pt x="2115939" y="834901"/>
                            </a:cubicBezTo>
                            <a:cubicBezTo>
                              <a:pt x="1727009" y="810824"/>
                              <a:pt x="1376782" y="856576"/>
                              <a:pt x="1180989" y="834901"/>
                            </a:cubicBezTo>
                            <a:cubicBezTo>
                              <a:pt x="970791" y="811666"/>
                              <a:pt x="246686" y="843797"/>
                              <a:pt x="0" y="834901"/>
                            </a:cubicBezTo>
                            <a:cubicBezTo>
                              <a:pt x="-20244" y="396366"/>
                              <a:pt x="-52163" y="20046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BF495A-C8CE-4062-92CA-A249A3B6CEDD}"/>
                  </a:ext>
                </a:extLst>
              </p:cNvPr>
              <p:cNvSpPr/>
              <p:nvPr/>
            </p:nvSpPr>
            <p:spPr>
              <a:xfrm>
                <a:off x="2522996" y="5156066"/>
                <a:ext cx="4010696" cy="555939"/>
              </a:xfrm>
              <a:custGeom>
                <a:avLst/>
                <a:gdLst>
                  <a:gd name="connsiteX0" fmla="*/ 0 w 3336822"/>
                  <a:gd name="connsiteY0" fmla="*/ 0 h 673149"/>
                  <a:gd name="connsiteX1" fmla="*/ 667364 w 3336822"/>
                  <a:gd name="connsiteY1" fmla="*/ 0 h 673149"/>
                  <a:gd name="connsiteX2" fmla="*/ 1301361 w 3336822"/>
                  <a:gd name="connsiteY2" fmla="*/ 0 h 673149"/>
                  <a:gd name="connsiteX3" fmla="*/ 1868620 w 3336822"/>
                  <a:gd name="connsiteY3" fmla="*/ 0 h 673149"/>
                  <a:gd name="connsiteX4" fmla="*/ 2569353 w 3336822"/>
                  <a:gd name="connsiteY4" fmla="*/ 0 h 673149"/>
                  <a:gd name="connsiteX5" fmla="*/ 3336822 w 3336822"/>
                  <a:gd name="connsiteY5" fmla="*/ 0 h 673149"/>
                  <a:gd name="connsiteX6" fmla="*/ 3336822 w 3336822"/>
                  <a:gd name="connsiteY6" fmla="*/ 673149 h 673149"/>
                  <a:gd name="connsiteX7" fmla="*/ 2702826 w 3336822"/>
                  <a:gd name="connsiteY7" fmla="*/ 673149 h 673149"/>
                  <a:gd name="connsiteX8" fmla="*/ 2102198 w 3336822"/>
                  <a:gd name="connsiteY8" fmla="*/ 673149 h 673149"/>
                  <a:gd name="connsiteX9" fmla="*/ 1434833 w 3336822"/>
                  <a:gd name="connsiteY9" fmla="*/ 673149 h 673149"/>
                  <a:gd name="connsiteX10" fmla="*/ 800837 w 3336822"/>
                  <a:gd name="connsiteY10" fmla="*/ 673149 h 673149"/>
                  <a:gd name="connsiteX11" fmla="*/ 0 w 3336822"/>
                  <a:gd name="connsiteY11" fmla="*/ 673149 h 673149"/>
                  <a:gd name="connsiteX12" fmla="*/ 0 w 3336822"/>
                  <a:gd name="connsiteY12" fmla="*/ 0 h 67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6822" h="673149" fill="none" extrusionOk="0">
                    <a:moveTo>
                      <a:pt x="0" y="0"/>
                    </a:moveTo>
                    <a:cubicBezTo>
                      <a:pt x="134533" y="-25789"/>
                      <a:pt x="406375" y="-6413"/>
                      <a:pt x="667364" y="0"/>
                    </a:cubicBezTo>
                    <a:cubicBezTo>
                      <a:pt x="928353" y="6413"/>
                      <a:pt x="1094171" y="30635"/>
                      <a:pt x="1301361" y="0"/>
                    </a:cubicBezTo>
                    <a:cubicBezTo>
                      <a:pt x="1508551" y="-30635"/>
                      <a:pt x="1680104" y="9924"/>
                      <a:pt x="1868620" y="0"/>
                    </a:cubicBezTo>
                    <a:cubicBezTo>
                      <a:pt x="2057136" y="-9924"/>
                      <a:pt x="2377640" y="-17826"/>
                      <a:pt x="2569353" y="0"/>
                    </a:cubicBezTo>
                    <a:cubicBezTo>
                      <a:pt x="2761066" y="17826"/>
                      <a:pt x="3078018" y="-29552"/>
                      <a:pt x="3336822" y="0"/>
                    </a:cubicBezTo>
                    <a:cubicBezTo>
                      <a:pt x="3349441" y="225201"/>
                      <a:pt x="3353306" y="408519"/>
                      <a:pt x="3336822" y="673149"/>
                    </a:cubicBezTo>
                    <a:cubicBezTo>
                      <a:pt x="3107907" y="668814"/>
                      <a:pt x="2902392" y="647414"/>
                      <a:pt x="2702826" y="673149"/>
                    </a:cubicBezTo>
                    <a:cubicBezTo>
                      <a:pt x="2503260" y="698884"/>
                      <a:pt x="2315717" y="687385"/>
                      <a:pt x="2102198" y="673149"/>
                    </a:cubicBezTo>
                    <a:cubicBezTo>
                      <a:pt x="1888679" y="658913"/>
                      <a:pt x="1698057" y="686156"/>
                      <a:pt x="1434833" y="673149"/>
                    </a:cubicBezTo>
                    <a:cubicBezTo>
                      <a:pt x="1171609" y="660142"/>
                      <a:pt x="937292" y="687665"/>
                      <a:pt x="800837" y="673149"/>
                    </a:cubicBezTo>
                    <a:cubicBezTo>
                      <a:pt x="664382" y="658633"/>
                      <a:pt x="180845" y="658287"/>
                      <a:pt x="0" y="673149"/>
                    </a:cubicBezTo>
                    <a:cubicBezTo>
                      <a:pt x="-24684" y="345984"/>
                      <a:pt x="-14845" y="150386"/>
                      <a:pt x="0" y="0"/>
                    </a:cubicBezTo>
                    <a:close/>
                  </a:path>
                  <a:path w="3336822" h="673149" stroke="0" extrusionOk="0">
                    <a:moveTo>
                      <a:pt x="0" y="0"/>
                    </a:moveTo>
                    <a:cubicBezTo>
                      <a:pt x="324284" y="-21741"/>
                      <a:pt x="473628" y="11005"/>
                      <a:pt x="734101" y="0"/>
                    </a:cubicBezTo>
                    <a:cubicBezTo>
                      <a:pt x="994574" y="-11005"/>
                      <a:pt x="1261363" y="23156"/>
                      <a:pt x="1401465" y="0"/>
                    </a:cubicBezTo>
                    <a:cubicBezTo>
                      <a:pt x="1541567" y="-23156"/>
                      <a:pt x="1739768" y="7838"/>
                      <a:pt x="1968725" y="0"/>
                    </a:cubicBezTo>
                    <a:cubicBezTo>
                      <a:pt x="2197682" y="-7838"/>
                      <a:pt x="2356581" y="-21734"/>
                      <a:pt x="2702826" y="0"/>
                    </a:cubicBezTo>
                    <a:cubicBezTo>
                      <a:pt x="3049071" y="21734"/>
                      <a:pt x="3146060" y="3792"/>
                      <a:pt x="3336822" y="0"/>
                    </a:cubicBezTo>
                    <a:cubicBezTo>
                      <a:pt x="3363237" y="194394"/>
                      <a:pt x="3337454" y="484891"/>
                      <a:pt x="3336822" y="673149"/>
                    </a:cubicBezTo>
                    <a:cubicBezTo>
                      <a:pt x="3007683" y="640166"/>
                      <a:pt x="2846058" y="639560"/>
                      <a:pt x="2602721" y="673149"/>
                    </a:cubicBezTo>
                    <a:cubicBezTo>
                      <a:pt x="2359384" y="706738"/>
                      <a:pt x="2144529" y="672533"/>
                      <a:pt x="1935357" y="673149"/>
                    </a:cubicBezTo>
                    <a:cubicBezTo>
                      <a:pt x="1726185" y="673765"/>
                      <a:pt x="1458272" y="657113"/>
                      <a:pt x="1301361" y="673149"/>
                    </a:cubicBezTo>
                    <a:cubicBezTo>
                      <a:pt x="1144450" y="689185"/>
                      <a:pt x="925528" y="669597"/>
                      <a:pt x="700733" y="673149"/>
                    </a:cubicBezTo>
                    <a:cubicBezTo>
                      <a:pt x="475938" y="676701"/>
                      <a:pt x="192265" y="668179"/>
                      <a:pt x="0" y="673149"/>
                    </a:cubicBezTo>
                    <a:cubicBezTo>
                      <a:pt x="-8801" y="427148"/>
                      <a:pt x="-8997" y="218508"/>
                      <a:pt x="0" y="0"/>
                    </a:cubicBezTo>
                    <a:close/>
                  </a:path>
                </a:pathLst>
              </a:custGeom>
              <a:ln w="19050">
                <a:extLst>
                  <a:ext uri="{C807C97D-BFC1-408E-A445-0C87EB9F89A2}">
                    <ask:lineSketchStyleProps xmlns:ask="http://schemas.microsoft.com/office/drawing/2018/sketchyshapes" sd="922450865">
                      <a:custGeom>
                        <a:avLst/>
                        <a:gdLst>
                          <a:gd name="connsiteX0" fmla="*/ 0 w 4010696"/>
                          <a:gd name="connsiteY0" fmla="*/ 0 h 555939"/>
                          <a:gd name="connsiteX1" fmla="*/ 802138 w 4010696"/>
                          <a:gd name="connsiteY1" fmla="*/ 0 h 555939"/>
                          <a:gd name="connsiteX2" fmla="*/ 1564171 w 4010696"/>
                          <a:gd name="connsiteY2" fmla="*/ 0 h 555939"/>
                          <a:gd name="connsiteX3" fmla="*/ 2245989 w 4010696"/>
                          <a:gd name="connsiteY3" fmla="*/ 0 h 555939"/>
                          <a:gd name="connsiteX4" fmla="*/ 3088235 w 4010696"/>
                          <a:gd name="connsiteY4" fmla="*/ 0 h 555939"/>
                          <a:gd name="connsiteX5" fmla="*/ 4010696 w 4010696"/>
                          <a:gd name="connsiteY5" fmla="*/ 0 h 555939"/>
                          <a:gd name="connsiteX6" fmla="*/ 4010696 w 4010696"/>
                          <a:gd name="connsiteY6" fmla="*/ 555939 h 555939"/>
                          <a:gd name="connsiteX7" fmla="*/ 3248663 w 4010696"/>
                          <a:gd name="connsiteY7" fmla="*/ 555939 h 555939"/>
                          <a:gd name="connsiteX8" fmla="*/ 2526738 w 4010696"/>
                          <a:gd name="connsiteY8" fmla="*/ 555939 h 555939"/>
                          <a:gd name="connsiteX9" fmla="*/ 1724598 w 4010696"/>
                          <a:gd name="connsiteY9" fmla="*/ 555939 h 555939"/>
                          <a:gd name="connsiteX10" fmla="*/ 962566 w 4010696"/>
                          <a:gd name="connsiteY10" fmla="*/ 555939 h 555939"/>
                          <a:gd name="connsiteX11" fmla="*/ 0 w 4010696"/>
                          <a:gd name="connsiteY11" fmla="*/ 555939 h 555939"/>
                          <a:gd name="connsiteX12" fmla="*/ 0 w 4010696"/>
                          <a:gd name="connsiteY12" fmla="*/ 0 h 555939"/>
                          <a:gd name="connsiteX0" fmla="*/ 0 w 4010696"/>
                          <a:gd name="connsiteY0" fmla="*/ 0 h 555939"/>
                          <a:gd name="connsiteX1" fmla="*/ 882353 w 4010696"/>
                          <a:gd name="connsiteY1" fmla="*/ 0 h 555939"/>
                          <a:gd name="connsiteX2" fmla="*/ 1684492 w 4010696"/>
                          <a:gd name="connsiteY2" fmla="*/ 0 h 555939"/>
                          <a:gd name="connsiteX3" fmla="*/ 2366310 w 4010696"/>
                          <a:gd name="connsiteY3" fmla="*/ 0 h 555939"/>
                          <a:gd name="connsiteX4" fmla="*/ 3248663 w 4010696"/>
                          <a:gd name="connsiteY4" fmla="*/ 0 h 555939"/>
                          <a:gd name="connsiteX5" fmla="*/ 4010696 w 4010696"/>
                          <a:gd name="connsiteY5" fmla="*/ 0 h 555939"/>
                          <a:gd name="connsiteX6" fmla="*/ 4010696 w 4010696"/>
                          <a:gd name="connsiteY6" fmla="*/ 555939 h 555939"/>
                          <a:gd name="connsiteX7" fmla="*/ 3128342 w 4010696"/>
                          <a:gd name="connsiteY7" fmla="*/ 555939 h 555939"/>
                          <a:gd name="connsiteX8" fmla="*/ 2326203 w 4010696"/>
                          <a:gd name="connsiteY8" fmla="*/ 555939 h 555939"/>
                          <a:gd name="connsiteX9" fmla="*/ 1564171 w 4010696"/>
                          <a:gd name="connsiteY9" fmla="*/ 555939 h 555939"/>
                          <a:gd name="connsiteX10" fmla="*/ 842246 w 4010696"/>
                          <a:gd name="connsiteY10" fmla="*/ 555939 h 555939"/>
                          <a:gd name="connsiteX11" fmla="*/ 0 w 4010696"/>
                          <a:gd name="connsiteY11" fmla="*/ 555939 h 555939"/>
                          <a:gd name="connsiteX12" fmla="*/ 0 w 4010696"/>
                          <a:gd name="connsiteY12" fmla="*/ 0 h 5559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010696" h="555939" fill="none" extrusionOk="0">
                            <a:moveTo>
                              <a:pt x="0" y="0"/>
                            </a:moveTo>
                            <a:cubicBezTo>
                              <a:pt x="173555" y="-19692"/>
                              <a:pt x="462247" y="-26094"/>
                              <a:pt x="802138" y="0"/>
                            </a:cubicBezTo>
                            <a:cubicBezTo>
                              <a:pt x="1071513" y="6817"/>
                              <a:pt x="1316505" y="19659"/>
                              <a:pt x="1564171" y="0"/>
                            </a:cubicBezTo>
                            <a:cubicBezTo>
                              <a:pt x="1816213" y="-18733"/>
                              <a:pt x="2007397" y="10446"/>
                              <a:pt x="2245989" y="0"/>
                            </a:cubicBezTo>
                            <a:cubicBezTo>
                              <a:pt x="2506657" y="-41229"/>
                              <a:pt x="2861514" y="1815"/>
                              <a:pt x="3088235" y="0"/>
                            </a:cubicBezTo>
                            <a:cubicBezTo>
                              <a:pt x="3348733" y="-17312"/>
                              <a:pt x="3673274" y="-54102"/>
                              <a:pt x="4010696" y="0"/>
                            </a:cubicBezTo>
                            <a:cubicBezTo>
                              <a:pt x="4025315" y="181843"/>
                              <a:pt x="4015837" y="307037"/>
                              <a:pt x="4010696" y="555939"/>
                            </a:cubicBezTo>
                            <a:cubicBezTo>
                              <a:pt x="3755566" y="545021"/>
                              <a:pt x="3489579" y="540736"/>
                              <a:pt x="3248663" y="555939"/>
                            </a:cubicBezTo>
                            <a:cubicBezTo>
                              <a:pt x="3055639" y="570151"/>
                              <a:pt x="2771283" y="557122"/>
                              <a:pt x="2526738" y="555939"/>
                            </a:cubicBezTo>
                            <a:cubicBezTo>
                              <a:pt x="2276433" y="523256"/>
                              <a:pt x="2032985" y="585593"/>
                              <a:pt x="1724598" y="555939"/>
                            </a:cubicBezTo>
                            <a:cubicBezTo>
                              <a:pt x="1400800" y="538081"/>
                              <a:pt x="1091783" y="585060"/>
                              <a:pt x="962566" y="555939"/>
                            </a:cubicBezTo>
                            <a:cubicBezTo>
                              <a:pt x="770535" y="512150"/>
                              <a:pt x="260005" y="531298"/>
                              <a:pt x="0" y="555939"/>
                            </a:cubicBezTo>
                            <a:cubicBezTo>
                              <a:pt x="-49428" y="295054"/>
                              <a:pt x="-20818" y="120445"/>
                              <a:pt x="0" y="0"/>
                            </a:cubicBezTo>
                            <a:close/>
                          </a:path>
                          <a:path w="4010696" h="555939" stroke="0" extrusionOk="0">
                            <a:moveTo>
                              <a:pt x="0" y="0"/>
                            </a:moveTo>
                            <a:cubicBezTo>
                              <a:pt x="377431" y="-7540"/>
                              <a:pt x="565637" y="12250"/>
                              <a:pt x="882353" y="0"/>
                            </a:cubicBezTo>
                            <a:cubicBezTo>
                              <a:pt x="1223177" y="4739"/>
                              <a:pt x="1502879" y="25669"/>
                              <a:pt x="1684492" y="0"/>
                            </a:cubicBezTo>
                            <a:cubicBezTo>
                              <a:pt x="1830559" y="-13356"/>
                              <a:pt x="2101594" y="-25461"/>
                              <a:pt x="2366310" y="0"/>
                            </a:cubicBezTo>
                            <a:cubicBezTo>
                              <a:pt x="2645104" y="-54144"/>
                              <a:pt x="2816470" y="2466"/>
                              <a:pt x="3248663" y="0"/>
                            </a:cubicBezTo>
                            <a:cubicBezTo>
                              <a:pt x="3679287" y="8508"/>
                              <a:pt x="3777856" y="8142"/>
                              <a:pt x="4010696" y="0"/>
                            </a:cubicBezTo>
                            <a:cubicBezTo>
                              <a:pt x="4015280" y="141601"/>
                              <a:pt x="4003730" y="411347"/>
                              <a:pt x="4010696" y="555939"/>
                            </a:cubicBezTo>
                            <a:cubicBezTo>
                              <a:pt x="3615631" y="535319"/>
                              <a:pt x="3426845" y="510648"/>
                              <a:pt x="3128342" y="555939"/>
                            </a:cubicBezTo>
                            <a:cubicBezTo>
                              <a:pt x="2811974" y="544926"/>
                              <a:pt x="2562099" y="530872"/>
                              <a:pt x="2326203" y="555939"/>
                            </a:cubicBezTo>
                            <a:cubicBezTo>
                              <a:pt x="2065948" y="563723"/>
                              <a:pt x="1745163" y="546258"/>
                              <a:pt x="1564171" y="555939"/>
                            </a:cubicBezTo>
                            <a:cubicBezTo>
                              <a:pt x="1377554" y="591023"/>
                              <a:pt x="1073854" y="590001"/>
                              <a:pt x="842246" y="555939"/>
                            </a:cubicBezTo>
                            <a:cubicBezTo>
                              <a:pt x="556564" y="564486"/>
                              <a:pt x="219311" y="582272"/>
                              <a:pt x="0" y="555939"/>
                            </a:cubicBezTo>
                            <a:cubicBezTo>
                              <a:pt x="-22635" y="345436"/>
                              <a:pt x="-40" y="203169"/>
                              <a:pt x="0" y="0"/>
                            </a:cubicBezTo>
                            <a:close/>
                          </a:path>
                          <a:path w="4010696" h="555939" fill="none" stroke="0" extrusionOk="0">
                            <a:moveTo>
                              <a:pt x="0" y="0"/>
                            </a:moveTo>
                            <a:cubicBezTo>
                              <a:pt x="149981" y="-9095"/>
                              <a:pt x="537083" y="33480"/>
                              <a:pt x="802138" y="0"/>
                            </a:cubicBezTo>
                            <a:cubicBezTo>
                              <a:pt x="1102317" y="51389"/>
                              <a:pt x="1337800" y="57499"/>
                              <a:pt x="1564171" y="0"/>
                            </a:cubicBezTo>
                            <a:cubicBezTo>
                              <a:pt x="1808657" y="-14755"/>
                              <a:pt x="2007928" y="12742"/>
                              <a:pt x="2245989" y="0"/>
                            </a:cubicBezTo>
                            <a:cubicBezTo>
                              <a:pt x="2490780" y="9609"/>
                              <a:pt x="2835846" y="-2923"/>
                              <a:pt x="3088235" y="0"/>
                            </a:cubicBezTo>
                            <a:cubicBezTo>
                              <a:pt x="3314131" y="26113"/>
                              <a:pt x="3700849" y="51854"/>
                              <a:pt x="4010696" y="0"/>
                            </a:cubicBezTo>
                            <a:cubicBezTo>
                              <a:pt x="4031794" y="179038"/>
                              <a:pt x="4035009" y="373245"/>
                              <a:pt x="4010696" y="555939"/>
                            </a:cubicBezTo>
                            <a:cubicBezTo>
                              <a:pt x="3780926" y="581326"/>
                              <a:pt x="3518057" y="536471"/>
                              <a:pt x="3248663" y="555939"/>
                            </a:cubicBezTo>
                            <a:cubicBezTo>
                              <a:pt x="2982527" y="571480"/>
                              <a:pt x="2783122" y="580774"/>
                              <a:pt x="2526738" y="555939"/>
                            </a:cubicBezTo>
                            <a:cubicBezTo>
                              <a:pt x="2308544" y="574825"/>
                              <a:pt x="2051955" y="557546"/>
                              <a:pt x="1724598" y="555939"/>
                            </a:cubicBezTo>
                            <a:cubicBezTo>
                              <a:pt x="1405572" y="517375"/>
                              <a:pt x="1117146" y="574295"/>
                              <a:pt x="962566" y="555939"/>
                            </a:cubicBezTo>
                            <a:cubicBezTo>
                              <a:pt x="781653" y="534095"/>
                              <a:pt x="213303" y="549214"/>
                              <a:pt x="0" y="555939"/>
                            </a:cubicBezTo>
                            <a:cubicBezTo>
                              <a:pt x="-21978" y="270150"/>
                              <a:pt x="-36131" y="13262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30.9%+35%+16.8%=83.7%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BF495A-C8CE-4062-92CA-A249A3B6C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996" y="5156066"/>
                <a:ext cx="4010696" cy="555939"/>
              </a:xfrm>
              <a:custGeom>
                <a:avLst/>
                <a:gdLst>
                  <a:gd name="connsiteX0" fmla="*/ 0 w 3336822"/>
                  <a:gd name="connsiteY0" fmla="*/ 0 h 673149"/>
                  <a:gd name="connsiteX1" fmla="*/ 667364 w 3336822"/>
                  <a:gd name="connsiteY1" fmla="*/ 0 h 673149"/>
                  <a:gd name="connsiteX2" fmla="*/ 1301361 w 3336822"/>
                  <a:gd name="connsiteY2" fmla="*/ 0 h 673149"/>
                  <a:gd name="connsiteX3" fmla="*/ 1868620 w 3336822"/>
                  <a:gd name="connsiteY3" fmla="*/ 0 h 673149"/>
                  <a:gd name="connsiteX4" fmla="*/ 2569353 w 3336822"/>
                  <a:gd name="connsiteY4" fmla="*/ 0 h 673149"/>
                  <a:gd name="connsiteX5" fmla="*/ 3336822 w 3336822"/>
                  <a:gd name="connsiteY5" fmla="*/ 0 h 673149"/>
                  <a:gd name="connsiteX6" fmla="*/ 3336822 w 3336822"/>
                  <a:gd name="connsiteY6" fmla="*/ 673149 h 673149"/>
                  <a:gd name="connsiteX7" fmla="*/ 2702826 w 3336822"/>
                  <a:gd name="connsiteY7" fmla="*/ 673149 h 673149"/>
                  <a:gd name="connsiteX8" fmla="*/ 2102198 w 3336822"/>
                  <a:gd name="connsiteY8" fmla="*/ 673149 h 673149"/>
                  <a:gd name="connsiteX9" fmla="*/ 1434833 w 3336822"/>
                  <a:gd name="connsiteY9" fmla="*/ 673149 h 673149"/>
                  <a:gd name="connsiteX10" fmla="*/ 800837 w 3336822"/>
                  <a:gd name="connsiteY10" fmla="*/ 673149 h 673149"/>
                  <a:gd name="connsiteX11" fmla="*/ 0 w 3336822"/>
                  <a:gd name="connsiteY11" fmla="*/ 673149 h 673149"/>
                  <a:gd name="connsiteX12" fmla="*/ 0 w 3336822"/>
                  <a:gd name="connsiteY12" fmla="*/ 0 h 67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6822" h="673149" fill="none" extrusionOk="0">
                    <a:moveTo>
                      <a:pt x="0" y="0"/>
                    </a:moveTo>
                    <a:cubicBezTo>
                      <a:pt x="134533" y="-25789"/>
                      <a:pt x="406375" y="-6413"/>
                      <a:pt x="667364" y="0"/>
                    </a:cubicBezTo>
                    <a:cubicBezTo>
                      <a:pt x="928353" y="6413"/>
                      <a:pt x="1094171" y="30635"/>
                      <a:pt x="1301361" y="0"/>
                    </a:cubicBezTo>
                    <a:cubicBezTo>
                      <a:pt x="1508551" y="-30635"/>
                      <a:pt x="1680104" y="9924"/>
                      <a:pt x="1868620" y="0"/>
                    </a:cubicBezTo>
                    <a:cubicBezTo>
                      <a:pt x="2057136" y="-9924"/>
                      <a:pt x="2377640" y="-17826"/>
                      <a:pt x="2569353" y="0"/>
                    </a:cubicBezTo>
                    <a:cubicBezTo>
                      <a:pt x="2761066" y="17826"/>
                      <a:pt x="3078018" y="-29552"/>
                      <a:pt x="3336822" y="0"/>
                    </a:cubicBezTo>
                    <a:cubicBezTo>
                      <a:pt x="3349441" y="225201"/>
                      <a:pt x="3353306" y="408519"/>
                      <a:pt x="3336822" y="673149"/>
                    </a:cubicBezTo>
                    <a:cubicBezTo>
                      <a:pt x="3107907" y="668814"/>
                      <a:pt x="2902392" y="647414"/>
                      <a:pt x="2702826" y="673149"/>
                    </a:cubicBezTo>
                    <a:cubicBezTo>
                      <a:pt x="2503260" y="698884"/>
                      <a:pt x="2315717" y="687385"/>
                      <a:pt x="2102198" y="673149"/>
                    </a:cubicBezTo>
                    <a:cubicBezTo>
                      <a:pt x="1888679" y="658913"/>
                      <a:pt x="1698057" y="686156"/>
                      <a:pt x="1434833" y="673149"/>
                    </a:cubicBezTo>
                    <a:cubicBezTo>
                      <a:pt x="1171609" y="660142"/>
                      <a:pt x="937292" y="687665"/>
                      <a:pt x="800837" y="673149"/>
                    </a:cubicBezTo>
                    <a:cubicBezTo>
                      <a:pt x="664382" y="658633"/>
                      <a:pt x="180845" y="658287"/>
                      <a:pt x="0" y="673149"/>
                    </a:cubicBezTo>
                    <a:cubicBezTo>
                      <a:pt x="-24684" y="345984"/>
                      <a:pt x="-14845" y="150386"/>
                      <a:pt x="0" y="0"/>
                    </a:cubicBezTo>
                    <a:close/>
                  </a:path>
                  <a:path w="3336822" h="673149" stroke="0" extrusionOk="0">
                    <a:moveTo>
                      <a:pt x="0" y="0"/>
                    </a:moveTo>
                    <a:cubicBezTo>
                      <a:pt x="324284" y="-21741"/>
                      <a:pt x="473628" y="11005"/>
                      <a:pt x="734101" y="0"/>
                    </a:cubicBezTo>
                    <a:cubicBezTo>
                      <a:pt x="994574" y="-11005"/>
                      <a:pt x="1261363" y="23156"/>
                      <a:pt x="1401465" y="0"/>
                    </a:cubicBezTo>
                    <a:cubicBezTo>
                      <a:pt x="1541567" y="-23156"/>
                      <a:pt x="1739768" y="7838"/>
                      <a:pt x="1968725" y="0"/>
                    </a:cubicBezTo>
                    <a:cubicBezTo>
                      <a:pt x="2197682" y="-7838"/>
                      <a:pt x="2356581" y="-21734"/>
                      <a:pt x="2702826" y="0"/>
                    </a:cubicBezTo>
                    <a:cubicBezTo>
                      <a:pt x="3049071" y="21734"/>
                      <a:pt x="3146060" y="3792"/>
                      <a:pt x="3336822" y="0"/>
                    </a:cubicBezTo>
                    <a:cubicBezTo>
                      <a:pt x="3363237" y="194394"/>
                      <a:pt x="3337454" y="484891"/>
                      <a:pt x="3336822" y="673149"/>
                    </a:cubicBezTo>
                    <a:cubicBezTo>
                      <a:pt x="3007683" y="640166"/>
                      <a:pt x="2846058" y="639560"/>
                      <a:pt x="2602721" y="673149"/>
                    </a:cubicBezTo>
                    <a:cubicBezTo>
                      <a:pt x="2359384" y="706738"/>
                      <a:pt x="2144529" y="672533"/>
                      <a:pt x="1935357" y="673149"/>
                    </a:cubicBezTo>
                    <a:cubicBezTo>
                      <a:pt x="1726185" y="673765"/>
                      <a:pt x="1458272" y="657113"/>
                      <a:pt x="1301361" y="673149"/>
                    </a:cubicBezTo>
                    <a:cubicBezTo>
                      <a:pt x="1144450" y="689185"/>
                      <a:pt x="925528" y="669597"/>
                      <a:pt x="700733" y="673149"/>
                    </a:cubicBezTo>
                    <a:cubicBezTo>
                      <a:pt x="475938" y="676701"/>
                      <a:pt x="192265" y="668179"/>
                      <a:pt x="0" y="673149"/>
                    </a:cubicBezTo>
                    <a:cubicBezTo>
                      <a:pt x="-8801" y="427148"/>
                      <a:pt x="-8997" y="218508"/>
                      <a:pt x="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19050">
                <a:extLst>
                  <a:ext uri="{C807C97D-BFC1-408E-A445-0C87EB9F89A2}">
                    <ask:lineSketchStyleProps xmlns:ask="http://schemas.microsoft.com/office/drawing/2018/sketchyshapes" sd="922450865">
                      <a:custGeom>
                        <a:avLst/>
                        <a:gdLst>
                          <a:gd name="connsiteX0" fmla="*/ 0 w 4010696"/>
                          <a:gd name="connsiteY0" fmla="*/ 0 h 555939"/>
                          <a:gd name="connsiteX1" fmla="*/ 802138 w 4010696"/>
                          <a:gd name="connsiteY1" fmla="*/ 0 h 555939"/>
                          <a:gd name="connsiteX2" fmla="*/ 1564171 w 4010696"/>
                          <a:gd name="connsiteY2" fmla="*/ 0 h 555939"/>
                          <a:gd name="connsiteX3" fmla="*/ 2245989 w 4010696"/>
                          <a:gd name="connsiteY3" fmla="*/ 0 h 555939"/>
                          <a:gd name="connsiteX4" fmla="*/ 3088235 w 4010696"/>
                          <a:gd name="connsiteY4" fmla="*/ 0 h 555939"/>
                          <a:gd name="connsiteX5" fmla="*/ 4010696 w 4010696"/>
                          <a:gd name="connsiteY5" fmla="*/ 0 h 555939"/>
                          <a:gd name="connsiteX6" fmla="*/ 4010696 w 4010696"/>
                          <a:gd name="connsiteY6" fmla="*/ 555939 h 555939"/>
                          <a:gd name="connsiteX7" fmla="*/ 3248663 w 4010696"/>
                          <a:gd name="connsiteY7" fmla="*/ 555939 h 555939"/>
                          <a:gd name="connsiteX8" fmla="*/ 2526738 w 4010696"/>
                          <a:gd name="connsiteY8" fmla="*/ 555939 h 555939"/>
                          <a:gd name="connsiteX9" fmla="*/ 1724598 w 4010696"/>
                          <a:gd name="connsiteY9" fmla="*/ 555939 h 555939"/>
                          <a:gd name="connsiteX10" fmla="*/ 962566 w 4010696"/>
                          <a:gd name="connsiteY10" fmla="*/ 555939 h 555939"/>
                          <a:gd name="connsiteX11" fmla="*/ 0 w 4010696"/>
                          <a:gd name="connsiteY11" fmla="*/ 555939 h 555939"/>
                          <a:gd name="connsiteX12" fmla="*/ 0 w 4010696"/>
                          <a:gd name="connsiteY12" fmla="*/ 0 h 555939"/>
                          <a:gd name="connsiteX0" fmla="*/ 0 w 4010696"/>
                          <a:gd name="connsiteY0" fmla="*/ 0 h 555939"/>
                          <a:gd name="connsiteX1" fmla="*/ 882353 w 4010696"/>
                          <a:gd name="connsiteY1" fmla="*/ 0 h 555939"/>
                          <a:gd name="connsiteX2" fmla="*/ 1684492 w 4010696"/>
                          <a:gd name="connsiteY2" fmla="*/ 0 h 555939"/>
                          <a:gd name="connsiteX3" fmla="*/ 2366310 w 4010696"/>
                          <a:gd name="connsiteY3" fmla="*/ 0 h 555939"/>
                          <a:gd name="connsiteX4" fmla="*/ 3248663 w 4010696"/>
                          <a:gd name="connsiteY4" fmla="*/ 0 h 555939"/>
                          <a:gd name="connsiteX5" fmla="*/ 4010696 w 4010696"/>
                          <a:gd name="connsiteY5" fmla="*/ 0 h 555939"/>
                          <a:gd name="connsiteX6" fmla="*/ 4010696 w 4010696"/>
                          <a:gd name="connsiteY6" fmla="*/ 555939 h 555939"/>
                          <a:gd name="connsiteX7" fmla="*/ 3128342 w 4010696"/>
                          <a:gd name="connsiteY7" fmla="*/ 555939 h 555939"/>
                          <a:gd name="connsiteX8" fmla="*/ 2326203 w 4010696"/>
                          <a:gd name="connsiteY8" fmla="*/ 555939 h 555939"/>
                          <a:gd name="connsiteX9" fmla="*/ 1564171 w 4010696"/>
                          <a:gd name="connsiteY9" fmla="*/ 555939 h 555939"/>
                          <a:gd name="connsiteX10" fmla="*/ 842246 w 4010696"/>
                          <a:gd name="connsiteY10" fmla="*/ 555939 h 555939"/>
                          <a:gd name="connsiteX11" fmla="*/ 0 w 4010696"/>
                          <a:gd name="connsiteY11" fmla="*/ 555939 h 555939"/>
                          <a:gd name="connsiteX12" fmla="*/ 0 w 4010696"/>
                          <a:gd name="connsiteY12" fmla="*/ 0 h 5559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010696" h="555939" fill="none" extrusionOk="0">
                            <a:moveTo>
                              <a:pt x="0" y="0"/>
                            </a:moveTo>
                            <a:cubicBezTo>
                              <a:pt x="173555" y="-19692"/>
                              <a:pt x="462247" y="-26094"/>
                              <a:pt x="802138" y="0"/>
                            </a:cubicBezTo>
                            <a:cubicBezTo>
                              <a:pt x="1071513" y="6817"/>
                              <a:pt x="1316505" y="19659"/>
                              <a:pt x="1564171" y="0"/>
                            </a:cubicBezTo>
                            <a:cubicBezTo>
                              <a:pt x="1816213" y="-18733"/>
                              <a:pt x="2007397" y="10446"/>
                              <a:pt x="2245989" y="0"/>
                            </a:cubicBezTo>
                            <a:cubicBezTo>
                              <a:pt x="2506657" y="-41229"/>
                              <a:pt x="2861514" y="1815"/>
                              <a:pt x="3088235" y="0"/>
                            </a:cubicBezTo>
                            <a:cubicBezTo>
                              <a:pt x="3348733" y="-17312"/>
                              <a:pt x="3673274" y="-54102"/>
                              <a:pt x="4010696" y="0"/>
                            </a:cubicBezTo>
                            <a:cubicBezTo>
                              <a:pt x="4025315" y="181843"/>
                              <a:pt x="4015837" y="307037"/>
                              <a:pt x="4010696" y="555939"/>
                            </a:cubicBezTo>
                            <a:cubicBezTo>
                              <a:pt x="3755566" y="545021"/>
                              <a:pt x="3489579" y="540736"/>
                              <a:pt x="3248663" y="555939"/>
                            </a:cubicBezTo>
                            <a:cubicBezTo>
                              <a:pt x="3055639" y="570151"/>
                              <a:pt x="2771283" y="557122"/>
                              <a:pt x="2526738" y="555939"/>
                            </a:cubicBezTo>
                            <a:cubicBezTo>
                              <a:pt x="2276433" y="523256"/>
                              <a:pt x="2032985" y="585593"/>
                              <a:pt x="1724598" y="555939"/>
                            </a:cubicBezTo>
                            <a:cubicBezTo>
                              <a:pt x="1400800" y="538081"/>
                              <a:pt x="1091783" y="585060"/>
                              <a:pt x="962566" y="555939"/>
                            </a:cubicBezTo>
                            <a:cubicBezTo>
                              <a:pt x="770535" y="512150"/>
                              <a:pt x="260005" y="531298"/>
                              <a:pt x="0" y="555939"/>
                            </a:cubicBezTo>
                            <a:cubicBezTo>
                              <a:pt x="-49428" y="295054"/>
                              <a:pt x="-20818" y="120445"/>
                              <a:pt x="0" y="0"/>
                            </a:cubicBezTo>
                            <a:close/>
                          </a:path>
                          <a:path w="4010696" h="555939" stroke="0" extrusionOk="0">
                            <a:moveTo>
                              <a:pt x="0" y="0"/>
                            </a:moveTo>
                            <a:cubicBezTo>
                              <a:pt x="377431" y="-7540"/>
                              <a:pt x="565637" y="12250"/>
                              <a:pt x="882353" y="0"/>
                            </a:cubicBezTo>
                            <a:cubicBezTo>
                              <a:pt x="1223177" y="4739"/>
                              <a:pt x="1502879" y="25669"/>
                              <a:pt x="1684492" y="0"/>
                            </a:cubicBezTo>
                            <a:cubicBezTo>
                              <a:pt x="1830559" y="-13356"/>
                              <a:pt x="2101594" y="-25461"/>
                              <a:pt x="2366310" y="0"/>
                            </a:cubicBezTo>
                            <a:cubicBezTo>
                              <a:pt x="2645104" y="-54144"/>
                              <a:pt x="2816470" y="2466"/>
                              <a:pt x="3248663" y="0"/>
                            </a:cubicBezTo>
                            <a:cubicBezTo>
                              <a:pt x="3679287" y="8508"/>
                              <a:pt x="3777856" y="8142"/>
                              <a:pt x="4010696" y="0"/>
                            </a:cubicBezTo>
                            <a:cubicBezTo>
                              <a:pt x="4015280" y="141601"/>
                              <a:pt x="4003730" y="411347"/>
                              <a:pt x="4010696" y="555939"/>
                            </a:cubicBezTo>
                            <a:cubicBezTo>
                              <a:pt x="3615631" y="535319"/>
                              <a:pt x="3426845" y="510648"/>
                              <a:pt x="3128342" y="555939"/>
                            </a:cubicBezTo>
                            <a:cubicBezTo>
                              <a:pt x="2811974" y="544926"/>
                              <a:pt x="2562099" y="530872"/>
                              <a:pt x="2326203" y="555939"/>
                            </a:cubicBezTo>
                            <a:cubicBezTo>
                              <a:pt x="2065948" y="563723"/>
                              <a:pt x="1745163" y="546258"/>
                              <a:pt x="1564171" y="555939"/>
                            </a:cubicBezTo>
                            <a:cubicBezTo>
                              <a:pt x="1377554" y="591023"/>
                              <a:pt x="1073854" y="590001"/>
                              <a:pt x="842246" y="555939"/>
                            </a:cubicBezTo>
                            <a:cubicBezTo>
                              <a:pt x="556564" y="564486"/>
                              <a:pt x="219311" y="582272"/>
                              <a:pt x="0" y="555939"/>
                            </a:cubicBezTo>
                            <a:cubicBezTo>
                              <a:pt x="-22635" y="345436"/>
                              <a:pt x="-40" y="203169"/>
                              <a:pt x="0" y="0"/>
                            </a:cubicBezTo>
                            <a:close/>
                          </a:path>
                          <a:path w="4010696" h="555939" fill="none" stroke="0" extrusionOk="0">
                            <a:moveTo>
                              <a:pt x="0" y="0"/>
                            </a:moveTo>
                            <a:cubicBezTo>
                              <a:pt x="149981" y="-9095"/>
                              <a:pt x="537083" y="33480"/>
                              <a:pt x="802138" y="0"/>
                            </a:cubicBezTo>
                            <a:cubicBezTo>
                              <a:pt x="1102317" y="51389"/>
                              <a:pt x="1337800" y="57499"/>
                              <a:pt x="1564171" y="0"/>
                            </a:cubicBezTo>
                            <a:cubicBezTo>
                              <a:pt x="1808657" y="-14755"/>
                              <a:pt x="2007928" y="12742"/>
                              <a:pt x="2245989" y="0"/>
                            </a:cubicBezTo>
                            <a:cubicBezTo>
                              <a:pt x="2490780" y="9609"/>
                              <a:pt x="2835846" y="-2923"/>
                              <a:pt x="3088235" y="0"/>
                            </a:cubicBezTo>
                            <a:cubicBezTo>
                              <a:pt x="3314131" y="26113"/>
                              <a:pt x="3700849" y="51854"/>
                              <a:pt x="4010696" y="0"/>
                            </a:cubicBezTo>
                            <a:cubicBezTo>
                              <a:pt x="4031794" y="179038"/>
                              <a:pt x="4035009" y="373245"/>
                              <a:pt x="4010696" y="555939"/>
                            </a:cubicBezTo>
                            <a:cubicBezTo>
                              <a:pt x="3780926" y="581326"/>
                              <a:pt x="3518057" y="536471"/>
                              <a:pt x="3248663" y="555939"/>
                            </a:cubicBezTo>
                            <a:cubicBezTo>
                              <a:pt x="2982527" y="571480"/>
                              <a:pt x="2783122" y="580774"/>
                              <a:pt x="2526738" y="555939"/>
                            </a:cubicBezTo>
                            <a:cubicBezTo>
                              <a:pt x="2308544" y="574825"/>
                              <a:pt x="2051955" y="557546"/>
                              <a:pt x="1724598" y="555939"/>
                            </a:cubicBezTo>
                            <a:cubicBezTo>
                              <a:pt x="1405572" y="517375"/>
                              <a:pt x="1117146" y="574295"/>
                              <a:pt x="962566" y="555939"/>
                            </a:cubicBezTo>
                            <a:cubicBezTo>
                              <a:pt x="781653" y="534095"/>
                              <a:pt x="213303" y="549214"/>
                              <a:pt x="0" y="555939"/>
                            </a:cubicBezTo>
                            <a:cubicBezTo>
                              <a:pt x="-21978" y="270150"/>
                              <a:pt x="-36131" y="13262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4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Ensemble 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10D1E4-4A68-452F-93EB-64807DB0758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With 5 classifiers, we increase the accuracy to </a:t>
                </a:r>
                <a:r>
                  <a:rPr lang="en-US" dirty="0">
                    <a:solidFill>
                      <a:srgbClr val="C00000"/>
                    </a:solidFill>
                  </a:rPr>
                  <a:t>83.7%</a:t>
                </a:r>
              </a:p>
              <a:p>
                <a:r>
                  <a:rPr lang="en-US" dirty="0"/>
                  <a:t>With </a:t>
                </a:r>
                <a:r>
                  <a:rPr lang="en-US" dirty="0">
                    <a:solidFill>
                      <a:srgbClr val="C00000"/>
                    </a:solidFill>
                  </a:rPr>
                  <a:t>101 independent classifier</a:t>
                </a:r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the total majority vote accuracy became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99.9%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10D1E4-4A68-452F-93EB-64807DB07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DADC576F-2252-4BF4-88F2-3E643A33B32C}"/>
                  </a:ext>
                </a:extLst>
              </p:cNvPr>
              <p:cNvSpPr/>
              <p:nvPr/>
            </p:nvSpPr>
            <p:spPr>
              <a:xfrm>
                <a:off x="569912" y="2125115"/>
                <a:ext cx="4920792" cy="834901"/>
              </a:xfrm>
              <a:custGeom>
                <a:avLst/>
                <a:gdLst>
                  <a:gd name="connsiteX0" fmla="*/ 0 w 3336822"/>
                  <a:gd name="connsiteY0" fmla="*/ 0 h 673149"/>
                  <a:gd name="connsiteX1" fmla="*/ 667364 w 3336822"/>
                  <a:gd name="connsiteY1" fmla="*/ 0 h 673149"/>
                  <a:gd name="connsiteX2" fmla="*/ 1301361 w 3336822"/>
                  <a:gd name="connsiteY2" fmla="*/ 0 h 673149"/>
                  <a:gd name="connsiteX3" fmla="*/ 1868620 w 3336822"/>
                  <a:gd name="connsiteY3" fmla="*/ 0 h 673149"/>
                  <a:gd name="connsiteX4" fmla="*/ 2569353 w 3336822"/>
                  <a:gd name="connsiteY4" fmla="*/ 0 h 673149"/>
                  <a:gd name="connsiteX5" fmla="*/ 3336822 w 3336822"/>
                  <a:gd name="connsiteY5" fmla="*/ 0 h 673149"/>
                  <a:gd name="connsiteX6" fmla="*/ 3336822 w 3336822"/>
                  <a:gd name="connsiteY6" fmla="*/ 673149 h 673149"/>
                  <a:gd name="connsiteX7" fmla="*/ 2702826 w 3336822"/>
                  <a:gd name="connsiteY7" fmla="*/ 673149 h 673149"/>
                  <a:gd name="connsiteX8" fmla="*/ 2102198 w 3336822"/>
                  <a:gd name="connsiteY8" fmla="*/ 673149 h 673149"/>
                  <a:gd name="connsiteX9" fmla="*/ 1434833 w 3336822"/>
                  <a:gd name="connsiteY9" fmla="*/ 673149 h 673149"/>
                  <a:gd name="connsiteX10" fmla="*/ 800837 w 3336822"/>
                  <a:gd name="connsiteY10" fmla="*/ 673149 h 673149"/>
                  <a:gd name="connsiteX11" fmla="*/ 0 w 3336822"/>
                  <a:gd name="connsiteY11" fmla="*/ 673149 h 673149"/>
                  <a:gd name="connsiteX12" fmla="*/ 0 w 3336822"/>
                  <a:gd name="connsiteY12" fmla="*/ 0 h 67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6822" h="673149" fill="none" extrusionOk="0">
                    <a:moveTo>
                      <a:pt x="0" y="0"/>
                    </a:moveTo>
                    <a:cubicBezTo>
                      <a:pt x="134533" y="-25789"/>
                      <a:pt x="406375" y="-6413"/>
                      <a:pt x="667364" y="0"/>
                    </a:cubicBezTo>
                    <a:cubicBezTo>
                      <a:pt x="928353" y="6413"/>
                      <a:pt x="1094171" y="30635"/>
                      <a:pt x="1301361" y="0"/>
                    </a:cubicBezTo>
                    <a:cubicBezTo>
                      <a:pt x="1508551" y="-30635"/>
                      <a:pt x="1680104" y="9924"/>
                      <a:pt x="1868620" y="0"/>
                    </a:cubicBezTo>
                    <a:cubicBezTo>
                      <a:pt x="2057136" y="-9924"/>
                      <a:pt x="2377640" y="-17826"/>
                      <a:pt x="2569353" y="0"/>
                    </a:cubicBezTo>
                    <a:cubicBezTo>
                      <a:pt x="2761066" y="17826"/>
                      <a:pt x="3078018" y="-29552"/>
                      <a:pt x="3336822" y="0"/>
                    </a:cubicBezTo>
                    <a:cubicBezTo>
                      <a:pt x="3349441" y="225201"/>
                      <a:pt x="3353306" y="408519"/>
                      <a:pt x="3336822" y="673149"/>
                    </a:cubicBezTo>
                    <a:cubicBezTo>
                      <a:pt x="3107907" y="668814"/>
                      <a:pt x="2902392" y="647414"/>
                      <a:pt x="2702826" y="673149"/>
                    </a:cubicBezTo>
                    <a:cubicBezTo>
                      <a:pt x="2503260" y="698884"/>
                      <a:pt x="2315717" y="687385"/>
                      <a:pt x="2102198" y="673149"/>
                    </a:cubicBezTo>
                    <a:cubicBezTo>
                      <a:pt x="1888679" y="658913"/>
                      <a:pt x="1698057" y="686156"/>
                      <a:pt x="1434833" y="673149"/>
                    </a:cubicBezTo>
                    <a:cubicBezTo>
                      <a:pt x="1171609" y="660142"/>
                      <a:pt x="937292" y="687665"/>
                      <a:pt x="800837" y="673149"/>
                    </a:cubicBezTo>
                    <a:cubicBezTo>
                      <a:pt x="664382" y="658633"/>
                      <a:pt x="180845" y="658287"/>
                      <a:pt x="0" y="673149"/>
                    </a:cubicBezTo>
                    <a:cubicBezTo>
                      <a:pt x="-24684" y="345984"/>
                      <a:pt x="-14845" y="150386"/>
                      <a:pt x="0" y="0"/>
                    </a:cubicBezTo>
                    <a:close/>
                  </a:path>
                  <a:path w="3336822" h="673149" stroke="0" extrusionOk="0">
                    <a:moveTo>
                      <a:pt x="0" y="0"/>
                    </a:moveTo>
                    <a:cubicBezTo>
                      <a:pt x="324284" y="-21741"/>
                      <a:pt x="473628" y="11005"/>
                      <a:pt x="734101" y="0"/>
                    </a:cubicBezTo>
                    <a:cubicBezTo>
                      <a:pt x="994574" y="-11005"/>
                      <a:pt x="1261363" y="23156"/>
                      <a:pt x="1401465" y="0"/>
                    </a:cubicBezTo>
                    <a:cubicBezTo>
                      <a:pt x="1541567" y="-23156"/>
                      <a:pt x="1739768" y="7838"/>
                      <a:pt x="1968725" y="0"/>
                    </a:cubicBezTo>
                    <a:cubicBezTo>
                      <a:pt x="2197682" y="-7838"/>
                      <a:pt x="2356581" y="-21734"/>
                      <a:pt x="2702826" y="0"/>
                    </a:cubicBezTo>
                    <a:cubicBezTo>
                      <a:pt x="3049071" y="21734"/>
                      <a:pt x="3146060" y="3792"/>
                      <a:pt x="3336822" y="0"/>
                    </a:cubicBezTo>
                    <a:cubicBezTo>
                      <a:pt x="3363237" y="194394"/>
                      <a:pt x="3337454" y="484891"/>
                      <a:pt x="3336822" y="673149"/>
                    </a:cubicBezTo>
                    <a:cubicBezTo>
                      <a:pt x="3007683" y="640166"/>
                      <a:pt x="2846058" y="639560"/>
                      <a:pt x="2602721" y="673149"/>
                    </a:cubicBezTo>
                    <a:cubicBezTo>
                      <a:pt x="2359384" y="706738"/>
                      <a:pt x="2144529" y="672533"/>
                      <a:pt x="1935357" y="673149"/>
                    </a:cubicBezTo>
                    <a:cubicBezTo>
                      <a:pt x="1726185" y="673765"/>
                      <a:pt x="1458272" y="657113"/>
                      <a:pt x="1301361" y="673149"/>
                    </a:cubicBezTo>
                    <a:cubicBezTo>
                      <a:pt x="1144450" y="689185"/>
                      <a:pt x="925528" y="669597"/>
                      <a:pt x="700733" y="673149"/>
                    </a:cubicBezTo>
                    <a:cubicBezTo>
                      <a:pt x="475938" y="676701"/>
                      <a:pt x="192265" y="668179"/>
                      <a:pt x="0" y="673149"/>
                    </a:cubicBezTo>
                    <a:cubicBezTo>
                      <a:pt x="-8801" y="427148"/>
                      <a:pt x="-8997" y="218508"/>
                      <a:pt x="0" y="0"/>
                    </a:cubicBezTo>
                    <a:close/>
                  </a:path>
                </a:pathLst>
              </a:custGeom>
              <a:ln w="19050">
                <a:extLst>
                  <a:ext uri="{C807C97D-BFC1-408E-A445-0C87EB9F89A2}">
                    <ask:lineSketchStyleProps xmlns:ask="http://schemas.microsoft.com/office/drawing/2018/sketchyshapes" sd="922450865">
                      <a:custGeom>
                        <a:avLst/>
                        <a:gdLst>
                          <a:gd name="connsiteX0" fmla="*/ 0 w 4920792"/>
                          <a:gd name="connsiteY0" fmla="*/ 0 h 834901"/>
                          <a:gd name="connsiteX1" fmla="*/ 984157 w 4920792"/>
                          <a:gd name="connsiteY1" fmla="*/ 0 h 834901"/>
                          <a:gd name="connsiteX2" fmla="*/ 1919109 w 4920792"/>
                          <a:gd name="connsiteY2" fmla="*/ 0 h 834901"/>
                          <a:gd name="connsiteX3" fmla="*/ 2755643 w 4920792"/>
                          <a:gd name="connsiteY3" fmla="*/ 0 h 834901"/>
                          <a:gd name="connsiteX4" fmla="*/ 3789009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985841 w 4920792"/>
                          <a:gd name="connsiteY7" fmla="*/ 834901 h 834901"/>
                          <a:gd name="connsiteX8" fmla="*/ 3100099 w 4920792"/>
                          <a:gd name="connsiteY8" fmla="*/ 834901 h 834901"/>
                          <a:gd name="connsiteX9" fmla="*/ 2115939 w 4920792"/>
                          <a:gd name="connsiteY9" fmla="*/ 834901 h 834901"/>
                          <a:gd name="connsiteX10" fmla="*/ 1180989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  <a:gd name="connsiteX0" fmla="*/ 0 w 4920792"/>
                          <a:gd name="connsiteY0" fmla="*/ 0 h 834901"/>
                          <a:gd name="connsiteX1" fmla="*/ 1082574 w 4920792"/>
                          <a:gd name="connsiteY1" fmla="*/ 0 h 834901"/>
                          <a:gd name="connsiteX2" fmla="*/ 2066732 w 4920792"/>
                          <a:gd name="connsiteY2" fmla="*/ 0 h 834901"/>
                          <a:gd name="connsiteX3" fmla="*/ 2903267 w 4920792"/>
                          <a:gd name="connsiteY3" fmla="*/ 0 h 834901"/>
                          <a:gd name="connsiteX4" fmla="*/ 3985841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838217 w 4920792"/>
                          <a:gd name="connsiteY7" fmla="*/ 834901 h 834901"/>
                          <a:gd name="connsiteX8" fmla="*/ 2854059 w 4920792"/>
                          <a:gd name="connsiteY8" fmla="*/ 834901 h 834901"/>
                          <a:gd name="connsiteX9" fmla="*/ 1919109 w 4920792"/>
                          <a:gd name="connsiteY9" fmla="*/ 834901 h 834901"/>
                          <a:gd name="connsiteX10" fmla="*/ 1033366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920792" h="834901" fill="none" extrusionOk="0">
                            <a:moveTo>
                              <a:pt x="0" y="0"/>
                            </a:moveTo>
                            <a:cubicBezTo>
                              <a:pt x="292484" y="-19229"/>
                              <a:pt x="583804" y="-20239"/>
                              <a:pt x="984157" y="0"/>
                            </a:cubicBezTo>
                            <a:cubicBezTo>
                              <a:pt x="1329970" y="9293"/>
                              <a:pt x="1622511" y="1062"/>
                              <a:pt x="1919109" y="0"/>
                            </a:cubicBezTo>
                            <a:cubicBezTo>
                              <a:pt x="2249394" y="16010"/>
                              <a:pt x="2444642" y="18493"/>
                              <a:pt x="2755643" y="0"/>
                            </a:cubicBezTo>
                            <a:cubicBezTo>
                              <a:pt x="3075279" y="-52660"/>
                              <a:pt x="3514125" y="12828"/>
                              <a:pt x="3789009" y="0"/>
                            </a:cubicBezTo>
                            <a:cubicBezTo>
                              <a:pt x="4115912" y="-24964"/>
                              <a:pt x="4521044" y="-57040"/>
                              <a:pt x="4920792" y="0"/>
                            </a:cubicBezTo>
                            <a:cubicBezTo>
                              <a:pt x="4937558" y="265370"/>
                              <a:pt x="4940242" y="496632"/>
                              <a:pt x="4920792" y="834901"/>
                            </a:cubicBezTo>
                            <a:cubicBezTo>
                              <a:pt x="4624635" y="814340"/>
                              <a:pt x="4283714" y="823636"/>
                              <a:pt x="3985841" y="834901"/>
                            </a:cubicBezTo>
                            <a:cubicBezTo>
                              <a:pt x="3710452" y="863977"/>
                              <a:pt x="3377620" y="819899"/>
                              <a:pt x="3100099" y="834901"/>
                            </a:cubicBezTo>
                            <a:cubicBezTo>
                              <a:pt x="2799988" y="768466"/>
                              <a:pt x="2488324" y="888380"/>
                              <a:pt x="2115939" y="834901"/>
                            </a:cubicBezTo>
                            <a:cubicBezTo>
                              <a:pt x="1706444" y="798314"/>
                              <a:pt x="1342623" y="872403"/>
                              <a:pt x="1180989" y="834901"/>
                            </a:cubicBezTo>
                            <a:cubicBezTo>
                              <a:pt x="963081" y="797967"/>
                              <a:pt x="291989" y="809130"/>
                              <a:pt x="0" y="834901"/>
                            </a:cubicBezTo>
                            <a:cubicBezTo>
                              <a:pt x="-69805" y="444867"/>
                              <a:pt x="-26284" y="180977"/>
                              <a:pt x="0" y="0"/>
                            </a:cubicBezTo>
                            <a:close/>
                          </a:path>
                          <a:path w="4920792" h="834901" stroke="0" extrusionOk="0">
                            <a:moveTo>
                              <a:pt x="0" y="0"/>
                            </a:moveTo>
                            <a:cubicBezTo>
                              <a:pt x="469807" y="-19867"/>
                              <a:pt x="689575" y="21363"/>
                              <a:pt x="1082574" y="0"/>
                            </a:cubicBezTo>
                            <a:cubicBezTo>
                              <a:pt x="1484143" y="-4953"/>
                              <a:pt x="1823615" y="46799"/>
                              <a:pt x="2066732" y="0"/>
                            </a:cubicBezTo>
                            <a:cubicBezTo>
                              <a:pt x="2207693" y="-11761"/>
                              <a:pt x="2580821" y="-36588"/>
                              <a:pt x="2903267" y="0"/>
                            </a:cubicBezTo>
                            <a:cubicBezTo>
                              <a:pt x="3242037" y="-24682"/>
                              <a:pt x="3448656" y="6908"/>
                              <a:pt x="3985841" y="0"/>
                            </a:cubicBezTo>
                            <a:cubicBezTo>
                              <a:pt x="4511074" y="17402"/>
                              <a:pt x="4619451" y="32944"/>
                              <a:pt x="4920792" y="0"/>
                            </a:cubicBezTo>
                            <a:cubicBezTo>
                              <a:pt x="4920211" y="213535"/>
                              <a:pt x="4894074" y="640375"/>
                              <a:pt x="4920792" y="834901"/>
                            </a:cubicBezTo>
                            <a:cubicBezTo>
                              <a:pt x="4437667" y="821425"/>
                              <a:pt x="4209460" y="757132"/>
                              <a:pt x="3838217" y="834901"/>
                            </a:cubicBezTo>
                            <a:cubicBezTo>
                              <a:pt x="3448603" y="826650"/>
                              <a:pt x="3128432" y="780187"/>
                              <a:pt x="2854059" y="834901"/>
                            </a:cubicBezTo>
                            <a:cubicBezTo>
                              <a:pt x="2526512" y="851368"/>
                              <a:pt x="2122569" y="828096"/>
                              <a:pt x="1919109" y="834901"/>
                            </a:cubicBezTo>
                            <a:cubicBezTo>
                              <a:pt x="1690018" y="880194"/>
                              <a:pt x="1314277" y="879005"/>
                              <a:pt x="1033366" y="834901"/>
                            </a:cubicBezTo>
                            <a:cubicBezTo>
                              <a:pt x="682721" y="846243"/>
                              <a:pt x="270788" y="861660"/>
                              <a:pt x="0" y="834901"/>
                            </a:cubicBezTo>
                            <a:cubicBezTo>
                              <a:pt x="-36542" y="515449"/>
                              <a:pt x="7030" y="313796"/>
                              <a:pt x="0" y="0"/>
                            </a:cubicBezTo>
                            <a:close/>
                          </a:path>
                          <a:path w="4920792" h="834901" fill="none" stroke="0" extrusionOk="0">
                            <a:moveTo>
                              <a:pt x="0" y="0"/>
                            </a:moveTo>
                            <a:cubicBezTo>
                              <a:pt x="177647" y="-10384"/>
                              <a:pt x="616114" y="5467"/>
                              <a:pt x="984157" y="0"/>
                            </a:cubicBezTo>
                            <a:cubicBezTo>
                              <a:pt x="1365096" y="21389"/>
                              <a:pt x="1626908" y="56953"/>
                              <a:pt x="1919109" y="0"/>
                            </a:cubicBezTo>
                            <a:cubicBezTo>
                              <a:pt x="2216533" y="-19167"/>
                              <a:pt x="2446950" y="24468"/>
                              <a:pt x="2755643" y="0"/>
                            </a:cubicBezTo>
                            <a:cubicBezTo>
                              <a:pt x="3066993" y="20309"/>
                              <a:pt x="3483256" y="-9733"/>
                              <a:pt x="3789009" y="0"/>
                            </a:cubicBezTo>
                            <a:cubicBezTo>
                              <a:pt x="4059825" y="52009"/>
                              <a:pt x="4539797" y="4629"/>
                              <a:pt x="4920792" y="0"/>
                            </a:cubicBezTo>
                            <a:cubicBezTo>
                              <a:pt x="4961995" y="252839"/>
                              <a:pt x="4947795" y="528149"/>
                              <a:pt x="4920792" y="834901"/>
                            </a:cubicBezTo>
                            <a:cubicBezTo>
                              <a:pt x="4638723" y="864963"/>
                              <a:pt x="4287554" y="803430"/>
                              <a:pt x="3985841" y="834901"/>
                            </a:cubicBezTo>
                            <a:cubicBezTo>
                              <a:pt x="3631493" y="853761"/>
                              <a:pt x="3414602" y="871660"/>
                              <a:pt x="3100099" y="834901"/>
                            </a:cubicBezTo>
                            <a:cubicBezTo>
                              <a:pt x="2795485" y="825424"/>
                              <a:pt x="2518916" y="838711"/>
                              <a:pt x="2115939" y="834901"/>
                            </a:cubicBezTo>
                            <a:cubicBezTo>
                              <a:pt x="1727009" y="810824"/>
                              <a:pt x="1376782" y="856576"/>
                              <a:pt x="1180989" y="834901"/>
                            </a:cubicBezTo>
                            <a:cubicBezTo>
                              <a:pt x="970791" y="811666"/>
                              <a:pt x="246686" y="843797"/>
                              <a:pt x="0" y="834901"/>
                            </a:cubicBezTo>
                            <a:cubicBezTo>
                              <a:pt x="-20244" y="396366"/>
                              <a:pt x="-52163" y="20046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DADC576F-2252-4BF4-88F2-3E643A33B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12" y="2125115"/>
                <a:ext cx="4920792" cy="834901"/>
              </a:xfrm>
              <a:custGeom>
                <a:avLst/>
                <a:gdLst>
                  <a:gd name="connsiteX0" fmla="*/ 0 w 3336822"/>
                  <a:gd name="connsiteY0" fmla="*/ 0 h 673149"/>
                  <a:gd name="connsiteX1" fmla="*/ 667364 w 3336822"/>
                  <a:gd name="connsiteY1" fmla="*/ 0 h 673149"/>
                  <a:gd name="connsiteX2" fmla="*/ 1301361 w 3336822"/>
                  <a:gd name="connsiteY2" fmla="*/ 0 h 673149"/>
                  <a:gd name="connsiteX3" fmla="*/ 1868620 w 3336822"/>
                  <a:gd name="connsiteY3" fmla="*/ 0 h 673149"/>
                  <a:gd name="connsiteX4" fmla="*/ 2569353 w 3336822"/>
                  <a:gd name="connsiteY4" fmla="*/ 0 h 673149"/>
                  <a:gd name="connsiteX5" fmla="*/ 3336822 w 3336822"/>
                  <a:gd name="connsiteY5" fmla="*/ 0 h 673149"/>
                  <a:gd name="connsiteX6" fmla="*/ 3336822 w 3336822"/>
                  <a:gd name="connsiteY6" fmla="*/ 673149 h 673149"/>
                  <a:gd name="connsiteX7" fmla="*/ 2702826 w 3336822"/>
                  <a:gd name="connsiteY7" fmla="*/ 673149 h 673149"/>
                  <a:gd name="connsiteX8" fmla="*/ 2102198 w 3336822"/>
                  <a:gd name="connsiteY8" fmla="*/ 673149 h 673149"/>
                  <a:gd name="connsiteX9" fmla="*/ 1434833 w 3336822"/>
                  <a:gd name="connsiteY9" fmla="*/ 673149 h 673149"/>
                  <a:gd name="connsiteX10" fmla="*/ 800837 w 3336822"/>
                  <a:gd name="connsiteY10" fmla="*/ 673149 h 673149"/>
                  <a:gd name="connsiteX11" fmla="*/ 0 w 3336822"/>
                  <a:gd name="connsiteY11" fmla="*/ 673149 h 673149"/>
                  <a:gd name="connsiteX12" fmla="*/ 0 w 3336822"/>
                  <a:gd name="connsiteY12" fmla="*/ 0 h 67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6822" h="673149" fill="none" extrusionOk="0">
                    <a:moveTo>
                      <a:pt x="0" y="0"/>
                    </a:moveTo>
                    <a:cubicBezTo>
                      <a:pt x="134533" y="-25789"/>
                      <a:pt x="406375" y="-6413"/>
                      <a:pt x="667364" y="0"/>
                    </a:cubicBezTo>
                    <a:cubicBezTo>
                      <a:pt x="928353" y="6413"/>
                      <a:pt x="1094171" y="30635"/>
                      <a:pt x="1301361" y="0"/>
                    </a:cubicBezTo>
                    <a:cubicBezTo>
                      <a:pt x="1508551" y="-30635"/>
                      <a:pt x="1680104" y="9924"/>
                      <a:pt x="1868620" y="0"/>
                    </a:cubicBezTo>
                    <a:cubicBezTo>
                      <a:pt x="2057136" y="-9924"/>
                      <a:pt x="2377640" y="-17826"/>
                      <a:pt x="2569353" y="0"/>
                    </a:cubicBezTo>
                    <a:cubicBezTo>
                      <a:pt x="2761066" y="17826"/>
                      <a:pt x="3078018" y="-29552"/>
                      <a:pt x="3336822" y="0"/>
                    </a:cubicBezTo>
                    <a:cubicBezTo>
                      <a:pt x="3349441" y="225201"/>
                      <a:pt x="3353306" y="408519"/>
                      <a:pt x="3336822" y="673149"/>
                    </a:cubicBezTo>
                    <a:cubicBezTo>
                      <a:pt x="3107907" y="668814"/>
                      <a:pt x="2902392" y="647414"/>
                      <a:pt x="2702826" y="673149"/>
                    </a:cubicBezTo>
                    <a:cubicBezTo>
                      <a:pt x="2503260" y="698884"/>
                      <a:pt x="2315717" y="687385"/>
                      <a:pt x="2102198" y="673149"/>
                    </a:cubicBezTo>
                    <a:cubicBezTo>
                      <a:pt x="1888679" y="658913"/>
                      <a:pt x="1698057" y="686156"/>
                      <a:pt x="1434833" y="673149"/>
                    </a:cubicBezTo>
                    <a:cubicBezTo>
                      <a:pt x="1171609" y="660142"/>
                      <a:pt x="937292" y="687665"/>
                      <a:pt x="800837" y="673149"/>
                    </a:cubicBezTo>
                    <a:cubicBezTo>
                      <a:pt x="664382" y="658633"/>
                      <a:pt x="180845" y="658287"/>
                      <a:pt x="0" y="673149"/>
                    </a:cubicBezTo>
                    <a:cubicBezTo>
                      <a:pt x="-24684" y="345984"/>
                      <a:pt x="-14845" y="150386"/>
                      <a:pt x="0" y="0"/>
                    </a:cubicBezTo>
                    <a:close/>
                  </a:path>
                  <a:path w="3336822" h="673149" stroke="0" extrusionOk="0">
                    <a:moveTo>
                      <a:pt x="0" y="0"/>
                    </a:moveTo>
                    <a:cubicBezTo>
                      <a:pt x="324284" y="-21741"/>
                      <a:pt x="473628" y="11005"/>
                      <a:pt x="734101" y="0"/>
                    </a:cubicBezTo>
                    <a:cubicBezTo>
                      <a:pt x="994574" y="-11005"/>
                      <a:pt x="1261363" y="23156"/>
                      <a:pt x="1401465" y="0"/>
                    </a:cubicBezTo>
                    <a:cubicBezTo>
                      <a:pt x="1541567" y="-23156"/>
                      <a:pt x="1739768" y="7838"/>
                      <a:pt x="1968725" y="0"/>
                    </a:cubicBezTo>
                    <a:cubicBezTo>
                      <a:pt x="2197682" y="-7838"/>
                      <a:pt x="2356581" y="-21734"/>
                      <a:pt x="2702826" y="0"/>
                    </a:cubicBezTo>
                    <a:cubicBezTo>
                      <a:pt x="3049071" y="21734"/>
                      <a:pt x="3146060" y="3792"/>
                      <a:pt x="3336822" y="0"/>
                    </a:cubicBezTo>
                    <a:cubicBezTo>
                      <a:pt x="3363237" y="194394"/>
                      <a:pt x="3337454" y="484891"/>
                      <a:pt x="3336822" y="673149"/>
                    </a:cubicBezTo>
                    <a:cubicBezTo>
                      <a:pt x="3007683" y="640166"/>
                      <a:pt x="2846058" y="639560"/>
                      <a:pt x="2602721" y="673149"/>
                    </a:cubicBezTo>
                    <a:cubicBezTo>
                      <a:pt x="2359384" y="706738"/>
                      <a:pt x="2144529" y="672533"/>
                      <a:pt x="1935357" y="673149"/>
                    </a:cubicBezTo>
                    <a:cubicBezTo>
                      <a:pt x="1726185" y="673765"/>
                      <a:pt x="1458272" y="657113"/>
                      <a:pt x="1301361" y="673149"/>
                    </a:cubicBezTo>
                    <a:cubicBezTo>
                      <a:pt x="1144450" y="689185"/>
                      <a:pt x="925528" y="669597"/>
                      <a:pt x="700733" y="673149"/>
                    </a:cubicBezTo>
                    <a:cubicBezTo>
                      <a:pt x="475938" y="676701"/>
                      <a:pt x="192265" y="668179"/>
                      <a:pt x="0" y="673149"/>
                    </a:cubicBezTo>
                    <a:cubicBezTo>
                      <a:pt x="-8801" y="427148"/>
                      <a:pt x="-8997" y="218508"/>
                      <a:pt x="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19050">
                <a:extLst>
                  <a:ext uri="{C807C97D-BFC1-408E-A445-0C87EB9F89A2}">
                    <ask:lineSketchStyleProps xmlns:ask="http://schemas.microsoft.com/office/drawing/2018/sketchyshapes" sd="922450865">
                      <a:custGeom>
                        <a:avLst/>
                        <a:gdLst>
                          <a:gd name="connsiteX0" fmla="*/ 0 w 4920792"/>
                          <a:gd name="connsiteY0" fmla="*/ 0 h 834901"/>
                          <a:gd name="connsiteX1" fmla="*/ 984157 w 4920792"/>
                          <a:gd name="connsiteY1" fmla="*/ 0 h 834901"/>
                          <a:gd name="connsiteX2" fmla="*/ 1919109 w 4920792"/>
                          <a:gd name="connsiteY2" fmla="*/ 0 h 834901"/>
                          <a:gd name="connsiteX3" fmla="*/ 2755643 w 4920792"/>
                          <a:gd name="connsiteY3" fmla="*/ 0 h 834901"/>
                          <a:gd name="connsiteX4" fmla="*/ 3789009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985841 w 4920792"/>
                          <a:gd name="connsiteY7" fmla="*/ 834901 h 834901"/>
                          <a:gd name="connsiteX8" fmla="*/ 3100099 w 4920792"/>
                          <a:gd name="connsiteY8" fmla="*/ 834901 h 834901"/>
                          <a:gd name="connsiteX9" fmla="*/ 2115939 w 4920792"/>
                          <a:gd name="connsiteY9" fmla="*/ 834901 h 834901"/>
                          <a:gd name="connsiteX10" fmla="*/ 1180989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  <a:gd name="connsiteX0" fmla="*/ 0 w 4920792"/>
                          <a:gd name="connsiteY0" fmla="*/ 0 h 834901"/>
                          <a:gd name="connsiteX1" fmla="*/ 1082574 w 4920792"/>
                          <a:gd name="connsiteY1" fmla="*/ 0 h 834901"/>
                          <a:gd name="connsiteX2" fmla="*/ 2066732 w 4920792"/>
                          <a:gd name="connsiteY2" fmla="*/ 0 h 834901"/>
                          <a:gd name="connsiteX3" fmla="*/ 2903267 w 4920792"/>
                          <a:gd name="connsiteY3" fmla="*/ 0 h 834901"/>
                          <a:gd name="connsiteX4" fmla="*/ 3985841 w 4920792"/>
                          <a:gd name="connsiteY4" fmla="*/ 0 h 834901"/>
                          <a:gd name="connsiteX5" fmla="*/ 4920792 w 4920792"/>
                          <a:gd name="connsiteY5" fmla="*/ 0 h 834901"/>
                          <a:gd name="connsiteX6" fmla="*/ 4920792 w 4920792"/>
                          <a:gd name="connsiteY6" fmla="*/ 834901 h 834901"/>
                          <a:gd name="connsiteX7" fmla="*/ 3838217 w 4920792"/>
                          <a:gd name="connsiteY7" fmla="*/ 834901 h 834901"/>
                          <a:gd name="connsiteX8" fmla="*/ 2854059 w 4920792"/>
                          <a:gd name="connsiteY8" fmla="*/ 834901 h 834901"/>
                          <a:gd name="connsiteX9" fmla="*/ 1919109 w 4920792"/>
                          <a:gd name="connsiteY9" fmla="*/ 834901 h 834901"/>
                          <a:gd name="connsiteX10" fmla="*/ 1033366 w 4920792"/>
                          <a:gd name="connsiteY10" fmla="*/ 834901 h 834901"/>
                          <a:gd name="connsiteX11" fmla="*/ 0 w 4920792"/>
                          <a:gd name="connsiteY11" fmla="*/ 834901 h 834901"/>
                          <a:gd name="connsiteX12" fmla="*/ 0 w 4920792"/>
                          <a:gd name="connsiteY12" fmla="*/ 0 h 8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920792" h="834901" fill="none" extrusionOk="0">
                            <a:moveTo>
                              <a:pt x="0" y="0"/>
                            </a:moveTo>
                            <a:cubicBezTo>
                              <a:pt x="292484" y="-19229"/>
                              <a:pt x="583804" y="-20239"/>
                              <a:pt x="984157" y="0"/>
                            </a:cubicBezTo>
                            <a:cubicBezTo>
                              <a:pt x="1329970" y="9293"/>
                              <a:pt x="1622511" y="1062"/>
                              <a:pt x="1919109" y="0"/>
                            </a:cubicBezTo>
                            <a:cubicBezTo>
                              <a:pt x="2249394" y="16010"/>
                              <a:pt x="2444642" y="18493"/>
                              <a:pt x="2755643" y="0"/>
                            </a:cubicBezTo>
                            <a:cubicBezTo>
                              <a:pt x="3075279" y="-52660"/>
                              <a:pt x="3514125" y="12828"/>
                              <a:pt x="3789009" y="0"/>
                            </a:cubicBezTo>
                            <a:cubicBezTo>
                              <a:pt x="4115912" y="-24964"/>
                              <a:pt x="4521044" y="-57040"/>
                              <a:pt x="4920792" y="0"/>
                            </a:cubicBezTo>
                            <a:cubicBezTo>
                              <a:pt x="4937558" y="265370"/>
                              <a:pt x="4940242" y="496632"/>
                              <a:pt x="4920792" y="834901"/>
                            </a:cubicBezTo>
                            <a:cubicBezTo>
                              <a:pt x="4624635" y="814340"/>
                              <a:pt x="4283714" y="823636"/>
                              <a:pt x="3985841" y="834901"/>
                            </a:cubicBezTo>
                            <a:cubicBezTo>
                              <a:pt x="3710452" y="863977"/>
                              <a:pt x="3377620" y="819899"/>
                              <a:pt x="3100099" y="834901"/>
                            </a:cubicBezTo>
                            <a:cubicBezTo>
                              <a:pt x="2799988" y="768466"/>
                              <a:pt x="2488324" y="888380"/>
                              <a:pt x="2115939" y="834901"/>
                            </a:cubicBezTo>
                            <a:cubicBezTo>
                              <a:pt x="1706444" y="798314"/>
                              <a:pt x="1342623" y="872403"/>
                              <a:pt x="1180989" y="834901"/>
                            </a:cubicBezTo>
                            <a:cubicBezTo>
                              <a:pt x="963081" y="797967"/>
                              <a:pt x="291989" y="809130"/>
                              <a:pt x="0" y="834901"/>
                            </a:cubicBezTo>
                            <a:cubicBezTo>
                              <a:pt x="-69805" y="444867"/>
                              <a:pt x="-26284" y="180977"/>
                              <a:pt x="0" y="0"/>
                            </a:cubicBezTo>
                            <a:close/>
                          </a:path>
                          <a:path w="4920792" h="834901" stroke="0" extrusionOk="0">
                            <a:moveTo>
                              <a:pt x="0" y="0"/>
                            </a:moveTo>
                            <a:cubicBezTo>
                              <a:pt x="469807" y="-19867"/>
                              <a:pt x="689575" y="21363"/>
                              <a:pt x="1082574" y="0"/>
                            </a:cubicBezTo>
                            <a:cubicBezTo>
                              <a:pt x="1484143" y="-4953"/>
                              <a:pt x="1823615" y="46799"/>
                              <a:pt x="2066732" y="0"/>
                            </a:cubicBezTo>
                            <a:cubicBezTo>
                              <a:pt x="2207693" y="-11761"/>
                              <a:pt x="2580821" y="-36588"/>
                              <a:pt x="2903267" y="0"/>
                            </a:cubicBezTo>
                            <a:cubicBezTo>
                              <a:pt x="3242037" y="-24682"/>
                              <a:pt x="3448656" y="6908"/>
                              <a:pt x="3985841" y="0"/>
                            </a:cubicBezTo>
                            <a:cubicBezTo>
                              <a:pt x="4511074" y="17402"/>
                              <a:pt x="4619451" y="32944"/>
                              <a:pt x="4920792" y="0"/>
                            </a:cubicBezTo>
                            <a:cubicBezTo>
                              <a:pt x="4920211" y="213535"/>
                              <a:pt x="4894074" y="640375"/>
                              <a:pt x="4920792" y="834901"/>
                            </a:cubicBezTo>
                            <a:cubicBezTo>
                              <a:pt x="4437667" y="821425"/>
                              <a:pt x="4209460" y="757132"/>
                              <a:pt x="3838217" y="834901"/>
                            </a:cubicBezTo>
                            <a:cubicBezTo>
                              <a:pt x="3448603" y="826650"/>
                              <a:pt x="3128432" y="780187"/>
                              <a:pt x="2854059" y="834901"/>
                            </a:cubicBezTo>
                            <a:cubicBezTo>
                              <a:pt x="2526512" y="851368"/>
                              <a:pt x="2122569" y="828096"/>
                              <a:pt x="1919109" y="834901"/>
                            </a:cubicBezTo>
                            <a:cubicBezTo>
                              <a:pt x="1690018" y="880194"/>
                              <a:pt x="1314277" y="879005"/>
                              <a:pt x="1033366" y="834901"/>
                            </a:cubicBezTo>
                            <a:cubicBezTo>
                              <a:pt x="682721" y="846243"/>
                              <a:pt x="270788" y="861660"/>
                              <a:pt x="0" y="834901"/>
                            </a:cubicBezTo>
                            <a:cubicBezTo>
                              <a:pt x="-36542" y="515449"/>
                              <a:pt x="7030" y="313796"/>
                              <a:pt x="0" y="0"/>
                            </a:cubicBezTo>
                            <a:close/>
                          </a:path>
                          <a:path w="4920792" h="834901" fill="none" stroke="0" extrusionOk="0">
                            <a:moveTo>
                              <a:pt x="0" y="0"/>
                            </a:moveTo>
                            <a:cubicBezTo>
                              <a:pt x="177647" y="-10384"/>
                              <a:pt x="616114" y="5467"/>
                              <a:pt x="984157" y="0"/>
                            </a:cubicBezTo>
                            <a:cubicBezTo>
                              <a:pt x="1365096" y="21389"/>
                              <a:pt x="1626908" y="56953"/>
                              <a:pt x="1919109" y="0"/>
                            </a:cubicBezTo>
                            <a:cubicBezTo>
                              <a:pt x="2216533" y="-19167"/>
                              <a:pt x="2446950" y="24468"/>
                              <a:pt x="2755643" y="0"/>
                            </a:cubicBezTo>
                            <a:cubicBezTo>
                              <a:pt x="3066993" y="20309"/>
                              <a:pt x="3483256" y="-9733"/>
                              <a:pt x="3789009" y="0"/>
                            </a:cubicBezTo>
                            <a:cubicBezTo>
                              <a:pt x="4059825" y="52009"/>
                              <a:pt x="4539797" y="4629"/>
                              <a:pt x="4920792" y="0"/>
                            </a:cubicBezTo>
                            <a:cubicBezTo>
                              <a:pt x="4961995" y="252839"/>
                              <a:pt x="4947795" y="528149"/>
                              <a:pt x="4920792" y="834901"/>
                            </a:cubicBezTo>
                            <a:cubicBezTo>
                              <a:pt x="4638723" y="864963"/>
                              <a:pt x="4287554" y="803430"/>
                              <a:pt x="3985841" y="834901"/>
                            </a:cubicBezTo>
                            <a:cubicBezTo>
                              <a:pt x="3631493" y="853761"/>
                              <a:pt x="3414602" y="871660"/>
                              <a:pt x="3100099" y="834901"/>
                            </a:cubicBezTo>
                            <a:cubicBezTo>
                              <a:pt x="2795485" y="825424"/>
                              <a:pt x="2518916" y="838711"/>
                              <a:pt x="2115939" y="834901"/>
                            </a:cubicBezTo>
                            <a:cubicBezTo>
                              <a:pt x="1727009" y="810824"/>
                              <a:pt x="1376782" y="856576"/>
                              <a:pt x="1180989" y="834901"/>
                            </a:cubicBezTo>
                            <a:cubicBezTo>
                              <a:pt x="970791" y="811666"/>
                              <a:pt x="246686" y="843797"/>
                              <a:pt x="0" y="834901"/>
                            </a:cubicBezTo>
                            <a:cubicBezTo>
                              <a:pt x="-20244" y="396366"/>
                              <a:pt x="-52163" y="20046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49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D1E4-4A68-452F-93EB-64807DB075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dirty="0"/>
              <a:t>"No Free Lunch" Theorem</a:t>
            </a:r>
          </a:p>
          <a:p>
            <a:pPr lvl="1"/>
            <a:r>
              <a:rPr lang="en-US" sz="2000" dirty="0"/>
              <a:t>No single algorithm wins all the time</a:t>
            </a:r>
          </a:p>
          <a:p>
            <a:r>
              <a:rPr lang="en-US" dirty="0"/>
              <a:t>Different learners use different</a:t>
            </a:r>
          </a:p>
          <a:p>
            <a:pPr lvl="1"/>
            <a:r>
              <a:rPr lang="en-US" sz="2000" dirty="0"/>
              <a:t>Algorithms</a:t>
            </a:r>
          </a:p>
          <a:p>
            <a:pPr lvl="1"/>
            <a:r>
              <a:rPr lang="en-US" sz="2000" dirty="0"/>
              <a:t>Hyper-parameters</a:t>
            </a:r>
          </a:p>
          <a:p>
            <a:pPr lvl="1"/>
            <a:r>
              <a:rPr lang="en-US" sz="2000" dirty="0"/>
              <a:t>Representations / Modalities / Views</a:t>
            </a:r>
          </a:p>
          <a:p>
            <a:pPr lvl="1"/>
            <a:r>
              <a:rPr lang="en-US" sz="2000" dirty="0"/>
              <a:t>Training sets</a:t>
            </a:r>
          </a:p>
          <a:p>
            <a:pPr lvl="1"/>
            <a:r>
              <a:rPr lang="en-US" sz="2000" dirty="0"/>
              <a:t>Sub-problems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Maximizing accuracy and diversity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01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Bias and Variance Error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21689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>
            <a:extLst>
              <a:ext uri="{FF2B5EF4-FFF2-40B4-BE49-F238E27FC236}">
                <a16:creationId xmlns:a16="http://schemas.microsoft.com/office/drawing/2014/main" id="{CDE88E6D-E174-43A4-8FC0-525A979A5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3"/>
          <a:stretch/>
        </p:blipFill>
        <p:spPr bwMode="auto">
          <a:xfrm>
            <a:off x="4244056" y="1336417"/>
            <a:ext cx="4899944" cy="479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Bias and Variance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FBF10-1C6A-4F71-A1F0-BCDD22BBBD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Prediction errors</a:t>
            </a:r>
          </a:p>
          <a:p>
            <a:r>
              <a:rPr lang="en-US" dirty="0"/>
              <a:t>to avoid the mistake of </a:t>
            </a:r>
            <a:br>
              <a:rPr lang="en-US" dirty="0"/>
            </a:br>
            <a:r>
              <a:rPr lang="en-US" dirty="0"/>
              <a:t>overfitting and underfitting</a:t>
            </a:r>
          </a:p>
          <a:p>
            <a:endParaRPr lang="en-US" dirty="0"/>
          </a:p>
          <a:p>
            <a:r>
              <a:rPr lang="en-US" dirty="0"/>
              <a:t>Monitor error training </a:t>
            </a:r>
            <a:br>
              <a:rPr lang="en-US" dirty="0"/>
            </a:br>
            <a:r>
              <a:rPr lang="en-US" dirty="0"/>
              <a:t>vs validation</a:t>
            </a:r>
          </a:p>
        </p:txBody>
      </p:sp>
    </p:spTree>
    <p:extLst>
      <p:ext uri="{BB962C8B-B14F-4D97-AF65-F5344CB8AC3E}">
        <p14:creationId xmlns:p14="http://schemas.microsoft.com/office/powerpoint/2010/main" val="2488752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3C2B7-8963-4AE3-9494-84645A3161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dirty="0"/>
              <a:t>How far is the </a:t>
            </a:r>
            <a:r>
              <a:rPr lang="en-US" dirty="0">
                <a:solidFill>
                  <a:srgbClr val="C00000"/>
                </a:solidFill>
              </a:rPr>
              <a:t>difference</a:t>
            </a:r>
            <a:r>
              <a:rPr lang="en-US" dirty="0"/>
              <a:t> between </a:t>
            </a:r>
            <a:r>
              <a:rPr lang="en-US" dirty="0">
                <a:solidFill>
                  <a:srgbClr val="C00000"/>
                </a:solidFill>
              </a:rPr>
              <a:t>prediction and target</a:t>
            </a:r>
            <a:r>
              <a:rPr lang="en-US" dirty="0"/>
              <a:t>, on training data.</a:t>
            </a:r>
          </a:p>
          <a:p>
            <a:r>
              <a:rPr lang="en-US" dirty="0"/>
              <a:t>Model with high bias </a:t>
            </a:r>
            <a:r>
              <a:rPr lang="en-US" dirty="0">
                <a:solidFill>
                  <a:srgbClr val="C00000"/>
                </a:solidFill>
              </a:rPr>
              <a:t>oversimplifies</a:t>
            </a:r>
            <a:r>
              <a:rPr lang="en-US" dirty="0"/>
              <a:t> the model.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Bias Error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345C33-7939-4469-8515-164FEF6491C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6957" y="3496640"/>
            <a:ext cx="4110086" cy="28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5291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3C2B7-8963-4AE3-9494-84645A3161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dirty="0"/>
              <a:t>How far is the </a:t>
            </a:r>
            <a:r>
              <a:rPr lang="en-US" dirty="0">
                <a:solidFill>
                  <a:srgbClr val="C00000"/>
                </a:solidFill>
              </a:rPr>
              <a:t>difference</a:t>
            </a:r>
            <a:r>
              <a:rPr lang="en-US" dirty="0"/>
              <a:t> between </a:t>
            </a:r>
            <a:r>
              <a:rPr lang="en-US" dirty="0">
                <a:solidFill>
                  <a:srgbClr val="C00000"/>
                </a:solidFill>
              </a:rPr>
              <a:t>prediction and target</a:t>
            </a:r>
            <a:r>
              <a:rPr lang="en-US" dirty="0"/>
              <a:t>, on training data.</a:t>
            </a:r>
          </a:p>
          <a:p>
            <a:r>
              <a:rPr lang="en-US" dirty="0"/>
              <a:t>Model with high bias </a:t>
            </a:r>
            <a:r>
              <a:rPr lang="en-US" dirty="0">
                <a:solidFill>
                  <a:srgbClr val="C00000"/>
                </a:solidFill>
              </a:rPr>
              <a:t>oversimplifies</a:t>
            </a:r>
            <a:r>
              <a:rPr lang="en-US" dirty="0"/>
              <a:t> the model. </a:t>
            </a:r>
          </a:p>
          <a:p>
            <a:r>
              <a:rPr lang="en-US" dirty="0"/>
              <a:t>Usually happen because the model is too simple, </a:t>
            </a:r>
            <a:br>
              <a:rPr lang="en-US" dirty="0"/>
            </a:br>
            <a:r>
              <a:rPr lang="en-US" dirty="0"/>
              <a:t>so it can not produce good predictions.</a:t>
            </a:r>
          </a:p>
          <a:p>
            <a:pPr lvl="1"/>
            <a:r>
              <a:rPr lang="en-US" sz="2000" dirty="0"/>
              <a:t>It leads to high error </a:t>
            </a:r>
            <a:r>
              <a:rPr lang="en-US" sz="2000" dirty="0">
                <a:solidFill>
                  <a:srgbClr val="C00000"/>
                </a:solidFill>
              </a:rPr>
              <a:t>on both </a:t>
            </a:r>
            <a:r>
              <a:rPr lang="en-US" sz="2000" dirty="0"/>
              <a:t>training and test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Bias Error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9914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CA9C1-A2AF-4B30-B9F6-3CF8757170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  <a:p>
            <a:r>
              <a:rPr lang="en-US" dirty="0"/>
              <a:t>Bias vs Variance Error</a:t>
            </a:r>
          </a:p>
          <a:p>
            <a:r>
              <a:rPr lang="en-US" dirty="0"/>
              <a:t>Bagging</a:t>
            </a:r>
          </a:p>
          <a:p>
            <a:r>
              <a:rPr lang="en-US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46813594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B7D44-FF5C-49E9-A3C1-1060A7C400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dirty="0"/>
              <a:t>Low bias</a:t>
            </a:r>
          </a:p>
          <a:p>
            <a:pPr lvl="1"/>
            <a:r>
              <a:rPr lang="en-US" dirty="0"/>
              <a:t>linear regression applied to linear data </a:t>
            </a:r>
          </a:p>
          <a:p>
            <a:pPr lvl="1"/>
            <a:r>
              <a:rPr lang="en-US" dirty="0"/>
              <a:t>2nd degree polynomial applied to quadratic data</a:t>
            </a:r>
          </a:p>
          <a:p>
            <a:pPr lvl="1"/>
            <a:r>
              <a:rPr lang="en-US" dirty="0"/>
              <a:t>ANN with many hidden units trained to completion </a:t>
            </a:r>
          </a:p>
          <a:p>
            <a:r>
              <a:rPr lang="en-US" dirty="0"/>
              <a:t>High bias</a:t>
            </a:r>
          </a:p>
          <a:p>
            <a:pPr lvl="1"/>
            <a:r>
              <a:rPr lang="en-US" dirty="0"/>
              <a:t>Using a constant function </a:t>
            </a:r>
          </a:p>
          <a:p>
            <a:pPr lvl="1"/>
            <a:r>
              <a:rPr lang="en-US" dirty="0"/>
              <a:t>linear regression applied to non-linear data</a:t>
            </a:r>
          </a:p>
          <a:p>
            <a:pPr lvl="1"/>
            <a:r>
              <a:rPr lang="en-US" dirty="0"/>
              <a:t>ANN with few hidden units applied to non-linear data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Bias Error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90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3C2B7-8963-4AE3-9494-84645A3161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dirty="0"/>
              <a:t>The variability of model:</a:t>
            </a:r>
            <a:br>
              <a:rPr lang="en-US" dirty="0"/>
            </a:br>
            <a:r>
              <a:rPr lang="en-US" dirty="0"/>
              <a:t>How far is the </a:t>
            </a:r>
            <a:r>
              <a:rPr lang="en-US" dirty="0">
                <a:solidFill>
                  <a:srgbClr val="C00000"/>
                </a:solidFill>
              </a:rPr>
              <a:t>difference</a:t>
            </a:r>
            <a:r>
              <a:rPr lang="en-US" dirty="0"/>
              <a:t> between the predictions of the model formed </a:t>
            </a:r>
            <a:r>
              <a:rPr lang="en-US" dirty="0">
                <a:solidFill>
                  <a:srgbClr val="C00000"/>
                </a:solidFill>
              </a:rPr>
              <a:t>from training dataset with other datasets</a:t>
            </a:r>
            <a:r>
              <a:rPr lang="en-US" dirty="0"/>
              <a:t>.</a:t>
            </a:r>
          </a:p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Variance Error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416904-D593-6342-86F6-DD08F479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79" y="3527872"/>
            <a:ext cx="3742441" cy="26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3075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3C2B7-8963-4AE3-9494-84645A3161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dirty="0"/>
              <a:t>The variability of model:</a:t>
            </a:r>
            <a:br>
              <a:rPr lang="en-US" dirty="0"/>
            </a:br>
            <a:r>
              <a:rPr lang="en-US" dirty="0"/>
              <a:t>How far is the </a:t>
            </a:r>
            <a:r>
              <a:rPr lang="en-US" dirty="0">
                <a:solidFill>
                  <a:srgbClr val="C00000"/>
                </a:solidFill>
              </a:rPr>
              <a:t>difference</a:t>
            </a:r>
            <a:r>
              <a:rPr lang="en-US" dirty="0"/>
              <a:t> between the predictions of the model formed </a:t>
            </a:r>
            <a:r>
              <a:rPr lang="en-US" dirty="0">
                <a:solidFill>
                  <a:srgbClr val="C00000"/>
                </a:solidFill>
              </a:rPr>
              <a:t>from training dataset with other datasets</a:t>
            </a:r>
            <a:r>
              <a:rPr lang="en-US" dirty="0"/>
              <a:t>.</a:t>
            </a:r>
          </a:p>
          <a:p>
            <a:r>
              <a:rPr lang="en-US" dirty="0"/>
              <a:t>Usually happen because the model is </a:t>
            </a:r>
            <a:r>
              <a:rPr lang="en-US" dirty="0">
                <a:solidFill>
                  <a:srgbClr val="C00000"/>
                </a:solidFill>
              </a:rPr>
              <a:t>too complex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so it is only suitable for current training data and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does not generalize </a:t>
            </a:r>
            <a:r>
              <a:rPr lang="en-US" dirty="0"/>
              <a:t>on the data which it hasn’t seen before. </a:t>
            </a:r>
          </a:p>
          <a:p>
            <a:r>
              <a:rPr lang="en-US" dirty="0"/>
              <a:t>Such models perform very well on training data </a:t>
            </a:r>
            <a:br>
              <a:rPr lang="en-US" dirty="0"/>
            </a:br>
            <a:r>
              <a:rPr lang="en-US" dirty="0"/>
              <a:t>but has </a:t>
            </a:r>
            <a:r>
              <a:rPr lang="en-US" dirty="0">
                <a:solidFill>
                  <a:srgbClr val="C00000"/>
                </a:solidFill>
              </a:rPr>
              <a:t>high error </a:t>
            </a:r>
            <a:r>
              <a:rPr lang="en-US" dirty="0"/>
              <a:t>rates </a:t>
            </a:r>
            <a:r>
              <a:rPr lang="en-US" dirty="0">
                <a:solidFill>
                  <a:srgbClr val="C00000"/>
                </a:solidFill>
              </a:rPr>
              <a:t>on test data</a:t>
            </a:r>
          </a:p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/>
              <a:t>Variance Error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3161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B7D44-FF5C-49E9-A3C1-1060A7C4009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Low variance</a:t>
            </a:r>
          </a:p>
          <a:p>
            <a:pPr lvl="1"/>
            <a:r>
              <a:rPr lang="en-US" dirty="0"/>
              <a:t>constant function </a:t>
            </a:r>
          </a:p>
          <a:p>
            <a:pPr lvl="1"/>
            <a:r>
              <a:rPr lang="en-US" dirty="0"/>
              <a:t>model independent of training data </a:t>
            </a:r>
          </a:p>
          <a:p>
            <a:pPr lvl="1"/>
            <a:r>
              <a:rPr lang="en-US" dirty="0"/>
              <a:t>model depends on stable measures of data (mean or median)</a:t>
            </a:r>
          </a:p>
          <a:p>
            <a:r>
              <a:rPr lang="en-US" dirty="0"/>
              <a:t>High variance</a:t>
            </a:r>
          </a:p>
          <a:p>
            <a:pPr lvl="1"/>
            <a:r>
              <a:rPr lang="en-US" dirty="0"/>
              <a:t>high degree polynomial</a:t>
            </a:r>
          </a:p>
          <a:p>
            <a:pPr lvl="1"/>
            <a:r>
              <a:rPr lang="en-US" dirty="0"/>
              <a:t>ANN with many hidden units trained to completion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5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B7D44-FF5C-49E9-A3C1-1060A7C400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dirty="0"/>
              <a:t>noise in targets or input attributes </a:t>
            </a:r>
          </a:p>
          <a:p>
            <a:r>
              <a:rPr lang="en-US" dirty="0"/>
              <a:t>bias (model mismatch) </a:t>
            </a:r>
          </a:p>
          <a:p>
            <a:r>
              <a:rPr lang="en-US" dirty="0"/>
              <a:t>training sample </a:t>
            </a:r>
          </a:p>
          <a:p>
            <a:r>
              <a:rPr lang="en-US" dirty="0"/>
              <a:t>randomness in learning algorithm</a:t>
            </a:r>
          </a:p>
          <a:p>
            <a:pPr lvl="1"/>
            <a:r>
              <a:rPr lang="en-US" dirty="0"/>
              <a:t>neural net weight initialization </a:t>
            </a:r>
          </a:p>
          <a:p>
            <a:r>
              <a:rPr lang="en-US" dirty="0"/>
              <a:t>Randomized sub-setting of trainset:</a:t>
            </a:r>
          </a:p>
          <a:p>
            <a:pPr lvl="1"/>
            <a:r>
              <a:rPr lang="en-US" dirty="0"/>
              <a:t>cross validation, train and early stopping set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4" y="1336675"/>
            <a:ext cx="8562059" cy="641350"/>
          </a:xfrm>
        </p:spPr>
        <p:txBody>
          <a:bodyPr/>
          <a:lstStyle/>
          <a:p>
            <a:r>
              <a:rPr lang="en-US" dirty="0"/>
              <a:t>Sources of Variance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8835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13D530-6194-43CC-8CC8-6ECCA30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Bias vs Variance Trade-off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57DBA-25FA-47B8-AABA-B0A6C37BF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32017" y="5138710"/>
            <a:ext cx="2159975" cy="111953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E9B022-15C2-4A81-8E1C-A007BB8C38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7219" y="5137560"/>
            <a:ext cx="2159975" cy="1121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5D234-9482-49D7-B746-3071B3C13E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604397" y="5137560"/>
            <a:ext cx="2158315" cy="1121836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9A8ECB-5AB8-4608-9E37-0692CCE74053}"/>
              </a:ext>
            </a:extLst>
          </p:cNvPr>
          <p:cNvSpPr/>
          <p:nvPr/>
        </p:nvSpPr>
        <p:spPr>
          <a:xfrm>
            <a:off x="1998482" y="2092751"/>
            <a:ext cx="4119514" cy="2451881"/>
          </a:xfrm>
          <a:custGeom>
            <a:avLst/>
            <a:gdLst>
              <a:gd name="connsiteX0" fmla="*/ 0 w 4119514"/>
              <a:gd name="connsiteY0" fmla="*/ 0 h 2363459"/>
              <a:gd name="connsiteX1" fmla="*/ 1084083 w 4119514"/>
              <a:gd name="connsiteY1" fmla="*/ 1527142 h 2363459"/>
              <a:gd name="connsiteX2" fmla="*/ 2818615 w 4119514"/>
              <a:gd name="connsiteY2" fmla="*/ 2177591 h 2363459"/>
              <a:gd name="connsiteX3" fmla="*/ 4119514 w 4119514"/>
              <a:gd name="connsiteY3" fmla="*/ 2356701 h 2363459"/>
              <a:gd name="connsiteX0" fmla="*/ 0 w 4119514"/>
              <a:gd name="connsiteY0" fmla="*/ 0 h 2363459"/>
              <a:gd name="connsiteX1" fmla="*/ 969783 w 4119514"/>
              <a:gd name="connsiteY1" fmla="*/ 1637786 h 2363459"/>
              <a:gd name="connsiteX2" fmla="*/ 2818615 w 4119514"/>
              <a:gd name="connsiteY2" fmla="*/ 2177591 h 2363459"/>
              <a:gd name="connsiteX3" fmla="*/ 4119514 w 4119514"/>
              <a:gd name="connsiteY3" fmla="*/ 2356701 h 2363459"/>
              <a:gd name="connsiteX0" fmla="*/ 0 w 4119514"/>
              <a:gd name="connsiteY0" fmla="*/ 0 h 2394768"/>
              <a:gd name="connsiteX1" fmla="*/ 969783 w 4119514"/>
              <a:gd name="connsiteY1" fmla="*/ 1637786 h 2394768"/>
              <a:gd name="connsiteX2" fmla="*/ 2770990 w 4119514"/>
              <a:gd name="connsiteY2" fmla="*/ 2306676 h 2394768"/>
              <a:gd name="connsiteX3" fmla="*/ 4119514 w 4119514"/>
              <a:gd name="connsiteY3" fmla="*/ 2356701 h 2394768"/>
              <a:gd name="connsiteX0" fmla="*/ 0 w 4119514"/>
              <a:gd name="connsiteY0" fmla="*/ 0 h 2394768"/>
              <a:gd name="connsiteX1" fmla="*/ 969783 w 4119514"/>
              <a:gd name="connsiteY1" fmla="*/ 1637786 h 2394768"/>
              <a:gd name="connsiteX2" fmla="*/ 2770990 w 4119514"/>
              <a:gd name="connsiteY2" fmla="*/ 2306676 h 2394768"/>
              <a:gd name="connsiteX3" fmla="*/ 4119514 w 4119514"/>
              <a:gd name="connsiteY3" fmla="*/ 2356701 h 2394768"/>
              <a:gd name="connsiteX0" fmla="*/ 0 w 4119514"/>
              <a:gd name="connsiteY0" fmla="*/ 0 h 2373468"/>
              <a:gd name="connsiteX1" fmla="*/ 969783 w 4119514"/>
              <a:gd name="connsiteY1" fmla="*/ 1637786 h 2373468"/>
              <a:gd name="connsiteX2" fmla="*/ 2770990 w 4119514"/>
              <a:gd name="connsiteY2" fmla="*/ 2306676 h 2373468"/>
              <a:gd name="connsiteX3" fmla="*/ 4119514 w 4119514"/>
              <a:gd name="connsiteY3" fmla="*/ 2356701 h 2373468"/>
              <a:gd name="connsiteX0" fmla="*/ 0 w 4119514"/>
              <a:gd name="connsiteY0" fmla="*/ 0 h 2373468"/>
              <a:gd name="connsiteX1" fmla="*/ 1026933 w 4119514"/>
              <a:gd name="connsiteY1" fmla="*/ 1582464 h 2373468"/>
              <a:gd name="connsiteX2" fmla="*/ 2770990 w 4119514"/>
              <a:gd name="connsiteY2" fmla="*/ 2306676 h 2373468"/>
              <a:gd name="connsiteX3" fmla="*/ 4119514 w 4119514"/>
              <a:gd name="connsiteY3" fmla="*/ 2356701 h 237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9514" h="2373468">
                <a:moveTo>
                  <a:pt x="0" y="0"/>
                </a:moveTo>
                <a:cubicBezTo>
                  <a:pt x="307157" y="582105"/>
                  <a:pt x="565101" y="1198018"/>
                  <a:pt x="1026933" y="1582464"/>
                </a:cubicBezTo>
                <a:cubicBezTo>
                  <a:pt x="1488765" y="1966910"/>
                  <a:pt x="2093635" y="2196077"/>
                  <a:pt x="2770990" y="2306676"/>
                </a:cubicBezTo>
                <a:cubicBezTo>
                  <a:pt x="3334045" y="2380394"/>
                  <a:pt x="3847708" y="2386552"/>
                  <a:pt x="4119514" y="2356701"/>
                </a:cubicBezTo>
              </a:path>
            </a:pathLst>
          </a:custGeom>
          <a:ln>
            <a:solidFill>
              <a:srgbClr val="0000FF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CC31F-D797-4149-A77E-1F3BFF65CDEB}"/>
              </a:ext>
            </a:extLst>
          </p:cNvPr>
          <p:cNvSpPr/>
          <p:nvPr/>
        </p:nvSpPr>
        <p:spPr>
          <a:xfrm>
            <a:off x="2279372" y="3455519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</a:rPr>
              <a:t>bias</a:t>
            </a:r>
            <a:r>
              <a:rPr lang="en-GB" sz="1200" baseline="30000" dirty="0">
                <a:solidFill>
                  <a:srgbClr val="0000FF"/>
                </a:solidFill>
              </a:rPr>
              <a:t>2</a:t>
            </a:r>
            <a:endParaRPr lang="en-US" sz="1200" baseline="30000" dirty="0">
              <a:solidFill>
                <a:srgbClr val="0000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03FB332-B41D-45A3-9424-948D8E04754E}"/>
              </a:ext>
            </a:extLst>
          </p:cNvPr>
          <p:cNvSpPr/>
          <p:nvPr/>
        </p:nvSpPr>
        <p:spPr>
          <a:xfrm>
            <a:off x="2017336" y="3221232"/>
            <a:ext cx="4100660" cy="1237646"/>
          </a:xfrm>
          <a:custGeom>
            <a:avLst/>
            <a:gdLst>
              <a:gd name="connsiteX0" fmla="*/ 0 w 4100660"/>
              <a:gd name="connsiteY0" fmla="*/ 1102936 h 1102936"/>
              <a:gd name="connsiteX1" fmla="*/ 2187019 w 4100660"/>
              <a:gd name="connsiteY1" fmla="*/ 895547 h 1102936"/>
              <a:gd name="connsiteX2" fmla="*/ 4100660 w 4100660"/>
              <a:gd name="connsiteY2" fmla="*/ 0 h 110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0660" h="1102936">
                <a:moveTo>
                  <a:pt x="0" y="1102936"/>
                </a:moveTo>
                <a:cubicBezTo>
                  <a:pt x="751788" y="1091153"/>
                  <a:pt x="1503576" y="1079370"/>
                  <a:pt x="2187019" y="895547"/>
                </a:cubicBezTo>
                <a:cubicBezTo>
                  <a:pt x="2870462" y="711724"/>
                  <a:pt x="3816285" y="243526"/>
                  <a:pt x="4100660" y="0"/>
                </a:cubicBezTo>
              </a:path>
            </a:pathLst>
          </a:custGeom>
          <a:ln>
            <a:solidFill>
              <a:srgbClr val="00B05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C2B119-0BAD-4123-AAE3-279896F0480D}"/>
              </a:ext>
            </a:extLst>
          </p:cNvPr>
          <p:cNvSpPr/>
          <p:nvPr/>
        </p:nvSpPr>
        <p:spPr>
          <a:xfrm>
            <a:off x="5418163" y="3701555"/>
            <a:ext cx="835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variance</a:t>
            </a:r>
            <a:endParaRPr lang="en-US" sz="1200" baseline="30000" dirty="0">
              <a:solidFill>
                <a:srgbClr val="00B050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A10D43F-B395-40C3-9D90-5EDC3AC93B30}"/>
              </a:ext>
            </a:extLst>
          </p:cNvPr>
          <p:cNvSpPr/>
          <p:nvPr/>
        </p:nvSpPr>
        <p:spPr>
          <a:xfrm>
            <a:off x="2266951" y="2076450"/>
            <a:ext cx="3667125" cy="1800868"/>
          </a:xfrm>
          <a:custGeom>
            <a:avLst/>
            <a:gdLst>
              <a:gd name="connsiteX0" fmla="*/ 0 w 4095750"/>
              <a:gd name="connsiteY0" fmla="*/ 0 h 1789136"/>
              <a:gd name="connsiteX1" fmla="*/ 1990725 w 4095750"/>
              <a:gd name="connsiteY1" fmla="*/ 1762125 h 1789136"/>
              <a:gd name="connsiteX2" fmla="*/ 4095750 w 4095750"/>
              <a:gd name="connsiteY2" fmla="*/ 1057275 h 1789136"/>
              <a:gd name="connsiteX0" fmla="*/ 0 w 4095750"/>
              <a:gd name="connsiteY0" fmla="*/ 0 h 1794547"/>
              <a:gd name="connsiteX1" fmla="*/ 1990725 w 4095750"/>
              <a:gd name="connsiteY1" fmla="*/ 1762125 h 1794547"/>
              <a:gd name="connsiteX2" fmla="*/ 4095750 w 4095750"/>
              <a:gd name="connsiteY2" fmla="*/ 1057275 h 1794547"/>
              <a:gd name="connsiteX0" fmla="*/ 0 w 4106172"/>
              <a:gd name="connsiteY0" fmla="*/ 0 h 1788960"/>
              <a:gd name="connsiteX1" fmla="*/ 1990725 w 4106172"/>
              <a:gd name="connsiteY1" fmla="*/ 1762125 h 1788960"/>
              <a:gd name="connsiteX2" fmla="*/ 4106172 w 4106172"/>
              <a:gd name="connsiteY2" fmla="*/ 904875 h 1788960"/>
              <a:gd name="connsiteX0" fmla="*/ 0 w 4106172"/>
              <a:gd name="connsiteY0" fmla="*/ 0 h 1788960"/>
              <a:gd name="connsiteX1" fmla="*/ 427291 w 4106172"/>
              <a:gd name="connsiteY1" fmla="*/ 533400 h 1788960"/>
              <a:gd name="connsiteX2" fmla="*/ 1990725 w 4106172"/>
              <a:gd name="connsiteY2" fmla="*/ 1762125 h 1788960"/>
              <a:gd name="connsiteX3" fmla="*/ 4106172 w 4106172"/>
              <a:gd name="connsiteY3" fmla="*/ 904875 h 1788960"/>
              <a:gd name="connsiteX0" fmla="*/ 0 w 4106172"/>
              <a:gd name="connsiteY0" fmla="*/ 0 h 1788960"/>
              <a:gd name="connsiteX1" fmla="*/ 427291 w 4106172"/>
              <a:gd name="connsiteY1" fmla="*/ 533400 h 1788960"/>
              <a:gd name="connsiteX2" fmla="*/ 1990725 w 4106172"/>
              <a:gd name="connsiteY2" fmla="*/ 1762125 h 1788960"/>
              <a:gd name="connsiteX3" fmla="*/ 4106172 w 4106172"/>
              <a:gd name="connsiteY3" fmla="*/ 904875 h 1788960"/>
              <a:gd name="connsiteX0" fmla="*/ 0 w 4106172"/>
              <a:gd name="connsiteY0" fmla="*/ 0 h 1788960"/>
              <a:gd name="connsiteX1" fmla="*/ 375182 w 4106172"/>
              <a:gd name="connsiteY1" fmla="*/ 590550 h 1788960"/>
              <a:gd name="connsiteX2" fmla="*/ 1990725 w 4106172"/>
              <a:gd name="connsiteY2" fmla="*/ 1762125 h 1788960"/>
              <a:gd name="connsiteX3" fmla="*/ 4106172 w 4106172"/>
              <a:gd name="connsiteY3" fmla="*/ 904875 h 1788960"/>
              <a:gd name="connsiteX0" fmla="*/ 0 w 4106172"/>
              <a:gd name="connsiteY0" fmla="*/ 0 h 1788960"/>
              <a:gd name="connsiteX1" fmla="*/ 375182 w 4106172"/>
              <a:gd name="connsiteY1" fmla="*/ 590550 h 1788960"/>
              <a:gd name="connsiteX2" fmla="*/ 1990725 w 4106172"/>
              <a:gd name="connsiteY2" fmla="*/ 1762125 h 1788960"/>
              <a:gd name="connsiteX3" fmla="*/ 4106172 w 4106172"/>
              <a:gd name="connsiteY3" fmla="*/ 904875 h 1788960"/>
              <a:gd name="connsiteX0" fmla="*/ 0 w 4127016"/>
              <a:gd name="connsiteY0" fmla="*/ 0 h 1960410"/>
              <a:gd name="connsiteX1" fmla="*/ 396026 w 4127016"/>
              <a:gd name="connsiteY1" fmla="*/ 762000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60410"/>
              <a:gd name="connsiteX1" fmla="*/ 458556 w 4127016"/>
              <a:gd name="connsiteY1" fmla="*/ 742950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60410"/>
              <a:gd name="connsiteX1" fmla="*/ 458556 w 4127016"/>
              <a:gd name="connsiteY1" fmla="*/ 742950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60410"/>
              <a:gd name="connsiteX1" fmla="*/ 458556 w 4127016"/>
              <a:gd name="connsiteY1" fmla="*/ 742950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60410"/>
              <a:gd name="connsiteX1" fmla="*/ 708678 w 4127016"/>
              <a:gd name="connsiteY1" fmla="*/ 1047750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60410"/>
              <a:gd name="connsiteX1" fmla="*/ 687835 w 4127016"/>
              <a:gd name="connsiteY1" fmla="*/ 1076325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60410"/>
              <a:gd name="connsiteX1" fmla="*/ 687835 w 4127016"/>
              <a:gd name="connsiteY1" fmla="*/ 1076325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43764"/>
              <a:gd name="connsiteX1" fmla="*/ 687835 w 4127016"/>
              <a:gd name="connsiteY1" fmla="*/ 1076325 h 1943764"/>
              <a:gd name="connsiteX2" fmla="*/ 2011569 w 4127016"/>
              <a:gd name="connsiteY2" fmla="*/ 1933575 h 1943764"/>
              <a:gd name="connsiteX3" fmla="*/ 4127016 w 4127016"/>
              <a:gd name="connsiteY3" fmla="*/ 1076325 h 1943764"/>
              <a:gd name="connsiteX0" fmla="*/ 0 w 4127016"/>
              <a:gd name="connsiteY0" fmla="*/ 0 h 1990776"/>
              <a:gd name="connsiteX1" fmla="*/ 687835 w 4127016"/>
              <a:gd name="connsiteY1" fmla="*/ 1076325 h 1990776"/>
              <a:gd name="connsiteX2" fmla="*/ 2220004 w 4127016"/>
              <a:gd name="connsiteY2" fmla="*/ 1981200 h 1990776"/>
              <a:gd name="connsiteX3" fmla="*/ 4127016 w 4127016"/>
              <a:gd name="connsiteY3" fmla="*/ 1076325 h 1990776"/>
              <a:gd name="connsiteX0" fmla="*/ 0 w 4127016"/>
              <a:gd name="connsiteY0" fmla="*/ 0 h 1990776"/>
              <a:gd name="connsiteX1" fmla="*/ 687835 w 4127016"/>
              <a:gd name="connsiteY1" fmla="*/ 1076325 h 1990776"/>
              <a:gd name="connsiteX2" fmla="*/ 2220004 w 4127016"/>
              <a:gd name="connsiteY2" fmla="*/ 1981200 h 1990776"/>
              <a:gd name="connsiteX3" fmla="*/ 4127016 w 4127016"/>
              <a:gd name="connsiteY3" fmla="*/ 1076325 h 1990776"/>
              <a:gd name="connsiteX0" fmla="*/ 0 w 4127016"/>
              <a:gd name="connsiteY0" fmla="*/ 0 h 1990776"/>
              <a:gd name="connsiteX1" fmla="*/ 687835 w 4127016"/>
              <a:gd name="connsiteY1" fmla="*/ 1076325 h 1990776"/>
              <a:gd name="connsiteX2" fmla="*/ 2220004 w 4127016"/>
              <a:gd name="connsiteY2" fmla="*/ 1981200 h 1990776"/>
              <a:gd name="connsiteX3" fmla="*/ 4127016 w 4127016"/>
              <a:gd name="connsiteY3" fmla="*/ 1076325 h 1990776"/>
              <a:gd name="connsiteX0" fmla="*/ 0 w 4127016"/>
              <a:gd name="connsiteY0" fmla="*/ 0 h 1990776"/>
              <a:gd name="connsiteX1" fmla="*/ 687835 w 4127016"/>
              <a:gd name="connsiteY1" fmla="*/ 1076325 h 1990776"/>
              <a:gd name="connsiteX2" fmla="*/ 2220004 w 4127016"/>
              <a:gd name="connsiteY2" fmla="*/ 1981200 h 1990776"/>
              <a:gd name="connsiteX3" fmla="*/ 4127016 w 4127016"/>
              <a:gd name="connsiteY3" fmla="*/ 1076325 h 1990776"/>
              <a:gd name="connsiteX0" fmla="*/ 0 w 4179125"/>
              <a:gd name="connsiteY0" fmla="*/ 0 h 1971726"/>
              <a:gd name="connsiteX1" fmla="*/ 739944 w 4179125"/>
              <a:gd name="connsiteY1" fmla="*/ 1057275 h 1971726"/>
              <a:gd name="connsiteX2" fmla="*/ 2272113 w 4179125"/>
              <a:gd name="connsiteY2" fmla="*/ 1962150 h 1971726"/>
              <a:gd name="connsiteX3" fmla="*/ 4179125 w 4179125"/>
              <a:gd name="connsiteY3" fmla="*/ 1057275 h 1971726"/>
              <a:gd name="connsiteX0" fmla="*/ 0 w 4179125"/>
              <a:gd name="connsiteY0" fmla="*/ 0 h 1971726"/>
              <a:gd name="connsiteX1" fmla="*/ 739944 w 4179125"/>
              <a:gd name="connsiteY1" fmla="*/ 1057275 h 1971726"/>
              <a:gd name="connsiteX2" fmla="*/ 2272113 w 4179125"/>
              <a:gd name="connsiteY2" fmla="*/ 1962150 h 1971726"/>
              <a:gd name="connsiteX3" fmla="*/ 4179125 w 4179125"/>
              <a:gd name="connsiteY3" fmla="*/ 1057275 h 1971726"/>
              <a:gd name="connsiteX0" fmla="*/ 0 w 4106173"/>
              <a:gd name="connsiteY0" fmla="*/ 0 h 1971726"/>
              <a:gd name="connsiteX1" fmla="*/ 666992 w 4106173"/>
              <a:gd name="connsiteY1" fmla="*/ 1057275 h 1971726"/>
              <a:gd name="connsiteX2" fmla="*/ 2199161 w 4106173"/>
              <a:gd name="connsiteY2" fmla="*/ 1962150 h 1971726"/>
              <a:gd name="connsiteX3" fmla="*/ 4106173 w 4106173"/>
              <a:gd name="connsiteY3" fmla="*/ 1057275 h 1971726"/>
              <a:gd name="connsiteX0" fmla="*/ 0 w 4106173"/>
              <a:gd name="connsiteY0" fmla="*/ 0 h 1981137"/>
              <a:gd name="connsiteX1" fmla="*/ 666992 w 4106173"/>
              <a:gd name="connsiteY1" fmla="*/ 1057275 h 1981137"/>
              <a:gd name="connsiteX2" fmla="*/ 2126208 w 4106173"/>
              <a:gd name="connsiteY2" fmla="*/ 1971675 h 1981137"/>
              <a:gd name="connsiteX3" fmla="*/ 4106173 w 4106173"/>
              <a:gd name="connsiteY3" fmla="*/ 1057275 h 1981137"/>
              <a:gd name="connsiteX0" fmla="*/ 0 w 4106173"/>
              <a:gd name="connsiteY0" fmla="*/ 0 h 1972318"/>
              <a:gd name="connsiteX1" fmla="*/ 666992 w 4106173"/>
              <a:gd name="connsiteY1" fmla="*/ 1057275 h 1972318"/>
              <a:gd name="connsiteX2" fmla="*/ 2126208 w 4106173"/>
              <a:gd name="connsiteY2" fmla="*/ 1971675 h 1972318"/>
              <a:gd name="connsiteX3" fmla="*/ 4106173 w 4106173"/>
              <a:gd name="connsiteY3" fmla="*/ 1057275 h 1972318"/>
              <a:gd name="connsiteX0" fmla="*/ 0 w 4012377"/>
              <a:gd name="connsiteY0" fmla="*/ 0 h 1800868"/>
              <a:gd name="connsiteX1" fmla="*/ 573196 w 4012377"/>
              <a:gd name="connsiteY1" fmla="*/ 885825 h 1800868"/>
              <a:gd name="connsiteX2" fmla="*/ 2032412 w 4012377"/>
              <a:gd name="connsiteY2" fmla="*/ 1800225 h 1800868"/>
              <a:gd name="connsiteX3" fmla="*/ 4012377 w 4012377"/>
              <a:gd name="connsiteY3" fmla="*/ 885825 h 180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377" h="1800868">
                <a:moveTo>
                  <a:pt x="0" y="0"/>
                </a:moveTo>
                <a:cubicBezTo>
                  <a:pt x="165011" y="317500"/>
                  <a:pt x="286569" y="488950"/>
                  <a:pt x="573196" y="885825"/>
                </a:cubicBezTo>
                <a:cubicBezTo>
                  <a:pt x="911932" y="1254125"/>
                  <a:pt x="1193460" y="1776412"/>
                  <a:pt x="2032412" y="1800225"/>
                </a:cubicBezTo>
                <a:cubicBezTo>
                  <a:pt x="2871364" y="1824038"/>
                  <a:pt x="3684382" y="1181100"/>
                  <a:pt x="4012377" y="885825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640C0B-4F86-4AA7-AEE7-43F42FA7DB31}"/>
              </a:ext>
            </a:extLst>
          </p:cNvPr>
          <p:cNvSpPr/>
          <p:nvPr/>
        </p:nvSpPr>
        <p:spPr>
          <a:xfrm>
            <a:off x="4226191" y="2984127"/>
            <a:ext cx="1306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C00000"/>
                </a:solidFill>
              </a:rPr>
              <a:t>generalization error</a:t>
            </a:r>
          </a:p>
        </p:txBody>
      </p:sp>
      <p:pic>
        <p:nvPicPr>
          <p:cNvPr id="17" name="Content Placeholder 14">
            <a:extLst>
              <a:ext uri="{FF2B5EF4-FFF2-40B4-BE49-F238E27FC236}">
                <a16:creationId xmlns:a16="http://schemas.microsoft.com/office/drawing/2014/main" id="{AABE9410-D73C-48D5-AC1B-F09BEA7F7C6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 bwMode="auto">
          <a:xfrm>
            <a:off x="834418" y="1916488"/>
            <a:ext cx="7699982" cy="3291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08877C5-54D0-4ECD-A0DB-5226625BAB05}"/>
              </a:ext>
            </a:extLst>
          </p:cNvPr>
          <p:cNvGrpSpPr/>
          <p:nvPr/>
        </p:nvGrpSpPr>
        <p:grpSpPr>
          <a:xfrm>
            <a:off x="1368812" y="2112444"/>
            <a:ext cx="5837402" cy="2451881"/>
            <a:chOff x="1368812" y="2112444"/>
            <a:chExt cx="5837402" cy="245188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D443259-270A-452B-B5FB-C82083612A4E}"/>
                </a:ext>
              </a:extLst>
            </p:cNvPr>
            <p:cNvSpPr/>
            <p:nvPr/>
          </p:nvSpPr>
          <p:spPr>
            <a:xfrm>
              <a:off x="1368812" y="2112444"/>
              <a:ext cx="5837402" cy="2451881"/>
            </a:xfrm>
            <a:custGeom>
              <a:avLst/>
              <a:gdLst>
                <a:gd name="connsiteX0" fmla="*/ 0 w 4119514"/>
                <a:gd name="connsiteY0" fmla="*/ 0 h 2363459"/>
                <a:gd name="connsiteX1" fmla="*/ 1084083 w 4119514"/>
                <a:gd name="connsiteY1" fmla="*/ 1527142 h 2363459"/>
                <a:gd name="connsiteX2" fmla="*/ 2818615 w 4119514"/>
                <a:gd name="connsiteY2" fmla="*/ 2177591 h 2363459"/>
                <a:gd name="connsiteX3" fmla="*/ 4119514 w 4119514"/>
                <a:gd name="connsiteY3" fmla="*/ 2356701 h 2363459"/>
                <a:gd name="connsiteX0" fmla="*/ 0 w 4119514"/>
                <a:gd name="connsiteY0" fmla="*/ 0 h 2363459"/>
                <a:gd name="connsiteX1" fmla="*/ 969783 w 4119514"/>
                <a:gd name="connsiteY1" fmla="*/ 1637786 h 2363459"/>
                <a:gd name="connsiteX2" fmla="*/ 2818615 w 4119514"/>
                <a:gd name="connsiteY2" fmla="*/ 2177591 h 2363459"/>
                <a:gd name="connsiteX3" fmla="*/ 4119514 w 4119514"/>
                <a:gd name="connsiteY3" fmla="*/ 2356701 h 2363459"/>
                <a:gd name="connsiteX0" fmla="*/ 0 w 4119514"/>
                <a:gd name="connsiteY0" fmla="*/ 0 h 2394768"/>
                <a:gd name="connsiteX1" fmla="*/ 969783 w 4119514"/>
                <a:gd name="connsiteY1" fmla="*/ 1637786 h 2394768"/>
                <a:gd name="connsiteX2" fmla="*/ 2770990 w 4119514"/>
                <a:gd name="connsiteY2" fmla="*/ 2306676 h 2394768"/>
                <a:gd name="connsiteX3" fmla="*/ 4119514 w 4119514"/>
                <a:gd name="connsiteY3" fmla="*/ 2356701 h 2394768"/>
                <a:gd name="connsiteX0" fmla="*/ 0 w 4119514"/>
                <a:gd name="connsiteY0" fmla="*/ 0 h 2394768"/>
                <a:gd name="connsiteX1" fmla="*/ 969783 w 4119514"/>
                <a:gd name="connsiteY1" fmla="*/ 1637786 h 2394768"/>
                <a:gd name="connsiteX2" fmla="*/ 2770990 w 4119514"/>
                <a:gd name="connsiteY2" fmla="*/ 2306676 h 2394768"/>
                <a:gd name="connsiteX3" fmla="*/ 4119514 w 4119514"/>
                <a:gd name="connsiteY3" fmla="*/ 2356701 h 2394768"/>
                <a:gd name="connsiteX0" fmla="*/ 0 w 4119514"/>
                <a:gd name="connsiteY0" fmla="*/ 0 h 2373468"/>
                <a:gd name="connsiteX1" fmla="*/ 969783 w 4119514"/>
                <a:gd name="connsiteY1" fmla="*/ 1637786 h 2373468"/>
                <a:gd name="connsiteX2" fmla="*/ 2770990 w 4119514"/>
                <a:gd name="connsiteY2" fmla="*/ 2306676 h 2373468"/>
                <a:gd name="connsiteX3" fmla="*/ 4119514 w 4119514"/>
                <a:gd name="connsiteY3" fmla="*/ 2356701 h 2373468"/>
                <a:gd name="connsiteX0" fmla="*/ 0 w 4119514"/>
                <a:gd name="connsiteY0" fmla="*/ 0 h 2373468"/>
                <a:gd name="connsiteX1" fmla="*/ 1026933 w 4119514"/>
                <a:gd name="connsiteY1" fmla="*/ 1582464 h 2373468"/>
                <a:gd name="connsiteX2" fmla="*/ 2770990 w 4119514"/>
                <a:gd name="connsiteY2" fmla="*/ 2306676 h 2373468"/>
                <a:gd name="connsiteX3" fmla="*/ 4119514 w 4119514"/>
                <a:gd name="connsiteY3" fmla="*/ 2356701 h 2373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9514" h="2373468">
                  <a:moveTo>
                    <a:pt x="0" y="0"/>
                  </a:moveTo>
                  <a:cubicBezTo>
                    <a:pt x="307157" y="582105"/>
                    <a:pt x="565101" y="1198018"/>
                    <a:pt x="1026933" y="1582464"/>
                  </a:cubicBezTo>
                  <a:cubicBezTo>
                    <a:pt x="1488765" y="1966910"/>
                    <a:pt x="2093635" y="2196077"/>
                    <a:pt x="2770990" y="2306676"/>
                  </a:cubicBezTo>
                  <a:cubicBezTo>
                    <a:pt x="3334045" y="2380394"/>
                    <a:pt x="3847708" y="2386552"/>
                    <a:pt x="4119514" y="2356701"/>
                  </a:cubicBezTo>
                </a:path>
              </a:pathLst>
            </a:custGeom>
            <a:ln>
              <a:solidFill>
                <a:srgbClr val="0000FF"/>
              </a:solidFill>
              <a:prstDash val="dash"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CEDD84-FD25-46C0-A381-9867C5832117}"/>
                </a:ext>
              </a:extLst>
            </p:cNvPr>
            <p:cNvSpPr/>
            <p:nvPr/>
          </p:nvSpPr>
          <p:spPr>
            <a:xfrm>
              <a:off x="2139497" y="3692624"/>
              <a:ext cx="5709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solidFill>
                    <a:srgbClr val="0000FF"/>
                  </a:solidFill>
                </a:rPr>
                <a:t>bias</a:t>
              </a:r>
              <a:r>
                <a:rPr lang="en-GB" sz="1200" baseline="30000" dirty="0">
                  <a:solidFill>
                    <a:srgbClr val="0000FF"/>
                  </a:solidFill>
                </a:rPr>
                <a:t>2</a:t>
              </a:r>
              <a:endParaRPr lang="en-US" sz="1200" baseline="30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73F727-8129-4E88-A321-0C468FDA71F5}"/>
              </a:ext>
            </a:extLst>
          </p:cNvPr>
          <p:cNvGrpSpPr/>
          <p:nvPr/>
        </p:nvGrpSpPr>
        <p:grpSpPr>
          <a:xfrm>
            <a:off x="1390294" y="3240925"/>
            <a:ext cx="5810686" cy="1237646"/>
            <a:chOff x="1390294" y="3240925"/>
            <a:chExt cx="5810686" cy="123764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8806294-AF15-4E92-B5FC-16D1D5CD2BDE}"/>
                </a:ext>
              </a:extLst>
            </p:cNvPr>
            <p:cNvSpPr/>
            <p:nvPr/>
          </p:nvSpPr>
          <p:spPr>
            <a:xfrm>
              <a:off x="1390294" y="3240925"/>
              <a:ext cx="5810686" cy="1237646"/>
            </a:xfrm>
            <a:custGeom>
              <a:avLst/>
              <a:gdLst>
                <a:gd name="connsiteX0" fmla="*/ 0 w 4100660"/>
                <a:gd name="connsiteY0" fmla="*/ 1102936 h 1102936"/>
                <a:gd name="connsiteX1" fmla="*/ 2187019 w 4100660"/>
                <a:gd name="connsiteY1" fmla="*/ 895547 h 1102936"/>
                <a:gd name="connsiteX2" fmla="*/ 4100660 w 4100660"/>
                <a:gd name="connsiteY2" fmla="*/ 0 h 110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0660" h="1102936">
                  <a:moveTo>
                    <a:pt x="0" y="1102936"/>
                  </a:moveTo>
                  <a:cubicBezTo>
                    <a:pt x="751788" y="1091153"/>
                    <a:pt x="1503576" y="1079370"/>
                    <a:pt x="2187019" y="895547"/>
                  </a:cubicBezTo>
                  <a:cubicBezTo>
                    <a:pt x="2870462" y="711724"/>
                    <a:pt x="3816285" y="243526"/>
                    <a:pt x="4100660" y="0"/>
                  </a:cubicBezTo>
                </a:path>
              </a:pathLst>
            </a:custGeom>
            <a:ln>
              <a:solidFill>
                <a:srgbClr val="00B050"/>
              </a:solidFill>
              <a:prstDash val="dash"/>
              <a:headEnd type="none" w="med" len="med"/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AE1051-9B42-4D6A-829E-06EA30FA07E9}"/>
                </a:ext>
              </a:extLst>
            </p:cNvPr>
            <p:cNvSpPr/>
            <p:nvPr/>
          </p:nvSpPr>
          <p:spPr>
            <a:xfrm>
              <a:off x="5621480" y="3892834"/>
              <a:ext cx="8356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solidFill>
                    <a:srgbClr val="00B050"/>
                  </a:solidFill>
                </a:rPr>
                <a:t>variance</a:t>
              </a:r>
              <a:endParaRPr lang="en-US" sz="1200" baseline="30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78D51B-CE2D-46FA-B2DB-1303B395326C}"/>
              </a:ext>
            </a:extLst>
          </p:cNvPr>
          <p:cNvGrpSpPr/>
          <p:nvPr/>
        </p:nvGrpSpPr>
        <p:grpSpPr>
          <a:xfrm>
            <a:off x="1700338" y="2096143"/>
            <a:ext cx="5196362" cy="1800868"/>
            <a:chOff x="1700338" y="2096143"/>
            <a:chExt cx="5196362" cy="180086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6817A-C1AC-4F4A-8F3B-E3282D8F098B}"/>
                </a:ext>
              </a:extLst>
            </p:cNvPr>
            <p:cNvSpPr/>
            <p:nvPr/>
          </p:nvSpPr>
          <p:spPr>
            <a:xfrm>
              <a:off x="1700338" y="2096143"/>
              <a:ext cx="5196362" cy="1800868"/>
            </a:xfrm>
            <a:custGeom>
              <a:avLst/>
              <a:gdLst>
                <a:gd name="connsiteX0" fmla="*/ 0 w 4095750"/>
                <a:gd name="connsiteY0" fmla="*/ 0 h 1789136"/>
                <a:gd name="connsiteX1" fmla="*/ 1990725 w 4095750"/>
                <a:gd name="connsiteY1" fmla="*/ 1762125 h 1789136"/>
                <a:gd name="connsiteX2" fmla="*/ 4095750 w 4095750"/>
                <a:gd name="connsiteY2" fmla="*/ 1057275 h 1789136"/>
                <a:gd name="connsiteX0" fmla="*/ 0 w 4095750"/>
                <a:gd name="connsiteY0" fmla="*/ 0 h 1794547"/>
                <a:gd name="connsiteX1" fmla="*/ 1990725 w 4095750"/>
                <a:gd name="connsiteY1" fmla="*/ 1762125 h 1794547"/>
                <a:gd name="connsiteX2" fmla="*/ 4095750 w 4095750"/>
                <a:gd name="connsiteY2" fmla="*/ 1057275 h 1794547"/>
                <a:gd name="connsiteX0" fmla="*/ 0 w 4106172"/>
                <a:gd name="connsiteY0" fmla="*/ 0 h 1788960"/>
                <a:gd name="connsiteX1" fmla="*/ 1990725 w 4106172"/>
                <a:gd name="connsiteY1" fmla="*/ 1762125 h 1788960"/>
                <a:gd name="connsiteX2" fmla="*/ 4106172 w 4106172"/>
                <a:gd name="connsiteY2" fmla="*/ 904875 h 1788960"/>
                <a:gd name="connsiteX0" fmla="*/ 0 w 4106172"/>
                <a:gd name="connsiteY0" fmla="*/ 0 h 1788960"/>
                <a:gd name="connsiteX1" fmla="*/ 427291 w 4106172"/>
                <a:gd name="connsiteY1" fmla="*/ 533400 h 1788960"/>
                <a:gd name="connsiteX2" fmla="*/ 1990725 w 4106172"/>
                <a:gd name="connsiteY2" fmla="*/ 1762125 h 1788960"/>
                <a:gd name="connsiteX3" fmla="*/ 4106172 w 4106172"/>
                <a:gd name="connsiteY3" fmla="*/ 904875 h 1788960"/>
                <a:gd name="connsiteX0" fmla="*/ 0 w 4106172"/>
                <a:gd name="connsiteY0" fmla="*/ 0 h 1788960"/>
                <a:gd name="connsiteX1" fmla="*/ 427291 w 4106172"/>
                <a:gd name="connsiteY1" fmla="*/ 533400 h 1788960"/>
                <a:gd name="connsiteX2" fmla="*/ 1990725 w 4106172"/>
                <a:gd name="connsiteY2" fmla="*/ 1762125 h 1788960"/>
                <a:gd name="connsiteX3" fmla="*/ 4106172 w 4106172"/>
                <a:gd name="connsiteY3" fmla="*/ 904875 h 1788960"/>
                <a:gd name="connsiteX0" fmla="*/ 0 w 4106172"/>
                <a:gd name="connsiteY0" fmla="*/ 0 h 1788960"/>
                <a:gd name="connsiteX1" fmla="*/ 375182 w 4106172"/>
                <a:gd name="connsiteY1" fmla="*/ 590550 h 1788960"/>
                <a:gd name="connsiteX2" fmla="*/ 1990725 w 4106172"/>
                <a:gd name="connsiteY2" fmla="*/ 1762125 h 1788960"/>
                <a:gd name="connsiteX3" fmla="*/ 4106172 w 4106172"/>
                <a:gd name="connsiteY3" fmla="*/ 904875 h 1788960"/>
                <a:gd name="connsiteX0" fmla="*/ 0 w 4106172"/>
                <a:gd name="connsiteY0" fmla="*/ 0 h 1788960"/>
                <a:gd name="connsiteX1" fmla="*/ 375182 w 4106172"/>
                <a:gd name="connsiteY1" fmla="*/ 590550 h 1788960"/>
                <a:gd name="connsiteX2" fmla="*/ 1990725 w 4106172"/>
                <a:gd name="connsiteY2" fmla="*/ 1762125 h 1788960"/>
                <a:gd name="connsiteX3" fmla="*/ 4106172 w 4106172"/>
                <a:gd name="connsiteY3" fmla="*/ 904875 h 1788960"/>
                <a:gd name="connsiteX0" fmla="*/ 0 w 4127016"/>
                <a:gd name="connsiteY0" fmla="*/ 0 h 1960410"/>
                <a:gd name="connsiteX1" fmla="*/ 396026 w 4127016"/>
                <a:gd name="connsiteY1" fmla="*/ 762000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60410"/>
                <a:gd name="connsiteX1" fmla="*/ 458556 w 4127016"/>
                <a:gd name="connsiteY1" fmla="*/ 742950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60410"/>
                <a:gd name="connsiteX1" fmla="*/ 458556 w 4127016"/>
                <a:gd name="connsiteY1" fmla="*/ 742950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60410"/>
                <a:gd name="connsiteX1" fmla="*/ 458556 w 4127016"/>
                <a:gd name="connsiteY1" fmla="*/ 742950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60410"/>
                <a:gd name="connsiteX1" fmla="*/ 708678 w 4127016"/>
                <a:gd name="connsiteY1" fmla="*/ 1047750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60410"/>
                <a:gd name="connsiteX1" fmla="*/ 687835 w 4127016"/>
                <a:gd name="connsiteY1" fmla="*/ 1076325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60410"/>
                <a:gd name="connsiteX1" fmla="*/ 687835 w 4127016"/>
                <a:gd name="connsiteY1" fmla="*/ 1076325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43764"/>
                <a:gd name="connsiteX1" fmla="*/ 687835 w 4127016"/>
                <a:gd name="connsiteY1" fmla="*/ 1076325 h 1943764"/>
                <a:gd name="connsiteX2" fmla="*/ 2011569 w 4127016"/>
                <a:gd name="connsiteY2" fmla="*/ 1933575 h 1943764"/>
                <a:gd name="connsiteX3" fmla="*/ 4127016 w 4127016"/>
                <a:gd name="connsiteY3" fmla="*/ 1076325 h 1943764"/>
                <a:gd name="connsiteX0" fmla="*/ 0 w 4127016"/>
                <a:gd name="connsiteY0" fmla="*/ 0 h 1990776"/>
                <a:gd name="connsiteX1" fmla="*/ 687835 w 4127016"/>
                <a:gd name="connsiteY1" fmla="*/ 1076325 h 1990776"/>
                <a:gd name="connsiteX2" fmla="*/ 2220004 w 4127016"/>
                <a:gd name="connsiteY2" fmla="*/ 1981200 h 1990776"/>
                <a:gd name="connsiteX3" fmla="*/ 4127016 w 4127016"/>
                <a:gd name="connsiteY3" fmla="*/ 1076325 h 1990776"/>
                <a:gd name="connsiteX0" fmla="*/ 0 w 4127016"/>
                <a:gd name="connsiteY0" fmla="*/ 0 h 1990776"/>
                <a:gd name="connsiteX1" fmla="*/ 687835 w 4127016"/>
                <a:gd name="connsiteY1" fmla="*/ 1076325 h 1990776"/>
                <a:gd name="connsiteX2" fmla="*/ 2220004 w 4127016"/>
                <a:gd name="connsiteY2" fmla="*/ 1981200 h 1990776"/>
                <a:gd name="connsiteX3" fmla="*/ 4127016 w 4127016"/>
                <a:gd name="connsiteY3" fmla="*/ 1076325 h 1990776"/>
                <a:gd name="connsiteX0" fmla="*/ 0 w 4127016"/>
                <a:gd name="connsiteY0" fmla="*/ 0 h 1990776"/>
                <a:gd name="connsiteX1" fmla="*/ 687835 w 4127016"/>
                <a:gd name="connsiteY1" fmla="*/ 1076325 h 1990776"/>
                <a:gd name="connsiteX2" fmla="*/ 2220004 w 4127016"/>
                <a:gd name="connsiteY2" fmla="*/ 1981200 h 1990776"/>
                <a:gd name="connsiteX3" fmla="*/ 4127016 w 4127016"/>
                <a:gd name="connsiteY3" fmla="*/ 1076325 h 1990776"/>
                <a:gd name="connsiteX0" fmla="*/ 0 w 4127016"/>
                <a:gd name="connsiteY0" fmla="*/ 0 h 1990776"/>
                <a:gd name="connsiteX1" fmla="*/ 687835 w 4127016"/>
                <a:gd name="connsiteY1" fmla="*/ 1076325 h 1990776"/>
                <a:gd name="connsiteX2" fmla="*/ 2220004 w 4127016"/>
                <a:gd name="connsiteY2" fmla="*/ 1981200 h 1990776"/>
                <a:gd name="connsiteX3" fmla="*/ 4127016 w 4127016"/>
                <a:gd name="connsiteY3" fmla="*/ 1076325 h 1990776"/>
                <a:gd name="connsiteX0" fmla="*/ 0 w 4179125"/>
                <a:gd name="connsiteY0" fmla="*/ 0 h 1971726"/>
                <a:gd name="connsiteX1" fmla="*/ 739944 w 4179125"/>
                <a:gd name="connsiteY1" fmla="*/ 1057275 h 1971726"/>
                <a:gd name="connsiteX2" fmla="*/ 2272113 w 4179125"/>
                <a:gd name="connsiteY2" fmla="*/ 1962150 h 1971726"/>
                <a:gd name="connsiteX3" fmla="*/ 4179125 w 4179125"/>
                <a:gd name="connsiteY3" fmla="*/ 1057275 h 1971726"/>
                <a:gd name="connsiteX0" fmla="*/ 0 w 4179125"/>
                <a:gd name="connsiteY0" fmla="*/ 0 h 1971726"/>
                <a:gd name="connsiteX1" fmla="*/ 739944 w 4179125"/>
                <a:gd name="connsiteY1" fmla="*/ 1057275 h 1971726"/>
                <a:gd name="connsiteX2" fmla="*/ 2272113 w 4179125"/>
                <a:gd name="connsiteY2" fmla="*/ 1962150 h 1971726"/>
                <a:gd name="connsiteX3" fmla="*/ 4179125 w 4179125"/>
                <a:gd name="connsiteY3" fmla="*/ 1057275 h 1971726"/>
                <a:gd name="connsiteX0" fmla="*/ 0 w 4106173"/>
                <a:gd name="connsiteY0" fmla="*/ 0 h 1971726"/>
                <a:gd name="connsiteX1" fmla="*/ 666992 w 4106173"/>
                <a:gd name="connsiteY1" fmla="*/ 1057275 h 1971726"/>
                <a:gd name="connsiteX2" fmla="*/ 2199161 w 4106173"/>
                <a:gd name="connsiteY2" fmla="*/ 1962150 h 1971726"/>
                <a:gd name="connsiteX3" fmla="*/ 4106173 w 4106173"/>
                <a:gd name="connsiteY3" fmla="*/ 1057275 h 1971726"/>
                <a:gd name="connsiteX0" fmla="*/ 0 w 4106173"/>
                <a:gd name="connsiteY0" fmla="*/ 0 h 1981137"/>
                <a:gd name="connsiteX1" fmla="*/ 666992 w 4106173"/>
                <a:gd name="connsiteY1" fmla="*/ 1057275 h 1981137"/>
                <a:gd name="connsiteX2" fmla="*/ 2126208 w 4106173"/>
                <a:gd name="connsiteY2" fmla="*/ 1971675 h 1981137"/>
                <a:gd name="connsiteX3" fmla="*/ 4106173 w 4106173"/>
                <a:gd name="connsiteY3" fmla="*/ 1057275 h 1981137"/>
                <a:gd name="connsiteX0" fmla="*/ 0 w 4106173"/>
                <a:gd name="connsiteY0" fmla="*/ 0 h 1972318"/>
                <a:gd name="connsiteX1" fmla="*/ 666992 w 4106173"/>
                <a:gd name="connsiteY1" fmla="*/ 1057275 h 1972318"/>
                <a:gd name="connsiteX2" fmla="*/ 2126208 w 4106173"/>
                <a:gd name="connsiteY2" fmla="*/ 1971675 h 1972318"/>
                <a:gd name="connsiteX3" fmla="*/ 4106173 w 4106173"/>
                <a:gd name="connsiteY3" fmla="*/ 1057275 h 1972318"/>
                <a:gd name="connsiteX0" fmla="*/ 0 w 4012377"/>
                <a:gd name="connsiteY0" fmla="*/ 0 h 1800868"/>
                <a:gd name="connsiteX1" fmla="*/ 573196 w 4012377"/>
                <a:gd name="connsiteY1" fmla="*/ 885825 h 1800868"/>
                <a:gd name="connsiteX2" fmla="*/ 2032412 w 4012377"/>
                <a:gd name="connsiteY2" fmla="*/ 1800225 h 1800868"/>
                <a:gd name="connsiteX3" fmla="*/ 4012377 w 4012377"/>
                <a:gd name="connsiteY3" fmla="*/ 885825 h 180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377" h="1800868">
                  <a:moveTo>
                    <a:pt x="0" y="0"/>
                  </a:moveTo>
                  <a:cubicBezTo>
                    <a:pt x="165011" y="317500"/>
                    <a:pt x="286569" y="488950"/>
                    <a:pt x="573196" y="885825"/>
                  </a:cubicBezTo>
                  <a:cubicBezTo>
                    <a:pt x="911932" y="1254125"/>
                    <a:pt x="1193460" y="1776412"/>
                    <a:pt x="2032412" y="1800225"/>
                  </a:cubicBezTo>
                  <a:cubicBezTo>
                    <a:pt x="2871364" y="1824038"/>
                    <a:pt x="3684382" y="1181100"/>
                    <a:pt x="4012377" y="885825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F17763-F284-4CA6-9E30-652233604BB2}"/>
                </a:ext>
              </a:extLst>
            </p:cNvPr>
            <p:cNvSpPr/>
            <p:nvPr/>
          </p:nvSpPr>
          <p:spPr>
            <a:xfrm>
              <a:off x="4530991" y="2984127"/>
              <a:ext cx="13064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</a:rPr>
                <a:t>generalization error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995511-A6F2-43B8-AEF4-5AC4E855D90E}"/>
              </a:ext>
            </a:extLst>
          </p:cNvPr>
          <p:cNvGrpSpPr/>
          <p:nvPr/>
        </p:nvGrpSpPr>
        <p:grpSpPr>
          <a:xfrm>
            <a:off x="3340174" y="2179162"/>
            <a:ext cx="1894677" cy="2969512"/>
            <a:chOff x="3340174" y="2179162"/>
            <a:chExt cx="1894677" cy="296951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1DDE4B-0713-4ED1-9134-5DF785C487A8}"/>
                </a:ext>
              </a:extLst>
            </p:cNvPr>
            <p:cNvSpPr/>
            <p:nvPr/>
          </p:nvSpPr>
          <p:spPr>
            <a:xfrm>
              <a:off x="3340174" y="4871675"/>
              <a:ext cx="18946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optimal capacity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4F76DA-D6BB-4D55-961C-73BACACA8B7D}"/>
                </a:ext>
              </a:extLst>
            </p:cNvPr>
            <p:cNvCxnSpPr/>
            <p:nvPr/>
          </p:nvCxnSpPr>
          <p:spPr>
            <a:xfrm flipH="1">
              <a:off x="4336260" y="2179162"/>
              <a:ext cx="43656" cy="265625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0556A87-CB2A-44BA-869F-421C34396964}"/>
              </a:ext>
            </a:extLst>
          </p:cNvPr>
          <p:cNvSpPr/>
          <p:nvPr/>
        </p:nvSpPr>
        <p:spPr>
          <a:xfrm>
            <a:off x="4646753" y="2093837"/>
            <a:ext cx="1414777" cy="581439"/>
          </a:xfrm>
          <a:prstGeom prst="rightArrow">
            <a:avLst>
              <a:gd name="adj1" fmla="val 50000"/>
              <a:gd name="adj2" fmla="val 552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overfitting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5F67BF0-3380-454F-BEAD-1E16605E02ED}"/>
              </a:ext>
            </a:extLst>
          </p:cNvPr>
          <p:cNvSpPr/>
          <p:nvPr/>
        </p:nvSpPr>
        <p:spPr>
          <a:xfrm flipH="1">
            <a:off x="2654510" y="2093837"/>
            <a:ext cx="1414777" cy="581439"/>
          </a:xfrm>
          <a:prstGeom prst="rightArrow">
            <a:avLst>
              <a:gd name="adj1" fmla="val 50000"/>
              <a:gd name="adj2" fmla="val 552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underfitting</a:t>
            </a:r>
          </a:p>
        </p:txBody>
      </p:sp>
    </p:spTree>
    <p:extLst>
      <p:ext uri="{BB962C8B-B14F-4D97-AF65-F5344CB8AC3E}">
        <p14:creationId xmlns:p14="http://schemas.microsoft.com/office/powerpoint/2010/main" val="3924776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6D50321-0228-43FA-9114-AEDCEA9DA6A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5110280"/>
            <a:ext cx="8326438" cy="924759"/>
          </a:xfrm>
        </p:spPr>
        <p:txBody>
          <a:bodyPr/>
          <a:lstStyle/>
          <a:p>
            <a:r>
              <a:rPr lang="en-US" dirty="0"/>
              <a:t>Using training error and error testing to measure bias and variance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13D530-6194-43CC-8CC8-6ECCA30A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GB" dirty="0"/>
              <a:t>Bias vs Variance Trade-off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9A8ECB-5AB8-4608-9E37-0692CCE74053}"/>
              </a:ext>
            </a:extLst>
          </p:cNvPr>
          <p:cNvSpPr/>
          <p:nvPr/>
        </p:nvSpPr>
        <p:spPr>
          <a:xfrm>
            <a:off x="1998482" y="2092751"/>
            <a:ext cx="4119514" cy="2451881"/>
          </a:xfrm>
          <a:custGeom>
            <a:avLst/>
            <a:gdLst>
              <a:gd name="connsiteX0" fmla="*/ 0 w 4119514"/>
              <a:gd name="connsiteY0" fmla="*/ 0 h 2363459"/>
              <a:gd name="connsiteX1" fmla="*/ 1084083 w 4119514"/>
              <a:gd name="connsiteY1" fmla="*/ 1527142 h 2363459"/>
              <a:gd name="connsiteX2" fmla="*/ 2818615 w 4119514"/>
              <a:gd name="connsiteY2" fmla="*/ 2177591 h 2363459"/>
              <a:gd name="connsiteX3" fmla="*/ 4119514 w 4119514"/>
              <a:gd name="connsiteY3" fmla="*/ 2356701 h 2363459"/>
              <a:gd name="connsiteX0" fmla="*/ 0 w 4119514"/>
              <a:gd name="connsiteY0" fmla="*/ 0 h 2363459"/>
              <a:gd name="connsiteX1" fmla="*/ 969783 w 4119514"/>
              <a:gd name="connsiteY1" fmla="*/ 1637786 h 2363459"/>
              <a:gd name="connsiteX2" fmla="*/ 2818615 w 4119514"/>
              <a:gd name="connsiteY2" fmla="*/ 2177591 h 2363459"/>
              <a:gd name="connsiteX3" fmla="*/ 4119514 w 4119514"/>
              <a:gd name="connsiteY3" fmla="*/ 2356701 h 2363459"/>
              <a:gd name="connsiteX0" fmla="*/ 0 w 4119514"/>
              <a:gd name="connsiteY0" fmla="*/ 0 h 2394768"/>
              <a:gd name="connsiteX1" fmla="*/ 969783 w 4119514"/>
              <a:gd name="connsiteY1" fmla="*/ 1637786 h 2394768"/>
              <a:gd name="connsiteX2" fmla="*/ 2770990 w 4119514"/>
              <a:gd name="connsiteY2" fmla="*/ 2306676 h 2394768"/>
              <a:gd name="connsiteX3" fmla="*/ 4119514 w 4119514"/>
              <a:gd name="connsiteY3" fmla="*/ 2356701 h 2394768"/>
              <a:gd name="connsiteX0" fmla="*/ 0 w 4119514"/>
              <a:gd name="connsiteY0" fmla="*/ 0 h 2394768"/>
              <a:gd name="connsiteX1" fmla="*/ 969783 w 4119514"/>
              <a:gd name="connsiteY1" fmla="*/ 1637786 h 2394768"/>
              <a:gd name="connsiteX2" fmla="*/ 2770990 w 4119514"/>
              <a:gd name="connsiteY2" fmla="*/ 2306676 h 2394768"/>
              <a:gd name="connsiteX3" fmla="*/ 4119514 w 4119514"/>
              <a:gd name="connsiteY3" fmla="*/ 2356701 h 2394768"/>
              <a:gd name="connsiteX0" fmla="*/ 0 w 4119514"/>
              <a:gd name="connsiteY0" fmla="*/ 0 h 2373468"/>
              <a:gd name="connsiteX1" fmla="*/ 969783 w 4119514"/>
              <a:gd name="connsiteY1" fmla="*/ 1637786 h 2373468"/>
              <a:gd name="connsiteX2" fmla="*/ 2770990 w 4119514"/>
              <a:gd name="connsiteY2" fmla="*/ 2306676 h 2373468"/>
              <a:gd name="connsiteX3" fmla="*/ 4119514 w 4119514"/>
              <a:gd name="connsiteY3" fmla="*/ 2356701 h 2373468"/>
              <a:gd name="connsiteX0" fmla="*/ 0 w 4119514"/>
              <a:gd name="connsiteY0" fmla="*/ 0 h 2373468"/>
              <a:gd name="connsiteX1" fmla="*/ 1026933 w 4119514"/>
              <a:gd name="connsiteY1" fmla="*/ 1582464 h 2373468"/>
              <a:gd name="connsiteX2" fmla="*/ 2770990 w 4119514"/>
              <a:gd name="connsiteY2" fmla="*/ 2306676 h 2373468"/>
              <a:gd name="connsiteX3" fmla="*/ 4119514 w 4119514"/>
              <a:gd name="connsiteY3" fmla="*/ 2356701 h 237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9514" h="2373468">
                <a:moveTo>
                  <a:pt x="0" y="0"/>
                </a:moveTo>
                <a:cubicBezTo>
                  <a:pt x="307157" y="582105"/>
                  <a:pt x="565101" y="1198018"/>
                  <a:pt x="1026933" y="1582464"/>
                </a:cubicBezTo>
                <a:cubicBezTo>
                  <a:pt x="1488765" y="1966910"/>
                  <a:pt x="2093635" y="2196077"/>
                  <a:pt x="2770990" y="2306676"/>
                </a:cubicBezTo>
                <a:cubicBezTo>
                  <a:pt x="3334045" y="2380394"/>
                  <a:pt x="3847708" y="2386552"/>
                  <a:pt x="4119514" y="2356701"/>
                </a:cubicBezTo>
              </a:path>
            </a:pathLst>
          </a:custGeom>
          <a:ln>
            <a:solidFill>
              <a:srgbClr val="0000FF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CC31F-D797-4149-A77E-1F3BFF65CDEB}"/>
              </a:ext>
            </a:extLst>
          </p:cNvPr>
          <p:cNvSpPr/>
          <p:nvPr/>
        </p:nvSpPr>
        <p:spPr>
          <a:xfrm>
            <a:off x="2279372" y="3455519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</a:rPr>
              <a:t>bias</a:t>
            </a:r>
            <a:r>
              <a:rPr lang="en-GB" sz="1200" baseline="30000" dirty="0">
                <a:solidFill>
                  <a:srgbClr val="0000FF"/>
                </a:solidFill>
              </a:rPr>
              <a:t>2</a:t>
            </a:r>
            <a:endParaRPr lang="en-US" sz="1200" baseline="30000" dirty="0">
              <a:solidFill>
                <a:srgbClr val="0000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03FB332-B41D-45A3-9424-948D8E04754E}"/>
              </a:ext>
            </a:extLst>
          </p:cNvPr>
          <p:cNvSpPr/>
          <p:nvPr/>
        </p:nvSpPr>
        <p:spPr>
          <a:xfrm>
            <a:off x="2017336" y="3221232"/>
            <a:ext cx="4100660" cy="1237646"/>
          </a:xfrm>
          <a:custGeom>
            <a:avLst/>
            <a:gdLst>
              <a:gd name="connsiteX0" fmla="*/ 0 w 4100660"/>
              <a:gd name="connsiteY0" fmla="*/ 1102936 h 1102936"/>
              <a:gd name="connsiteX1" fmla="*/ 2187019 w 4100660"/>
              <a:gd name="connsiteY1" fmla="*/ 895547 h 1102936"/>
              <a:gd name="connsiteX2" fmla="*/ 4100660 w 4100660"/>
              <a:gd name="connsiteY2" fmla="*/ 0 h 110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0660" h="1102936">
                <a:moveTo>
                  <a:pt x="0" y="1102936"/>
                </a:moveTo>
                <a:cubicBezTo>
                  <a:pt x="751788" y="1091153"/>
                  <a:pt x="1503576" y="1079370"/>
                  <a:pt x="2187019" y="895547"/>
                </a:cubicBezTo>
                <a:cubicBezTo>
                  <a:pt x="2870462" y="711724"/>
                  <a:pt x="3816285" y="243526"/>
                  <a:pt x="4100660" y="0"/>
                </a:cubicBezTo>
              </a:path>
            </a:pathLst>
          </a:custGeom>
          <a:ln>
            <a:solidFill>
              <a:srgbClr val="00B05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C2B119-0BAD-4123-AAE3-279896F0480D}"/>
              </a:ext>
            </a:extLst>
          </p:cNvPr>
          <p:cNvSpPr/>
          <p:nvPr/>
        </p:nvSpPr>
        <p:spPr>
          <a:xfrm>
            <a:off x="5418163" y="3701555"/>
            <a:ext cx="835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variance</a:t>
            </a:r>
            <a:endParaRPr lang="en-US" sz="1200" baseline="30000" dirty="0">
              <a:solidFill>
                <a:srgbClr val="00B050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A10D43F-B395-40C3-9D90-5EDC3AC93B30}"/>
              </a:ext>
            </a:extLst>
          </p:cNvPr>
          <p:cNvSpPr/>
          <p:nvPr/>
        </p:nvSpPr>
        <p:spPr>
          <a:xfrm>
            <a:off x="2266951" y="2076450"/>
            <a:ext cx="3667125" cy="1800868"/>
          </a:xfrm>
          <a:custGeom>
            <a:avLst/>
            <a:gdLst>
              <a:gd name="connsiteX0" fmla="*/ 0 w 4095750"/>
              <a:gd name="connsiteY0" fmla="*/ 0 h 1789136"/>
              <a:gd name="connsiteX1" fmla="*/ 1990725 w 4095750"/>
              <a:gd name="connsiteY1" fmla="*/ 1762125 h 1789136"/>
              <a:gd name="connsiteX2" fmla="*/ 4095750 w 4095750"/>
              <a:gd name="connsiteY2" fmla="*/ 1057275 h 1789136"/>
              <a:gd name="connsiteX0" fmla="*/ 0 w 4095750"/>
              <a:gd name="connsiteY0" fmla="*/ 0 h 1794547"/>
              <a:gd name="connsiteX1" fmla="*/ 1990725 w 4095750"/>
              <a:gd name="connsiteY1" fmla="*/ 1762125 h 1794547"/>
              <a:gd name="connsiteX2" fmla="*/ 4095750 w 4095750"/>
              <a:gd name="connsiteY2" fmla="*/ 1057275 h 1794547"/>
              <a:gd name="connsiteX0" fmla="*/ 0 w 4106172"/>
              <a:gd name="connsiteY0" fmla="*/ 0 h 1788960"/>
              <a:gd name="connsiteX1" fmla="*/ 1990725 w 4106172"/>
              <a:gd name="connsiteY1" fmla="*/ 1762125 h 1788960"/>
              <a:gd name="connsiteX2" fmla="*/ 4106172 w 4106172"/>
              <a:gd name="connsiteY2" fmla="*/ 904875 h 1788960"/>
              <a:gd name="connsiteX0" fmla="*/ 0 w 4106172"/>
              <a:gd name="connsiteY0" fmla="*/ 0 h 1788960"/>
              <a:gd name="connsiteX1" fmla="*/ 427291 w 4106172"/>
              <a:gd name="connsiteY1" fmla="*/ 533400 h 1788960"/>
              <a:gd name="connsiteX2" fmla="*/ 1990725 w 4106172"/>
              <a:gd name="connsiteY2" fmla="*/ 1762125 h 1788960"/>
              <a:gd name="connsiteX3" fmla="*/ 4106172 w 4106172"/>
              <a:gd name="connsiteY3" fmla="*/ 904875 h 1788960"/>
              <a:gd name="connsiteX0" fmla="*/ 0 w 4106172"/>
              <a:gd name="connsiteY0" fmla="*/ 0 h 1788960"/>
              <a:gd name="connsiteX1" fmla="*/ 427291 w 4106172"/>
              <a:gd name="connsiteY1" fmla="*/ 533400 h 1788960"/>
              <a:gd name="connsiteX2" fmla="*/ 1990725 w 4106172"/>
              <a:gd name="connsiteY2" fmla="*/ 1762125 h 1788960"/>
              <a:gd name="connsiteX3" fmla="*/ 4106172 w 4106172"/>
              <a:gd name="connsiteY3" fmla="*/ 904875 h 1788960"/>
              <a:gd name="connsiteX0" fmla="*/ 0 w 4106172"/>
              <a:gd name="connsiteY0" fmla="*/ 0 h 1788960"/>
              <a:gd name="connsiteX1" fmla="*/ 375182 w 4106172"/>
              <a:gd name="connsiteY1" fmla="*/ 590550 h 1788960"/>
              <a:gd name="connsiteX2" fmla="*/ 1990725 w 4106172"/>
              <a:gd name="connsiteY2" fmla="*/ 1762125 h 1788960"/>
              <a:gd name="connsiteX3" fmla="*/ 4106172 w 4106172"/>
              <a:gd name="connsiteY3" fmla="*/ 904875 h 1788960"/>
              <a:gd name="connsiteX0" fmla="*/ 0 w 4106172"/>
              <a:gd name="connsiteY0" fmla="*/ 0 h 1788960"/>
              <a:gd name="connsiteX1" fmla="*/ 375182 w 4106172"/>
              <a:gd name="connsiteY1" fmla="*/ 590550 h 1788960"/>
              <a:gd name="connsiteX2" fmla="*/ 1990725 w 4106172"/>
              <a:gd name="connsiteY2" fmla="*/ 1762125 h 1788960"/>
              <a:gd name="connsiteX3" fmla="*/ 4106172 w 4106172"/>
              <a:gd name="connsiteY3" fmla="*/ 904875 h 1788960"/>
              <a:gd name="connsiteX0" fmla="*/ 0 w 4127016"/>
              <a:gd name="connsiteY0" fmla="*/ 0 h 1960410"/>
              <a:gd name="connsiteX1" fmla="*/ 396026 w 4127016"/>
              <a:gd name="connsiteY1" fmla="*/ 762000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60410"/>
              <a:gd name="connsiteX1" fmla="*/ 458556 w 4127016"/>
              <a:gd name="connsiteY1" fmla="*/ 742950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60410"/>
              <a:gd name="connsiteX1" fmla="*/ 458556 w 4127016"/>
              <a:gd name="connsiteY1" fmla="*/ 742950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60410"/>
              <a:gd name="connsiteX1" fmla="*/ 458556 w 4127016"/>
              <a:gd name="connsiteY1" fmla="*/ 742950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60410"/>
              <a:gd name="connsiteX1" fmla="*/ 708678 w 4127016"/>
              <a:gd name="connsiteY1" fmla="*/ 1047750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60410"/>
              <a:gd name="connsiteX1" fmla="*/ 687835 w 4127016"/>
              <a:gd name="connsiteY1" fmla="*/ 1076325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60410"/>
              <a:gd name="connsiteX1" fmla="*/ 687835 w 4127016"/>
              <a:gd name="connsiteY1" fmla="*/ 1076325 h 1960410"/>
              <a:gd name="connsiteX2" fmla="*/ 2011569 w 4127016"/>
              <a:gd name="connsiteY2" fmla="*/ 1933575 h 1960410"/>
              <a:gd name="connsiteX3" fmla="*/ 4127016 w 4127016"/>
              <a:gd name="connsiteY3" fmla="*/ 1076325 h 1960410"/>
              <a:gd name="connsiteX0" fmla="*/ 0 w 4127016"/>
              <a:gd name="connsiteY0" fmla="*/ 0 h 1943764"/>
              <a:gd name="connsiteX1" fmla="*/ 687835 w 4127016"/>
              <a:gd name="connsiteY1" fmla="*/ 1076325 h 1943764"/>
              <a:gd name="connsiteX2" fmla="*/ 2011569 w 4127016"/>
              <a:gd name="connsiteY2" fmla="*/ 1933575 h 1943764"/>
              <a:gd name="connsiteX3" fmla="*/ 4127016 w 4127016"/>
              <a:gd name="connsiteY3" fmla="*/ 1076325 h 1943764"/>
              <a:gd name="connsiteX0" fmla="*/ 0 w 4127016"/>
              <a:gd name="connsiteY0" fmla="*/ 0 h 1990776"/>
              <a:gd name="connsiteX1" fmla="*/ 687835 w 4127016"/>
              <a:gd name="connsiteY1" fmla="*/ 1076325 h 1990776"/>
              <a:gd name="connsiteX2" fmla="*/ 2220004 w 4127016"/>
              <a:gd name="connsiteY2" fmla="*/ 1981200 h 1990776"/>
              <a:gd name="connsiteX3" fmla="*/ 4127016 w 4127016"/>
              <a:gd name="connsiteY3" fmla="*/ 1076325 h 1990776"/>
              <a:gd name="connsiteX0" fmla="*/ 0 w 4127016"/>
              <a:gd name="connsiteY0" fmla="*/ 0 h 1990776"/>
              <a:gd name="connsiteX1" fmla="*/ 687835 w 4127016"/>
              <a:gd name="connsiteY1" fmla="*/ 1076325 h 1990776"/>
              <a:gd name="connsiteX2" fmla="*/ 2220004 w 4127016"/>
              <a:gd name="connsiteY2" fmla="*/ 1981200 h 1990776"/>
              <a:gd name="connsiteX3" fmla="*/ 4127016 w 4127016"/>
              <a:gd name="connsiteY3" fmla="*/ 1076325 h 1990776"/>
              <a:gd name="connsiteX0" fmla="*/ 0 w 4127016"/>
              <a:gd name="connsiteY0" fmla="*/ 0 h 1990776"/>
              <a:gd name="connsiteX1" fmla="*/ 687835 w 4127016"/>
              <a:gd name="connsiteY1" fmla="*/ 1076325 h 1990776"/>
              <a:gd name="connsiteX2" fmla="*/ 2220004 w 4127016"/>
              <a:gd name="connsiteY2" fmla="*/ 1981200 h 1990776"/>
              <a:gd name="connsiteX3" fmla="*/ 4127016 w 4127016"/>
              <a:gd name="connsiteY3" fmla="*/ 1076325 h 1990776"/>
              <a:gd name="connsiteX0" fmla="*/ 0 w 4127016"/>
              <a:gd name="connsiteY0" fmla="*/ 0 h 1990776"/>
              <a:gd name="connsiteX1" fmla="*/ 687835 w 4127016"/>
              <a:gd name="connsiteY1" fmla="*/ 1076325 h 1990776"/>
              <a:gd name="connsiteX2" fmla="*/ 2220004 w 4127016"/>
              <a:gd name="connsiteY2" fmla="*/ 1981200 h 1990776"/>
              <a:gd name="connsiteX3" fmla="*/ 4127016 w 4127016"/>
              <a:gd name="connsiteY3" fmla="*/ 1076325 h 1990776"/>
              <a:gd name="connsiteX0" fmla="*/ 0 w 4179125"/>
              <a:gd name="connsiteY0" fmla="*/ 0 h 1971726"/>
              <a:gd name="connsiteX1" fmla="*/ 739944 w 4179125"/>
              <a:gd name="connsiteY1" fmla="*/ 1057275 h 1971726"/>
              <a:gd name="connsiteX2" fmla="*/ 2272113 w 4179125"/>
              <a:gd name="connsiteY2" fmla="*/ 1962150 h 1971726"/>
              <a:gd name="connsiteX3" fmla="*/ 4179125 w 4179125"/>
              <a:gd name="connsiteY3" fmla="*/ 1057275 h 1971726"/>
              <a:gd name="connsiteX0" fmla="*/ 0 w 4179125"/>
              <a:gd name="connsiteY0" fmla="*/ 0 h 1971726"/>
              <a:gd name="connsiteX1" fmla="*/ 739944 w 4179125"/>
              <a:gd name="connsiteY1" fmla="*/ 1057275 h 1971726"/>
              <a:gd name="connsiteX2" fmla="*/ 2272113 w 4179125"/>
              <a:gd name="connsiteY2" fmla="*/ 1962150 h 1971726"/>
              <a:gd name="connsiteX3" fmla="*/ 4179125 w 4179125"/>
              <a:gd name="connsiteY3" fmla="*/ 1057275 h 1971726"/>
              <a:gd name="connsiteX0" fmla="*/ 0 w 4106173"/>
              <a:gd name="connsiteY0" fmla="*/ 0 h 1971726"/>
              <a:gd name="connsiteX1" fmla="*/ 666992 w 4106173"/>
              <a:gd name="connsiteY1" fmla="*/ 1057275 h 1971726"/>
              <a:gd name="connsiteX2" fmla="*/ 2199161 w 4106173"/>
              <a:gd name="connsiteY2" fmla="*/ 1962150 h 1971726"/>
              <a:gd name="connsiteX3" fmla="*/ 4106173 w 4106173"/>
              <a:gd name="connsiteY3" fmla="*/ 1057275 h 1971726"/>
              <a:gd name="connsiteX0" fmla="*/ 0 w 4106173"/>
              <a:gd name="connsiteY0" fmla="*/ 0 h 1981137"/>
              <a:gd name="connsiteX1" fmla="*/ 666992 w 4106173"/>
              <a:gd name="connsiteY1" fmla="*/ 1057275 h 1981137"/>
              <a:gd name="connsiteX2" fmla="*/ 2126208 w 4106173"/>
              <a:gd name="connsiteY2" fmla="*/ 1971675 h 1981137"/>
              <a:gd name="connsiteX3" fmla="*/ 4106173 w 4106173"/>
              <a:gd name="connsiteY3" fmla="*/ 1057275 h 1981137"/>
              <a:gd name="connsiteX0" fmla="*/ 0 w 4106173"/>
              <a:gd name="connsiteY0" fmla="*/ 0 h 1972318"/>
              <a:gd name="connsiteX1" fmla="*/ 666992 w 4106173"/>
              <a:gd name="connsiteY1" fmla="*/ 1057275 h 1972318"/>
              <a:gd name="connsiteX2" fmla="*/ 2126208 w 4106173"/>
              <a:gd name="connsiteY2" fmla="*/ 1971675 h 1972318"/>
              <a:gd name="connsiteX3" fmla="*/ 4106173 w 4106173"/>
              <a:gd name="connsiteY3" fmla="*/ 1057275 h 1972318"/>
              <a:gd name="connsiteX0" fmla="*/ 0 w 4012377"/>
              <a:gd name="connsiteY0" fmla="*/ 0 h 1800868"/>
              <a:gd name="connsiteX1" fmla="*/ 573196 w 4012377"/>
              <a:gd name="connsiteY1" fmla="*/ 885825 h 1800868"/>
              <a:gd name="connsiteX2" fmla="*/ 2032412 w 4012377"/>
              <a:gd name="connsiteY2" fmla="*/ 1800225 h 1800868"/>
              <a:gd name="connsiteX3" fmla="*/ 4012377 w 4012377"/>
              <a:gd name="connsiteY3" fmla="*/ 885825 h 180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377" h="1800868">
                <a:moveTo>
                  <a:pt x="0" y="0"/>
                </a:moveTo>
                <a:cubicBezTo>
                  <a:pt x="165011" y="317500"/>
                  <a:pt x="286569" y="488950"/>
                  <a:pt x="573196" y="885825"/>
                </a:cubicBezTo>
                <a:cubicBezTo>
                  <a:pt x="911932" y="1254125"/>
                  <a:pt x="1193460" y="1776412"/>
                  <a:pt x="2032412" y="1800225"/>
                </a:cubicBezTo>
                <a:cubicBezTo>
                  <a:pt x="2871364" y="1824038"/>
                  <a:pt x="3684382" y="1181100"/>
                  <a:pt x="4012377" y="885825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640C0B-4F86-4AA7-AEE7-43F42FA7DB31}"/>
              </a:ext>
            </a:extLst>
          </p:cNvPr>
          <p:cNvSpPr/>
          <p:nvPr/>
        </p:nvSpPr>
        <p:spPr>
          <a:xfrm>
            <a:off x="4226191" y="2984127"/>
            <a:ext cx="1306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C00000"/>
                </a:solidFill>
              </a:rPr>
              <a:t>generalization error</a:t>
            </a:r>
          </a:p>
        </p:txBody>
      </p:sp>
      <p:pic>
        <p:nvPicPr>
          <p:cNvPr id="17" name="Content Placeholder 14">
            <a:extLst>
              <a:ext uri="{FF2B5EF4-FFF2-40B4-BE49-F238E27FC236}">
                <a16:creationId xmlns:a16="http://schemas.microsoft.com/office/drawing/2014/main" id="{AABE9410-D73C-48D5-AC1B-F09BEA7F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834418" y="1916488"/>
            <a:ext cx="7699982" cy="3291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08877C5-54D0-4ECD-A0DB-5226625BAB05}"/>
              </a:ext>
            </a:extLst>
          </p:cNvPr>
          <p:cNvGrpSpPr/>
          <p:nvPr/>
        </p:nvGrpSpPr>
        <p:grpSpPr>
          <a:xfrm>
            <a:off x="1472508" y="2103017"/>
            <a:ext cx="5695998" cy="2496234"/>
            <a:chOff x="1472508" y="2103017"/>
            <a:chExt cx="5695998" cy="249623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D443259-270A-452B-B5FB-C82083612A4E}"/>
                </a:ext>
              </a:extLst>
            </p:cNvPr>
            <p:cNvSpPr/>
            <p:nvPr/>
          </p:nvSpPr>
          <p:spPr>
            <a:xfrm>
              <a:off x="1472508" y="2103017"/>
              <a:ext cx="5695998" cy="2496234"/>
            </a:xfrm>
            <a:custGeom>
              <a:avLst/>
              <a:gdLst>
                <a:gd name="connsiteX0" fmla="*/ 0 w 4119514"/>
                <a:gd name="connsiteY0" fmla="*/ 0 h 2363459"/>
                <a:gd name="connsiteX1" fmla="*/ 1084083 w 4119514"/>
                <a:gd name="connsiteY1" fmla="*/ 1527142 h 2363459"/>
                <a:gd name="connsiteX2" fmla="*/ 2818615 w 4119514"/>
                <a:gd name="connsiteY2" fmla="*/ 2177591 h 2363459"/>
                <a:gd name="connsiteX3" fmla="*/ 4119514 w 4119514"/>
                <a:gd name="connsiteY3" fmla="*/ 2356701 h 2363459"/>
                <a:gd name="connsiteX0" fmla="*/ 0 w 4119514"/>
                <a:gd name="connsiteY0" fmla="*/ 0 h 2363459"/>
                <a:gd name="connsiteX1" fmla="*/ 969783 w 4119514"/>
                <a:gd name="connsiteY1" fmla="*/ 1637786 h 2363459"/>
                <a:gd name="connsiteX2" fmla="*/ 2818615 w 4119514"/>
                <a:gd name="connsiteY2" fmla="*/ 2177591 h 2363459"/>
                <a:gd name="connsiteX3" fmla="*/ 4119514 w 4119514"/>
                <a:gd name="connsiteY3" fmla="*/ 2356701 h 2363459"/>
                <a:gd name="connsiteX0" fmla="*/ 0 w 4119514"/>
                <a:gd name="connsiteY0" fmla="*/ 0 h 2394768"/>
                <a:gd name="connsiteX1" fmla="*/ 969783 w 4119514"/>
                <a:gd name="connsiteY1" fmla="*/ 1637786 h 2394768"/>
                <a:gd name="connsiteX2" fmla="*/ 2770990 w 4119514"/>
                <a:gd name="connsiteY2" fmla="*/ 2306676 h 2394768"/>
                <a:gd name="connsiteX3" fmla="*/ 4119514 w 4119514"/>
                <a:gd name="connsiteY3" fmla="*/ 2356701 h 2394768"/>
                <a:gd name="connsiteX0" fmla="*/ 0 w 4119514"/>
                <a:gd name="connsiteY0" fmla="*/ 0 h 2394768"/>
                <a:gd name="connsiteX1" fmla="*/ 969783 w 4119514"/>
                <a:gd name="connsiteY1" fmla="*/ 1637786 h 2394768"/>
                <a:gd name="connsiteX2" fmla="*/ 2770990 w 4119514"/>
                <a:gd name="connsiteY2" fmla="*/ 2306676 h 2394768"/>
                <a:gd name="connsiteX3" fmla="*/ 4119514 w 4119514"/>
                <a:gd name="connsiteY3" fmla="*/ 2356701 h 2394768"/>
                <a:gd name="connsiteX0" fmla="*/ 0 w 4119514"/>
                <a:gd name="connsiteY0" fmla="*/ 0 h 2373468"/>
                <a:gd name="connsiteX1" fmla="*/ 969783 w 4119514"/>
                <a:gd name="connsiteY1" fmla="*/ 1637786 h 2373468"/>
                <a:gd name="connsiteX2" fmla="*/ 2770990 w 4119514"/>
                <a:gd name="connsiteY2" fmla="*/ 2306676 h 2373468"/>
                <a:gd name="connsiteX3" fmla="*/ 4119514 w 4119514"/>
                <a:gd name="connsiteY3" fmla="*/ 2356701 h 2373468"/>
                <a:gd name="connsiteX0" fmla="*/ 0 w 4119514"/>
                <a:gd name="connsiteY0" fmla="*/ 0 h 2373468"/>
                <a:gd name="connsiteX1" fmla="*/ 1026933 w 4119514"/>
                <a:gd name="connsiteY1" fmla="*/ 1582464 h 2373468"/>
                <a:gd name="connsiteX2" fmla="*/ 2770990 w 4119514"/>
                <a:gd name="connsiteY2" fmla="*/ 2306676 h 2373468"/>
                <a:gd name="connsiteX3" fmla="*/ 4119514 w 4119514"/>
                <a:gd name="connsiteY3" fmla="*/ 2356701 h 2373468"/>
                <a:gd name="connsiteX0" fmla="*/ 0 w 4119514"/>
                <a:gd name="connsiteY0" fmla="*/ 0 h 2373468"/>
                <a:gd name="connsiteX1" fmla="*/ 1140028 w 4119514"/>
                <a:gd name="connsiteY1" fmla="*/ 1527712 h 2373468"/>
                <a:gd name="connsiteX2" fmla="*/ 2770990 w 4119514"/>
                <a:gd name="connsiteY2" fmla="*/ 2306676 h 2373468"/>
                <a:gd name="connsiteX3" fmla="*/ 4119514 w 4119514"/>
                <a:gd name="connsiteY3" fmla="*/ 2356701 h 2373468"/>
                <a:gd name="connsiteX0" fmla="*/ 0 w 4119514"/>
                <a:gd name="connsiteY0" fmla="*/ 0 h 2373468"/>
                <a:gd name="connsiteX1" fmla="*/ 1140028 w 4119514"/>
                <a:gd name="connsiteY1" fmla="*/ 1527712 h 2373468"/>
                <a:gd name="connsiteX2" fmla="*/ 2770990 w 4119514"/>
                <a:gd name="connsiteY2" fmla="*/ 2306676 h 2373468"/>
                <a:gd name="connsiteX3" fmla="*/ 4119514 w 4119514"/>
                <a:gd name="connsiteY3" fmla="*/ 2356701 h 2373468"/>
                <a:gd name="connsiteX0" fmla="*/ 0 w 4046335"/>
                <a:gd name="connsiteY0" fmla="*/ 0 h 2382594"/>
                <a:gd name="connsiteX1" fmla="*/ 1066849 w 4046335"/>
                <a:gd name="connsiteY1" fmla="*/ 1536838 h 2382594"/>
                <a:gd name="connsiteX2" fmla="*/ 2697811 w 4046335"/>
                <a:gd name="connsiteY2" fmla="*/ 2315802 h 2382594"/>
                <a:gd name="connsiteX3" fmla="*/ 4046335 w 4046335"/>
                <a:gd name="connsiteY3" fmla="*/ 2365827 h 2382594"/>
                <a:gd name="connsiteX0" fmla="*/ 0 w 4019724"/>
                <a:gd name="connsiteY0" fmla="*/ 0 h 2396499"/>
                <a:gd name="connsiteX1" fmla="*/ 1066849 w 4019724"/>
                <a:gd name="connsiteY1" fmla="*/ 1536838 h 2396499"/>
                <a:gd name="connsiteX2" fmla="*/ 2697811 w 4019724"/>
                <a:gd name="connsiteY2" fmla="*/ 2315802 h 2396499"/>
                <a:gd name="connsiteX3" fmla="*/ 4019724 w 4019724"/>
                <a:gd name="connsiteY3" fmla="*/ 2384077 h 2396499"/>
                <a:gd name="connsiteX0" fmla="*/ 0 w 4019724"/>
                <a:gd name="connsiteY0" fmla="*/ 0 h 2416403"/>
                <a:gd name="connsiteX1" fmla="*/ 1066849 w 4019724"/>
                <a:gd name="connsiteY1" fmla="*/ 1536838 h 2416403"/>
                <a:gd name="connsiteX2" fmla="*/ 2697811 w 4019724"/>
                <a:gd name="connsiteY2" fmla="*/ 2370554 h 2416403"/>
                <a:gd name="connsiteX3" fmla="*/ 4019724 w 4019724"/>
                <a:gd name="connsiteY3" fmla="*/ 2384077 h 2416403"/>
                <a:gd name="connsiteX0" fmla="*/ 0 w 4019724"/>
                <a:gd name="connsiteY0" fmla="*/ 0 h 2416403"/>
                <a:gd name="connsiteX1" fmla="*/ 1060197 w 4019724"/>
                <a:gd name="connsiteY1" fmla="*/ 1628092 h 2416403"/>
                <a:gd name="connsiteX2" fmla="*/ 2697811 w 4019724"/>
                <a:gd name="connsiteY2" fmla="*/ 2370554 h 2416403"/>
                <a:gd name="connsiteX3" fmla="*/ 4019724 w 4019724"/>
                <a:gd name="connsiteY3" fmla="*/ 2384077 h 2416403"/>
                <a:gd name="connsiteX0" fmla="*/ 0 w 4019724"/>
                <a:gd name="connsiteY0" fmla="*/ 0 h 2416403"/>
                <a:gd name="connsiteX1" fmla="*/ 1060197 w 4019724"/>
                <a:gd name="connsiteY1" fmla="*/ 1628092 h 2416403"/>
                <a:gd name="connsiteX2" fmla="*/ 2697811 w 4019724"/>
                <a:gd name="connsiteY2" fmla="*/ 2370554 h 2416403"/>
                <a:gd name="connsiteX3" fmla="*/ 4019724 w 4019724"/>
                <a:gd name="connsiteY3" fmla="*/ 2384077 h 241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724" h="2416403">
                  <a:moveTo>
                    <a:pt x="0" y="0"/>
                  </a:moveTo>
                  <a:cubicBezTo>
                    <a:pt x="307157" y="582105"/>
                    <a:pt x="617214" y="1114370"/>
                    <a:pt x="1060197" y="1628092"/>
                  </a:cubicBezTo>
                  <a:cubicBezTo>
                    <a:pt x="1503180" y="2141814"/>
                    <a:pt x="2020456" y="2259955"/>
                    <a:pt x="2697811" y="2370554"/>
                  </a:cubicBezTo>
                  <a:cubicBezTo>
                    <a:pt x="3260866" y="2444272"/>
                    <a:pt x="3747918" y="2413928"/>
                    <a:pt x="4019724" y="2384077"/>
                  </a:cubicBezTo>
                </a:path>
              </a:pathLst>
            </a:custGeom>
            <a:ln>
              <a:solidFill>
                <a:srgbClr val="0000FF"/>
              </a:solidFill>
              <a:prstDash val="solid"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CEDD84-FD25-46C0-A381-9867C5832117}"/>
                </a:ext>
              </a:extLst>
            </p:cNvPr>
            <p:cNvSpPr/>
            <p:nvPr/>
          </p:nvSpPr>
          <p:spPr>
            <a:xfrm>
              <a:off x="1813677" y="3796414"/>
              <a:ext cx="11880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solidFill>
                    <a:srgbClr val="0000FF"/>
                  </a:solidFill>
                </a:rPr>
                <a:t>Training Loss</a:t>
              </a:r>
              <a:endParaRPr lang="en-US" sz="1200" baseline="30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78D51B-CE2D-46FA-B2DB-1303B395326C}"/>
              </a:ext>
            </a:extLst>
          </p:cNvPr>
          <p:cNvGrpSpPr/>
          <p:nvPr/>
        </p:nvGrpSpPr>
        <p:grpSpPr>
          <a:xfrm>
            <a:off x="1632744" y="2147765"/>
            <a:ext cx="5262349" cy="1672723"/>
            <a:chOff x="1700338" y="2096142"/>
            <a:chExt cx="5262349" cy="179171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6817A-C1AC-4F4A-8F3B-E3282D8F098B}"/>
                </a:ext>
              </a:extLst>
            </p:cNvPr>
            <p:cNvSpPr/>
            <p:nvPr/>
          </p:nvSpPr>
          <p:spPr>
            <a:xfrm>
              <a:off x="1700338" y="2096142"/>
              <a:ext cx="5262349" cy="1791711"/>
            </a:xfrm>
            <a:custGeom>
              <a:avLst/>
              <a:gdLst>
                <a:gd name="connsiteX0" fmla="*/ 0 w 4095750"/>
                <a:gd name="connsiteY0" fmla="*/ 0 h 1789136"/>
                <a:gd name="connsiteX1" fmla="*/ 1990725 w 4095750"/>
                <a:gd name="connsiteY1" fmla="*/ 1762125 h 1789136"/>
                <a:gd name="connsiteX2" fmla="*/ 4095750 w 4095750"/>
                <a:gd name="connsiteY2" fmla="*/ 1057275 h 1789136"/>
                <a:gd name="connsiteX0" fmla="*/ 0 w 4095750"/>
                <a:gd name="connsiteY0" fmla="*/ 0 h 1794547"/>
                <a:gd name="connsiteX1" fmla="*/ 1990725 w 4095750"/>
                <a:gd name="connsiteY1" fmla="*/ 1762125 h 1794547"/>
                <a:gd name="connsiteX2" fmla="*/ 4095750 w 4095750"/>
                <a:gd name="connsiteY2" fmla="*/ 1057275 h 1794547"/>
                <a:gd name="connsiteX0" fmla="*/ 0 w 4106172"/>
                <a:gd name="connsiteY0" fmla="*/ 0 h 1788960"/>
                <a:gd name="connsiteX1" fmla="*/ 1990725 w 4106172"/>
                <a:gd name="connsiteY1" fmla="*/ 1762125 h 1788960"/>
                <a:gd name="connsiteX2" fmla="*/ 4106172 w 4106172"/>
                <a:gd name="connsiteY2" fmla="*/ 904875 h 1788960"/>
                <a:gd name="connsiteX0" fmla="*/ 0 w 4106172"/>
                <a:gd name="connsiteY0" fmla="*/ 0 h 1788960"/>
                <a:gd name="connsiteX1" fmla="*/ 427291 w 4106172"/>
                <a:gd name="connsiteY1" fmla="*/ 533400 h 1788960"/>
                <a:gd name="connsiteX2" fmla="*/ 1990725 w 4106172"/>
                <a:gd name="connsiteY2" fmla="*/ 1762125 h 1788960"/>
                <a:gd name="connsiteX3" fmla="*/ 4106172 w 4106172"/>
                <a:gd name="connsiteY3" fmla="*/ 904875 h 1788960"/>
                <a:gd name="connsiteX0" fmla="*/ 0 w 4106172"/>
                <a:gd name="connsiteY0" fmla="*/ 0 h 1788960"/>
                <a:gd name="connsiteX1" fmla="*/ 427291 w 4106172"/>
                <a:gd name="connsiteY1" fmla="*/ 533400 h 1788960"/>
                <a:gd name="connsiteX2" fmla="*/ 1990725 w 4106172"/>
                <a:gd name="connsiteY2" fmla="*/ 1762125 h 1788960"/>
                <a:gd name="connsiteX3" fmla="*/ 4106172 w 4106172"/>
                <a:gd name="connsiteY3" fmla="*/ 904875 h 1788960"/>
                <a:gd name="connsiteX0" fmla="*/ 0 w 4106172"/>
                <a:gd name="connsiteY0" fmla="*/ 0 h 1788960"/>
                <a:gd name="connsiteX1" fmla="*/ 375182 w 4106172"/>
                <a:gd name="connsiteY1" fmla="*/ 590550 h 1788960"/>
                <a:gd name="connsiteX2" fmla="*/ 1990725 w 4106172"/>
                <a:gd name="connsiteY2" fmla="*/ 1762125 h 1788960"/>
                <a:gd name="connsiteX3" fmla="*/ 4106172 w 4106172"/>
                <a:gd name="connsiteY3" fmla="*/ 904875 h 1788960"/>
                <a:gd name="connsiteX0" fmla="*/ 0 w 4106172"/>
                <a:gd name="connsiteY0" fmla="*/ 0 h 1788960"/>
                <a:gd name="connsiteX1" fmla="*/ 375182 w 4106172"/>
                <a:gd name="connsiteY1" fmla="*/ 590550 h 1788960"/>
                <a:gd name="connsiteX2" fmla="*/ 1990725 w 4106172"/>
                <a:gd name="connsiteY2" fmla="*/ 1762125 h 1788960"/>
                <a:gd name="connsiteX3" fmla="*/ 4106172 w 4106172"/>
                <a:gd name="connsiteY3" fmla="*/ 904875 h 1788960"/>
                <a:gd name="connsiteX0" fmla="*/ 0 w 4127016"/>
                <a:gd name="connsiteY0" fmla="*/ 0 h 1960410"/>
                <a:gd name="connsiteX1" fmla="*/ 396026 w 4127016"/>
                <a:gd name="connsiteY1" fmla="*/ 762000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60410"/>
                <a:gd name="connsiteX1" fmla="*/ 458556 w 4127016"/>
                <a:gd name="connsiteY1" fmla="*/ 742950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60410"/>
                <a:gd name="connsiteX1" fmla="*/ 458556 w 4127016"/>
                <a:gd name="connsiteY1" fmla="*/ 742950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60410"/>
                <a:gd name="connsiteX1" fmla="*/ 458556 w 4127016"/>
                <a:gd name="connsiteY1" fmla="*/ 742950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60410"/>
                <a:gd name="connsiteX1" fmla="*/ 708678 w 4127016"/>
                <a:gd name="connsiteY1" fmla="*/ 1047750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60410"/>
                <a:gd name="connsiteX1" fmla="*/ 687835 w 4127016"/>
                <a:gd name="connsiteY1" fmla="*/ 1076325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60410"/>
                <a:gd name="connsiteX1" fmla="*/ 687835 w 4127016"/>
                <a:gd name="connsiteY1" fmla="*/ 1076325 h 1960410"/>
                <a:gd name="connsiteX2" fmla="*/ 2011569 w 4127016"/>
                <a:gd name="connsiteY2" fmla="*/ 1933575 h 1960410"/>
                <a:gd name="connsiteX3" fmla="*/ 4127016 w 4127016"/>
                <a:gd name="connsiteY3" fmla="*/ 1076325 h 1960410"/>
                <a:gd name="connsiteX0" fmla="*/ 0 w 4127016"/>
                <a:gd name="connsiteY0" fmla="*/ 0 h 1943764"/>
                <a:gd name="connsiteX1" fmla="*/ 687835 w 4127016"/>
                <a:gd name="connsiteY1" fmla="*/ 1076325 h 1943764"/>
                <a:gd name="connsiteX2" fmla="*/ 2011569 w 4127016"/>
                <a:gd name="connsiteY2" fmla="*/ 1933575 h 1943764"/>
                <a:gd name="connsiteX3" fmla="*/ 4127016 w 4127016"/>
                <a:gd name="connsiteY3" fmla="*/ 1076325 h 1943764"/>
                <a:gd name="connsiteX0" fmla="*/ 0 w 4127016"/>
                <a:gd name="connsiteY0" fmla="*/ 0 h 1990776"/>
                <a:gd name="connsiteX1" fmla="*/ 687835 w 4127016"/>
                <a:gd name="connsiteY1" fmla="*/ 1076325 h 1990776"/>
                <a:gd name="connsiteX2" fmla="*/ 2220004 w 4127016"/>
                <a:gd name="connsiteY2" fmla="*/ 1981200 h 1990776"/>
                <a:gd name="connsiteX3" fmla="*/ 4127016 w 4127016"/>
                <a:gd name="connsiteY3" fmla="*/ 1076325 h 1990776"/>
                <a:gd name="connsiteX0" fmla="*/ 0 w 4127016"/>
                <a:gd name="connsiteY0" fmla="*/ 0 h 1990776"/>
                <a:gd name="connsiteX1" fmla="*/ 687835 w 4127016"/>
                <a:gd name="connsiteY1" fmla="*/ 1076325 h 1990776"/>
                <a:gd name="connsiteX2" fmla="*/ 2220004 w 4127016"/>
                <a:gd name="connsiteY2" fmla="*/ 1981200 h 1990776"/>
                <a:gd name="connsiteX3" fmla="*/ 4127016 w 4127016"/>
                <a:gd name="connsiteY3" fmla="*/ 1076325 h 1990776"/>
                <a:gd name="connsiteX0" fmla="*/ 0 w 4127016"/>
                <a:gd name="connsiteY0" fmla="*/ 0 h 1990776"/>
                <a:gd name="connsiteX1" fmla="*/ 687835 w 4127016"/>
                <a:gd name="connsiteY1" fmla="*/ 1076325 h 1990776"/>
                <a:gd name="connsiteX2" fmla="*/ 2220004 w 4127016"/>
                <a:gd name="connsiteY2" fmla="*/ 1981200 h 1990776"/>
                <a:gd name="connsiteX3" fmla="*/ 4127016 w 4127016"/>
                <a:gd name="connsiteY3" fmla="*/ 1076325 h 1990776"/>
                <a:gd name="connsiteX0" fmla="*/ 0 w 4127016"/>
                <a:gd name="connsiteY0" fmla="*/ 0 h 1990776"/>
                <a:gd name="connsiteX1" fmla="*/ 687835 w 4127016"/>
                <a:gd name="connsiteY1" fmla="*/ 1076325 h 1990776"/>
                <a:gd name="connsiteX2" fmla="*/ 2220004 w 4127016"/>
                <a:gd name="connsiteY2" fmla="*/ 1981200 h 1990776"/>
                <a:gd name="connsiteX3" fmla="*/ 4127016 w 4127016"/>
                <a:gd name="connsiteY3" fmla="*/ 1076325 h 1990776"/>
                <a:gd name="connsiteX0" fmla="*/ 0 w 4179125"/>
                <a:gd name="connsiteY0" fmla="*/ 0 h 1971726"/>
                <a:gd name="connsiteX1" fmla="*/ 739944 w 4179125"/>
                <a:gd name="connsiteY1" fmla="*/ 1057275 h 1971726"/>
                <a:gd name="connsiteX2" fmla="*/ 2272113 w 4179125"/>
                <a:gd name="connsiteY2" fmla="*/ 1962150 h 1971726"/>
                <a:gd name="connsiteX3" fmla="*/ 4179125 w 4179125"/>
                <a:gd name="connsiteY3" fmla="*/ 1057275 h 1971726"/>
                <a:gd name="connsiteX0" fmla="*/ 0 w 4179125"/>
                <a:gd name="connsiteY0" fmla="*/ 0 h 1971726"/>
                <a:gd name="connsiteX1" fmla="*/ 739944 w 4179125"/>
                <a:gd name="connsiteY1" fmla="*/ 1057275 h 1971726"/>
                <a:gd name="connsiteX2" fmla="*/ 2272113 w 4179125"/>
                <a:gd name="connsiteY2" fmla="*/ 1962150 h 1971726"/>
                <a:gd name="connsiteX3" fmla="*/ 4179125 w 4179125"/>
                <a:gd name="connsiteY3" fmla="*/ 1057275 h 1971726"/>
                <a:gd name="connsiteX0" fmla="*/ 0 w 4106173"/>
                <a:gd name="connsiteY0" fmla="*/ 0 h 1971726"/>
                <a:gd name="connsiteX1" fmla="*/ 666992 w 4106173"/>
                <a:gd name="connsiteY1" fmla="*/ 1057275 h 1971726"/>
                <a:gd name="connsiteX2" fmla="*/ 2199161 w 4106173"/>
                <a:gd name="connsiteY2" fmla="*/ 1962150 h 1971726"/>
                <a:gd name="connsiteX3" fmla="*/ 4106173 w 4106173"/>
                <a:gd name="connsiteY3" fmla="*/ 1057275 h 1971726"/>
                <a:gd name="connsiteX0" fmla="*/ 0 w 4106173"/>
                <a:gd name="connsiteY0" fmla="*/ 0 h 1981137"/>
                <a:gd name="connsiteX1" fmla="*/ 666992 w 4106173"/>
                <a:gd name="connsiteY1" fmla="*/ 1057275 h 1981137"/>
                <a:gd name="connsiteX2" fmla="*/ 2126208 w 4106173"/>
                <a:gd name="connsiteY2" fmla="*/ 1971675 h 1981137"/>
                <a:gd name="connsiteX3" fmla="*/ 4106173 w 4106173"/>
                <a:gd name="connsiteY3" fmla="*/ 1057275 h 1981137"/>
                <a:gd name="connsiteX0" fmla="*/ 0 w 4106173"/>
                <a:gd name="connsiteY0" fmla="*/ 0 h 1972318"/>
                <a:gd name="connsiteX1" fmla="*/ 666992 w 4106173"/>
                <a:gd name="connsiteY1" fmla="*/ 1057275 h 1972318"/>
                <a:gd name="connsiteX2" fmla="*/ 2126208 w 4106173"/>
                <a:gd name="connsiteY2" fmla="*/ 1971675 h 1972318"/>
                <a:gd name="connsiteX3" fmla="*/ 4106173 w 4106173"/>
                <a:gd name="connsiteY3" fmla="*/ 1057275 h 1972318"/>
                <a:gd name="connsiteX0" fmla="*/ 0 w 4012377"/>
                <a:gd name="connsiteY0" fmla="*/ 0 h 1800868"/>
                <a:gd name="connsiteX1" fmla="*/ 573196 w 4012377"/>
                <a:gd name="connsiteY1" fmla="*/ 885825 h 1800868"/>
                <a:gd name="connsiteX2" fmla="*/ 2032412 w 4012377"/>
                <a:gd name="connsiteY2" fmla="*/ 1800225 h 1800868"/>
                <a:gd name="connsiteX3" fmla="*/ 4012377 w 4012377"/>
                <a:gd name="connsiteY3" fmla="*/ 885825 h 1800868"/>
                <a:gd name="connsiteX0" fmla="*/ 0 w 4012377"/>
                <a:gd name="connsiteY0" fmla="*/ 0 h 1763200"/>
                <a:gd name="connsiteX1" fmla="*/ 573196 w 4012377"/>
                <a:gd name="connsiteY1" fmla="*/ 885825 h 1763200"/>
                <a:gd name="connsiteX2" fmla="*/ 2032412 w 4012377"/>
                <a:gd name="connsiteY2" fmla="*/ 1762518 h 1763200"/>
                <a:gd name="connsiteX3" fmla="*/ 4012377 w 4012377"/>
                <a:gd name="connsiteY3" fmla="*/ 885825 h 1763200"/>
                <a:gd name="connsiteX0" fmla="*/ 0 w 4012377"/>
                <a:gd name="connsiteY0" fmla="*/ 0 h 1795810"/>
                <a:gd name="connsiteX1" fmla="*/ 573196 w 4012377"/>
                <a:gd name="connsiteY1" fmla="*/ 885825 h 1795810"/>
                <a:gd name="connsiteX2" fmla="*/ 2032412 w 4012377"/>
                <a:gd name="connsiteY2" fmla="*/ 1762518 h 1795810"/>
                <a:gd name="connsiteX3" fmla="*/ 3003480 w 4012377"/>
                <a:gd name="connsiteY3" fmla="*/ 1542603 h 1795810"/>
                <a:gd name="connsiteX4" fmla="*/ 4012377 w 4012377"/>
                <a:gd name="connsiteY4" fmla="*/ 885825 h 1795810"/>
                <a:gd name="connsiteX0" fmla="*/ 0 w 4012377"/>
                <a:gd name="connsiteY0" fmla="*/ 0 h 1773990"/>
                <a:gd name="connsiteX1" fmla="*/ 573196 w 4012377"/>
                <a:gd name="connsiteY1" fmla="*/ 885825 h 1773990"/>
                <a:gd name="connsiteX2" fmla="*/ 2032412 w 4012377"/>
                <a:gd name="connsiteY2" fmla="*/ 1762518 h 1773990"/>
                <a:gd name="connsiteX3" fmla="*/ 3068990 w 4012377"/>
                <a:gd name="connsiteY3" fmla="*/ 1354067 h 1773990"/>
                <a:gd name="connsiteX4" fmla="*/ 4012377 w 4012377"/>
                <a:gd name="connsiteY4" fmla="*/ 885825 h 1773990"/>
                <a:gd name="connsiteX0" fmla="*/ 0 w 4012377"/>
                <a:gd name="connsiteY0" fmla="*/ 0 h 1765046"/>
                <a:gd name="connsiteX1" fmla="*/ 573196 w 4012377"/>
                <a:gd name="connsiteY1" fmla="*/ 885825 h 1765046"/>
                <a:gd name="connsiteX2" fmla="*/ 2032412 w 4012377"/>
                <a:gd name="connsiteY2" fmla="*/ 1762518 h 1765046"/>
                <a:gd name="connsiteX3" fmla="*/ 3068990 w 4012377"/>
                <a:gd name="connsiteY3" fmla="*/ 1354067 h 1765046"/>
                <a:gd name="connsiteX4" fmla="*/ 4012377 w 4012377"/>
                <a:gd name="connsiteY4" fmla="*/ 885825 h 1765046"/>
                <a:gd name="connsiteX0" fmla="*/ 0 w 4034213"/>
                <a:gd name="connsiteY0" fmla="*/ 0 h 1765046"/>
                <a:gd name="connsiteX1" fmla="*/ 573196 w 4034213"/>
                <a:gd name="connsiteY1" fmla="*/ 885825 h 1765046"/>
                <a:gd name="connsiteX2" fmla="*/ 2032412 w 4034213"/>
                <a:gd name="connsiteY2" fmla="*/ 1762518 h 1765046"/>
                <a:gd name="connsiteX3" fmla="*/ 3068990 w 4034213"/>
                <a:gd name="connsiteY3" fmla="*/ 1354067 h 1765046"/>
                <a:gd name="connsiteX4" fmla="*/ 4034213 w 4034213"/>
                <a:gd name="connsiteY4" fmla="*/ 763276 h 1765046"/>
                <a:gd name="connsiteX0" fmla="*/ 0 w 4034213"/>
                <a:gd name="connsiteY0" fmla="*/ 0 h 1765046"/>
                <a:gd name="connsiteX1" fmla="*/ 573196 w 4034213"/>
                <a:gd name="connsiteY1" fmla="*/ 885825 h 1765046"/>
                <a:gd name="connsiteX2" fmla="*/ 2032412 w 4034213"/>
                <a:gd name="connsiteY2" fmla="*/ 1762518 h 1765046"/>
                <a:gd name="connsiteX3" fmla="*/ 3068990 w 4034213"/>
                <a:gd name="connsiteY3" fmla="*/ 1354067 h 1765046"/>
                <a:gd name="connsiteX4" fmla="*/ 4034213 w 4034213"/>
                <a:gd name="connsiteY4" fmla="*/ 763276 h 1765046"/>
                <a:gd name="connsiteX0" fmla="*/ 0 w 4034213"/>
                <a:gd name="connsiteY0" fmla="*/ 0 h 1776088"/>
                <a:gd name="connsiteX1" fmla="*/ 573196 w 4034213"/>
                <a:gd name="connsiteY1" fmla="*/ 885825 h 1776088"/>
                <a:gd name="connsiteX2" fmla="*/ 2032412 w 4034213"/>
                <a:gd name="connsiteY2" fmla="*/ 1762518 h 1776088"/>
                <a:gd name="connsiteX3" fmla="*/ 3119943 w 4034213"/>
                <a:gd name="connsiteY3" fmla="*/ 1382347 h 1776088"/>
                <a:gd name="connsiteX4" fmla="*/ 4034213 w 4034213"/>
                <a:gd name="connsiteY4" fmla="*/ 763276 h 1776088"/>
                <a:gd name="connsiteX0" fmla="*/ 0 w 4034213"/>
                <a:gd name="connsiteY0" fmla="*/ 0 h 1776088"/>
                <a:gd name="connsiteX1" fmla="*/ 573196 w 4034213"/>
                <a:gd name="connsiteY1" fmla="*/ 885825 h 1776088"/>
                <a:gd name="connsiteX2" fmla="*/ 2032412 w 4034213"/>
                <a:gd name="connsiteY2" fmla="*/ 1762518 h 1776088"/>
                <a:gd name="connsiteX3" fmla="*/ 3119943 w 4034213"/>
                <a:gd name="connsiteY3" fmla="*/ 1382347 h 1776088"/>
                <a:gd name="connsiteX4" fmla="*/ 4034213 w 4034213"/>
                <a:gd name="connsiteY4" fmla="*/ 763276 h 1776088"/>
                <a:gd name="connsiteX0" fmla="*/ 0 w 4034213"/>
                <a:gd name="connsiteY0" fmla="*/ 0 h 1778282"/>
                <a:gd name="connsiteX1" fmla="*/ 573196 w 4034213"/>
                <a:gd name="connsiteY1" fmla="*/ 885825 h 1778282"/>
                <a:gd name="connsiteX2" fmla="*/ 2032412 w 4034213"/>
                <a:gd name="connsiteY2" fmla="*/ 1762518 h 1778282"/>
                <a:gd name="connsiteX3" fmla="*/ 3119943 w 4034213"/>
                <a:gd name="connsiteY3" fmla="*/ 1382347 h 1778282"/>
                <a:gd name="connsiteX4" fmla="*/ 4034213 w 4034213"/>
                <a:gd name="connsiteY4" fmla="*/ 763276 h 1778282"/>
                <a:gd name="connsiteX0" fmla="*/ 0 w 4034213"/>
                <a:gd name="connsiteY0" fmla="*/ 0 h 1793268"/>
                <a:gd name="connsiteX1" fmla="*/ 573196 w 4034213"/>
                <a:gd name="connsiteY1" fmla="*/ 885825 h 1793268"/>
                <a:gd name="connsiteX2" fmla="*/ 2032412 w 4034213"/>
                <a:gd name="connsiteY2" fmla="*/ 1762518 h 1793268"/>
                <a:gd name="connsiteX3" fmla="*/ 3170895 w 4034213"/>
                <a:gd name="connsiteY3" fmla="*/ 1495469 h 1793268"/>
                <a:gd name="connsiteX4" fmla="*/ 4034213 w 4034213"/>
                <a:gd name="connsiteY4" fmla="*/ 763276 h 1793268"/>
                <a:gd name="connsiteX0" fmla="*/ 0 w 4063329"/>
                <a:gd name="connsiteY0" fmla="*/ 0 h 1791711"/>
                <a:gd name="connsiteX1" fmla="*/ 573196 w 4063329"/>
                <a:gd name="connsiteY1" fmla="*/ 885825 h 1791711"/>
                <a:gd name="connsiteX2" fmla="*/ 2032412 w 4063329"/>
                <a:gd name="connsiteY2" fmla="*/ 1762518 h 1791711"/>
                <a:gd name="connsiteX3" fmla="*/ 3170895 w 4063329"/>
                <a:gd name="connsiteY3" fmla="*/ 1495469 h 1791711"/>
                <a:gd name="connsiteX4" fmla="*/ 4063329 w 4063329"/>
                <a:gd name="connsiteY4" fmla="*/ 640728 h 1791711"/>
                <a:gd name="connsiteX0" fmla="*/ 0 w 4063329"/>
                <a:gd name="connsiteY0" fmla="*/ 0 h 1791711"/>
                <a:gd name="connsiteX1" fmla="*/ 573196 w 4063329"/>
                <a:gd name="connsiteY1" fmla="*/ 885825 h 1791711"/>
                <a:gd name="connsiteX2" fmla="*/ 2032412 w 4063329"/>
                <a:gd name="connsiteY2" fmla="*/ 1762518 h 1791711"/>
                <a:gd name="connsiteX3" fmla="*/ 3170895 w 4063329"/>
                <a:gd name="connsiteY3" fmla="*/ 1495469 h 1791711"/>
                <a:gd name="connsiteX4" fmla="*/ 4063329 w 4063329"/>
                <a:gd name="connsiteY4" fmla="*/ 640728 h 1791711"/>
                <a:gd name="connsiteX0" fmla="*/ 0 w 4063329"/>
                <a:gd name="connsiteY0" fmla="*/ 0 h 1791711"/>
                <a:gd name="connsiteX1" fmla="*/ 573196 w 4063329"/>
                <a:gd name="connsiteY1" fmla="*/ 885825 h 1791711"/>
                <a:gd name="connsiteX2" fmla="*/ 2032412 w 4063329"/>
                <a:gd name="connsiteY2" fmla="*/ 1762518 h 1791711"/>
                <a:gd name="connsiteX3" fmla="*/ 3170895 w 4063329"/>
                <a:gd name="connsiteY3" fmla="*/ 1495469 h 1791711"/>
                <a:gd name="connsiteX4" fmla="*/ 4063329 w 4063329"/>
                <a:gd name="connsiteY4" fmla="*/ 640728 h 179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329" h="1791711">
                  <a:moveTo>
                    <a:pt x="0" y="0"/>
                  </a:moveTo>
                  <a:cubicBezTo>
                    <a:pt x="165011" y="317500"/>
                    <a:pt x="286569" y="488950"/>
                    <a:pt x="573196" y="885825"/>
                  </a:cubicBezTo>
                  <a:cubicBezTo>
                    <a:pt x="911932" y="1254125"/>
                    <a:pt x="1599462" y="1660911"/>
                    <a:pt x="2032412" y="1762518"/>
                  </a:cubicBezTo>
                  <a:cubicBezTo>
                    <a:pt x="2465362" y="1864125"/>
                    <a:pt x="2832409" y="1682434"/>
                    <a:pt x="3170895" y="1495469"/>
                  </a:cubicBezTo>
                  <a:cubicBezTo>
                    <a:pt x="3509381" y="1308504"/>
                    <a:pt x="3866067" y="995289"/>
                    <a:pt x="4063329" y="640728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F17763-F284-4CA6-9E30-652233604BB2}"/>
                </a:ext>
              </a:extLst>
            </p:cNvPr>
            <p:cNvSpPr/>
            <p:nvPr/>
          </p:nvSpPr>
          <p:spPr>
            <a:xfrm>
              <a:off x="4530991" y="2984127"/>
              <a:ext cx="13064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</a:rPr>
                <a:t>Testing 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28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13D530-6194-43CC-8CC8-6ECCA30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Reduce Variance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F728D-B98A-4CD5-98AC-81FBB303371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easiest way to reduce variance</a:t>
            </a:r>
          </a:p>
          <a:p>
            <a:pPr lvl="1"/>
            <a:r>
              <a:rPr lang="en-US" dirty="0"/>
              <a:t>Constant predictions, can only output 1 answer any input</a:t>
            </a:r>
          </a:p>
          <a:p>
            <a:pPr lvl="1"/>
            <a:r>
              <a:rPr lang="en-US" dirty="0"/>
              <a:t>Linear model even though the data is non-linear</a:t>
            </a:r>
          </a:p>
          <a:p>
            <a:endParaRPr lang="en-US" dirty="0"/>
          </a:p>
          <a:p>
            <a:r>
              <a:rPr lang="en-US" dirty="0"/>
              <a:t>Simple models can reduce variance, </a:t>
            </a:r>
            <a:br>
              <a:rPr lang="en-US" dirty="0"/>
            </a:br>
            <a:r>
              <a:rPr lang="en-US" dirty="0"/>
              <a:t>but can also increase bias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345082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13D530-6194-43CC-8CC8-6ECCA30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Reduce Variance w/o Increasing Bias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F728D-B98A-4CD5-98AC-81FBB303371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Averaging reduces variance</a:t>
            </a:r>
          </a:p>
          <a:p>
            <a:r>
              <a:rPr lang="en-US" dirty="0"/>
              <a:t>So, Average models to reduce model variance !!</a:t>
            </a:r>
          </a:p>
          <a:p>
            <a:r>
              <a:rPr lang="en-US" dirty="0"/>
              <a:t>Problem :</a:t>
            </a:r>
          </a:p>
          <a:p>
            <a:pPr lvl="1"/>
            <a:r>
              <a:rPr lang="en-US" dirty="0"/>
              <a:t>Only one training set</a:t>
            </a:r>
          </a:p>
          <a:p>
            <a:pPr lvl="1"/>
            <a:r>
              <a:rPr lang="en-US" dirty="0"/>
              <a:t>Where do multiple models come from 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8F8D8-C1BA-D14C-8DD4-E43D9F435D2C}"/>
              </a:ext>
            </a:extLst>
          </p:cNvPr>
          <p:cNvSpPr txBox="1"/>
          <p:nvPr/>
        </p:nvSpPr>
        <p:spPr>
          <a:xfrm>
            <a:off x="3381935" y="4998393"/>
            <a:ext cx="1846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1357246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Bootstrap Aggregating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525758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Ensemble Methods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763606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32E61-41C1-422B-B982-5B60BE023D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Create multiple sample sets/ datasets</a:t>
            </a:r>
          </a:p>
          <a:p>
            <a:r>
              <a:rPr lang="en-US" dirty="0"/>
              <a:t>Sampling </a:t>
            </a:r>
            <a:r>
              <a:rPr lang="en-US" b="1" dirty="0">
                <a:solidFill>
                  <a:srgbClr val="FF0000"/>
                </a:solidFill>
              </a:rPr>
              <a:t>with replacement</a:t>
            </a:r>
          </a:p>
          <a:p>
            <a:r>
              <a:rPr lang="en-US" dirty="0"/>
              <a:t>Contains around 63.2% original records in each sample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2602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902DCD-4395-4273-9B19-837E594E4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6231"/>
              </p:ext>
            </p:extLst>
          </p:nvPr>
        </p:nvGraphicFramePr>
        <p:xfrm>
          <a:off x="1394342" y="2416024"/>
          <a:ext cx="723900" cy="32575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67708431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5599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5877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63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040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44783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06175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6903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82373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7462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9152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544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FDDDBB4-94AF-4E6E-B730-0E18E0240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06593"/>
              </p:ext>
            </p:extLst>
          </p:nvPr>
        </p:nvGraphicFramePr>
        <p:xfrm>
          <a:off x="5049371" y="2416024"/>
          <a:ext cx="723900" cy="32575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60790775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Bagging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47574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2818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19288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7968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4460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16855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17719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6205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0142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09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8559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5C95CE4-0EF7-4E85-9916-62924CFBF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99476"/>
              </p:ext>
            </p:extLst>
          </p:nvPr>
        </p:nvGraphicFramePr>
        <p:xfrm>
          <a:off x="5932348" y="2416024"/>
          <a:ext cx="723900" cy="32575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190563263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Bagging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63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1523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25029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14852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1119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68086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4282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8613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4702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641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8746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69B4929-E1FF-4543-BD83-E21217FA0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26376"/>
              </p:ext>
            </p:extLst>
          </p:nvPr>
        </p:nvGraphicFramePr>
        <p:xfrm>
          <a:off x="6815326" y="2416024"/>
          <a:ext cx="723900" cy="32575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1749400577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Bagging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2401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147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3693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093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981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4718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6042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6948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3875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5324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1597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BDC85D7-82FD-42FE-A4B7-EEC2158D6D30}"/>
              </a:ext>
            </a:extLst>
          </p:cNvPr>
          <p:cNvSpPr/>
          <p:nvPr/>
        </p:nvSpPr>
        <p:spPr>
          <a:xfrm>
            <a:off x="5430601" y="1927188"/>
            <a:ext cx="172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150E8BF-E2F6-47DE-880B-28758B300FD8}"/>
              </a:ext>
            </a:extLst>
          </p:cNvPr>
          <p:cNvSpPr/>
          <p:nvPr/>
        </p:nvSpPr>
        <p:spPr>
          <a:xfrm>
            <a:off x="2669406" y="3304937"/>
            <a:ext cx="1828800" cy="1480009"/>
          </a:xfrm>
          <a:prstGeom prst="rightArrow">
            <a:avLst>
              <a:gd name="adj1" fmla="val 48726"/>
              <a:gd name="adj2" fmla="val 2961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Random select with replacement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38C128-B5BE-446E-89CF-84FA7B5A4722}"/>
                  </a:ext>
                </a:extLst>
              </p:cNvPr>
              <p:cNvSpPr txBox="1"/>
              <p:nvPr/>
            </p:nvSpPr>
            <p:spPr>
              <a:xfrm>
                <a:off x="7749658" y="3552801"/>
                <a:ext cx="453650" cy="49244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38C128-B5BE-446E-89CF-84FA7B5A4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658" y="3552801"/>
                <a:ext cx="45365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6E1ABB62-19A3-458C-87A6-BBE4CC518E2C}"/>
              </a:ext>
            </a:extLst>
          </p:cNvPr>
          <p:cNvSpPr/>
          <p:nvPr/>
        </p:nvSpPr>
        <p:spPr>
          <a:xfrm>
            <a:off x="4964545" y="5775738"/>
            <a:ext cx="2888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Data sorted for better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91144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32E61-41C1-422B-B982-5B60BE023D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Build a model on each bootstrap sample</a:t>
            </a:r>
          </a:p>
          <a:p>
            <a:pPr>
              <a:tabLst>
                <a:tab pos="2111375" algn="l"/>
              </a:tabLst>
            </a:pPr>
            <a:r>
              <a:rPr lang="en-US" dirty="0"/>
              <a:t>Classification	: Majority vote</a:t>
            </a:r>
          </a:p>
          <a:p>
            <a:pPr>
              <a:tabLst>
                <a:tab pos="2111375" algn="l"/>
              </a:tabLst>
            </a:pPr>
            <a:r>
              <a:rPr lang="en-US" dirty="0"/>
              <a:t>Regression	: Averaging score</a:t>
            </a:r>
          </a:p>
          <a:p>
            <a:pPr>
              <a:tabLst>
                <a:tab pos="2111375" algn="l"/>
              </a:tabLst>
            </a:pPr>
            <a:endParaRPr lang="en-US" dirty="0"/>
          </a:p>
          <a:p>
            <a:pPr>
              <a:tabLst>
                <a:tab pos="2111375" algn="l"/>
              </a:tabLst>
            </a:pPr>
            <a:r>
              <a:rPr lang="en-US" dirty="0"/>
              <a:t>Note: </a:t>
            </a:r>
          </a:p>
          <a:p>
            <a:pPr lvl="1">
              <a:tabLst>
                <a:tab pos="2111375" algn="l"/>
              </a:tabLst>
            </a:pPr>
            <a:r>
              <a:rPr lang="en-US" dirty="0"/>
              <a:t>the bagging examples are sorted orderly for better visualization, </a:t>
            </a:r>
          </a:p>
          <a:p>
            <a:pPr lvl="1">
              <a:tabLst>
                <a:tab pos="2111375" algn="l"/>
              </a:tabLst>
            </a:pPr>
            <a:r>
              <a:rPr lang="en-US" dirty="0"/>
              <a:t>but in the real implementation, left them shuffled/unordered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Aggregating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03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Aggregating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A8FC03-4A44-4986-935D-F7FD320B2B3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1833" y="2009775"/>
            <a:ext cx="5993021" cy="4025900"/>
          </a:xfrm>
        </p:spPr>
      </p:pic>
    </p:spTree>
    <p:extLst>
      <p:ext uri="{BB962C8B-B14F-4D97-AF65-F5344CB8AC3E}">
        <p14:creationId xmlns:p14="http://schemas.microsoft.com/office/powerpoint/2010/main" val="3638631559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AC51D955-9E5D-7548-B183-4DDFE094424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5694" y="2009775"/>
            <a:ext cx="60053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79448637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by 1 Decision Tree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74ED9D-C16C-4967-A22D-96E527E15AF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1307" y="2010870"/>
            <a:ext cx="6194073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84802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Bagged Tree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AB21F2-536D-43CE-AD94-AF38CE11799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3721" y="2010870"/>
            <a:ext cx="5889246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6394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32E61-41C1-422B-B982-5B60BE023D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dirty="0"/>
              <a:t>Bagging reduces variance by averaging (reduce overfitting)</a:t>
            </a:r>
          </a:p>
          <a:p>
            <a:r>
              <a:rPr lang="en-US" dirty="0"/>
              <a:t>Bagging usually decreases MSE</a:t>
            </a:r>
          </a:p>
          <a:p>
            <a:r>
              <a:rPr lang="en-US" dirty="0"/>
              <a:t>Bagging has little effect on bias (or not at all)</a:t>
            </a:r>
          </a:p>
          <a:p>
            <a:pPr lvl="1"/>
            <a:endParaRPr lang="en-US" dirty="0"/>
          </a:p>
          <a:p>
            <a:r>
              <a:rPr lang="en-US" dirty="0"/>
              <a:t>Can we average and reduce bias?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Recap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EC26A-C1D8-6B49-830B-FC6F9E1C7AC6}"/>
              </a:ext>
            </a:extLst>
          </p:cNvPr>
          <p:cNvSpPr txBox="1"/>
          <p:nvPr/>
        </p:nvSpPr>
        <p:spPr>
          <a:xfrm>
            <a:off x="3467601" y="5290750"/>
            <a:ext cx="22087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34403676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Boosting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12397489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32E61-41C1-422B-B982-5B60BE023D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  <a:p>
            <a:pPr lvl="1"/>
            <a:r>
              <a:rPr lang="en-US" sz="2000" dirty="0"/>
              <a:t>Boost a set of weak learners to a strong learner</a:t>
            </a:r>
          </a:p>
          <a:p>
            <a:pPr lvl="1"/>
            <a:r>
              <a:rPr lang="en-US" sz="2000" dirty="0"/>
              <a:t>Make records currently misclassified more important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Train using all data</a:t>
            </a:r>
          </a:p>
          <a:p>
            <a:pPr lvl="1"/>
            <a:r>
              <a:rPr lang="en-US" dirty="0"/>
              <a:t>Test them</a:t>
            </a:r>
          </a:p>
          <a:p>
            <a:pPr lvl="1"/>
            <a:r>
              <a:rPr lang="en-US" dirty="0"/>
              <a:t>Turns out that Record 4 and 7 </a:t>
            </a:r>
            <a:br>
              <a:rPr lang="en-US" dirty="0"/>
            </a:br>
            <a:r>
              <a:rPr lang="en-US" dirty="0"/>
              <a:t>are wrongly classified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79F5C3-544E-4469-8E68-AC081110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73425"/>
              </p:ext>
            </p:extLst>
          </p:nvPr>
        </p:nvGraphicFramePr>
        <p:xfrm>
          <a:off x="5442066" y="4005262"/>
          <a:ext cx="2133600" cy="18288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1158444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66508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80717793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29134037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1362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45494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6216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105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09927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1310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4ECA8E9-5D04-4626-A0C8-254C909F3812}"/>
              </a:ext>
            </a:extLst>
          </p:cNvPr>
          <p:cNvSpPr/>
          <p:nvPr/>
        </p:nvSpPr>
        <p:spPr>
          <a:xfrm>
            <a:off x="5843942" y="3584799"/>
            <a:ext cx="1329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Training 1</a:t>
            </a:r>
          </a:p>
        </p:txBody>
      </p:sp>
    </p:spTree>
    <p:extLst>
      <p:ext uri="{BB962C8B-B14F-4D97-AF65-F5344CB8AC3E}">
        <p14:creationId xmlns:p14="http://schemas.microsoft.com/office/powerpoint/2010/main" val="746562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32E61-41C1-422B-B982-5B60BE023D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meta-algorithm aims to help improve machine learning results by combining several machine learning techniques into one predictive model </a:t>
            </a:r>
          </a:p>
          <a:p>
            <a:r>
              <a:rPr lang="en-US" dirty="0"/>
              <a:t>This approach allows the production of better predictive performance compared to a single model. 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 Methods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5963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32E61-41C1-422B-B982-5B60BE023D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Its weight is increased; therefore it is more likely to be chosen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79F5C3-544E-4469-8E68-AC081110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21905"/>
              </p:ext>
            </p:extLst>
          </p:nvPr>
        </p:nvGraphicFramePr>
        <p:xfrm>
          <a:off x="842950" y="3828929"/>
          <a:ext cx="2133600" cy="18288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1158444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66508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80717793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29134037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1362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45494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6216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105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09927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131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F72C9A2-33C6-485E-BAB3-0E9CF0245FDF}"/>
              </a:ext>
            </a:extLst>
          </p:cNvPr>
          <p:cNvSpPr/>
          <p:nvPr/>
        </p:nvSpPr>
        <p:spPr>
          <a:xfrm>
            <a:off x="1218555" y="3088917"/>
            <a:ext cx="1411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Training 1 </a:t>
            </a:r>
          </a:p>
          <a:p>
            <a:pPr algn="ctr"/>
            <a:r>
              <a:rPr lang="en-US" dirty="0"/>
              <a:t>Results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FE5CDE-4E5C-466C-86A2-C5F5B0D21277}"/>
              </a:ext>
            </a:extLst>
          </p:cNvPr>
          <p:cNvSpPr/>
          <p:nvPr/>
        </p:nvSpPr>
        <p:spPr>
          <a:xfrm>
            <a:off x="3342239" y="4003324"/>
            <a:ext cx="1361737" cy="1480009"/>
          </a:xfrm>
          <a:prstGeom prst="rightArrow">
            <a:avLst>
              <a:gd name="adj1" fmla="val 48726"/>
              <a:gd name="adj2" fmla="val 2961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Weighted sample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76692A-F0B5-4C11-ACCE-C1DA89341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83301"/>
              </p:ext>
            </p:extLst>
          </p:nvPr>
        </p:nvGraphicFramePr>
        <p:xfrm>
          <a:off x="5089736" y="3828929"/>
          <a:ext cx="1447800" cy="18288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1410725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84253534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07359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147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296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1101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5581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0318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FF6D792-0AF4-49F0-A448-A6501C17188A}"/>
              </a:ext>
            </a:extLst>
          </p:cNvPr>
          <p:cNvSpPr/>
          <p:nvPr/>
        </p:nvSpPr>
        <p:spPr>
          <a:xfrm>
            <a:off x="4706284" y="3093754"/>
            <a:ext cx="2214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Continue Training</a:t>
            </a:r>
          </a:p>
          <a:p>
            <a:pPr algn="ctr"/>
            <a:r>
              <a:rPr lang="en-US" dirty="0"/>
              <a:t>Training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53A9F5-FC37-43E9-BC75-AD62B985873D}"/>
              </a:ext>
            </a:extLst>
          </p:cNvPr>
          <p:cNvSpPr/>
          <p:nvPr/>
        </p:nvSpPr>
        <p:spPr>
          <a:xfrm>
            <a:off x="4369170" y="5760802"/>
            <a:ext cx="2888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Data sorted for better visualization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F3CA60-2AC8-4D24-999B-D3342417BC79}"/>
              </a:ext>
            </a:extLst>
          </p:cNvPr>
          <p:cNvSpPr/>
          <p:nvPr/>
        </p:nvSpPr>
        <p:spPr>
          <a:xfrm>
            <a:off x="7080114" y="4003323"/>
            <a:ext cx="1361737" cy="1480009"/>
          </a:xfrm>
          <a:prstGeom prst="rightArrow">
            <a:avLst>
              <a:gd name="adj1" fmla="val 48726"/>
              <a:gd name="adj2" fmla="val 2961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to All Data</a:t>
            </a:r>
          </a:p>
        </p:txBody>
      </p:sp>
    </p:spTree>
    <p:extLst>
      <p:ext uri="{BB962C8B-B14F-4D97-AF65-F5344CB8AC3E}">
        <p14:creationId xmlns:p14="http://schemas.microsoft.com/office/powerpoint/2010/main" val="3347013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757EC5-E280-449A-81B5-6F78BBFAB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017906"/>
              </p:ext>
            </p:extLst>
          </p:nvPr>
        </p:nvGraphicFramePr>
        <p:xfrm>
          <a:off x="5089736" y="3826168"/>
          <a:ext cx="1447800" cy="18288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67465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81259923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3578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9387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568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1925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493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9D28A4-3BA0-4041-A705-A5449D2D2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22578"/>
              </p:ext>
            </p:extLst>
          </p:nvPr>
        </p:nvGraphicFramePr>
        <p:xfrm>
          <a:off x="842950" y="3828929"/>
          <a:ext cx="2133600" cy="18288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8889191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687511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4234629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56088887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838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728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26775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290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9633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052537"/>
                  </a:ext>
                </a:extLst>
              </a:tr>
            </a:tbl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32E61-41C1-422B-B982-5B60BE023D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Its weight is increased; therefore it is more likely to be chosen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72C9A2-33C6-485E-BAB3-0E9CF0245FDF}"/>
              </a:ext>
            </a:extLst>
          </p:cNvPr>
          <p:cNvSpPr/>
          <p:nvPr/>
        </p:nvSpPr>
        <p:spPr>
          <a:xfrm>
            <a:off x="1218555" y="3088917"/>
            <a:ext cx="1411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Training 2 </a:t>
            </a:r>
          </a:p>
          <a:p>
            <a:pPr algn="ctr"/>
            <a:r>
              <a:rPr lang="en-US" dirty="0"/>
              <a:t>Results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FE5CDE-4E5C-466C-86A2-C5F5B0D21277}"/>
              </a:ext>
            </a:extLst>
          </p:cNvPr>
          <p:cNvSpPr/>
          <p:nvPr/>
        </p:nvSpPr>
        <p:spPr>
          <a:xfrm>
            <a:off x="3342239" y="4003324"/>
            <a:ext cx="1361737" cy="1480009"/>
          </a:xfrm>
          <a:prstGeom prst="rightArrow">
            <a:avLst>
              <a:gd name="adj1" fmla="val 48726"/>
              <a:gd name="adj2" fmla="val 2961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Weighted sample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6D792-0AF4-49F0-A448-A6501C17188A}"/>
              </a:ext>
            </a:extLst>
          </p:cNvPr>
          <p:cNvSpPr/>
          <p:nvPr/>
        </p:nvSpPr>
        <p:spPr>
          <a:xfrm>
            <a:off x="4706284" y="3093754"/>
            <a:ext cx="2214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Continue Training</a:t>
            </a:r>
          </a:p>
          <a:p>
            <a:pPr algn="ctr"/>
            <a:r>
              <a:rPr lang="en-US" dirty="0"/>
              <a:t>Training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53A9F5-FC37-43E9-BC75-AD62B985873D}"/>
              </a:ext>
            </a:extLst>
          </p:cNvPr>
          <p:cNvSpPr/>
          <p:nvPr/>
        </p:nvSpPr>
        <p:spPr>
          <a:xfrm>
            <a:off x="4369170" y="5760802"/>
            <a:ext cx="2888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Data sorted for better visualization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F3CA60-2AC8-4D24-999B-D3342417BC79}"/>
              </a:ext>
            </a:extLst>
          </p:cNvPr>
          <p:cNvSpPr/>
          <p:nvPr/>
        </p:nvSpPr>
        <p:spPr>
          <a:xfrm>
            <a:off x="7080114" y="4003323"/>
            <a:ext cx="1361737" cy="1480009"/>
          </a:xfrm>
          <a:prstGeom prst="rightArrow">
            <a:avLst>
              <a:gd name="adj1" fmla="val 48726"/>
              <a:gd name="adj2" fmla="val 2961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to All Data</a:t>
            </a:r>
          </a:p>
        </p:txBody>
      </p:sp>
    </p:spTree>
    <p:extLst>
      <p:ext uri="{BB962C8B-B14F-4D97-AF65-F5344CB8AC3E}">
        <p14:creationId xmlns:p14="http://schemas.microsoft.com/office/powerpoint/2010/main" val="31158012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757EC5-E280-449A-81B5-6F78BBFAB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67400"/>
              </p:ext>
            </p:extLst>
          </p:nvPr>
        </p:nvGraphicFramePr>
        <p:xfrm>
          <a:off x="5089736" y="3826168"/>
          <a:ext cx="1447800" cy="18288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67465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81259923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3578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9387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568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1925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493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9D28A4-3BA0-4041-A705-A5449D2D2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16224"/>
              </p:ext>
            </p:extLst>
          </p:nvPr>
        </p:nvGraphicFramePr>
        <p:xfrm>
          <a:off x="842950" y="3828929"/>
          <a:ext cx="2133600" cy="18288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8889191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687511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4234629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56088887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838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728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26775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290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9633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052537"/>
                  </a:ext>
                </a:extLst>
              </a:tr>
            </a:tbl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32E61-41C1-422B-B982-5B60BE023D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Its weight is increased; therefore it is more likely to be chosen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72C9A2-33C6-485E-BAB3-0E9CF0245FDF}"/>
              </a:ext>
            </a:extLst>
          </p:cNvPr>
          <p:cNvSpPr/>
          <p:nvPr/>
        </p:nvSpPr>
        <p:spPr>
          <a:xfrm>
            <a:off x="1218555" y="3088917"/>
            <a:ext cx="1411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Training 3 </a:t>
            </a:r>
          </a:p>
          <a:p>
            <a:pPr algn="ctr"/>
            <a:r>
              <a:rPr lang="en-US" dirty="0"/>
              <a:t>Results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FE5CDE-4E5C-466C-86A2-C5F5B0D21277}"/>
              </a:ext>
            </a:extLst>
          </p:cNvPr>
          <p:cNvSpPr/>
          <p:nvPr/>
        </p:nvSpPr>
        <p:spPr>
          <a:xfrm>
            <a:off x="3342239" y="4003324"/>
            <a:ext cx="1361737" cy="1480009"/>
          </a:xfrm>
          <a:prstGeom prst="rightArrow">
            <a:avLst>
              <a:gd name="adj1" fmla="val 48726"/>
              <a:gd name="adj2" fmla="val 2961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Weighted sample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6D792-0AF4-49F0-A448-A6501C17188A}"/>
              </a:ext>
            </a:extLst>
          </p:cNvPr>
          <p:cNvSpPr/>
          <p:nvPr/>
        </p:nvSpPr>
        <p:spPr>
          <a:xfrm>
            <a:off x="4706284" y="3093754"/>
            <a:ext cx="2214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Continue Training</a:t>
            </a:r>
          </a:p>
          <a:p>
            <a:pPr algn="ctr"/>
            <a:r>
              <a:rPr lang="en-US" dirty="0"/>
              <a:t>Training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53A9F5-FC37-43E9-BC75-AD62B985873D}"/>
              </a:ext>
            </a:extLst>
          </p:cNvPr>
          <p:cNvSpPr/>
          <p:nvPr/>
        </p:nvSpPr>
        <p:spPr>
          <a:xfrm>
            <a:off x="4369170" y="5760802"/>
            <a:ext cx="2888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Data sorted for better visualization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1493B0-1542-4E79-B63B-1F2BF657E0F9}"/>
                  </a:ext>
                </a:extLst>
              </p:cNvPr>
              <p:cNvSpPr txBox="1"/>
              <p:nvPr/>
            </p:nvSpPr>
            <p:spPr>
              <a:xfrm>
                <a:off x="7388042" y="4494346"/>
                <a:ext cx="453650" cy="49244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1493B0-1542-4E79-B63B-1F2BF657E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042" y="4494346"/>
                <a:ext cx="45365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401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32E61-41C1-422B-B982-5B60BE023D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/>
              <a:t>Initially, set uniform weights on all the records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/>
              <a:t>At each round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700" dirty="0"/>
              <a:t>Create a bootstrap sample based on the weights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700" dirty="0"/>
              <a:t>Train a classifier on the sample </a:t>
            </a:r>
            <a:br>
              <a:rPr lang="en-US" sz="1700" dirty="0"/>
            </a:br>
            <a:r>
              <a:rPr lang="en-US" sz="1700" dirty="0"/>
              <a:t>and apply it on the original training set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700" dirty="0"/>
              <a:t>Records that are wrongly classified will have their weights increased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700" dirty="0"/>
              <a:t>Records that are classified correctly will have their weights decreased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700" dirty="0"/>
              <a:t>If the error rate is higher than 50%, start over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/>
              <a:t>Final prediction is </a:t>
            </a:r>
            <a:r>
              <a:rPr lang="en-US" sz="1700" dirty="0">
                <a:solidFill>
                  <a:srgbClr val="C00000"/>
                </a:solidFill>
              </a:rPr>
              <a:t>weighted average </a:t>
            </a:r>
            <a:r>
              <a:rPr lang="en-US" sz="1700" dirty="0"/>
              <a:t>of all the classifiers with weight representing the training accuracy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74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AdaBoost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721C8CB0-2030-1744-AFE4-0F6115B631BD}"/>
              </a:ext>
            </a:extLst>
          </p:cNvPr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54285" y="306332"/>
            <a:ext cx="5969367" cy="59693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789660303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32E61-41C1-422B-B982-5B60BE023D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Very little code</a:t>
            </a:r>
          </a:p>
          <a:p>
            <a:pPr lvl="1"/>
            <a:r>
              <a:rPr lang="en-US" dirty="0"/>
              <a:t>Reduces variance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Sensitive to noise and outliers.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Recap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13132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Ensemble Recap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29573177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32E61-41C1-422B-B982-5B60BE023D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dirty="0"/>
              <a:t>Bagging: </a:t>
            </a:r>
          </a:p>
          <a:p>
            <a:pPr lvl="1"/>
            <a:r>
              <a:rPr lang="en-US" dirty="0"/>
              <a:t>Combine by consensus</a:t>
            </a:r>
          </a:p>
          <a:p>
            <a:pPr lvl="1"/>
            <a:r>
              <a:rPr lang="en-US" dirty="0"/>
              <a:t>Parallel ensemble, each model is built independently</a:t>
            </a:r>
          </a:p>
          <a:p>
            <a:pPr lvl="1"/>
            <a:r>
              <a:rPr lang="en-US" dirty="0"/>
              <a:t>aim to decrease variance, not bias</a:t>
            </a:r>
          </a:p>
          <a:p>
            <a:r>
              <a:rPr lang="en-US" dirty="0"/>
              <a:t>Boosting: </a:t>
            </a:r>
          </a:p>
          <a:p>
            <a:pPr lvl="1"/>
            <a:r>
              <a:rPr lang="en-US" dirty="0"/>
              <a:t>Combine by learning</a:t>
            </a:r>
          </a:p>
          <a:p>
            <a:pPr lvl="1"/>
            <a:r>
              <a:rPr lang="en-US" dirty="0"/>
              <a:t>Sequential ensemble, try to add new models </a:t>
            </a:r>
            <a:br>
              <a:rPr lang="en-US" dirty="0"/>
            </a:br>
            <a:r>
              <a:rPr lang="en-US" dirty="0"/>
              <a:t>that do well where previous models lack</a:t>
            </a:r>
          </a:p>
          <a:p>
            <a:pPr lvl="1"/>
            <a:r>
              <a:rPr lang="en-US" dirty="0"/>
              <a:t>aim to decrease bias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Bagging vs Boosting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1579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32E61-41C1-422B-B982-5B60BE023D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dirty="0"/>
              <a:t>Bagging: </a:t>
            </a:r>
          </a:p>
          <a:p>
            <a:pPr lvl="1"/>
            <a:r>
              <a:rPr lang="en-US" dirty="0"/>
              <a:t>suitable for high variance low bias models (complex models) </a:t>
            </a:r>
          </a:p>
          <a:p>
            <a:pPr lvl="1"/>
            <a:r>
              <a:rPr lang="en-US" dirty="0"/>
              <a:t>an example of a tree-based method is random forest, </a:t>
            </a:r>
            <a:br>
              <a:rPr lang="en-US" dirty="0"/>
            </a:br>
            <a:r>
              <a:rPr lang="en-US" dirty="0"/>
              <a:t>which develop fully grown trees (note that RF modifies the grown procedure to reduce the correlation between trees)</a:t>
            </a:r>
          </a:p>
          <a:p>
            <a:r>
              <a:rPr lang="en-US" dirty="0"/>
              <a:t>Boosting: suitable for low variance high bias models</a:t>
            </a:r>
          </a:p>
          <a:p>
            <a:pPr lvl="1"/>
            <a:r>
              <a:rPr lang="en-US" dirty="0"/>
              <a:t>an example of a tree-based method is gradient boosting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Bagging vs Boosting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69417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Recap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783476-8DBA-4B96-8658-63D0E59735A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99306" y="2065337"/>
            <a:ext cx="7458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378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32E61-41C1-422B-B982-5B60BE023D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goal is to :</a:t>
            </a:r>
          </a:p>
          <a:p>
            <a:pPr lvl="1"/>
            <a:r>
              <a:rPr lang="en-US" sz="2000" b="1" dirty="0"/>
              <a:t>decrease variance</a:t>
            </a:r>
            <a:r>
              <a:rPr lang="en-US" sz="2000" dirty="0"/>
              <a:t>(bagging), </a:t>
            </a:r>
          </a:p>
          <a:p>
            <a:pPr lvl="1"/>
            <a:r>
              <a:rPr lang="en-US" sz="2000" b="1" dirty="0"/>
              <a:t>decrease bias</a:t>
            </a:r>
            <a:r>
              <a:rPr lang="en-US" sz="2000" dirty="0"/>
              <a:t> (boosting)</a:t>
            </a:r>
          </a:p>
          <a:p>
            <a:pPr lvl="1"/>
            <a:r>
              <a:rPr lang="en-US" sz="2000" b="1" dirty="0"/>
              <a:t>improve predictions</a:t>
            </a:r>
            <a:r>
              <a:rPr lang="en-US" sz="2000" dirty="0"/>
              <a:t> (stacking)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 Methods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66426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9841" y="2584222"/>
            <a:ext cx="2877006" cy="28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 Methods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C24A76-B74B-4A5C-BE63-D45404A5F7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Ensemble methods placed first in many prestigious machine learning competitions, such as the Netflix Competition, KDD 2009, Kaggle, IMAGENET, etc.</a:t>
            </a:r>
            <a:endParaRPr lang="en-GB" dirty="0"/>
          </a:p>
        </p:txBody>
      </p:sp>
      <p:pic>
        <p:nvPicPr>
          <p:cNvPr id="9" name="Picture 3" descr="Powerofmany.jpg">
            <a:extLst>
              <a:ext uri="{FF2B5EF4-FFF2-40B4-BE49-F238E27FC236}">
                <a16:creationId xmlns:a16="http://schemas.microsoft.com/office/drawing/2014/main" id="{9200B31A-7060-49D6-918E-7AE3A671E8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5525" y="3560443"/>
            <a:ext cx="4180689" cy="268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15227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12-Apr-20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Why and When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8681626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10D1E4-4A68-452F-93EB-64807DB0758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65760" y="2009550"/>
                <a:ext cx="8326438" cy="4025490"/>
              </a:xfrm>
            </p:spPr>
            <p:txBody>
              <a:bodyPr/>
              <a:lstStyle/>
              <a:p>
                <a:r>
                  <a:rPr lang="en-US" dirty="0"/>
                  <a:t>Statistical</a:t>
                </a:r>
              </a:p>
              <a:p>
                <a:pPr lvl="1"/>
                <a:r>
                  <a:rPr lang="en-US" sz="2000" dirty="0"/>
                  <a:t>if there is only a small amount of training data</a:t>
                </a:r>
              </a:p>
              <a:p>
                <a:r>
                  <a:rPr lang="en-US" dirty="0"/>
                  <a:t>Computational</a:t>
                </a:r>
              </a:p>
              <a:p>
                <a:pPr lvl="1"/>
                <a:r>
                  <a:rPr lang="en-US" sz="2000" dirty="0"/>
                  <a:t>Enough training data, but local optima produced by local search</a:t>
                </a:r>
              </a:p>
              <a:p>
                <a:r>
                  <a:rPr lang="en-US" dirty="0"/>
                  <a:t>Representational</a:t>
                </a:r>
              </a:p>
              <a:p>
                <a:pPr lvl="1"/>
                <a:r>
                  <a:rPr lang="en-US" sz="2000" dirty="0"/>
                  <a:t>When the true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000" dirty="0"/>
                  <a:t> cannot be represented by any of the hypothesis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10D1E4-4A68-452F-93EB-64807DB07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65760" y="2009550"/>
                <a:ext cx="8326438" cy="4025490"/>
              </a:xfrm>
              <a:blipFill>
                <a:blip r:embed="rId2"/>
                <a:stretch>
                  <a:fillRect r="-22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When to use Ensemble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87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D1E4-4A68-452F-93EB-64807DB075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dirty="0"/>
              <a:t>Suppose we have 5 completely independent classifiers for majority voting. </a:t>
            </a:r>
          </a:p>
          <a:p>
            <a:pPr>
              <a:spcBef>
                <a:spcPts val="600"/>
              </a:spcBef>
            </a:pPr>
            <a:r>
              <a:rPr lang="en-US" dirty="0"/>
              <a:t>It means that for one test time, the decision is set based on either:</a:t>
            </a:r>
          </a:p>
          <a:p>
            <a:pPr lvl="1"/>
            <a:r>
              <a:rPr lang="en-US" sz="2000" dirty="0"/>
              <a:t>3 out of the 5 classifiers,</a:t>
            </a:r>
          </a:p>
          <a:p>
            <a:pPr lvl="1"/>
            <a:r>
              <a:rPr lang="en-US" sz="2000" dirty="0"/>
              <a:t>4 out of the 5 classifiers, or</a:t>
            </a:r>
          </a:p>
          <a:p>
            <a:pPr lvl="1"/>
            <a:r>
              <a:rPr lang="en-US" sz="2000" dirty="0"/>
              <a:t>all 5 classifiers</a:t>
            </a:r>
          </a:p>
          <a:p>
            <a:pPr>
              <a:spcBef>
                <a:spcPts val="600"/>
              </a:spcBef>
            </a:pPr>
            <a:r>
              <a:rPr lang="en-US" dirty="0"/>
              <a:t>If each classifier has an </a:t>
            </a:r>
            <a:r>
              <a:rPr lang="en-US" dirty="0">
                <a:solidFill>
                  <a:srgbClr val="C00000"/>
                </a:solidFill>
              </a:rPr>
              <a:t>accuracy of 70%</a:t>
            </a:r>
            <a:r>
              <a:rPr lang="en-US" dirty="0"/>
              <a:t>,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then what is the accuracy of the </a:t>
            </a:r>
            <a:r>
              <a:rPr lang="en-US" dirty="0">
                <a:solidFill>
                  <a:srgbClr val="0000FF"/>
                </a:solidFill>
              </a:rPr>
              <a:t>five combined </a:t>
            </a:r>
            <a:r>
              <a:rPr lang="en-US" dirty="0"/>
              <a:t>methods?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/>
          <a:lstStyle/>
          <a:p>
            <a:fld id="{F0540D16-EBF5-0D44-A21F-B32E9F60957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fld id="{18616975-30F2-B74D-B90F-E83C4C9562E7}" type="datetime1">
              <a:rPr lang="en-US" smtClean="0"/>
              <a:pPr/>
              <a:t>12-Apr-20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Why Ensemble 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id-ID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168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13009</TotalTime>
  <Words>1809</Words>
  <Application>Microsoft Office PowerPoint</Application>
  <PresentationFormat>On-screen Show (4:3)</PresentationFormat>
  <Paragraphs>580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Brush Script Std</vt:lpstr>
      <vt:lpstr>Calibri</vt:lpstr>
      <vt:lpstr>Cambria Math</vt:lpstr>
      <vt:lpstr>Lucida Grande</vt:lpstr>
      <vt:lpstr>Symbol</vt:lpstr>
      <vt:lpstr>Verdana</vt:lpstr>
      <vt:lpstr>Wingdings</vt:lpstr>
      <vt:lpstr>template_informatika_slide</vt:lpstr>
      <vt:lpstr>Machine Learning</vt:lpstr>
      <vt:lpstr>Outline</vt:lpstr>
      <vt:lpstr>Ensemble Methods</vt:lpstr>
      <vt:lpstr>Ensemble Methods</vt:lpstr>
      <vt:lpstr>Ensemble Methods</vt:lpstr>
      <vt:lpstr>Ensemble Methods</vt:lpstr>
      <vt:lpstr>Why and When</vt:lpstr>
      <vt:lpstr>When to use Ensemble</vt:lpstr>
      <vt:lpstr>Why Ensemble Works</vt:lpstr>
      <vt:lpstr>Why Ensemble Works</vt:lpstr>
      <vt:lpstr>Why Ensemble Works</vt:lpstr>
      <vt:lpstr>Why Ensemble Works</vt:lpstr>
      <vt:lpstr>Why Ensemble Works</vt:lpstr>
      <vt:lpstr>Why Ensemble Works</vt:lpstr>
      <vt:lpstr>Maximizing accuracy and diversity</vt:lpstr>
      <vt:lpstr>Bias and Variance Error</vt:lpstr>
      <vt:lpstr>Bias and Variance</vt:lpstr>
      <vt:lpstr>Bias Error</vt:lpstr>
      <vt:lpstr>Bias Error</vt:lpstr>
      <vt:lpstr>Bias Error</vt:lpstr>
      <vt:lpstr>Variance Error</vt:lpstr>
      <vt:lpstr>Variance Error</vt:lpstr>
      <vt:lpstr>Variance Error</vt:lpstr>
      <vt:lpstr>Sources of Variance</vt:lpstr>
      <vt:lpstr>Bias vs Variance Trade-off</vt:lpstr>
      <vt:lpstr>Bias vs Variance Trade-off</vt:lpstr>
      <vt:lpstr>Reduce Variance</vt:lpstr>
      <vt:lpstr>Reduce Variance w/o Increasing Bias</vt:lpstr>
      <vt:lpstr>Bootstrap Aggregating</vt:lpstr>
      <vt:lpstr>Bootstrap</vt:lpstr>
      <vt:lpstr>Bootstrap</vt:lpstr>
      <vt:lpstr>Bootstrap Aggregating</vt:lpstr>
      <vt:lpstr>Bootstrap Aggregating</vt:lpstr>
      <vt:lpstr>Bootstrap Example</vt:lpstr>
      <vt:lpstr>Prediction by 1 Decision Tree</vt:lpstr>
      <vt:lpstr>100 Bagged Tree</vt:lpstr>
      <vt:lpstr>Bagging Recap</vt:lpstr>
      <vt:lpstr>Boosting</vt:lpstr>
      <vt:lpstr>Boosting</vt:lpstr>
      <vt:lpstr>Boosting</vt:lpstr>
      <vt:lpstr>Boosting</vt:lpstr>
      <vt:lpstr>Boosting</vt:lpstr>
      <vt:lpstr>AdaBoost</vt:lpstr>
      <vt:lpstr>AdaBoost </vt:lpstr>
      <vt:lpstr>Boosting Recap</vt:lpstr>
      <vt:lpstr>Ensemble Recap</vt:lpstr>
      <vt:lpstr>Bagging vs Boosting</vt:lpstr>
      <vt:lpstr>Bagging vs Boosting</vt:lpstr>
      <vt:lpstr>Ensemble Recap</vt:lpstr>
      <vt:lpstr>Question?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ANDITYAARIFIANTO</cp:lastModifiedBy>
  <cp:revision>550</cp:revision>
  <dcterms:created xsi:type="dcterms:W3CDTF">2012-11-14T18:53:32Z</dcterms:created>
  <dcterms:modified xsi:type="dcterms:W3CDTF">2020-04-12T16:23:53Z</dcterms:modified>
</cp:coreProperties>
</file>