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5" r:id="rId18"/>
    <p:sldId id="266" r:id="rId19"/>
    <p:sldId id="267" r:id="rId20"/>
    <p:sldId id="268" r:id="rId21"/>
    <p:sldId id="270" r:id="rId22"/>
    <p:sldId id="269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y aktual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1"/>
            <c:dispEq val="1"/>
            <c:trendlineLbl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y = 0,1098x + 98,248</a:t>
                    </a:r>
                    <a:br>
                      <a:rPr lang="en-US"/>
                    </a:br>
                    <a:endParaRPr lang="en-US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Sheet1!$H$2:$H$11</c:f>
              <c:numCache>
                <c:formatCode>General</c:formatCode>
                <c:ptCount val="10"/>
                <c:pt idx="0">
                  <c:v>1400</c:v>
                </c:pt>
                <c:pt idx="1">
                  <c:v>1600</c:v>
                </c:pt>
                <c:pt idx="2">
                  <c:v>1700</c:v>
                </c:pt>
                <c:pt idx="3">
                  <c:v>1875</c:v>
                </c:pt>
                <c:pt idx="4">
                  <c:v>1100</c:v>
                </c:pt>
                <c:pt idx="5">
                  <c:v>1550</c:v>
                </c:pt>
                <c:pt idx="6">
                  <c:v>2350</c:v>
                </c:pt>
                <c:pt idx="7">
                  <c:v>2450</c:v>
                </c:pt>
                <c:pt idx="8">
                  <c:v>1425</c:v>
                </c:pt>
                <c:pt idx="9">
                  <c:v>1700</c:v>
                </c:pt>
              </c:numCache>
            </c:numRef>
          </c:xVal>
          <c:yVal>
            <c:numRef>
              <c:f>Sheet1!$I$2:$I$11</c:f>
              <c:numCache>
                <c:formatCode>General</c:formatCode>
                <c:ptCount val="10"/>
                <c:pt idx="0">
                  <c:v>245</c:v>
                </c:pt>
                <c:pt idx="1">
                  <c:v>312</c:v>
                </c:pt>
                <c:pt idx="2">
                  <c:v>279</c:v>
                </c:pt>
                <c:pt idx="3">
                  <c:v>308</c:v>
                </c:pt>
                <c:pt idx="4">
                  <c:v>199</c:v>
                </c:pt>
                <c:pt idx="5">
                  <c:v>219</c:v>
                </c:pt>
                <c:pt idx="6">
                  <c:v>405</c:v>
                </c:pt>
                <c:pt idx="7">
                  <c:v>324</c:v>
                </c:pt>
                <c:pt idx="8">
                  <c:v>319</c:v>
                </c:pt>
                <c:pt idx="9">
                  <c:v>255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1EF-4568-B790-5CC1826E2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233584"/>
        <c:axId val="367232928"/>
      </c:scatterChart>
      <c:valAx>
        <c:axId val="367233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232928"/>
        <c:crosses val="autoZero"/>
        <c:crossBetween val="midCat"/>
      </c:valAx>
      <c:valAx>
        <c:axId val="36723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233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</cdr:x>
      <cdr:y>0.03472</cdr:y>
    </cdr:from>
    <cdr:to>
      <cdr:x>0.8</cdr:x>
      <cdr:y>0.36806</cdr:y>
    </cdr:to>
    <cdr:sp macro="" textlink="">
      <cdr:nvSpPr>
        <cdr:cNvPr id="2" name="Text Box 1"/>
        <cdr:cNvSpPr txBox="1"/>
      </cdr:nvSpPr>
      <cdr:spPr>
        <a:xfrm xmlns:a="http://schemas.openxmlformats.org/drawingml/2006/main">
          <a:off x="2743200" y="952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D" sz="1100"/>
        </a:p>
      </cdr:txBody>
    </cdr:sp>
  </cdr:relSizeAnchor>
  <cdr:relSizeAnchor xmlns:cdr="http://schemas.openxmlformats.org/drawingml/2006/chartDrawing">
    <cdr:from>
      <cdr:x>0.57917</cdr:x>
      <cdr:y>0.06597</cdr:y>
    </cdr:from>
    <cdr:to>
      <cdr:x>0.66458</cdr:x>
      <cdr:y>0.06597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5958AB83-F0AA-4326-86A3-31A1A06BB570}"/>
            </a:ext>
          </a:extLst>
        </cdr:cNvPr>
        <cdr:cNvCxnSpPr/>
      </cdr:nvCxnSpPr>
      <cdr:spPr>
        <a:xfrm xmlns:a="http://schemas.openxmlformats.org/drawingml/2006/main">
          <a:off x="2647950" y="180975"/>
          <a:ext cx="390525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7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0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6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4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7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-colored push pins connected by a black wire">
            <a:extLst>
              <a:ext uri="{FF2B5EF4-FFF2-40B4-BE49-F238E27FC236}">
                <a16:creationId xmlns:a16="http://schemas.microsoft.com/office/drawing/2014/main" id="{E202ECF9-5871-4E27-ABEA-C60A62A93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4" b="479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5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EA05C-9E61-489E-8BBB-0F386C135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9389" y="1891412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Regresi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4C9F7-BFCE-493B-B38D-3339C3F76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8" y="4313467"/>
            <a:ext cx="2765446" cy="12411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alpha val="5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6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967F-E252-4470-9733-F61B5D81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1" dirty="0"/>
              <a:t>Model </a:t>
            </a:r>
            <a:r>
              <a:rPr lang="en-ID" b="1" dirty="0" err="1"/>
              <a:t>Regresi</a:t>
            </a:r>
            <a:r>
              <a:rPr lang="en-ID" b="1" dirty="0"/>
              <a:t> Linear Multivariate (multi variable)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0907B4-397F-4E1B-BB66-C1F277148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744" y="1897039"/>
                <a:ext cx="9076329" cy="40013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D" dirty="0" err="1"/>
                  <a:t>Selanjutnya</a:t>
                </a:r>
                <a:r>
                  <a:rPr lang="en-ID" dirty="0"/>
                  <a:t>, Teknik </a:t>
                </a:r>
                <a:r>
                  <a:rPr lang="en-ID" dirty="0" err="1"/>
                  <a:t>regresi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variable </a:t>
                </a:r>
                <a:r>
                  <a:rPr lang="en-ID" dirty="0" err="1"/>
                  <a:t>lebih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satu</a:t>
                </a:r>
                <a:r>
                  <a:rPr lang="en-ID" dirty="0"/>
                  <a:t> (multi variable).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regresi</a:t>
                </a:r>
                <a:r>
                  <a:rPr lang="en-ID" dirty="0"/>
                  <a:t> multi variable </a:t>
                </a:r>
                <a:r>
                  <a:rPr lang="en-ID" dirty="0" err="1"/>
                  <a:t>ini</a:t>
                </a:r>
                <a:r>
                  <a:rPr lang="en-ID" dirty="0"/>
                  <a:t>,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satu</a:t>
                </a:r>
                <a:r>
                  <a:rPr lang="en-ID" dirty="0"/>
                  <a:t> data input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𝑖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memiliki</a:t>
                </a:r>
                <a:r>
                  <a:rPr lang="en-ID" dirty="0"/>
                  <a:t> </a:t>
                </a:r>
                <a:r>
                  <a:rPr lang="en-ID" dirty="0" err="1"/>
                  <a:t>beberapa</a:t>
                </a:r>
                <a:r>
                  <a:rPr lang="en-ID" dirty="0"/>
                  <a:t> variable, </a:t>
                </a:r>
                <a:r>
                  <a:rPr lang="en-ID" dirty="0" err="1"/>
                  <a:t>yaitu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1</m:t>
                        </m:r>
                      </m:sub>
                    </m:sSub>
                    <m:r>
                      <a:rPr lang="en-ID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2</m:t>
                        </m:r>
                      </m:sub>
                    </m:sSub>
                    <m:r>
                      <a:rPr lang="en-ID" i="1"/>
                      <m:t>,….,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𝑝</m:t>
                        </m:r>
                      </m:sub>
                    </m:sSub>
                  </m:oMath>
                </a14:m>
                <a:r>
                  <a:rPr lang="en-ID" dirty="0"/>
                  <a:t> yang </a:t>
                </a:r>
                <a:r>
                  <a:rPr lang="en-ID" dirty="0" err="1"/>
                  <a:t>berhubungan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variable </a:t>
                </a:r>
                <a:r>
                  <a:rPr lang="en-ID" dirty="0" err="1"/>
                  <a:t>respon</a:t>
                </a:r>
                <a:r>
                  <a:rPr lang="en-ID" dirty="0"/>
                  <a:t> y, </a:t>
                </a:r>
                <a:r>
                  <a:rPr lang="en-ID" dirty="0" err="1"/>
                  <a:t>dengan</a:t>
                </a:r>
                <a:r>
                  <a:rPr lang="en-ID" dirty="0"/>
                  <a:t> p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banyak</a:t>
                </a:r>
                <a:r>
                  <a:rPr lang="en-ID" dirty="0"/>
                  <a:t> variable.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contoh</a:t>
                </a:r>
                <a:r>
                  <a:rPr lang="en-ID" dirty="0"/>
                  <a:t>,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memiliki</a:t>
                </a:r>
                <a:r>
                  <a:rPr lang="en-ID" dirty="0"/>
                  <a:t> </a:t>
                </a:r>
                <a:r>
                  <a:rPr lang="en-ID" dirty="0" err="1"/>
                  <a:t>empat</a:t>
                </a:r>
                <a:r>
                  <a:rPr lang="en-ID" dirty="0"/>
                  <a:t> variable (p=4) :</a:t>
                </a:r>
                <a:endParaRPr lang="en-US" dirty="0"/>
              </a:p>
              <a:p>
                <a:pPr lvl="0"/>
                <a:r>
                  <a:rPr lang="en-ID" dirty="0"/>
                  <a:t>y	= </a:t>
                </a:r>
                <a:r>
                  <a:rPr lang="en-ID" dirty="0" err="1"/>
                  <a:t>harga</a:t>
                </a:r>
                <a:r>
                  <a:rPr lang="en-ID" dirty="0"/>
                  <a:t> </a:t>
                </a:r>
                <a:r>
                  <a:rPr lang="en-ID" dirty="0" err="1"/>
                  <a:t>rumah</a:t>
                </a:r>
                <a:r>
                  <a:rPr lang="en-ID" dirty="0"/>
                  <a:t> </a:t>
                </a:r>
                <a:r>
                  <a:rPr lang="en-ID" dirty="0" err="1"/>
                  <a:t>sekarang</a:t>
                </a: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	= </a:t>
                </a:r>
                <a:r>
                  <a:rPr lang="en-ID" dirty="0" err="1"/>
                  <a:t>luas</a:t>
                </a:r>
                <a:r>
                  <a:rPr lang="en-ID" dirty="0"/>
                  <a:t> </a:t>
                </a:r>
                <a:r>
                  <a:rPr lang="en-ID" dirty="0" err="1"/>
                  <a:t>rumah</a:t>
                </a: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	= </a:t>
                </a:r>
                <a:r>
                  <a:rPr lang="en-ID" dirty="0" err="1"/>
                  <a:t>lokasi</a:t>
                </a: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3</m:t>
                        </m:r>
                      </m:sub>
                    </m:sSub>
                  </m:oMath>
                </a14:m>
                <a:r>
                  <a:rPr lang="en-ID" dirty="0"/>
                  <a:t>	= </a:t>
                </a:r>
                <a:r>
                  <a:rPr lang="en-ID" dirty="0" err="1"/>
                  <a:t>harg</a:t>
                </a:r>
                <a:r>
                  <a:rPr lang="en-ID" dirty="0"/>
                  <a:t> </a:t>
                </a:r>
                <a:r>
                  <a:rPr lang="en-ID" dirty="0" err="1"/>
                  <a:t>tahun</a:t>
                </a:r>
                <a:r>
                  <a:rPr lang="en-ID" dirty="0"/>
                  <a:t> </a:t>
                </a:r>
                <a:r>
                  <a:rPr lang="en-ID" dirty="0" err="1"/>
                  <a:t>lalu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4</m:t>
                        </m:r>
                      </m:sub>
                    </m:sSub>
                  </m:oMath>
                </a14:m>
                <a:r>
                  <a:rPr lang="en-ID" dirty="0"/>
                  <a:t>	= </a:t>
                </a:r>
                <a:r>
                  <a:rPr lang="en-ID" dirty="0" err="1"/>
                  <a:t>harga</a:t>
                </a:r>
                <a:r>
                  <a:rPr lang="en-ID" dirty="0"/>
                  <a:t> per meter </a:t>
                </a:r>
                <a:r>
                  <a:rPr lang="en-ID" dirty="0" err="1"/>
                  <a:t>persegi</a:t>
                </a:r>
                <a:r>
                  <a:rPr lang="en-ID" dirty="0"/>
                  <a:t> ( </a:t>
                </a:r>
                <a:r>
                  <a:rPr lang="en-ID" dirty="0" err="1"/>
                  <a:t>kualitas</a:t>
                </a:r>
                <a:r>
                  <a:rPr lang="en-ID" dirty="0"/>
                  <a:t> </a:t>
                </a:r>
                <a:r>
                  <a:rPr lang="en-ID" dirty="0" err="1"/>
                  <a:t>konstruksi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0907B4-397F-4E1B-BB66-C1F277148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744" y="1897039"/>
                <a:ext cx="9076329" cy="4001373"/>
              </a:xfrm>
              <a:blipFill>
                <a:blip r:embed="rId2"/>
                <a:stretch>
                  <a:fillRect l="-1411" t="-457" r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56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8F0F9-724D-483C-9A25-E6207B4D4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744" y="668741"/>
                <a:ext cx="9076329" cy="522967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ID" dirty="0"/>
                  <a:t>Model </a:t>
                </a:r>
                <a:r>
                  <a:rPr lang="en-ID" dirty="0" err="1"/>
                  <a:t>regresi</a:t>
                </a:r>
                <a:r>
                  <a:rPr lang="en-ID" dirty="0"/>
                  <a:t> multi variable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dituliskan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.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D" i="1"/>
                      <m:t>𝑦</m:t>
                    </m:r>
                    <m:r>
                      <a:rPr lang="en-ID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0</m:t>
                        </m:r>
                      </m:sub>
                    </m:sSub>
                    <m:r>
                      <a:rPr lang="en-ID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11</m:t>
                        </m:r>
                      </m:sub>
                    </m:sSub>
                    <m:r>
                      <a:rPr lang="en-ID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22</m:t>
                        </m:r>
                      </m:sub>
                    </m:sSub>
                    <m:r>
                      <a:rPr lang="en-ID" i="1"/>
                      <m:t>+…+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𝑝</m:t>
                        </m:r>
                      </m:sub>
                    </m:sSub>
                    <m:r>
                      <a:rPr lang="en-ID" i="1"/>
                      <m:t>+</m:t>
                    </m:r>
                    <m:r>
                      <a:rPr lang="en-ID" i="1"/>
                      <m:t>𝑒</m:t>
                    </m:r>
                  </m:oMath>
                </a14:m>
                <a:r>
                  <a:rPr lang="en-ID" dirty="0"/>
                  <a:t> </a:t>
                </a:r>
                <a:endParaRPr lang="en-US" dirty="0"/>
              </a:p>
              <a:p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mempunyai</a:t>
                </a:r>
                <a:r>
                  <a:rPr lang="en-ID" dirty="0"/>
                  <a:t> m </a:t>
                </a:r>
                <a:r>
                  <a:rPr lang="en-ID" dirty="0" err="1"/>
                  <a:t>jumlah</a:t>
                </a:r>
                <a:r>
                  <a:rPr lang="en-ID" dirty="0"/>
                  <a:t> </a:t>
                </a:r>
                <a:r>
                  <a:rPr lang="en-ID" dirty="0" err="1"/>
                  <a:t>objek</a:t>
                </a:r>
                <a:r>
                  <a:rPr lang="en-ID" dirty="0"/>
                  <a:t>/data,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akan</a:t>
                </a:r>
                <a:r>
                  <a:rPr lang="en-ID" dirty="0"/>
                  <a:t> </a:t>
                </a:r>
                <a:r>
                  <a:rPr lang="en-ID" dirty="0" err="1"/>
                  <a:t>mendapatkan</a:t>
                </a:r>
                <a:r>
                  <a:rPr lang="en-ID" dirty="0"/>
                  <a:t> model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 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𝑦</m:t>
                        </m:r>
                      </m:e>
                      <m:sub>
                        <m:r>
                          <a:rPr lang="en-ID" i="1"/>
                          <m:t>1</m:t>
                        </m:r>
                      </m:sub>
                    </m:sSub>
                    <m:r>
                      <a:rPr lang="en-ID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0</m:t>
                        </m:r>
                      </m:sub>
                    </m:sSub>
                    <m:r>
                      <a:rPr lang="en-ID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11</m:t>
                        </m:r>
                      </m:sub>
                    </m:sSub>
                    <m:r>
                      <a:rPr lang="en-ID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12</m:t>
                        </m:r>
                      </m:sub>
                    </m:sSub>
                    <m:r>
                      <a:rPr lang="en-ID" i="1"/>
                      <m:t>+…+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1</m:t>
                        </m:r>
                        <m:r>
                          <a:rPr lang="en-ID" i="1"/>
                          <m:t>𝑝</m:t>
                        </m:r>
                      </m:sub>
                    </m:sSub>
                    <m:r>
                      <a:rPr lang="en-ID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𝑒</m:t>
                        </m:r>
                      </m:e>
                      <m:sub>
                        <m:r>
                          <a:rPr lang="en-ID" i="1"/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  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𝑦</m:t>
                        </m:r>
                      </m:e>
                      <m:sub>
                        <m:r>
                          <a:rPr lang="en-ID" i="1"/>
                          <m:t>2</m:t>
                        </m:r>
                      </m:sub>
                    </m:sSub>
                    <m:r>
                      <a:rPr lang="en-ID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0</m:t>
                        </m:r>
                      </m:sub>
                    </m:sSub>
                    <m:r>
                      <a:rPr lang="en-ID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21</m:t>
                        </m:r>
                      </m:sub>
                    </m:sSub>
                    <m:r>
                      <a:rPr lang="en-ID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22</m:t>
                        </m:r>
                      </m:sub>
                    </m:sSub>
                    <m:r>
                      <a:rPr lang="en-ID" i="1"/>
                      <m:t>+…+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smtClean="0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2</m:t>
                        </m:r>
                        <m:r>
                          <a:rPr lang="en-ID" i="1"/>
                          <m:t>𝑝</m:t>
                        </m:r>
                      </m:sub>
                    </m:sSub>
                    <m:r>
                      <a:rPr lang="en-ID" i="1" smtClean="0"/>
                      <m:t>+</m:t>
                    </m:r>
                    <m:sSub>
                      <m:sSubPr>
                        <m:ctrlPr>
                          <a:rPr lang="en-US" i="1" smtClean="0"/>
                        </m:ctrlPr>
                      </m:sSubPr>
                      <m:e>
                        <m:r>
                          <a:rPr lang="en-ID" i="1"/>
                          <m:t>𝑒</m:t>
                        </m:r>
                      </m:e>
                      <m:sub>
                        <m:r>
                          <a:rPr lang="en-ID" i="1"/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ID" dirty="0"/>
                  <a:t>      </a:t>
                </a:r>
                <a14:m>
                  <m:oMath xmlns:m="http://schemas.openxmlformats.org/officeDocument/2006/math">
                    <m:r>
                      <a:rPr lang="en-ID" i="1" smtClean="0"/>
                      <m:t>⋮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𝑦</m:t>
                        </m:r>
                      </m:e>
                      <m:sub>
                        <m:r>
                          <a:rPr lang="en-ID" i="1"/>
                          <m:t>𝑚</m:t>
                        </m:r>
                      </m:sub>
                    </m:sSub>
                    <m:r>
                      <a:rPr lang="en-ID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0</m:t>
                        </m:r>
                      </m:sub>
                    </m:sSub>
                    <m:r>
                      <a:rPr lang="en-ID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𝑚</m:t>
                        </m:r>
                        <m:r>
                          <a:rPr lang="en-ID" i="1"/>
                          <m:t>1</m:t>
                        </m:r>
                      </m:sub>
                    </m:sSub>
                    <m:r>
                      <a:rPr lang="en-ID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𝑚</m:t>
                        </m:r>
                        <m:r>
                          <a:rPr lang="en-ID" i="1"/>
                          <m:t>2</m:t>
                        </m:r>
                      </m:sub>
                    </m:sSub>
                    <m:r>
                      <a:rPr lang="en-ID" i="1"/>
                      <m:t>+…+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𝑚𝑝</m:t>
                        </m:r>
                      </m:sub>
                    </m:sSub>
                    <m:r>
                      <a:rPr lang="en-ID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𝑒</m:t>
                        </m:r>
                      </m:e>
                      <m:sub>
                        <m:r>
                          <a:rPr lang="en-ID" i="1"/>
                          <m:t>𝑚</m:t>
                        </m:r>
                      </m:sub>
                    </m:sSub>
                  </m:oMath>
                </a14:m>
                <a:r>
                  <a:rPr lang="en-ID" dirty="0"/>
                  <a:t>  </a:t>
                </a:r>
                <a:endParaRPr lang="en-US" dirty="0"/>
              </a:p>
              <a:p>
                <a:r>
                  <a:rPr lang="en-ID" dirty="0"/>
                  <a:t>		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notasi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, </a:t>
                </a:r>
                <a:r>
                  <a:rPr lang="en-ID" dirty="0" err="1"/>
                  <a:t>bisa</a:t>
                </a:r>
                <a:r>
                  <a:rPr lang="en-ID" dirty="0"/>
                  <a:t> </a:t>
                </a:r>
                <a:r>
                  <a:rPr lang="en-ID" dirty="0" err="1"/>
                  <a:t>ditulis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: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ID" dirty="0"/>
                  <a:t>Y = </a:t>
                </a:r>
                <a:r>
                  <a:rPr lang="en-ID" dirty="0" err="1"/>
                  <a:t>Xb</a:t>
                </a:r>
                <a:r>
                  <a:rPr lang="en-ID" dirty="0"/>
                  <a:t> + e,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ID" dirty="0" err="1"/>
                  <a:t>Keterangan</a:t>
                </a:r>
                <a:r>
                  <a:rPr lang="en-ID" dirty="0"/>
                  <a:t> 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ID" dirty="0"/>
                  <a:t>Y	= </a:t>
                </a:r>
                <a:r>
                  <a:rPr lang="en-ID" dirty="0" err="1"/>
                  <a:t>matriks</a:t>
                </a:r>
                <a:r>
                  <a:rPr lang="en-ID" dirty="0"/>
                  <a:t> </a:t>
                </a:r>
                <a:r>
                  <a:rPr lang="en-ID" dirty="0" err="1"/>
                  <a:t>berukuran</a:t>
                </a:r>
                <a:r>
                  <a:rPr lang="en-ID" dirty="0"/>
                  <a:t> m x 1. - e	= </a:t>
                </a:r>
                <a:r>
                  <a:rPr lang="en-ID" dirty="0" err="1"/>
                  <a:t>matriks</a:t>
                </a:r>
                <a:r>
                  <a:rPr lang="en-ID" dirty="0"/>
                  <a:t> </a:t>
                </a:r>
                <a:r>
                  <a:rPr lang="en-ID" dirty="0" err="1"/>
                  <a:t>berukuran</a:t>
                </a:r>
                <a:r>
                  <a:rPr lang="en-ID" dirty="0"/>
                  <a:t> nx1.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ID" dirty="0"/>
                  <a:t>X	= </a:t>
                </a:r>
                <a:r>
                  <a:rPr lang="en-ID" dirty="0" err="1"/>
                  <a:t>matriks</a:t>
                </a:r>
                <a:r>
                  <a:rPr lang="en-ID" dirty="0"/>
                  <a:t> </a:t>
                </a:r>
                <a:r>
                  <a:rPr lang="en-ID" dirty="0" err="1"/>
                  <a:t>berukuran</a:t>
                </a:r>
                <a:r>
                  <a:rPr lang="en-ID" dirty="0"/>
                  <a:t> m x n.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ID" dirty="0"/>
                  <a:t>b	= </a:t>
                </a:r>
                <a:r>
                  <a:rPr lang="en-ID" dirty="0" err="1"/>
                  <a:t>matriks</a:t>
                </a:r>
                <a:r>
                  <a:rPr lang="en-ID" dirty="0"/>
                  <a:t> </a:t>
                </a:r>
                <a:r>
                  <a:rPr lang="en-ID" dirty="0" err="1"/>
                  <a:t>berukuran</a:t>
                </a:r>
                <a:r>
                  <a:rPr lang="en-ID" dirty="0"/>
                  <a:t> n x 1.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8F0F9-724D-483C-9A25-E6207B4D4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744" y="668741"/>
                <a:ext cx="9076329" cy="5229672"/>
              </a:xfrm>
              <a:blipFill>
                <a:blip r:embed="rId2"/>
                <a:stretch>
                  <a:fillRect l="-1008" t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42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3C969-1F4F-4A3C-A7EC-BA70F320B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744" y="300251"/>
                <a:ext cx="9076329" cy="559816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D" dirty="0" err="1"/>
                  <a:t>Detailnya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.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ID" dirty="0"/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𝑦</m:t>
                                  </m:r>
                                </m:e>
                                <m:sub>
                                  <m:r>
                                    <a:rPr lang="en-ID" i="1"/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𝑦</m:t>
                                  </m:r>
                                </m:e>
                                <m:sub>
                                  <m:r>
                                    <a:rPr lang="en-ID" i="1"/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D" i="1"/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𝑦</m:t>
                                  </m:r>
                                </m:e>
                                <m:sub>
                                  <m:r>
                                    <a:rPr lang="en-ID" i="1"/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, 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ID" i="1"/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𝑥</m:t>
                                  </m:r>
                                </m:e>
                                <m:sub>
                                  <m:r>
                                    <a:rPr lang="en-ID" i="1"/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𝑥</m:t>
                                  </m:r>
                                </m:e>
                                <m:sub>
                                  <m:r>
                                    <a:rPr lang="en-ID" i="1"/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D" i="1"/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𝑥</m:t>
                                  </m:r>
                                </m:e>
                                <m:sub>
                                  <m:r>
                                    <a:rPr lang="en-ID" i="1"/>
                                    <m:t>1</m:t>
                                  </m:r>
                                  <m:r>
                                    <a:rPr lang="en-ID" i="1"/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D" i="1"/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𝑥</m:t>
                                  </m:r>
                                </m:e>
                                <m:sub>
                                  <m:r>
                                    <a:rPr lang="en-ID" i="1"/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𝑥</m:t>
                                  </m:r>
                                </m:e>
                                <m:sub>
                                  <m:r>
                                    <a:rPr lang="en-ID" i="1"/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D" i="1"/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𝑥</m:t>
                                  </m:r>
                                </m:e>
                                <m:sub>
                                  <m:r>
                                    <a:rPr lang="en-ID" i="1"/>
                                    <m:t>2</m:t>
                                  </m:r>
                                  <m:r>
                                    <a:rPr lang="en-ID" i="1"/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D" i="1"/>
                                <m:t>⋮</m:t>
                              </m:r>
                            </m:e>
                            <m:e>
                              <m:r>
                                <a:rPr lang="en-ID" i="1"/>
                                <m:t>⋮</m:t>
                              </m:r>
                            </m:e>
                            <m:e>
                              <m:r>
                                <a:rPr lang="en-ID" i="1"/>
                                <m:t>⋮</m:t>
                              </m:r>
                            </m:e>
                            <m:e>
                              <m:r>
                                <a:rPr lang="en-ID" i="1"/>
                                <m:t>⋱</m:t>
                              </m:r>
                            </m:e>
                            <m:e>
                              <m:r>
                                <a:rPr lang="en-ID" i="1"/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ID" i="1"/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𝑥</m:t>
                                  </m:r>
                                </m:e>
                                <m:sub>
                                  <m:r>
                                    <a:rPr lang="en-ID" i="1"/>
                                    <m:t>𝑚</m:t>
                                  </m:r>
                                  <m:r>
                                    <a:rPr lang="en-ID" i="1"/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𝑥</m:t>
                                  </m:r>
                                </m:e>
                                <m:sub>
                                  <m:r>
                                    <a:rPr lang="en-ID" i="1"/>
                                    <m:t>𝑚</m:t>
                                  </m:r>
                                  <m:r>
                                    <a:rPr lang="en-ID" i="1"/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D" i="1"/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𝑥</m:t>
                                  </m:r>
                                </m:e>
                                <m:sub>
                                  <m:r>
                                    <a:rPr lang="en-ID" i="1"/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,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𝑏</m:t>
                                  </m:r>
                                </m:e>
                                <m:sub>
                                  <m:r>
                                    <a:rPr lang="en-ID" i="1"/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𝑏</m:t>
                                  </m:r>
                                </m:e>
                                <m:sub>
                                  <m:r>
                                    <a:rPr lang="en-ID" i="1"/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D" i="1"/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𝑏</m:t>
                                  </m:r>
                                </m:e>
                                <m:sub>
                                  <m:r>
                                    <a:rPr lang="en-ID" i="1"/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, dan e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𝑒</m:t>
                                  </m:r>
                                </m:e>
                                <m:sub>
                                  <m:r>
                                    <a:rPr lang="en-ID" i="1"/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𝑒</m:t>
                                  </m:r>
                                </m:e>
                                <m:sub>
                                  <m:r>
                                    <a:rPr lang="en-ID" i="1"/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D" i="1"/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ID" i="1"/>
                                    <m:t>𝑒</m:t>
                                  </m:r>
                                </m:e>
                                <m:sub>
                                  <m:r>
                                    <a:rPr lang="en-ID" i="1"/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ID" dirty="0" err="1"/>
                  <a:t>Matriks</a:t>
                </a:r>
                <a:r>
                  <a:rPr lang="en-ID" dirty="0"/>
                  <a:t> X di </a:t>
                </a:r>
                <a:r>
                  <a:rPr lang="en-ID" dirty="0" err="1"/>
                  <a:t>atas</a:t>
                </a:r>
                <a:r>
                  <a:rPr lang="en-ID" dirty="0"/>
                  <a:t>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sering</a:t>
                </a:r>
                <a:r>
                  <a:rPr lang="en-ID" dirty="0"/>
                  <a:t> </a:t>
                </a:r>
                <a:r>
                  <a:rPr lang="en-ID" dirty="0" err="1"/>
                  <a:t>sebut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b="1" dirty="0" err="1"/>
                  <a:t>matriks</a:t>
                </a:r>
                <a:r>
                  <a:rPr lang="en-ID" b="1" dirty="0"/>
                  <a:t> </a:t>
                </a:r>
                <a:r>
                  <a:rPr lang="en-ID" b="1" dirty="0" err="1"/>
                  <a:t>desain</a:t>
                </a:r>
                <a:r>
                  <a:rPr lang="en-ID" b="1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ID" dirty="0" err="1"/>
                  <a:t>Estimasi</a:t>
                </a:r>
                <a:r>
                  <a:rPr lang="en-ID" dirty="0"/>
                  <a:t>/</a:t>
                </a:r>
                <a:r>
                  <a:rPr lang="en-ID" dirty="0" err="1"/>
                  <a:t>prediksi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model </a:t>
                </a:r>
                <a:r>
                  <a:rPr lang="en-ID" dirty="0" err="1"/>
                  <a:t>tersebut</a:t>
                </a:r>
                <a:r>
                  <a:rPr lang="en-ID" dirty="0"/>
                  <a:t> di </a:t>
                </a:r>
                <a:r>
                  <a:rPr lang="en-ID" dirty="0" err="1"/>
                  <a:t>atas</a:t>
                </a:r>
                <a:r>
                  <a:rPr lang="en-ID" dirty="0"/>
                  <a:t> </a:t>
                </a:r>
                <a:r>
                  <a:rPr lang="en-ID" dirty="0" err="1"/>
                  <a:t>bisa</a:t>
                </a:r>
                <a:r>
                  <a:rPr lang="en-ID" dirty="0"/>
                  <a:t> </a:t>
                </a:r>
                <a:r>
                  <a:rPr lang="en-ID" dirty="0" err="1"/>
                  <a:t>dituliskan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endParaRPr lang="en-ID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ID" i="1"/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D" i="1"/>
                          <m:t>1</m:t>
                        </m:r>
                      </m:sub>
                    </m:sSub>
                    <m:r>
                      <a:rPr lang="en-ID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0</m:t>
                        </m:r>
                      </m:sub>
                    </m:sSub>
                    <m:r>
                      <a:rPr lang="en-ID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11</m:t>
                        </m:r>
                      </m:sub>
                    </m:sSub>
                    <m:r>
                      <a:rPr lang="en-ID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12</m:t>
                        </m:r>
                      </m:sub>
                    </m:sSub>
                    <m:r>
                      <a:rPr lang="en-ID" i="1"/>
                      <m:t>+…+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1</m:t>
                        </m:r>
                        <m:r>
                          <a:rPr lang="en-ID" i="1"/>
                          <m:t>𝑝</m:t>
                        </m:r>
                      </m:sub>
                    </m:sSub>
                  </m:oMath>
                </a14:m>
                <a:r>
                  <a:rPr lang="en-ID" dirty="0"/>
                  <a:t>   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ID" i="1"/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D" i="1"/>
                          <m:t>2</m:t>
                        </m:r>
                      </m:sub>
                    </m:sSub>
                    <m:r>
                      <a:rPr lang="en-ID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0</m:t>
                        </m:r>
                      </m:sub>
                    </m:sSub>
                    <m:r>
                      <a:rPr lang="en-ID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21</m:t>
                        </m:r>
                      </m:sub>
                    </m:sSub>
                    <m:r>
                      <a:rPr lang="en-ID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22</m:t>
                        </m:r>
                      </m:sub>
                    </m:sSub>
                    <m:r>
                      <a:rPr lang="en-ID" i="1"/>
                      <m:t>+…+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𝑏</m:t>
                        </m:r>
                      </m:e>
                      <m:sub>
                        <m:r>
                          <a:rPr lang="en-ID" i="1"/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ID" i="1"/>
                          <m:t>𝑥</m:t>
                        </m:r>
                      </m:e>
                      <m:sub>
                        <m:r>
                          <a:rPr lang="en-ID" i="1"/>
                          <m:t>2</m:t>
                        </m:r>
                        <m:r>
                          <a:rPr lang="en-ID" i="1"/>
                          <m:t>𝑝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ID" dirty="0"/>
                  <a:t>      </a:t>
                </a:r>
                <a14:m>
                  <m:oMath xmlns:m="http://schemas.openxmlformats.org/officeDocument/2006/math">
                    <m:r>
                      <a:rPr lang="en-ID" i="1"/>
                      <m:t>⋮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ID" i="1"/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D" i="1"/>
                            <m:t>𝑚</m:t>
                          </m:r>
                        </m:sub>
                      </m:sSub>
                      <m:r>
                        <a:rPr lang="en-ID" i="1"/>
                        <m:t>=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ID" i="1"/>
                            <m:t>𝑏</m:t>
                          </m:r>
                        </m:e>
                        <m:sub>
                          <m:r>
                            <a:rPr lang="en-ID" i="1"/>
                            <m:t>0</m:t>
                          </m:r>
                        </m:sub>
                      </m:sSub>
                      <m:r>
                        <a:rPr lang="en-ID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ID" i="1"/>
                            <m:t>𝑏</m:t>
                          </m:r>
                        </m:e>
                        <m:sub>
                          <m:r>
                            <a:rPr lang="en-ID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ID" i="1"/>
                            <m:t>𝑥</m:t>
                          </m:r>
                        </m:e>
                        <m:sub>
                          <m:r>
                            <a:rPr lang="en-ID" i="1"/>
                            <m:t>𝑚</m:t>
                          </m:r>
                          <m:r>
                            <a:rPr lang="en-ID" i="1"/>
                            <m:t>1</m:t>
                          </m:r>
                        </m:sub>
                      </m:sSub>
                      <m:r>
                        <a:rPr lang="en-ID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ID" i="1"/>
                            <m:t>𝑏</m:t>
                          </m:r>
                        </m:e>
                        <m:sub>
                          <m:r>
                            <a:rPr lang="en-ID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ID" i="1"/>
                            <m:t>𝑥</m:t>
                          </m:r>
                        </m:e>
                        <m:sub>
                          <m:r>
                            <a:rPr lang="en-ID" i="1"/>
                            <m:t>𝑚</m:t>
                          </m:r>
                          <m:r>
                            <a:rPr lang="en-ID" i="1"/>
                            <m:t>2</m:t>
                          </m:r>
                        </m:sub>
                      </m:sSub>
                      <m:r>
                        <a:rPr lang="en-ID" i="1"/>
                        <m:t>+…+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ID" i="1"/>
                            <m:t>𝑏</m:t>
                          </m:r>
                        </m:e>
                        <m:sub>
                          <m:r>
                            <a:rPr lang="en-ID" i="1"/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ID" i="1"/>
                            <m:t>𝑥</m:t>
                          </m:r>
                        </m:e>
                        <m:sub>
                          <m:r>
                            <a:rPr lang="en-ID" i="1"/>
                            <m:t>𝑚𝑝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notasi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tuliskan</a:t>
                </a:r>
                <a:r>
                  <a:rPr lang="en-ID" dirty="0"/>
                  <a:t> 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en-ID" i="1"/>
                          <m:t>𝑦</m:t>
                        </m:r>
                      </m:e>
                    </m:acc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Xb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3C969-1F4F-4A3C-A7EC-BA70F320B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744" y="300251"/>
                <a:ext cx="9076329" cy="5598161"/>
              </a:xfrm>
              <a:blipFill>
                <a:blip r:embed="rId2"/>
                <a:stretch>
                  <a:fillRect l="-1411" t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42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650984-4B77-43A3-929E-DC3D68C54D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744" y="777923"/>
                <a:ext cx="9076329" cy="51204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dirty="0" err="1"/>
                  <a:t>Seperti</a:t>
                </a:r>
                <a:r>
                  <a:rPr lang="en-ID" dirty="0"/>
                  <a:t> </a:t>
                </a:r>
                <a:r>
                  <a:rPr lang="en-ID" dirty="0" err="1"/>
                  <a:t>sebelumnya</a:t>
                </a:r>
                <a:r>
                  <a:rPr lang="en-ID" dirty="0"/>
                  <a:t>,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akan</a:t>
                </a:r>
                <a:r>
                  <a:rPr lang="en-ID" dirty="0"/>
                  <a:t> </a:t>
                </a:r>
                <a:r>
                  <a:rPr lang="en-ID" dirty="0" err="1"/>
                  <a:t>mencari</a:t>
                </a:r>
                <a:r>
                  <a:rPr lang="en-ID" dirty="0"/>
                  <a:t> parameter b yang optimal, </a:t>
                </a:r>
                <a:r>
                  <a:rPr lang="en-ID" dirty="0" err="1"/>
                  <a:t>yaitu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meminimalkan</a:t>
                </a:r>
                <a:r>
                  <a:rPr lang="en-ID" dirty="0"/>
                  <a:t> </a:t>
                </a:r>
                <a:r>
                  <a:rPr lang="en-ID" dirty="0" err="1"/>
                  <a:t>nilai</a:t>
                </a:r>
                <a:r>
                  <a:rPr lang="en-ID" dirty="0"/>
                  <a:t> </a:t>
                </a:r>
                <a:r>
                  <a:rPr lang="en-ID" dirty="0" err="1"/>
                  <a:t>kuadrat</a:t>
                </a:r>
                <a:r>
                  <a:rPr lang="en-ID" dirty="0"/>
                  <a:t> error yang </a:t>
                </a:r>
                <a:r>
                  <a:rPr lang="en-ID" dirty="0" err="1"/>
                  <a:t>didefinisikan</a:t>
                </a:r>
                <a:r>
                  <a:rPr lang="en-ID" dirty="0"/>
                  <a:t> pada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. </a:t>
                </a:r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/>
                        <m:t>𝐽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ID" i="1"/>
                            <m:t>𝑏</m:t>
                          </m:r>
                        </m:e>
                      </m:d>
                      <m:r>
                        <a:rPr lang="en-ID" i="1"/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ID" i="1"/>
                            <m:t>𝑖</m:t>
                          </m:r>
                          <m:r>
                            <a:rPr lang="en-ID" i="1"/>
                            <m:t>=1</m:t>
                          </m:r>
                        </m:sub>
                        <m:sup>
                          <m:r>
                            <a:rPr lang="en-ID" i="1"/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ID" i="1"/>
                                    <m:t>ŷ−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ID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D" i="1"/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D" i="1"/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D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/>
                                  </m:ctrlPr>
                                </m:accPr>
                                <m:e>
                                  <m:r>
                                    <a:rPr lang="en-ID" i="1"/>
                                    <m:t>𝑌</m:t>
                                  </m:r>
                                </m:e>
                              </m:acc>
                              <m:r>
                                <a:rPr lang="en-ID" i="1"/>
                                <m:t>−</m:t>
                              </m:r>
                              <m:r>
                                <a:rPr lang="en-ID" i="1"/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ID" i="1"/>
                            <m:t>2</m:t>
                          </m:r>
                        </m:sup>
                      </m:sSup>
                      <m:r>
                        <a:rPr lang="en-ID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ID" i="1"/>
                                <m:t>𝑏</m:t>
                              </m:r>
                              <m:r>
                                <a:rPr lang="en-ID" i="1"/>
                                <m:t>−</m:t>
                              </m:r>
                              <m:r>
                                <a:rPr lang="en-ID" i="1"/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ID" i="1"/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notasi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,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dijabarkan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/>
                        <m:t>𝐽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ID" i="1"/>
                            <m:t>𝑏</m:t>
                          </m:r>
                        </m:e>
                      </m:d>
                      <m:r>
                        <a:rPr lang="en-ID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ID" i="1"/>
                                <m:t>𝑋𝑏</m:t>
                              </m:r>
                            </m:e>
                          </m:d>
                        </m:e>
                        <m:sup>
                          <m:r>
                            <a:rPr lang="en-ID" i="1"/>
                            <m:t>2</m:t>
                          </m:r>
                        </m:sup>
                      </m:sSup>
                      <m:r>
                        <a:rPr lang="en-ID" i="1"/>
                        <m:t>=2</m:t>
                      </m:r>
                      <m:r>
                        <a:rPr lang="en-ID" i="1"/>
                        <m:t>𝑋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ID" i="1"/>
                            <m:t>𝑏</m:t>
                          </m:r>
                        </m:e>
                        <m:sup>
                          <m:r>
                            <a:rPr lang="en-ID" i="1"/>
                            <m:t>𝑇</m:t>
                          </m:r>
                        </m:sup>
                      </m:sSup>
                      <m:r>
                        <a:rPr lang="en-ID" i="1"/>
                        <m:t>𝑌</m:t>
                      </m:r>
                      <m:r>
                        <a:rPr lang="en-ID" i="1"/>
                        <m:t>+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ID" i="1"/>
                            <m:t>𝑌</m:t>
                          </m:r>
                        </m:e>
                        <m:sup>
                          <m:r>
                            <a:rPr lang="en-ID" i="1"/>
                            <m:t>2</m:t>
                          </m:r>
                        </m:sup>
                      </m:sSup>
                      <m:r>
                        <a:rPr lang="en-ID" i="1"/>
                        <m:t>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ID" dirty="0" err="1"/>
                  <a:t>Meminimalkan</a:t>
                </a:r>
                <a:r>
                  <a:rPr lang="en-ID" dirty="0"/>
                  <a:t> </a:t>
                </a:r>
                <a:r>
                  <a:rPr lang="en-ID" dirty="0" err="1"/>
                  <a:t>nilai</a:t>
                </a:r>
                <a:r>
                  <a:rPr lang="en-ID" dirty="0"/>
                  <a:t> error J(b)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lakukan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menghitung</a:t>
                </a:r>
                <a:r>
                  <a:rPr lang="en-ID" dirty="0"/>
                  <a:t> </a:t>
                </a:r>
                <a:r>
                  <a:rPr lang="en-ID" dirty="0" err="1"/>
                  <a:t>turunan</a:t>
                </a:r>
                <a:r>
                  <a:rPr lang="en-ID" dirty="0"/>
                  <a:t> </a:t>
                </a:r>
                <a:r>
                  <a:rPr lang="en-ID" dirty="0" err="1"/>
                  <a:t>pertama</a:t>
                </a:r>
                <a:r>
                  <a:rPr lang="en-ID" dirty="0"/>
                  <a:t> </a:t>
                </a:r>
                <a:r>
                  <a:rPr lang="en-ID" dirty="0" err="1"/>
                  <a:t>terhadap</a:t>
                </a:r>
                <a:r>
                  <a:rPr lang="en-ID" dirty="0"/>
                  <a:t> b dan </a:t>
                </a:r>
                <a:r>
                  <a:rPr lang="en-ID" dirty="0" err="1"/>
                  <a:t>disamakan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0.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ID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ID" i="1"/>
                          <m:t>𝜕</m:t>
                        </m:r>
                        <m:r>
                          <a:rPr lang="en-ID" i="1"/>
                          <m:t>𝐽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ID" i="1"/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ID" i="1"/>
                          <m:t>𝜕</m:t>
                        </m:r>
                        <m:r>
                          <a:rPr lang="en-ID" i="1"/>
                          <m:t>𝑏</m:t>
                        </m:r>
                      </m:den>
                    </m:f>
                    <m:r>
                      <a:rPr lang="en-ID" i="1"/>
                      <m:t>=0</m:t>
                    </m:r>
                  </m:oMath>
                </a14:m>
                <a:r>
                  <a:rPr lang="en-ID" dirty="0"/>
                  <a:t> 	</a:t>
                </a:r>
                <a:r>
                  <a:rPr lang="en-ID" dirty="0" err="1"/>
                  <a:t>didapatkan</a:t>
                </a:r>
                <a:r>
                  <a:rPr lang="en-ID" dirty="0"/>
                  <a:t> b </a:t>
                </a:r>
                <a:r>
                  <a:rPr lang="en-ID" dirty="0">
                    <a:sym typeface="Wingdings" panose="05000000000000000000" pitchFamily="2" charset="2"/>
                  </a:rPr>
                  <a:t></a:t>
                </a:r>
                <a:r>
                  <a:rPr lang="en-ID" dirty="0"/>
                  <a:t>  </a:t>
                </a:r>
                <a14:m>
                  <m:oMath xmlns:m="http://schemas.openxmlformats.org/officeDocument/2006/math">
                    <m:r>
                      <a:rPr lang="en-ID" i="1"/>
                      <m:t>𝑏</m:t>
                    </m:r>
                    <m:r>
                      <a:rPr lang="en-ID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ID" i="1"/>
                                  <m:t>𝑋</m:t>
                                </m:r>
                              </m:e>
                              <m:sup>
                                <m:r>
                                  <a:rPr lang="en-ID" i="1"/>
                                  <m:t>𝑇</m:t>
                                </m:r>
                              </m:sup>
                            </m:sSup>
                            <m:r>
                              <a:rPr lang="en-ID" i="1"/>
                              <m:t>𝑋</m:t>
                            </m:r>
                          </m:e>
                        </m:d>
                      </m:e>
                      <m:sup>
                        <m:r>
                          <a:rPr lang="en-ID" i="1"/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ID" i="1"/>
                          <m:t>𝑋</m:t>
                        </m:r>
                      </m:e>
                      <m:sup>
                        <m:r>
                          <a:rPr lang="en-ID" i="1"/>
                          <m:t>𝑇</m:t>
                        </m:r>
                      </m:sup>
                    </m:sSup>
                    <m:r>
                      <a:rPr lang="en-ID" i="1"/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650984-4B77-43A3-929E-DC3D68C54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744" y="777923"/>
                <a:ext cx="9076329" cy="5120490"/>
              </a:xfrm>
              <a:blipFill>
                <a:blip r:embed="rId2"/>
                <a:stretch>
                  <a:fillRect l="-739" t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58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3F04-B344-4249-AB7E-13E13A55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982639"/>
            <a:ext cx="9076329" cy="4915773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Disini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formula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parameter </a:t>
            </a:r>
            <a:r>
              <a:rPr lang="en-ID" dirty="0" err="1"/>
              <a:t>regresi</a:t>
            </a:r>
            <a:r>
              <a:rPr lang="en-ID" dirty="0"/>
              <a:t> b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meminimalkan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error. </a:t>
            </a:r>
            <a:r>
              <a:rPr lang="en-ID" dirty="0" err="1"/>
              <a:t>Estimasi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dinamakan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LSE (</a:t>
            </a:r>
            <a:r>
              <a:rPr lang="en-ID" i="1" dirty="0"/>
              <a:t>Least Square Estimation</a:t>
            </a:r>
            <a:r>
              <a:rPr lang="en-ID" dirty="0"/>
              <a:t>),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meminimalkan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error </a:t>
            </a:r>
            <a:r>
              <a:rPr lang="en-ID" dirty="0" err="1"/>
              <a:t>kuadrat</a:t>
            </a:r>
            <a:r>
              <a:rPr lang="en-ID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dirty="0"/>
              <a:t>Kiri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ilustrasi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grafis</a:t>
            </a:r>
            <a:r>
              <a:rPr lang="en-ID" dirty="0"/>
              <a:t> multi variable </a:t>
            </a:r>
            <a:r>
              <a:rPr lang="en-ID" dirty="0" err="1"/>
              <a:t>regresi</a:t>
            </a:r>
            <a:r>
              <a:rPr lang="en-ID" dirty="0"/>
              <a:t> linear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variable independent. Dan </a:t>
            </a:r>
            <a:r>
              <a:rPr lang="en-ID" dirty="0" err="1"/>
              <a:t>disebelah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ilustrasi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grafis</a:t>
            </a:r>
            <a:r>
              <a:rPr lang="en-ID" dirty="0"/>
              <a:t> </a:t>
            </a:r>
            <a:r>
              <a:rPr lang="en-ID" dirty="0" err="1"/>
              <a:t>eror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multiple </a:t>
            </a:r>
            <a:r>
              <a:rPr lang="en-ID" dirty="0" err="1"/>
              <a:t>regresi</a:t>
            </a:r>
            <a:r>
              <a:rPr lang="en-ID" dirty="0"/>
              <a:t> linear </a:t>
            </a:r>
            <a:r>
              <a:rPr lang="en-ID" dirty="0" err="1"/>
              <a:t>untuk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dau</a:t>
            </a:r>
            <a:r>
              <a:rPr lang="en-ID" dirty="0"/>
              <a:t> variable independent.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AAAA33-0607-48BF-91E2-3387A36FDE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1439" y="2392997"/>
            <a:ext cx="2815188" cy="2095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C407C-244C-4ED6-B51F-B6237157B1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04908" y="2392997"/>
            <a:ext cx="2593975" cy="20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7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C437-450D-4006-B31E-94199AB2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Contoh</a:t>
            </a:r>
            <a:r>
              <a:rPr lang="en-ID" dirty="0"/>
              <a:t> 2 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7D1C77-C69A-46F7-A58B-BE327D1F3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855090"/>
              </p:ext>
            </p:extLst>
          </p:nvPr>
        </p:nvGraphicFramePr>
        <p:xfrm>
          <a:off x="2238292" y="1828136"/>
          <a:ext cx="7715415" cy="44361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6980">
                  <a:extLst>
                    <a:ext uri="{9D8B030D-6E8A-4147-A177-3AD203B41FA5}">
                      <a16:colId xmlns:a16="http://schemas.microsoft.com/office/drawing/2014/main" val="1388754017"/>
                    </a:ext>
                  </a:extLst>
                </a:gridCol>
                <a:gridCol w="2524724">
                  <a:extLst>
                    <a:ext uri="{9D8B030D-6E8A-4147-A177-3AD203B41FA5}">
                      <a16:colId xmlns:a16="http://schemas.microsoft.com/office/drawing/2014/main" val="4263619962"/>
                    </a:ext>
                  </a:extLst>
                </a:gridCol>
                <a:gridCol w="3001420">
                  <a:extLst>
                    <a:ext uri="{9D8B030D-6E8A-4147-A177-3AD203B41FA5}">
                      <a16:colId xmlns:a16="http://schemas.microsoft.com/office/drawing/2014/main" val="1286605213"/>
                    </a:ext>
                  </a:extLst>
                </a:gridCol>
                <a:gridCol w="1112291">
                  <a:extLst>
                    <a:ext uri="{9D8B030D-6E8A-4147-A177-3AD203B41FA5}">
                      <a16:colId xmlns:a16="http://schemas.microsoft.com/office/drawing/2014/main" val="2244717286"/>
                    </a:ext>
                  </a:extLst>
                </a:gridCol>
              </a:tblGrid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Observasi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Temperatur(x1, satuan=C)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Kec.katalis(x2, satuan=kg/jam)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Viskositas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7334979"/>
                  </a:ext>
                </a:extLst>
              </a:tr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7014446"/>
                  </a:ext>
                </a:extLst>
              </a:tr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2340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5145002"/>
                  </a:ext>
                </a:extLst>
              </a:tr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2426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3167361"/>
                  </a:ext>
                </a:extLst>
              </a:tr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2293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7434181"/>
                  </a:ext>
                </a:extLst>
              </a:tr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2330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44473"/>
                  </a:ext>
                </a:extLst>
              </a:tr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2368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5522157"/>
                  </a:ext>
                </a:extLst>
              </a:tr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2368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1016208"/>
                  </a:ext>
                </a:extLst>
              </a:tr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6089975"/>
                  </a:ext>
                </a:extLst>
              </a:tr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2409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4969038"/>
                  </a:ext>
                </a:extLst>
              </a:tr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2364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3031780"/>
                  </a:ext>
                </a:extLst>
              </a:tr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2440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8747372"/>
                  </a:ext>
                </a:extLst>
              </a:tr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2364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486238"/>
                  </a:ext>
                </a:extLst>
              </a:tr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2404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5392873"/>
                  </a:ext>
                </a:extLst>
              </a:tr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2317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5293271"/>
                  </a:ext>
                </a:extLst>
              </a:tr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2309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8362820"/>
                  </a:ext>
                </a:extLst>
              </a:tr>
              <a:tr h="26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dirty="0">
                          <a:effectLst/>
                        </a:rPr>
                        <a:t>2328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7486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54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E213-BA65-497C-990F-B7C32D30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Jawab :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A59C16-CA16-4563-B6D4-DE7E26D29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ID" dirty="0" err="1"/>
                  <a:t>Pertama</a:t>
                </a:r>
                <a:r>
                  <a:rPr lang="en-ID" dirty="0"/>
                  <a:t>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cari</a:t>
                </a:r>
                <a:r>
                  <a:rPr lang="en-ID" dirty="0"/>
                  <a:t>, </a:t>
                </a:r>
                <a14:m>
                  <m:oMath xmlns:m="http://schemas.openxmlformats.org/officeDocument/2006/math">
                    <m:r>
                      <a:rPr lang="en-ID" i="1"/>
                      <m:t>𝑏</m:t>
                    </m:r>
                    <m:r>
                      <a:rPr lang="en-ID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ID" i="1"/>
                                  <m:t>𝑋</m:t>
                                </m:r>
                              </m:e>
                              <m:sup>
                                <m:r>
                                  <a:rPr lang="en-ID" i="1"/>
                                  <m:t>𝑇</m:t>
                                </m:r>
                              </m:sup>
                            </m:sSup>
                            <m:r>
                              <a:rPr lang="en-ID" i="1"/>
                              <m:t>𝑋</m:t>
                            </m:r>
                          </m:e>
                        </m:d>
                      </m:e>
                      <m:sup>
                        <m:r>
                          <a:rPr lang="en-ID" i="1"/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ID" i="1"/>
                          <m:t>𝑋</m:t>
                        </m:r>
                      </m:e>
                      <m:sup>
                        <m:r>
                          <a:rPr lang="en-ID" i="1"/>
                          <m:t>𝑇</m:t>
                        </m:r>
                      </m:sup>
                    </m:sSup>
                    <m:r>
                      <a:rPr lang="en-ID" i="1"/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ID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ID" i="1"/>
                          <m:t>𝑋</m:t>
                        </m:r>
                      </m:e>
                      <m:sup>
                        <m:r>
                          <a:rPr lang="en-ID" i="1"/>
                          <m:t>𝑇</m:t>
                        </m:r>
                      </m:sup>
                    </m:sSup>
                    <m:r>
                      <a:rPr lang="en-ID" i="1"/>
                      <m:t>𝑋</m:t>
                    </m:r>
                    <m:r>
                      <a:rPr lang="en-ID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ID" i="1"/>
                                <m:t>1</m:t>
                              </m:r>
                            </m:e>
                            <m:e>
                              <m:r>
                                <a:rPr lang="en-ID" i="1"/>
                                <m:t>1</m:t>
                              </m:r>
                            </m:e>
                            <m:e>
                              <m:r>
                                <a:rPr lang="en-ID" i="1"/>
                                <m:t>…</m:t>
                              </m:r>
                            </m:e>
                            <m:e>
                              <m:r>
                                <a:rPr lang="en-ID" i="1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i="1"/>
                                <m:t>80</m:t>
                              </m:r>
                            </m:e>
                            <m:e>
                              <m:r>
                                <a:rPr lang="en-ID" i="1"/>
                                <m:t>93</m:t>
                              </m:r>
                            </m:e>
                            <m:e>
                              <m:r>
                                <a:rPr lang="en-ID" i="1"/>
                                <m:t>…</m:t>
                              </m:r>
                            </m:e>
                            <m:e>
                              <m:r>
                                <a:rPr lang="en-ID" i="1"/>
                                <m:t>87</m:t>
                              </m:r>
                            </m:e>
                          </m:mr>
                          <m:mr>
                            <m:e>
                              <m:r>
                                <a:rPr lang="en-ID" i="1"/>
                                <m:t>8</m:t>
                              </m:r>
                            </m:e>
                            <m:e>
                              <m:r>
                                <a:rPr lang="en-ID" i="1"/>
                                <m:t>9</m:t>
                              </m:r>
                            </m:e>
                            <m:e>
                              <m:r>
                                <a:rPr lang="en-ID" i="1"/>
                                <m:t>…</m:t>
                              </m:r>
                            </m:e>
                            <m:e>
                              <m:r>
                                <a:rPr lang="en-ID" i="1"/>
                                <m:t>12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ID" i="1"/>
                                <m:t>1</m:t>
                              </m:r>
                            </m:e>
                            <m:e>
                              <m:r>
                                <a:rPr lang="en-ID" i="1"/>
                                <m:t>80</m:t>
                              </m:r>
                            </m:e>
                            <m:e>
                              <m:r>
                                <a:rPr lang="en-ID" i="1"/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D" i="1"/>
                                <m:t>1</m:t>
                              </m:r>
                            </m:e>
                            <m:e>
                              <m:r>
                                <a:rPr lang="en-ID" i="1"/>
                                <m:t>93</m:t>
                              </m:r>
                            </m:e>
                            <m:e>
                              <m:r>
                                <a:rPr lang="en-ID" i="1"/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ID" i="1"/>
                                <m:t>⋮</m:t>
                              </m:r>
                            </m:e>
                            <m:e>
                              <m:r>
                                <a:rPr lang="en-ID" i="1"/>
                                <m:t>⋮</m:t>
                              </m:r>
                            </m:e>
                            <m:e>
                              <m:r>
                                <a:rPr lang="en-ID" i="1"/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ID" i="1"/>
                                <m:t>1</m:t>
                              </m:r>
                            </m:e>
                            <m:e>
                              <m:r>
                                <a:rPr lang="en-ID" i="1"/>
                                <m:t>87</m:t>
                              </m:r>
                            </m:e>
                            <m:e>
                              <m:r>
                                <a:rPr lang="en-ID" i="1"/>
                                <m:t>12</m:t>
                              </m:r>
                            </m:e>
                          </m:mr>
                        </m:m>
                      </m:e>
                    </m:d>
                    <m:r>
                      <a:rPr lang="en-ID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ID" i="1"/>
                                <m:t>16</m:t>
                              </m:r>
                            </m:e>
                            <m:e>
                              <m:r>
                                <a:rPr lang="en-ID" i="1"/>
                                <m:t>1458</m:t>
                              </m:r>
                            </m:e>
                            <m:e>
                              <m:r>
                                <a:rPr lang="en-ID" i="1"/>
                                <m:t>164</m:t>
                              </m:r>
                            </m:e>
                          </m:mr>
                          <m:mr>
                            <m:e>
                              <m:r>
                                <a:rPr lang="en-ID" i="1"/>
                                <m:t>1458</m:t>
                              </m:r>
                            </m:e>
                            <m:e>
                              <m:r>
                                <a:rPr lang="en-ID" i="1"/>
                                <m:t>133560</m:t>
                              </m:r>
                            </m:e>
                            <m:e>
                              <m:r>
                                <a:rPr lang="en-ID" i="1"/>
                                <m:t>14946</m:t>
                              </m:r>
                            </m:e>
                          </m:mr>
                          <m:mr>
                            <m:e>
                              <m:r>
                                <a:rPr lang="en-ID" i="1"/>
                                <m:t>164</m:t>
                              </m:r>
                            </m:e>
                            <m:e>
                              <m:r>
                                <a:rPr lang="en-ID" i="1"/>
                                <m:t>14946</m:t>
                              </m:r>
                            </m:e>
                            <m:e>
                              <m:r>
                                <a:rPr lang="en-ID" i="1"/>
                                <m:t>1726</m:t>
                              </m:r>
                            </m:e>
                          </m:mr>
                        </m:m>
                      </m:e>
                    </m:d>
                    <m:r>
                      <a:rPr lang="en-ID" i="1"/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ID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ID" i="1"/>
                          <m:t>𝑋</m:t>
                        </m:r>
                      </m:e>
                      <m:sup>
                        <m:r>
                          <a:rPr lang="en-ID" i="1"/>
                          <m:t>𝑇</m:t>
                        </m:r>
                      </m:sup>
                    </m:sSup>
                    <m:r>
                      <a:rPr lang="en-ID" i="1"/>
                      <m:t>𝑌</m:t>
                    </m:r>
                    <m:r>
                      <a:rPr lang="en-ID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ID" i="1"/>
                                <m:t>1</m:t>
                              </m:r>
                            </m:e>
                            <m:e>
                              <m:r>
                                <a:rPr lang="en-ID" i="1"/>
                                <m:t>1</m:t>
                              </m:r>
                            </m:e>
                            <m:e>
                              <m:r>
                                <a:rPr lang="en-ID" i="1"/>
                                <m:t>…</m:t>
                              </m:r>
                            </m:e>
                            <m:e>
                              <m:r>
                                <a:rPr lang="en-ID" i="1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i="1"/>
                                <m:t>80</m:t>
                              </m:r>
                            </m:e>
                            <m:e>
                              <m:r>
                                <a:rPr lang="en-ID" i="1"/>
                                <m:t>93</m:t>
                              </m:r>
                            </m:e>
                            <m:e>
                              <m:r>
                                <a:rPr lang="en-ID" i="1"/>
                                <m:t>…</m:t>
                              </m:r>
                            </m:e>
                            <m:e>
                              <m:r>
                                <a:rPr lang="en-ID" i="1"/>
                                <m:t>87</m:t>
                              </m:r>
                            </m:e>
                          </m:mr>
                          <m:mr>
                            <m:e>
                              <m:r>
                                <a:rPr lang="en-ID" i="1"/>
                                <m:t>8</m:t>
                              </m:r>
                            </m:e>
                            <m:e>
                              <m:r>
                                <a:rPr lang="en-ID" i="1"/>
                                <m:t>9</m:t>
                              </m:r>
                            </m:e>
                            <m:e>
                              <m:r>
                                <a:rPr lang="en-ID" i="1"/>
                                <m:t>…</m:t>
                              </m:r>
                            </m:e>
                            <m:e>
                              <m:r>
                                <a:rPr lang="en-ID" i="1"/>
                                <m:t>12</m:t>
                              </m:r>
                            </m:e>
                          </m:mr>
                        </m:m>
                      </m:e>
                    </m:d>
                    <m:r>
                      <a:rPr lang="en-ID" i="1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ID" i="1"/>
                                <m:t>2256</m:t>
                              </m:r>
                            </m:e>
                          </m:mr>
                          <m:mr>
                            <m:e>
                              <m:r>
                                <a:rPr lang="en-ID" i="1"/>
                                <m:t>2340</m:t>
                              </m:r>
                            </m:e>
                          </m:mr>
                          <m:mr>
                            <m:e>
                              <m:r>
                                <a:rPr lang="en-ID" i="1"/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ID" i="1"/>
                                <m:t>2328</m:t>
                              </m:r>
                            </m:e>
                          </m:mr>
                        </m:m>
                      </m:e>
                    </m:d>
                    <m:r>
                      <a:rPr lang="en-ID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ID" i="1"/>
                                <m:t>37566</m:t>
                              </m:r>
                            </m:e>
                            <m:e>
                              <m:r>
                                <a:rPr lang="en-ID" i="1"/>
                                <m:t>37566</m:t>
                              </m:r>
                            </m:e>
                            <m:e>
                              <m:r>
                                <a:rPr lang="en-ID" i="1"/>
                                <m:t>37566</m:t>
                              </m:r>
                            </m:e>
                          </m:mr>
                          <m:mr>
                            <m:e>
                              <m:r>
                                <a:rPr lang="en-ID" i="1"/>
                                <m:t>3426679</m:t>
                              </m:r>
                            </m:e>
                            <m:e>
                              <m:r>
                                <a:rPr lang="en-ID" i="1"/>
                                <m:t>3426679</m:t>
                              </m:r>
                            </m:e>
                            <m:e>
                              <m:r>
                                <a:rPr lang="en-ID" i="1"/>
                                <m:t>3426679</m:t>
                              </m:r>
                            </m:e>
                          </m:mr>
                          <m:mr>
                            <m:e>
                              <m:r>
                                <a:rPr lang="en-ID" i="1"/>
                                <m:t>385291</m:t>
                              </m:r>
                            </m:e>
                            <m:e>
                              <m:r>
                                <a:rPr lang="en-ID" i="1"/>
                                <m:t>385291</m:t>
                              </m:r>
                            </m:e>
                            <m:e>
                              <m:r>
                                <a:rPr lang="en-ID" i="1"/>
                                <m:t>385291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D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1843,198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4,95822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5,156948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regresinya</a:t>
                </a:r>
                <a:r>
                  <a:rPr lang="en-ID" dirty="0"/>
                  <a:t> </a:t>
                </a:r>
                <a:r>
                  <a:rPr lang="en-ID" dirty="0" err="1"/>
                  <a:t>bisa</a:t>
                </a:r>
                <a:r>
                  <a:rPr lang="en-ID" dirty="0"/>
                  <a:t>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tuliskan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= 1566,08+7,62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+8,58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A59C16-CA16-4563-B6D4-DE7E26D29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98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5225-AFD8-4B1F-9AB3-17961781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6133-7A3F-40FC-AFD5-A8498AA02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Logistic Regression</a:t>
            </a:r>
            <a:r>
              <a:rPr lang="en-US" i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(input) </a:t>
            </a:r>
            <a:r>
              <a:rPr lang="en-US" dirty="0" err="1"/>
              <a:t>diskrit</a:t>
            </a:r>
            <a:r>
              <a:rPr lang="en-US" dirty="0"/>
              <a:t>/</a:t>
            </a:r>
            <a:r>
              <a:rPr lang="en-US" dirty="0" err="1"/>
              <a:t>kontinu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output </a:t>
            </a:r>
            <a:r>
              <a:rPr lang="en-US" dirty="0" err="1"/>
              <a:t>diskrit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249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5C8D-9E56-4E8F-A9B9-C465AC30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Tipe-tipe</a:t>
            </a:r>
            <a:r>
              <a:rPr lang="en-US" b="1" dirty="0"/>
              <a:t> Logistic Regression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663F-8663-46FC-B09E-8E0E2B0D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Binary Logistic Regression</a:t>
            </a:r>
            <a:r>
              <a:rPr lang="en-US" i="1" dirty="0"/>
              <a:t> </a:t>
            </a:r>
            <a:r>
              <a:rPr lang="en-US" dirty="0"/>
              <a:t>: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Logistic Regression </a:t>
            </a:r>
            <a:r>
              <a:rPr lang="en-US" dirty="0"/>
              <a:t>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2 output </a:t>
            </a:r>
            <a:r>
              <a:rPr lang="en-US" dirty="0" err="1"/>
              <a:t>saja</a:t>
            </a:r>
            <a:r>
              <a:rPr lang="en-US" dirty="0"/>
              <a:t> (</a:t>
            </a:r>
            <a:r>
              <a:rPr lang="en-US" dirty="0" err="1"/>
              <a:t>mengklasifikasi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2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).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Positif-Negatif</a:t>
            </a:r>
            <a:r>
              <a:rPr lang="en-US" dirty="0"/>
              <a:t>, </a:t>
            </a:r>
            <a:r>
              <a:rPr lang="en-US" dirty="0" err="1"/>
              <a:t>Obesitas-Tidak</a:t>
            </a:r>
            <a:r>
              <a:rPr lang="en-US" dirty="0"/>
              <a:t> </a:t>
            </a:r>
            <a:r>
              <a:rPr lang="en-US" dirty="0" err="1"/>
              <a:t>Obesitas</a:t>
            </a:r>
            <a:r>
              <a:rPr lang="en-US" dirty="0"/>
              <a:t>.</a:t>
            </a:r>
          </a:p>
          <a:p>
            <a:r>
              <a:rPr lang="en-US" b="1" i="1" dirty="0"/>
              <a:t>Multinomial Logistic Regression </a:t>
            </a:r>
            <a:r>
              <a:rPr lang="en-US" dirty="0"/>
              <a:t>: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Logistic Regression </a:t>
            </a:r>
            <a:r>
              <a:rPr lang="en-US" dirty="0"/>
              <a:t>yang </a:t>
            </a:r>
            <a:r>
              <a:rPr lang="en-US" dirty="0" err="1"/>
              <a:t>memiliki</a:t>
            </a:r>
            <a:r>
              <a:rPr lang="en-US" dirty="0"/>
              <a:t> 2 output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(</a:t>
            </a:r>
            <a:r>
              <a:rPr lang="en-US" dirty="0" err="1"/>
              <a:t>mengklasifikasi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2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).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i="1" dirty="0"/>
              <a:t>Sentiment Analysis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, </a:t>
            </a:r>
            <a:r>
              <a:rPr lang="en-US" dirty="0" err="1"/>
              <a:t>negatif</a:t>
            </a:r>
            <a:r>
              <a:rPr lang="en-US" dirty="0"/>
              <a:t>, dan </a:t>
            </a:r>
            <a:r>
              <a:rPr lang="en-US" dirty="0" err="1"/>
              <a:t>netral</a:t>
            </a:r>
            <a:r>
              <a:rPr lang="en-US" dirty="0"/>
              <a:t>.</a:t>
            </a:r>
          </a:p>
          <a:p>
            <a:r>
              <a:rPr lang="en-US" b="1" i="1" dirty="0"/>
              <a:t>Ordinal Logistic Regression </a:t>
            </a:r>
            <a:r>
              <a:rPr lang="en-US" dirty="0"/>
              <a:t>: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Logistic Regression </a:t>
            </a:r>
            <a:r>
              <a:rPr lang="en-US" dirty="0"/>
              <a:t>yang </a:t>
            </a:r>
            <a:r>
              <a:rPr lang="en-US" dirty="0" err="1"/>
              <a:t>memiliki</a:t>
            </a:r>
            <a:r>
              <a:rPr lang="en-US" dirty="0"/>
              <a:t> 2 output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. (</a:t>
            </a:r>
            <a:r>
              <a:rPr lang="en-US" dirty="0" err="1"/>
              <a:t>mengklasifikasi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2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).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range </a:t>
            </a:r>
            <a:r>
              <a:rPr lang="en-US" dirty="0"/>
              <a:t>Index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1.xx, 2.xx, 3.xx, dan 4.00.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9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208A-B99B-4D9D-9F3E-B3DD6042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492" y="304531"/>
            <a:ext cx="9076329" cy="10642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Logistic Function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3CC52E-7479-4B6E-B81C-FD4B6B75A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0" y="1108253"/>
            <a:ext cx="9762580" cy="5445216"/>
          </a:xfrm>
        </p:spPr>
      </p:pic>
    </p:spTree>
    <p:extLst>
      <p:ext uri="{BB962C8B-B14F-4D97-AF65-F5344CB8AC3E}">
        <p14:creationId xmlns:p14="http://schemas.microsoft.com/office/powerpoint/2010/main" val="108664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214F-BEF3-4DBC-BC97-97D71176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1" dirty="0" err="1"/>
              <a:t>Pengertian</a:t>
            </a:r>
            <a:r>
              <a:rPr lang="en-ID" b="1" dirty="0"/>
              <a:t> </a:t>
            </a:r>
            <a:r>
              <a:rPr lang="en-ID" b="1" dirty="0" err="1"/>
              <a:t>Regresi</a:t>
            </a:r>
            <a:r>
              <a:rPr lang="en-ID" b="1" dirty="0"/>
              <a:t> Linear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C470-918E-4E90-B96B-8D853B258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Teknik statistic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pemodelan</a:t>
            </a:r>
            <a:r>
              <a:rPr lang="en-ID" dirty="0"/>
              <a:t> dan </a:t>
            </a:r>
            <a:r>
              <a:rPr lang="en-ID" dirty="0" err="1"/>
              <a:t>investigasi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variable. </a:t>
            </a:r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model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masukan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.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.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dan paling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 linear </a:t>
            </a:r>
            <a:r>
              <a:rPr lang="en-ID" dirty="0" err="1"/>
              <a:t>sederhana</a:t>
            </a:r>
            <a:r>
              <a:rPr lang="en-ID" dirty="0"/>
              <a:t>. </a:t>
            </a:r>
            <a:endParaRPr lang="en-US" dirty="0"/>
          </a:p>
          <a:p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model </a:t>
            </a:r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variable independent </a:t>
            </a:r>
            <a:r>
              <a:rPr lang="en-ID" dirty="0" err="1"/>
              <a:t>atua</a:t>
            </a:r>
            <a:r>
              <a:rPr lang="en-ID" dirty="0"/>
              <a:t> predictor (x) </a:t>
            </a:r>
            <a:r>
              <a:rPr lang="en-ID" dirty="0" err="1"/>
              <a:t>dengan</a:t>
            </a:r>
            <a:r>
              <a:rPr lang="en-ID" dirty="0"/>
              <a:t> variable </a:t>
            </a:r>
            <a:r>
              <a:rPr lang="en-ID" dirty="0" err="1"/>
              <a:t>dependen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respon</a:t>
            </a:r>
            <a:r>
              <a:rPr lang="en-ID" dirty="0"/>
              <a:t> (y).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22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77A7-74B0-41BB-9A84-5FE4334C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Maximum Likelihood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6F5EC-AD07-4FEB-9FF5-A331A9B1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Maximum Likelihood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Sigmoid yang </a:t>
            </a:r>
            <a:r>
              <a:rPr lang="en-US" dirty="0" err="1"/>
              <a:t>menjadi</a:t>
            </a:r>
            <a:r>
              <a:rPr lang="en-US" dirty="0"/>
              <a:t> model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data-data yang </a:t>
            </a:r>
            <a:r>
              <a:rPr lang="en-US" dirty="0" err="1"/>
              <a:t>tersedia</a:t>
            </a:r>
            <a:r>
              <a:rPr lang="en-US" dirty="0"/>
              <a:t>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?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Sigmoid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b="1" dirty="0"/>
              <a:t>b0+b1*X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(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b0 dan b1)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Likelihood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Logistic Function.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40E7C-2902-41C5-96C3-623AF45EA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20" y="3473259"/>
            <a:ext cx="30765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6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746D-8E5D-4849-8B1A-D90B3DCC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i="1" dirty="0"/>
              <a:t>Maximum Likelihood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50FC-6752-4ECA-94A6-623E2FBE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,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Sigmoid, dan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Likelihood</a:t>
            </a:r>
            <a:r>
              <a:rPr lang="en-US" dirty="0"/>
              <a:t>-</a:t>
            </a:r>
            <a:r>
              <a:rPr lang="en-US" dirty="0" err="1"/>
              <a:t>nya</a:t>
            </a:r>
            <a:endParaRPr lang="en-US" dirty="0"/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Rotasi</a:t>
            </a:r>
            <a:r>
              <a:rPr lang="en-US" dirty="0"/>
              <a:t> (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translasi</a:t>
            </a:r>
            <a:r>
              <a:rPr lang="en-US" dirty="0"/>
              <a:t> juga) pada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Sigmoid, dan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Likelihood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i="1" dirty="0"/>
              <a:t> Likelihood </a:t>
            </a:r>
            <a:r>
              <a:rPr lang="en-US" dirty="0" err="1"/>
              <a:t>tertinggi</a:t>
            </a:r>
            <a:r>
              <a:rPr lang="en-US" dirty="0"/>
              <a:t>.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Likelihood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mengisyaratkan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Sigmoid yang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849F-E374-4B2C-982F-73DC154B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Nilai </a:t>
            </a:r>
            <a:r>
              <a:rPr lang="en-US" i="1" dirty="0"/>
              <a:t>Likelihood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formula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283D33-E411-4344-A16E-73C45F769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58" y="2372388"/>
            <a:ext cx="6667500" cy="14097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08F4E3-F943-4363-9614-736A1F9E9286}"/>
              </a:ext>
            </a:extLst>
          </p:cNvPr>
          <p:cNvSpPr/>
          <p:nvPr/>
        </p:nvSpPr>
        <p:spPr>
          <a:xfrm>
            <a:off x="966744" y="4005617"/>
            <a:ext cx="7174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Catatan</a:t>
            </a:r>
            <a:r>
              <a:rPr lang="en-US" b="1" dirty="0"/>
              <a:t> </a:t>
            </a:r>
            <a:r>
              <a:rPr lang="en-US" b="1" dirty="0" err="1"/>
              <a:t>penting</a:t>
            </a:r>
            <a:r>
              <a:rPr lang="en-US" b="1" dirty="0"/>
              <a:t>! </a:t>
            </a:r>
            <a:r>
              <a:rPr lang="en-US" dirty="0"/>
              <a:t>pada formula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“</a:t>
            </a:r>
            <a:r>
              <a:rPr lang="en-US" b="1" dirty="0"/>
              <a:t>1-P(</a:t>
            </a:r>
            <a:r>
              <a:rPr lang="en-US" b="1" dirty="0" err="1"/>
              <a:t>datanegatif</a:t>
            </a:r>
            <a:r>
              <a:rPr lang="en-US" b="1" dirty="0"/>
              <a:t>)</a:t>
            </a:r>
            <a:r>
              <a:rPr lang="en-US" dirty="0"/>
              <a:t>” </a:t>
            </a:r>
            <a:r>
              <a:rPr lang="en-US" dirty="0" err="1"/>
              <a:t>karena</a:t>
            </a:r>
            <a:r>
              <a:rPr lang="en-US" dirty="0"/>
              <a:t> likelihood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1 </a:t>
            </a:r>
            <a:r>
              <a:rPr lang="en-US" dirty="0" err="1"/>
              <a:t>positif</a:t>
            </a:r>
            <a:r>
              <a:rPr lang="en-US" dirty="0"/>
              <a:t> dan </a:t>
            </a:r>
            <a:r>
              <a:rPr lang="en-US" dirty="0" err="1"/>
              <a:t>kelas</a:t>
            </a:r>
            <a:r>
              <a:rPr lang="en-US" dirty="0"/>
              <a:t> 0 </a:t>
            </a:r>
            <a:r>
              <a:rPr lang="en-US" dirty="0" err="1"/>
              <a:t>negatif</a:t>
            </a:r>
            <a:r>
              <a:rPr lang="en-US" dirty="0"/>
              <a:t>),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b="1" dirty="0" err="1"/>
              <a:t>representasi</a:t>
            </a:r>
            <a:r>
              <a:rPr lang="en-US" b="1" dirty="0"/>
              <a:t> </a:t>
            </a:r>
            <a:r>
              <a:rPr lang="en-US" b="1" dirty="0" err="1"/>
              <a:t>positif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“P(</a:t>
            </a:r>
            <a:r>
              <a:rPr lang="en-US" b="1" dirty="0" err="1"/>
              <a:t>datanegatif</a:t>
            </a:r>
            <a:r>
              <a:rPr lang="en-US" b="1" dirty="0"/>
              <a:t>)” </a:t>
            </a:r>
            <a:r>
              <a:rPr lang="en-US" b="1" dirty="0" err="1"/>
              <a:t>adalah</a:t>
            </a:r>
            <a:r>
              <a:rPr lang="en-US" b="1" dirty="0"/>
              <a:t> “1-P(</a:t>
            </a:r>
            <a:r>
              <a:rPr lang="en-US" b="1" dirty="0" err="1"/>
              <a:t>datanegatif</a:t>
            </a:r>
            <a:r>
              <a:rPr lang="en-US" b="1" dirty="0"/>
              <a:t>)”.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34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ACB6-26CD-49CF-99B8-C2314B91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R-Squared (R²)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3749-C328-4AF8-8166-F9B4A5AD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1592086"/>
            <a:ext cx="9076329" cy="3673827"/>
          </a:xfrm>
        </p:spPr>
        <p:txBody>
          <a:bodyPr/>
          <a:lstStyle/>
          <a:p>
            <a:r>
              <a:rPr lang="en-US" b="1" i="1" dirty="0"/>
              <a:t>R-Squared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i="1" dirty="0"/>
              <a:t>Logistic Function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Maximum Likelihood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(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R-squared = 1,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R-squared = 0).</a:t>
            </a:r>
          </a:p>
          <a:p>
            <a:r>
              <a:rPr lang="en-US" dirty="0" err="1"/>
              <a:t>Terdapat</a:t>
            </a:r>
            <a:r>
              <a:rPr lang="en-US" dirty="0"/>
              <a:t> 2 parameter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R-Squared,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i="1" dirty="0"/>
              <a:t>Maximum Likelihood</a:t>
            </a:r>
            <a:r>
              <a:rPr lang="en-US" dirty="0"/>
              <a:t> dan </a:t>
            </a:r>
            <a:r>
              <a:rPr lang="en-US" b="1" i="1" dirty="0" err="1"/>
              <a:t>Badfit</a:t>
            </a:r>
            <a:r>
              <a:rPr lang="en-US" b="1" i="1" dirty="0"/>
              <a:t> Likelihood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32EE9-DAE8-48B2-AAAC-4E69B79CD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20" y="3622958"/>
            <a:ext cx="63531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9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A3E7-B739-4E6A-AC70-017F7C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20" y="1087324"/>
            <a:ext cx="9076329" cy="3650155"/>
          </a:xfrm>
        </p:spPr>
        <p:txBody>
          <a:bodyPr>
            <a:normAutofit/>
          </a:bodyPr>
          <a:lstStyle/>
          <a:p>
            <a:r>
              <a:rPr lang="en-US" dirty="0" err="1"/>
              <a:t>Untuk</a:t>
            </a:r>
            <a:r>
              <a:rPr lang="en-US" dirty="0"/>
              <a:t> parameter </a:t>
            </a:r>
            <a:r>
              <a:rPr lang="en-US" dirty="0" err="1"/>
              <a:t>Badfit</a:t>
            </a:r>
            <a:r>
              <a:rPr lang="en-US" dirty="0"/>
              <a:t> Likelihood,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    Y = </a:t>
            </a:r>
            <a:r>
              <a:rPr lang="en-US" dirty="0" err="1"/>
              <a:t>banyak</a:t>
            </a:r>
            <a:r>
              <a:rPr lang="en-US" dirty="0"/>
              <a:t> data </a:t>
            </a:r>
            <a:r>
              <a:rPr lang="en-US" dirty="0" err="1"/>
              <a:t>kelas</a:t>
            </a:r>
            <a:r>
              <a:rPr lang="en-US" dirty="0"/>
              <a:t> 1 / </a:t>
            </a:r>
            <a:r>
              <a:rPr lang="en-US" dirty="0" err="1"/>
              <a:t>banyak</a:t>
            </a:r>
            <a:r>
              <a:rPr lang="en-US" dirty="0"/>
              <a:t> data </a:t>
            </a:r>
            <a:r>
              <a:rPr lang="en-US" dirty="0" err="1"/>
              <a:t>keseluruhan</a:t>
            </a:r>
            <a:endParaRPr lang="en-US" dirty="0"/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Badfit</a:t>
            </a:r>
            <a:r>
              <a:rPr lang="en-US" dirty="0"/>
              <a:t> Likelihood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 err="1"/>
              <a:t>Badfit</a:t>
            </a:r>
            <a:r>
              <a:rPr lang="en-US" dirty="0"/>
              <a:t> Likelihood = Log(Y) + Log(Y) + …. + Log(1-Y) + Log(1-Y)</a:t>
            </a:r>
          </a:p>
          <a:p>
            <a:r>
              <a:rPr lang="en-US" dirty="0"/>
              <a:t>Dari Maximum Likelihood dan </a:t>
            </a:r>
            <a:r>
              <a:rPr lang="en-US" dirty="0" err="1"/>
              <a:t>Badfit</a:t>
            </a:r>
            <a:r>
              <a:rPr lang="en-US" dirty="0"/>
              <a:t> Likelihood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formula R-Squared (R²)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981AE-7859-4F39-BE77-6198E1F8E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34" y="4051679"/>
            <a:ext cx="6057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3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688F-E17D-47E1-AE25-5AE4AD2B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1" dirty="0"/>
              <a:t>Model </a:t>
            </a:r>
            <a:r>
              <a:rPr lang="en-ID" b="1" dirty="0" err="1"/>
              <a:t>Regresi</a:t>
            </a:r>
            <a:r>
              <a:rPr lang="en-ID" b="1" dirty="0"/>
              <a:t> Linear </a:t>
            </a:r>
            <a:r>
              <a:rPr lang="en-ID" b="1" dirty="0" err="1"/>
              <a:t>Sederhana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C17065-CDAB-4361-B8AE-E6A405D90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D" dirty="0"/>
                  <a:t>Model </a:t>
                </a:r>
                <a:r>
                  <a:rPr lang="en-ID" dirty="0" err="1"/>
                  <a:t>umum</a:t>
                </a:r>
                <a:r>
                  <a:rPr lang="en-ID" dirty="0"/>
                  <a:t> </a:t>
                </a:r>
                <a:r>
                  <a:rPr lang="en-ID" dirty="0" err="1"/>
                  <a:t>regresi</a:t>
                </a:r>
                <a:r>
                  <a:rPr lang="en-ID" dirty="0"/>
                  <a:t> Linear 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dituliskan</a:t>
                </a:r>
                <a:r>
                  <a:rPr lang="en-ID" dirty="0"/>
                  <a:t> </a:t>
                </a:r>
                <a:r>
                  <a:rPr lang="en-ID" dirty="0" err="1"/>
                  <a:t>seperti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dibawah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, </a:t>
                </a:r>
                <a:r>
                  <a:rPr lang="en-ID" dirty="0" err="1"/>
                  <a:t>yaitu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ID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diatas</a:t>
                </a:r>
                <a:r>
                  <a:rPr lang="en-ID" dirty="0"/>
                  <a:t>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diilustrasikan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C17065-CDAB-4361-B8AE-E6A405D90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9" t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2DCA83B-0878-451C-8E9D-DECECFAE01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7" y="3966742"/>
            <a:ext cx="3476625" cy="19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8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19C35D-A6F4-432E-B477-BB8F9403E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744" y="3234519"/>
                <a:ext cx="9076329" cy="31389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ID" dirty="0"/>
                  <a:t>Pada </a:t>
                </a:r>
                <a:r>
                  <a:rPr lang="en-ID" dirty="0" err="1"/>
                  <a:t>gambar</a:t>
                </a:r>
                <a:r>
                  <a:rPr lang="en-ID" dirty="0"/>
                  <a:t> </a:t>
                </a:r>
                <a:r>
                  <a:rPr lang="en-ID" dirty="0" err="1"/>
                  <a:t>diatas</a:t>
                </a:r>
                <a:r>
                  <a:rPr lang="en-ID" dirty="0"/>
                  <a:t>, </a:t>
                </a:r>
                <a:r>
                  <a:rPr lang="en-ID" dirty="0" err="1"/>
                  <a:t>sebelah</a:t>
                </a:r>
                <a:r>
                  <a:rPr lang="en-ID" dirty="0"/>
                  <a:t> </a:t>
                </a:r>
                <a:r>
                  <a:rPr lang="en-ID" dirty="0" err="1"/>
                  <a:t>kiri</a:t>
                </a:r>
                <a:r>
                  <a:rPr lang="en-ID" dirty="0"/>
                  <a:t>,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/ </a:t>
                </a:r>
                <a:r>
                  <a:rPr lang="en-ID" dirty="0" err="1"/>
                  <a:t>kemiringan</a:t>
                </a:r>
                <a:r>
                  <a:rPr lang="en-ID" dirty="0"/>
                  <a:t>/</a:t>
                </a:r>
                <a:r>
                  <a:rPr lang="en-ID" dirty="0" err="1"/>
                  <a:t>gradientnya</a:t>
                </a:r>
                <a:r>
                  <a:rPr lang="en-ID" dirty="0"/>
                  <a:t> </a:t>
                </a:r>
                <a:r>
                  <a:rPr lang="en-ID" dirty="0" err="1"/>
                  <a:t>bernilai</a:t>
                </a:r>
                <a:r>
                  <a:rPr lang="en-ID" dirty="0"/>
                  <a:t> </a:t>
                </a:r>
                <a:r>
                  <a:rPr lang="en-ID" dirty="0" err="1"/>
                  <a:t>positif</a:t>
                </a:r>
                <a:r>
                  <a:rPr lang="en-ID" dirty="0"/>
                  <a:t>, </a:t>
                </a:r>
                <a:r>
                  <a:rPr lang="en-ID" dirty="0" err="1"/>
                  <a:t>sedangkan</a:t>
                </a:r>
                <a:r>
                  <a:rPr lang="en-ID" dirty="0"/>
                  <a:t> </a:t>
                </a:r>
                <a:r>
                  <a:rPr lang="en-ID" dirty="0" err="1"/>
                  <a:t>disebelah</a:t>
                </a:r>
                <a:r>
                  <a:rPr lang="en-ID" dirty="0"/>
                  <a:t> </a:t>
                </a:r>
                <a:r>
                  <a:rPr lang="en-ID" dirty="0" err="1"/>
                  <a:t>kanan</a:t>
                </a:r>
                <a:r>
                  <a:rPr lang="en-ID" dirty="0"/>
                  <a:t> </a:t>
                </a:r>
                <a:r>
                  <a:rPr lang="en-ID" dirty="0" err="1"/>
                  <a:t>itu</a:t>
                </a:r>
                <a:r>
                  <a:rPr lang="en-ID" dirty="0"/>
                  <a:t> </a:t>
                </a:r>
                <a:r>
                  <a:rPr lang="en-ID" dirty="0" err="1"/>
                  <a:t>bernilai</a:t>
                </a:r>
                <a:r>
                  <a:rPr lang="en-ID" dirty="0"/>
                  <a:t> negative. </a:t>
                </a:r>
                <a:r>
                  <a:rPr lang="en-ID" dirty="0" err="1"/>
                  <a:t>Prediksi</a:t>
                </a:r>
                <a:r>
                  <a:rPr lang="en-ID" dirty="0"/>
                  <a:t> </a:t>
                </a:r>
                <a:r>
                  <a:rPr lang="en-ID" dirty="0" err="1"/>
                  <a:t>nilai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pendekatan</a:t>
                </a:r>
                <a:r>
                  <a:rPr lang="en-ID" dirty="0"/>
                  <a:t> </a:t>
                </a:r>
                <a:r>
                  <a:rPr lang="en-ID" dirty="0" err="1"/>
                  <a:t>regresi</a:t>
                </a:r>
                <a:r>
                  <a:rPr lang="en-ID" dirty="0"/>
                  <a:t> linier </a:t>
                </a:r>
                <a:r>
                  <a:rPr lang="en-ID" dirty="0" err="1"/>
                  <a:t>sederhana</a:t>
                </a:r>
                <a:r>
                  <a:rPr lang="en-ID" dirty="0"/>
                  <a:t>, di </a:t>
                </a:r>
                <a:r>
                  <a:rPr lang="en-ID" dirty="0" err="1"/>
                  <a:t>dapatkan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ŷ=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analisis</a:t>
                </a:r>
                <a:r>
                  <a:rPr lang="en-ID" dirty="0"/>
                  <a:t> </a:t>
                </a:r>
                <a:r>
                  <a:rPr lang="en-ID" dirty="0" err="1"/>
                  <a:t>regresi</a:t>
                </a:r>
                <a:r>
                  <a:rPr lang="en-ID" dirty="0"/>
                  <a:t> linier </a:t>
                </a:r>
                <a:r>
                  <a:rPr lang="en-ID" dirty="0" err="1"/>
                  <a:t>sederhana</a:t>
                </a:r>
                <a:r>
                  <a:rPr lang="en-ID" dirty="0"/>
                  <a:t>,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ingin</a:t>
                </a:r>
                <a:r>
                  <a:rPr lang="en-ID" dirty="0"/>
                  <a:t> </a:t>
                </a:r>
                <a:r>
                  <a:rPr lang="en-ID" dirty="0" err="1"/>
                  <a:t>menemukan</a:t>
                </a:r>
                <a:r>
                  <a:rPr lang="en-ID" dirty="0"/>
                  <a:t> </a:t>
                </a:r>
                <a:r>
                  <a:rPr lang="en-ID" dirty="0" err="1"/>
                  <a:t>nilai</a:t>
                </a:r>
                <a:r>
                  <a:rPr lang="en-ID" dirty="0"/>
                  <a:t> optimal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.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mencari</a:t>
                </a:r>
                <a:r>
                  <a:rPr lang="en-ID" dirty="0"/>
                  <a:t> </a:t>
                </a:r>
                <a:r>
                  <a:rPr lang="en-ID" dirty="0" err="1"/>
                  <a:t>nilai</a:t>
                </a:r>
                <a:r>
                  <a:rPr lang="en-ID" dirty="0"/>
                  <a:t> </a:t>
                </a:r>
                <a:r>
                  <a:rPr lang="en-ID" dirty="0" err="1"/>
                  <a:t>koefisien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tersebut</a:t>
                </a:r>
                <a:r>
                  <a:rPr lang="en-ID" dirty="0"/>
                  <a:t>,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pergunakan</a:t>
                </a:r>
                <a:r>
                  <a:rPr lang="en-ID" dirty="0"/>
                  <a:t> </a:t>
                </a:r>
                <a:r>
                  <a:rPr lang="en-ID" dirty="0" err="1"/>
                  <a:t>pendekatan</a:t>
                </a:r>
                <a:r>
                  <a:rPr lang="en-ID" dirty="0"/>
                  <a:t> </a:t>
                </a:r>
                <a:r>
                  <a:rPr lang="en-ID" i="1" dirty="0"/>
                  <a:t>Least Squares Estimation (</a:t>
                </a:r>
                <a:r>
                  <a:rPr lang="en-ID" dirty="0"/>
                  <a:t>LSE). </a:t>
                </a:r>
                <a:r>
                  <a:rPr lang="en-ID" dirty="0" err="1"/>
                  <a:t>Pendekatan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 </a:t>
                </a:r>
                <a:r>
                  <a:rPr lang="en-ID" dirty="0" err="1"/>
                  <a:t>berusaha</a:t>
                </a:r>
                <a:r>
                  <a:rPr lang="en-ID" dirty="0"/>
                  <a:t> </a:t>
                </a:r>
                <a:r>
                  <a:rPr lang="en-ID" dirty="0" err="1"/>
                  <a:t>meminimalkan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objektif</a:t>
                </a:r>
                <a:r>
                  <a:rPr lang="en-ID" dirty="0"/>
                  <a:t>, j(b), </a:t>
                </a:r>
                <a:r>
                  <a:rPr lang="en-ID" dirty="0" err="1"/>
                  <a:t>yakni</a:t>
                </a:r>
                <a:r>
                  <a:rPr lang="en-ID" dirty="0"/>
                  <a:t> </a:t>
                </a:r>
                <a:r>
                  <a:rPr lang="en-ID" dirty="0" err="1"/>
                  <a:t>jumlah</a:t>
                </a:r>
                <a:r>
                  <a:rPr lang="en-ID" dirty="0"/>
                  <a:t> error </a:t>
                </a:r>
                <a:r>
                  <a:rPr lang="en-ID" dirty="0" err="1"/>
                  <a:t>kuadrat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semua</a:t>
                </a:r>
                <a:r>
                  <a:rPr lang="en-ID" dirty="0"/>
                  <a:t> data yang </a:t>
                </a:r>
                <a:r>
                  <a:rPr lang="en-ID" dirty="0" err="1"/>
                  <a:t>digunakan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menemukan</a:t>
                </a:r>
                <a:r>
                  <a:rPr lang="en-ID" dirty="0"/>
                  <a:t> </a:t>
                </a:r>
                <a:r>
                  <a:rPr lang="en-ID" dirty="0" err="1"/>
                  <a:t>estimasi</a:t>
                </a:r>
                <a:r>
                  <a:rPr lang="en-ID" dirty="0"/>
                  <a:t> </a:t>
                </a:r>
                <a:r>
                  <a:rPr lang="en-ID" dirty="0" err="1"/>
                  <a:t>garis</a:t>
                </a:r>
                <a:r>
                  <a:rPr lang="en-ID" dirty="0"/>
                  <a:t> </a:t>
                </a:r>
                <a:r>
                  <a:rPr lang="en-ID" dirty="0" err="1"/>
                  <a:t>regresi</a:t>
                </a:r>
                <a:r>
                  <a:rPr lang="en-ID" dirty="0"/>
                  <a:t>.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objektifnya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(ŷ−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19C35D-A6F4-432E-B477-BB8F9403E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744" y="3234519"/>
                <a:ext cx="9076329" cy="3138985"/>
              </a:xfrm>
              <a:blipFill>
                <a:blip r:embed="rId2"/>
                <a:stretch>
                  <a:fillRect l="-470" t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3104641-2D23-4B64-9E83-8CF6D11CA2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19701" y="293428"/>
            <a:ext cx="7679142" cy="294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1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D6DC4-FC5A-4B34-95FF-0EAD2517C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744" y="846161"/>
                <a:ext cx="9076329" cy="50522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D" dirty="0" err="1"/>
                  <a:t>Diberikan</a:t>
                </a:r>
                <a:r>
                  <a:rPr lang="en-ID" dirty="0"/>
                  <a:t> data training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D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D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D" i="1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tujuannya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regregi</a:t>
                </a:r>
                <a:r>
                  <a:rPr lang="en-ID" dirty="0"/>
                  <a:t> linear </a:t>
                </a:r>
                <a:r>
                  <a:rPr lang="en-ID" dirty="0" err="1"/>
                  <a:t>sederhana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mencari</a:t>
                </a:r>
                <a:r>
                  <a:rPr lang="en-ID" dirty="0"/>
                  <a:t>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yang </a:t>
                </a:r>
                <a:r>
                  <a:rPr lang="en-ID" dirty="0" err="1"/>
                  <a:t>meminimalkan</a:t>
                </a:r>
                <a:r>
                  <a:rPr lang="en-ID" dirty="0"/>
                  <a:t> </a:t>
                </a:r>
                <a:r>
                  <a:rPr lang="en-ID" dirty="0" err="1"/>
                  <a:t>nilai</a:t>
                </a:r>
                <a:r>
                  <a:rPr lang="en-ID" dirty="0"/>
                  <a:t> error yang </a:t>
                </a:r>
                <a:r>
                  <a:rPr lang="en-ID" dirty="0" err="1"/>
                  <a:t>telah</a:t>
                </a:r>
                <a:r>
                  <a:rPr lang="en-ID" dirty="0"/>
                  <a:t>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definisikan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objektif</a:t>
                </a:r>
                <a:r>
                  <a:rPr lang="en-ID" dirty="0"/>
                  <a:t> </a:t>
                </a:r>
                <a:r>
                  <a:rPr lang="en-ID" dirty="0" err="1"/>
                  <a:t>diatas</a:t>
                </a:r>
                <a:r>
                  <a:rPr lang="en-ID" dirty="0"/>
                  <a:t>.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menemukan</a:t>
                </a:r>
                <a:r>
                  <a:rPr lang="en-ID" dirty="0"/>
                  <a:t> parameter-parameter </a:t>
                </a:r>
                <a:r>
                  <a:rPr lang="en-ID" dirty="0" err="1"/>
                  <a:t>tersebut</a:t>
                </a:r>
                <a:r>
                  <a:rPr lang="en-ID" dirty="0"/>
                  <a:t>,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melakukannya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menurunkan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objektif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parameter </a:t>
                </a:r>
                <a:r>
                  <a:rPr lang="en-ID" dirty="0" err="1"/>
                  <a:t>terkait</a:t>
                </a:r>
                <a:r>
                  <a:rPr lang="en-ID" dirty="0"/>
                  <a:t>.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ID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    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ID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 </a:t>
                </a:r>
              </a:p>
              <a:p>
                <a:pPr marL="0" indent="0">
                  <a:buNone/>
                </a:pP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menyelesaikan</a:t>
                </a:r>
                <a:r>
                  <a:rPr lang="en-ID" dirty="0"/>
                  <a:t> </a:t>
                </a:r>
                <a:r>
                  <a:rPr lang="en-ID" dirty="0" err="1"/>
                  <a:t>penurunan</a:t>
                </a:r>
                <a:r>
                  <a:rPr lang="en-ID" dirty="0"/>
                  <a:t> </a:t>
                </a:r>
                <a:r>
                  <a:rPr lang="en-ID" dirty="0" err="1"/>
                  <a:t>pertama</a:t>
                </a:r>
                <a:r>
                  <a:rPr lang="en-ID" dirty="0"/>
                  <a:t> </a:t>
                </a:r>
                <a:r>
                  <a:rPr lang="en-ID" dirty="0" err="1"/>
                  <a:t>diatas</a:t>
                </a:r>
                <a:r>
                  <a:rPr lang="en-ID" dirty="0"/>
                  <a:t>,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bisa</a:t>
                </a:r>
                <a:r>
                  <a:rPr lang="en-ID" dirty="0"/>
                  <a:t> </a:t>
                </a:r>
                <a:r>
                  <a:rPr lang="en-ID" dirty="0" err="1"/>
                  <a:t>mendapatkan</a:t>
                </a:r>
                <a:r>
                  <a:rPr lang="en-ID" dirty="0"/>
                  <a:t> </a:t>
                </a:r>
                <a:r>
                  <a:rPr lang="en-ID" dirty="0" err="1"/>
                  <a:t>nilai</a:t>
                </a:r>
                <a:r>
                  <a:rPr lang="en-ID" dirty="0"/>
                  <a:t> optimal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 err="1"/>
                  <a:t>masing-masing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.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ID" dirty="0"/>
                  <a:t>  </a:t>
                </a:r>
                <a:r>
                  <a:rPr lang="en-ID" dirty="0" err="1"/>
                  <a:t>atau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</a:rPr>
                          <m:t>𝑚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</a:rPr>
                          <m:t>−(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D" i="1">
                            <a:latin typeface="Cambria Math" panose="02040503050406030204" pitchFamily="18" charset="0"/>
                          </a:rPr>
                          <m:t>)(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</a:rPr>
                          <m:t>𝑚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D" i="1">
                            <a:latin typeface="Cambria Math" panose="02040503050406030204" pitchFamily="18" charset="0"/>
                          </a:rPr>
                          <m:t>2−(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D" i="1">
                            <a:latin typeface="Cambria Math" panose="02040503050406030204" pitchFamily="18" charset="0"/>
                          </a:rPr>
                          <m:t>)2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D" dirty="0"/>
                  <a:t>  </a:t>
                </a:r>
                <a:r>
                  <a:rPr lang="en-ID" dirty="0" err="1"/>
                  <a:t>atau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D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D6DC4-FC5A-4B34-95FF-0EAD2517C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744" y="846161"/>
                <a:ext cx="9076329" cy="5052251"/>
              </a:xfrm>
              <a:blipFill>
                <a:blip r:embed="rId2"/>
                <a:stretch>
                  <a:fillRect l="-739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2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52F5-D8CE-421F-83F7-423004BB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1" dirty="0" err="1"/>
              <a:t>Contoh</a:t>
            </a:r>
            <a:r>
              <a:rPr lang="en-ID" b="1" dirty="0"/>
              <a:t> :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4E5F3A-5AE0-43F2-B1D8-16D5A9ABC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369585"/>
              </p:ext>
            </p:extLst>
          </p:nvPr>
        </p:nvGraphicFramePr>
        <p:xfrm>
          <a:off x="966744" y="1776980"/>
          <a:ext cx="3692992" cy="35592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4194">
                  <a:extLst>
                    <a:ext uri="{9D8B030D-6E8A-4147-A177-3AD203B41FA5}">
                      <a16:colId xmlns:a16="http://schemas.microsoft.com/office/drawing/2014/main" val="2880557594"/>
                    </a:ext>
                  </a:extLst>
                </a:gridCol>
                <a:gridCol w="1488798">
                  <a:extLst>
                    <a:ext uri="{9D8B030D-6E8A-4147-A177-3AD203B41FA5}">
                      <a16:colId xmlns:a16="http://schemas.microsoft.com/office/drawing/2014/main" val="2348411596"/>
                    </a:ext>
                  </a:extLst>
                </a:gridCol>
              </a:tblGrid>
              <a:tr h="323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 err="1">
                          <a:effectLst/>
                        </a:rPr>
                        <a:t>Harga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rumah</a:t>
                      </a:r>
                      <a:r>
                        <a:rPr lang="en-ID" sz="1600" dirty="0">
                          <a:effectLst/>
                        </a:rPr>
                        <a:t> (1000s)(y)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Feet Persegi(x)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1509577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245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1400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3295789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312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1600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8659070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279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1700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0947623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308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1875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5167117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199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1100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3158937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219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1550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1852531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405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2350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3090503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324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2450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0460180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319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1425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3073176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255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1700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539576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99923A5-C712-4615-BEC1-FF990B42FC0D}"/>
              </a:ext>
            </a:extLst>
          </p:cNvPr>
          <p:cNvSpPr/>
          <p:nvPr/>
        </p:nvSpPr>
        <p:spPr>
          <a:xfrm>
            <a:off x="5129256" y="1521543"/>
            <a:ext cx="6096000" cy="129439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persamaan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linear yang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mewakili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angunan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harganya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 predictor dan variable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7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0A02F-0030-4E02-AEE8-00AEAD0A2B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744" y="764275"/>
                <a:ext cx="9076329" cy="51341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D" dirty="0"/>
                  <a:t>Jawab 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ID" dirty="0" err="1"/>
                  <a:t>Pertama</a:t>
                </a:r>
                <a:r>
                  <a:rPr lang="en-ID" dirty="0"/>
                  <a:t>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cari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.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rumus</a:t>
                </a:r>
                <a:r>
                  <a:rPr lang="en-ID" dirty="0"/>
                  <a:t> 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ID" dirty="0"/>
                  <a:t>  </a:t>
                </a:r>
                <a:r>
                  <a:rPr lang="en-ID" dirty="0" err="1"/>
                  <a:t>atau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</a:rPr>
                          <m:t>𝑚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</a:rPr>
                          <m:t>−(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D" i="1">
                            <a:latin typeface="Cambria Math" panose="02040503050406030204" pitchFamily="18" charset="0"/>
                          </a:rPr>
                          <m:t>)(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</a:rPr>
                          <m:t>𝑚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D" i="1">
                            <a:latin typeface="Cambria Math" panose="02040503050406030204" pitchFamily="18" charset="0"/>
                          </a:rPr>
                          <m:t>2−(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D" i="1">
                            <a:latin typeface="Cambria Math" panose="02040503050406030204" pitchFamily="18" charset="0"/>
                          </a:rPr>
                          <m:t>)2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D" dirty="0"/>
                  <a:t>  </a:t>
                </a:r>
                <a:r>
                  <a:rPr lang="en-ID" dirty="0" err="1"/>
                  <a:t>atau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D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ID" dirty="0"/>
                  <a:t>Kita </a:t>
                </a:r>
                <a:r>
                  <a:rPr lang="en-ID" dirty="0" err="1"/>
                  <a:t>buat</a:t>
                </a:r>
                <a:r>
                  <a:rPr lang="en-ID" dirty="0"/>
                  <a:t> table bantu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menghitung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𝑑𝑎𝑛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0A02F-0030-4E02-AEE8-00AEAD0A2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744" y="764275"/>
                <a:ext cx="9076329" cy="5134137"/>
              </a:xfrm>
              <a:blipFill>
                <a:blip r:embed="rId2"/>
                <a:stretch>
                  <a:fillRect l="-739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B83A8D-1E75-4A89-A65F-A8B45EEF1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83602"/>
              </p:ext>
            </p:extLst>
          </p:nvPr>
        </p:nvGraphicFramePr>
        <p:xfrm>
          <a:off x="7059734" y="2985816"/>
          <a:ext cx="3913066" cy="36572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1810">
                  <a:extLst>
                    <a:ext uri="{9D8B030D-6E8A-4147-A177-3AD203B41FA5}">
                      <a16:colId xmlns:a16="http://schemas.microsoft.com/office/drawing/2014/main" val="2881324433"/>
                    </a:ext>
                  </a:extLst>
                </a:gridCol>
                <a:gridCol w="1372583">
                  <a:extLst>
                    <a:ext uri="{9D8B030D-6E8A-4147-A177-3AD203B41FA5}">
                      <a16:colId xmlns:a16="http://schemas.microsoft.com/office/drawing/2014/main" val="488151740"/>
                    </a:ext>
                  </a:extLst>
                </a:gridCol>
                <a:gridCol w="927095">
                  <a:extLst>
                    <a:ext uri="{9D8B030D-6E8A-4147-A177-3AD203B41FA5}">
                      <a16:colId xmlns:a16="http://schemas.microsoft.com/office/drawing/2014/main" val="1577516159"/>
                    </a:ext>
                  </a:extLst>
                </a:gridCol>
                <a:gridCol w="505688">
                  <a:extLst>
                    <a:ext uri="{9D8B030D-6E8A-4147-A177-3AD203B41FA5}">
                      <a16:colId xmlns:a16="http://schemas.microsoft.com/office/drawing/2014/main" val="3736016829"/>
                    </a:ext>
                  </a:extLst>
                </a:gridCol>
                <a:gridCol w="565890">
                  <a:extLst>
                    <a:ext uri="{9D8B030D-6E8A-4147-A177-3AD203B41FA5}">
                      <a16:colId xmlns:a16="http://schemas.microsoft.com/office/drawing/2014/main" val="3696231839"/>
                    </a:ext>
                  </a:extLst>
                </a:gridCol>
              </a:tblGrid>
              <a:tr h="280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Harga rumah (1000s)(y)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Feet Persegi(x)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xy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x^2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extLst>
                  <a:ext uri="{0D108BD9-81ED-4DB2-BD59-A6C34878D82A}">
                    <a16:rowId xmlns:a16="http://schemas.microsoft.com/office/drawing/2014/main" val="2106449267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245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1400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343000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1960000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extLst>
                  <a:ext uri="{0D108BD9-81ED-4DB2-BD59-A6C34878D82A}">
                    <a16:rowId xmlns:a16="http://schemas.microsoft.com/office/drawing/2014/main" val="3892302037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312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1600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499200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2560000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extLst>
                  <a:ext uri="{0D108BD9-81ED-4DB2-BD59-A6C34878D82A}">
                    <a16:rowId xmlns:a16="http://schemas.microsoft.com/office/drawing/2014/main" val="1355615041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279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1700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474300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2890000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extLst>
                  <a:ext uri="{0D108BD9-81ED-4DB2-BD59-A6C34878D82A}">
                    <a16:rowId xmlns:a16="http://schemas.microsoft.com/office/drawing/2014/main" val="2580081784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308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1875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577500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3515625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extLst>
                  <a:ext uri="{0D108BD9-81ED-4DB2-BD59-A6C34878D82A}">
                    <a16:rowId xmlns:a16="http://schemas.microsoft.com/office/drawing/2014/main" val="1898590339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199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1100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218900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1210000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extLst>
                  <a:ext uri="{0D108BD9-81ED-4DB2-BD59-A6C34878D82A}">
                    <a16:rowId xmlns:a16="http://schemas.microsoft.com/office/drawing/2014/main" val="2874149955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219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1550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 dirty="0">
                          <a:effectLst/>
                        </a:rPr>
                        <a:t>339450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2402500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extLst>
                  <a:ext uri="{0D108BD9-81ED-4DB2-BD59-A6C34878D82A}">
                    <a16:rowId xmlns:a16="http://schemas.microsoft.com/office/drawing/2014/main" val="668900055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405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2350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951750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5522500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extLst>
                  <a:ext uri="{0D108BD9-81ED-4DB2-BD59-A6C34878D82A}">
                    <a16:rowId xmlns:a16="http://schemas.microsoft.com/office/drawing/2014/main" val="3684648496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324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2450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793800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6002500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extLst>
                  <a:ext uri="{0D108BD9-81ED-4DB2-BD59-A6C34878D82A}">
                    <a16:rowId xmlns:a16="http://schemas.microsoft.com/office/drawing/2014/main" val="1167021783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319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1425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454575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2030625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extLst>
                  <a:ext uri="{0D108BD9-81ED-4DB2-BD59-A6C34878D82A}">
                    <a16:rowId xmlns:a16="http://schemas.microsoft.com/office/drawing/2014/main" val="2527029917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255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1700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433500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2890000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extLst>
                  <a:ext uri="{0D108BD9-81ED-4DB2-BD59-A6C34878D82A}">
                    <a16:rowId xmlns:a16="http://schemas.microsoft.com/office/drawing/2014/main" val="864619621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jumlah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2865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17150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5085975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30983750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extLst>
                  <a:ext uri="{0D108BD9-81ED-4DB2-BD59-A6C34878D82A}">
                    <a16:rowId xmlns:a16="http://schemas.microsoft.com/office/drawing/2014/main" val="457698824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rata-tata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286,5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900">
                          <a:effectLst/>
                        </a:rPr>
                        <a:t>1715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02" marR="54902" marT="0" marB="0" anchor="ctr"/>
                </a:tc>
                <a:extLst>
                  <a:ext uri="{0D108BD9-81ED-4DB2-BD59-A6C34878D82A}">
                    <a16:rowId xmlns:a16="http://schemas.microsoft.com/office/drawing/2014/main" val="906546065"/>
                  </a:ext>
                </a:extLst>
              </a:tr>
            </a:tbl>
          </a:graphicData>
        </a:graphic>
      </p:graphicFrame>
      <p:sp>
        <p:nvSpPr>
          <p:cNvPr id="5" name="Arrow: Bent-Up 4">
            <a:extLst>
              <a:ext uri="{FF2B5EF4-FFF2-40B4-BE49-F238E27FC236}">
                <a16:creationId xmlns:a16="http://schemas.microsoft.com/office/drawing/2014/main" id="{6FFA3F1E-6438-423E-BC10-DBA90CC2CE32}"/>
              </a:ext>
            </a:extLst>
          </p:cNvPr>
          <p:cNvSpPr/>
          <p:nvPr/>
        </p:nvSpPr>
        <p:spPr>
          <a:xfrm rot="5400000">
            <a:off x="6150591" y="3630304"/>
            <a:ext cx="709684" cy="818866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C2E7C-85A5-44FA-BF82-6CD66C7F0F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9448" y="624173"/>
                <a:ext cx="9076329" cy="365015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</a:rPr>
                          <m:t>𝑚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</a:rPr>
                          <m:t>−(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D" i="1">
                            <a:latin typeface="Cambria Math" panose="02040503050406030204" pitchFamily="18" charset="0"/>
                          </a:rPr>
                          <m:t>)(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</a:rPr>
                          <m:t>𝑚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D" i="1">
                            <a:latin typeface="Cambria Math" panose="02040503050406030204" pitchFamily="18" charset="0"/>
                          </a:rPr>
                          <m:t>2−(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D" i="1">
                            <a:latin typeface="Cambria Math" panose="02040503050406030204" pitchFamily="18" charset="0"/>
                          </a:rPr>
                          <m:t>)2</m:t>
                        </m:r>
                      </m:den>
                    </m:f>
                  </m:oMath>
                </a14:m>
                <a:r>
                  <a:rPr lang="en-ID" dirty="0"/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i="1">
                        <a:latin typeface="Cambria Math" panose="02040503050406030204" pitchFamily="18" charset="0"/>
                        <a:hlinkClick r:id="" action="ppaction://noaction"/>
                      </a:rPr>
                      <m:t>0,1098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</a:rPr>
                          <m:t>10∗</m:t>
                        </m:r>
                        <m:r>
                          <a:rPr lang="en-ID">
                            <a:latin typeface="Cambria Math" panose="02040503050406030204" pitchFamily="18" charset="0"/>
                          </a:rPr>
                          <m:t>5085975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>
                                <a:latin typeface="Cambria Math" panose="02040503050406030204" pitchFamily="18" charset="0"/>
                              </a:rPr>
                              <m:t>2865</m:t>
                            </m:r>
                          </m:e>
                        </m:d>
                        <m:r>
                          <a:rPr lang="en-ID" i="1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ID">
                            <a:latin typeface="Cambria Math" panose="02040503050406030204" pitchFamily="18" charset="0"/>
                          </a:rPr>
                          <m:t>17150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</a:rPr>
                          <m:t>10∗30983750−294122500</m:t>
                        </m:r>
                      </m:den>
                    </m:f>
                  </m:oMath>
                </a14:m>
                <a:r>
                  <a:rPr lang="en-ID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D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</a:rPr>
                          <m:t>(2865−(0,1098∗17150))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ID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 98,2483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C2E7C-85A5-44FA-BF82-6CD66C7F0F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9448" y="624173"/>
                <a:ext cx="9076329" cy="36501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A0383D-733A-4309-BD70-D6BBC3E985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610948"/>
              </p:ext>
            </p:extLst>
          </p:nvPr>
        </p:nvGraphicFramePr>
        <p:xfrm>
          <a:off x="2063086" y="2739787"/>
          <a:ext cx="6985379" cy="3650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333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364D0-857B-47FE-B253-AD17F27B7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744" y="1091821"/>
                <a:ext cx="9076329" cy="4806591"/>
              </a:xfrm>
            </p:spPr>
            <p:txBody>
              <a:bodyPr/>
              <a:lstStyle/>
              <a:p>
                <a:r>
                  <a:rPr lang="en-ID" dirty="0"/>
                  <a:t>Model </a:t>
                </a:r>
                <a:r>
                  <a:rPr lang="en-ID" dirty="0" err="1"/>
                  <a:t>regresi</a:t>
                </a:r>
                <a:r>
                  <a:rPr lang="en-ID" dirty="0"/>
                  <a:t> </a:t>
                </a:r>
                <a:r>
                  <a:rPr lang="en-ID" dirty="0" err="1"/>
                  <a:t>diatas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model </a:t>
                </a:r>
                <a:r>
                  <a:rPr lang="en-ID" dirty="0" err="1"/>
                  <a:t>terbaik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regresi</a:t>
                </a:r>
                <a:r>
                  <a:rPr lang="en-ID" dirty="0"/>
                  <a:t> linear </a:t>
                </a:r>
                <a:r>
                  <a:rPr lang="en-ID" dirty="0" err="1"/>
                  <a:t>sederhana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mendeskripsikan</a:t>
                </a:r>
                <a:r>
                  <a:rPr lang="en-ID" dirty="0"/>
                  <a:t> data table </a:t>
                </a:r>
                <a:r>
                  <a:rPr lang="en-ID" dirty="0" err="1"/>
                  <a:t>sebelumnya</a:t>
                </a:r>
                <a:r>
                  <a:rPr lang="en-ID" dirty="0"/>
                  <a:t>.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ŷ=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 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ŷ=98,2483+0,1098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ID" dirty="0" err="1"/>
                  <a:t>Selanjutnya</a:t>
                </a:r>
                <a:r>
                  <a:rPr lang="en-ID" dirty="0"/>
                  <a:t>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melakukan</a:t>
                </a:r>
                <a:r>
                  <a:rPr lang="en-ID" dirty="0"/>
                  <a:t> </a:t>
                </a:r>
                <a:r>
                  <a:rPr lang="en-ID" dirty="0" err="1"/>
                  <a:t>prediksi</a:t>
                </a:r>
                <a:r>
                  <a:rPr lang="en-ID" dirty="0"/>
                  <a:t> </a:t>
                </a:r>
                <a:r>
                  <a:rPr lang="en-ID" dirty="0" err="1"/>
                  <a:t>terhadap</a:t>
                </a:r>
                <a:r>
                  <a:rPr lang="en-ID" dirty="0"/>
                  <a:t> variable predictor dan </a:t>
                </a:r>
                <a:r>
                  <a:rPr lang="en-ID" dirty="0" err="1"/>
                  <a:t>respon</a:t>
                </a:r>
                <a:r>
                  <a:rPr lang="en-ID" dirty="0"/>
                  <a:t>. 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ID" dirty="0" err="1"/>
                  <a:t>Prediksi</a:t>
                </a:r>
                <a:r>
                  <a:rPr lang="en-ID" dirty="0"/>
                  <a:t> </a:t>
                </a:r>
                <a:r>
                  <a:rPr lang="en-ID" dirty="0" err="1"/>
                  <a:t>harga</a:t>
                </a:r>
                <a:r>
                  <a:rPr lang="en-ID" dirty="0"/>
                  <a:t> </a:t>
                </a:r>
                <a:r>
                  <a:rPr lang="en-ID" dirty="0" err="1"/>
                  <a:t>rumah</a:t>
                </a:r>
                <a:r>
                  <a:rPr lang="en-ID" dirty="0"/>
                  <a:t> </a:t>
                </a:r>
                <a:r>
                  <a:rPr lang="en-ID" dirty="0" err="1"/>
                  <a:t>jika</a:t>
                </a:r>
                <a:r>
                  <a:rPr lang="en-ID" dirty="0"/>
                  <a:t> feet </a:t>
                </a:r>
                <a:r>
                  <a:rPr lang="en-ID" dirty="0" err="1"/>
                  <a:t>persegi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1800.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ID" dirty="0" err="1"/>
                  <a:t>Prediksi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 ŷ=98,2483+0,1098∗1800=296</m:t>
                    </m:r>
                  </m:oMath>
                </a14:m>
                <a:r>
                  <a:rPr lang="en-ID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364D0-857B-47FE-B253-AD17F27B7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744" y="1091821"/>
                <a:ext cx="9076329" cy="4806591"/>
              </a:xfrm>
              <a:blipFill>
                <a:blip r:embed="rId2"/>
                <a:stretch>
                  <a:fillRect l="-1411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923907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301D1B"/>
      </a:dk2>
      <a:lt2>
        <a:srgbClr val="F2F0F3"/>
      </a:lt2>
      <a:accent1>
        <a:srgbClr val="71B230"/>
      </a:accent1>
      <a:accent2>
        <a:srgbClr val="9CA722"/>
      </a:accent2>
      <a:accent3>
        <a:srgbClr val="C89837"/>
      </a:accent3>
      <a:accent4>
        <a:srgbClr val="C44F28"/>
      </a:accent4>
      <a:accent5>
        <a:srgbClr val="D63A54"/>
      </a:accent5>
      <a:accent6>
        <a:srgbClr val="C42883"/>
      </a:accent6>
      <a:hlink>
        <a:srgbClr val="C04343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1496</Words>
  <Application>Microsoft Office PowerPoint</Application>
  <PresentationFormat>Widescreen</PresentationFormat>
  <Paragraphs>254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Goudy Old Style</vt:lpstr>
      <vt:lpstr>Times New Roman</vt:lpstr>
      <vt:lpstr>MarrakeshVTI</vt:lpstr>
      <vt:lpstr>Regresi</vt:lpstr>
      <vt:lpstr>Pengertian Regresi Linear </vt:lpstr>
      <vt:lpstr>Model Regresi Linear Sederhana </vt:lpstr>
      <vt:lpstr>PowerPoint Presentation</vt:lpstr>
      <vt:lpstr>PowerPoint Presentation</vt:lpstr>
      <vt:lpstr>Contoh :  </vt:lpstr>
      <vt:lpstr>PowerPoint Presentation</vt:lpstr>
      <vt:lpstr>PowerPoint Presentation</vt:lpstr>
      <vt:lpstr>PowerPoint Presentation</vt:lpstr>
      <vt:lpstr>Model Regresi Linear Multivariate (multi variable) </vt:lpstr>
      <vt:lpstr>PowerPoint Presentation</vt:lpstr>
      <vt:lpstr>PowerPoint Presentation</vt:lpstr>
      <vt:lpstr>PowerPoint Presentation</vt:lpstr>
      <vt:lpstr>PowerPoint Presentation</vt:lpstr>
      <vt:lpstr>Contoh 2 : </vt:lpstr>
      <vt:lpstr>Jawab : </vt:lpstr>
      <vt:lpstr>Logistic Regression</vt:lpstr>
      <vt:lpstr>Tipe-tipe Logistic Regression </vt:lpstr>
      <vt:lpstr>Logistic Function </vt:lpstr>
      <vt:lpstr>Maximum Likelihood</vt:lpstr>
      <vt:lpstr>Langkah sederhana mencari Maximum Likelihood sebagai berikut: </vt:lpstr>
      <vt:lpstr>Nilai Likelihood dari setiap garis dapat dicari dengan formula berikut:</vt:lpstr>
      <vt:lpstr>R-Squared (R²)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Khawaritzmi Abdallah</dc:creator>
  <cp:lastModifiedBy>Khawaritzmi Abdallah</cp:lastModifiedBy>
  <cp:revision>8</cp:revision>
  <dcterms:created xsi:type="dcterms:W3CDTF">2021-09-26T15:48:23Z</dcterms:created>
  <dcterms:modified xsi:type="dcterms:W3CDTF">2021-09-27T00:46:54Z</dcterms:modified>
</cp:coreProperties>
</file>