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excel" PartName="/ppt/embeddings/Microsoft_Excel_Sheet2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ambria Math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y6cx/kYeaFJASMEMyLJYPKL7w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mbriaMat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1.bin"/><Relationship Id="rId10" Type="http://schemas.openxmlformats.org/officeDocument/2006/relationships/oleObject" Target="../embeddings/oleObject1.bin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Excel_Sheet2.xls"/><Relationship Id="rId9" Type="http://schemas.openxmlformats.org/officeDocument/2006/relationships/image" Target="../media/image5.png"/><Relationship Id="rId14" Type="http://schemas.openxmlformats.org/officeDocument/2006/relationships/image" Target="../media/image17.png"/><Relationship Id="rId5" Type="http://schemas.openxmlformats.org/officeDocument/2006/relationships/oleObject" Target="../embeddings/Microsoft_Excel_Sheet2.xls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.bin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Relationship Id="rId15" Type="http://schemas.openxmlformats.org/officeDocument/2006/relationships/oleObject" Target="../embeddings/oleObject5.bin"/><Relationship Id="rId14" Type="http://schemas.openxmlformats.org/officeDocument/2006/relationships/oleObject" Target="../embeddings/oleObject5.bin"/><Relationship Id="rId1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oleObject" Target="../embeddings/oleObject3.bin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D"/>
              <a:t>Classification Part 01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Chi Square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/>
              <a:t>Uji Chi square dapat digunakan untuk menguji 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2000"/>
              <a:t>Uji Ⅹ² untuk ada tidaknya hubungan antara dua variabel (Independency test).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2000"/>
              <a:t>Uji Ⅹ² untuk homogenitas antar- sub kelompok (Homogenity test).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2000"/>
              <a:t>Uji Ⅹ² untuk Bentuk Distribusi (Goodness of Fit)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/>
              <a:t>Formula Chi square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1900"/>
              <a:t>Dimana,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1900"/>
              <a:t>Oi= banyaknya kasus yang diamati dalam kategori ke-i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1900"/>
              <a:t>Ei= kasus yang diharapkan dalam kategori ke-i dibawah H0= ∑ki=1= notasi sigma yang menunjukkan penjumlahan untuk semua kategori (k)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1900"/>
              <a:t>dimana Ei = N/k ; N=∑NiOi</a:t>
            </a:r>
            <a:endParaRPr sz="1900"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787" y="3639344"/>
            <a:ext cx="18764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Tree: ID3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Data Pembelian komputer</a:t>
            </a:r>
            <a:endParaRPr/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2590798" y="2350078"/>
          <a:ext cx="6442366" cy="3961822"/>
        </p:xfrm>
        <a:graphic>
          <a:graphicData uri="http://schemas.openxmlformats.org/presentationml/2006/ole">
            <mc:AlternateContent>
              <mc:Choice Requires="v">
                <p:oleObj r:id="rId4" imgH="3961822" imgW="6442366" progId="Excel.Sheet.8" spid="_x0000_s1">
                  <p:embed/>
                </p:oleObj>
              </mc:Choice>
              <mc:Fallback>
                <p:oleObj r:id="rId5" imgH="3961822" imgW="6442366" progId="Excel.Sheet.8">
                  <p:embed/>
                  <p:pic>
                    <p:nvPicPr>
                      <p:cNvPr id="164" name="Google Shape;164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90798" y="2350078"/>
                        <a:ext cx="6442366" cy="396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Tree: ID3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304800" y="1371600"/>
            <a:ext cx="415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1328"/>
              </a:buClr>
              <a:buSzPts val="1600"/>
              <a:buFont typeface="Arial"/>
              <a:buChar char="•"/>
            </a:pPr>
            <a:r>
              <a:rPr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c</a:t>
            </a:r>
            <a:r>
              <a:rPr baseline="-25000"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: buys_computer = “yes”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21328"/>
              </a:buClr>
              <a:buSzPts val="1600"/>
              <a:buFont typeface="Arial"/>
              <a:buChar char="•"/>
            </a:pPr>
            <a:r>
              <a:rPr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c</a:t>
            </a:r>
            <a:r>
              <a:rPr baseline="-25000"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D" sz="2000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: buys_computer = “no”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12"/>
          <p:cNvGraphicFramePr/>
          <p:nvPr/>
        </p:nvGraphicFramePr>
        <p:xfrm>
          <a:off x="1441347" y="2679245"/>
          <a:ext cx="2867419" cy="1230832"/>
        </p:xfrm>
        <a:graphic>
          <a:graphicData uri="http://schemas.openxmlformats.org/presentationml/2006/ole">
            <mc:AlternateContent>
              <mc:Choice Requires="v">
                <p:oleObj r:id="rId4" imgH="1230832" imgW="2867419" progId="Excel.Sheet.8" spid="_x0000_s1">
                  <p:embed/>
                </p:oleObj>
              </mc:Choice>
              <mc:Fallback>
                <p:oleObj r:id="rId5" imgH="1230832" imgW="2867419" progId="Excel.Sheet.8">
                  <p:embed/>
                  <p:pic>
                    <p:nvPicPr>
                      <p:cNvPr id="171" name="Google Shape;171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1347" y="2679245"/>
                        <a:ext cx="2867419" cy="123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72;p12"/>
          <p:cNvSpPr txBox="1"/>
          <p:nvPr/>
        </p:nvSpPr>
        <p:spPr>
          <a:xfrm>
            <a:off x="304800" y="3951003"/>
            <a:ext cx="5830888" cy="685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304800" y="5411504"/>
            <a:ext cx="3594100" cy="89534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48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304799" y="4606132"/>
            <a:ext cx="5320145" cy="38893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52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175" name="Google Shape;175;p12"/>
          <p:cNvGraphicFramePr/>
          <p:nvPr/>
        </p:nvGraphicFramePr>
        <p:xfrm>
          <a:off x="6056311" y="2778474"/>
          <a:ext cx="5830889" cy="3768441"/>
        </p:xfrm>
        <a:graphic>
          <a:graphicData uri="http://schemas.openxmlformats.org/presentationml/2006/ole">
            <mc:AlternateContent>
              <mc:Choice Requires="v">
                <p:oleObj r:id="rId10" imgH="3768441" imgW="5830889" progId="Excel.Sheet.8" spid="_x0000_s2">
                  <p:embed/>
                </p:oleObj>
              </mc:Choice>
              <mc:Fallback>
                <p:oleObj r:id="rId11" imgH="3768441" imgW="5830889" progId="Excel.Sheet.8">
                  <p:embed/>
                  <p:pic>
                    <p:nvPicPr>
                      <p:cNvPr id="175" name="Google Shape;175;p1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56311" y="2778474"/>
                        <a:ext cx="5830889" cy="3768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Google Shape;176;p12"/>
          <p:cNvSpPr txBox="1"/>
          <p:nvPr/>
        </p:nvSpPr>
        <p:spPr>
          <a:xfrm>
            <a:off x="304800" y="1938337"/>
            <a:ext cx="6858000" cy="52387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81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304800" y="5154044"/>
            <a:ext cx="4152900" cy="328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cara yang sama, didapatkan: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7200900" y="734350"/>
            <a:ext cx="4152900" cy="20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59" l="-1039" r="0" t="-20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D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Tree: ID3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838200" y="1510145"/>
            <a:ext cx="5257800" cy="4666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Information gain terbesar akan menjadi  root.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185" name="Google Shape;185;p13"/>
          <p:cNvGraphicFramePr/>
          <p:nvPr/>
        </p:nvGraphicFramePr>
        <p:xfrm>
          <a:off x="6492580" y="640901"/>
          <a:ext cx="4258074" cy="2471547"/>
        </p:xfrm>
        <a:graphic>
          <a:graphicData uri="http://schemas.openxmlformats.org/presentationml/2006/ole">
            <mc:AlternateContent>
              <mc:Choice Requires="v">
                <p:oleObj r:id="rId4" imgH="2471547" imgW="4258074" progId="Excel.Sheet.8" spid="_x0000_s1">
                  <p:embed/>
                </p:oleObj>
              </mc:Choice>
              <mc:Fallback>
                <p:oleObj r:id="rId5" imgH="2471547" imgW="4258074" progId="Excel.Sheet.8">
                  <p:embed/>
                  <p:pic>
                    <p:nvPicPr>
                      <p:cNvPr id="185" name="Google Shape;185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92580" y="640901"/>
                        <a:ext cx="4258074" cy="247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" name="Google Shape;186;p13"/>
          <p:cNvGrpSpPr/>
          <p:nvPr/>
        </p:nvGrpSpPr>
        <p:grpSpPr>
          <a:xfrm>
            <a:off x="1181184" y="2446654"/>
            <a:ext cx="4571831" cy="2504865"/>
            <a:chOff x="1122257" y="2626764"/>
            <a:chExt cx="4571831" cy="2504865"/>
          </a:xfrm>
        </p:grpSpPr>
        <p:sp>
          <p:nvSpPr>
            <p:cNvPr id="187" name="Google Shape;187;p13"/>
            <p:cNvSpPr/>
            <p:nvPr/>
          </p:nvSpPr>
          <p:spPr>
            <a:xfrm>
              <a:off x="3082736" y="2626764"/>
              <a:ext cx="754063" cy="4699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721773" y="3601485"/>
              <a:ext cx="1420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overcast</a:t>
              </a:r>
              <a:endParaRPr/>
            </a:p>
          </p:txBody>
        </p:sp>
        <p:cxnSp>
          <p:nvCxnSpPr>
            <p:cNvPr id="189" name="Google Shape;189;p13"/>
            <p:cNvCxnSpPr/>
            <p:nvPr/>
          </p:nvCxnSpPr>
          <p:spPr>
            <a:xfrm flipH="1">
              <a:off x="2258929" y="3083964"/>
              <a:ext cx="841373" cy="74612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3481096" y="3096665"/>
              <a:ext cx="17462" cy="596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3"/>
            <p:cNvCxnSpPr/>
            <p:nvPr/>
          </p:nvCxnSpPr>
          <p:spPr>
            <a:xfrm>
              <a:off x="3839629" y="3083965"/>
              <a:ext cx="986025" cy="60959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3"/>
            <p:cNvSpPr/>
            <p:nvPr/>
          </p:nvSpPr>
          <p:spPr>
            <a:xfrm>
              <a:off x="1695261" y="3553389"/>
              <a:ext cx="847725" cy="4699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&lt;=30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423321" y="3566085"/>
              <a:ext cx="8415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&gt;40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697798" y="3693560"/>
              <a:ext cx="15435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31..40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122257" y="4287290"/>
              <a:ext cx="1420729" cy="8316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Terdapat: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“yes”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“no”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697808" y="4299990"/>
              <a:ext cx="1420729" cy="8316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Terdapat: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class “yes”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class “no”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73359" y="4281044"/>
              <a:ext cx="1420729" cy="8316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Terdapat: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class “yes”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class “no”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8" name="Google Shape;198;p13"/>
          <p:cNvSpPr txBox="1"/>
          <p:nvPr/>
        </p:nvSpPr>
        <p:spPr>
          <a:xfrm>
            <a:off x="6068884" y="3241965"/>
            <a:ext cx="559924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Hitung Kembali Entropy dan Gain setiap daun.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Pertama, age&lt;=30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6098527" y="3878579"/>
            <a:ext cx="5599241" cy="262533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00" name="Google Shape;200;p13"/>
          <p:cNvGraphicFramePr/>
          <p:nvPr/>
        </p:nvGraphicFramePr>
        <p:xfrm>
          <a:off x="6398796" y="4396044"/>
          <a:ext cx="1615740" cy="904295"/>
        </p:xfrm>
        <a:graphic>
          <a:graphicData uri="http://schemas.openxmlformats.org/presentationml/2006/ole">
            <mc:AlternateContent>
              <mc:Choice Requires="v">
                <p:oleObj r:id="rId8" imgH="904295" imgW="1615740" progId="Excel.Sheet.8" spid="_x0000_s2">
                  <p:embed/>
                </p:oleObj>
              </mc:Choice>
              <mc:Fallback>
                <p:oleObj r:id="rId9" imgH="904295" imgW="1615740" progId="Excel.Sheet.8">
                  <p:embed/>
                  <p:pic>
                    <p:nvPicPr>
                      <p:cNvPr id="200" name="Google Shape;200;p13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398796" y="4396044"/>
                        <a:ext cx="1615740" cy="90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Google Shape;201;p13"/>
          <p:cNvGraphicFramePr/>
          <p:nvPr/>
        </p:nvGraphicFramePr>
        <p:xfrm>
          <a:off x="8067675" y="4395788"/>
          <a:ext cx="1616075" cy="688975"/>
        </p:xfrm>
        <a:graphic>
          <a:graphicData uri="http://schemas.openxmlformats.org/presentationml/2006/ole">
            <mc:AlternateContent>
              <mc:Choice Requires="v">
                <p:oleObj r:id="rId11" imgH="688975" imgW="1616075" progId="Excel.Sheet.8" spid="_x0000_s3">
                  <p:embed/>
                </p:oleObj>
              </mc:Choice>
              <mc:Fallback>
                <p:oleObj r:id="rId12" imgH="688975" imgW="1616075" progId="Excel.Sheet.8">
                  <p:embed/>
                  <p:pic>
                    <p:nvPicPr>
                      <p:cNvPr id="201" name="Google Shape;201;p13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67675" y="4395788"/>
                        <a:ext cx="16160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Google Shape;202;p13"/>
          <p:cNvGraphicFramePr/>
          <p:nvPr/>
        </p:nvGraphicFramePr>
        <p:xfrm>
          <a:off x="9750425" y="4395788"/>
          <a:ext cx="1616075" cy="687387"/>
        </p:xfrm>
        <a:graphic>
          <a:graphicData uri="http://schemas.openxmlformats.org/presentationml/2006/ole">
            <mc:AlternateContent>
              <mc:Choice Requires="v">
                <p:oleObj r:id="rId14" imgH="687387" imgW="1616075" progId="Excel.Sheet.8" spid="_x0000_s4">
                  <p:embed/>
                </p:oleObj>
              </mc:Choice>
              <mc:Fallback>
                <p:oleObj r:id="rId15" imgH="687387" imgW="1616075" progId="Excel.Sheet.8">
                  <p:embed/>
                  <p:pic>
                    <p:nvPicPr>
                      <p:cNvPr id="202" name="Google Shape;202;p13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750425" y="4395788"/>
                        <a:ext cx="16160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Tree: ID3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38200" y="1497172"/>
            <a:ext cx="5257800" cy="467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Information gain terbesar pada age &lt;=30 adalah student. Jadi, student menjadi daun pada age&lt;=30.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209" name="Google Shape;209;p14"/>
          <p:cNvGraphicFramePr/>
          <p:nvPr/>
        </p:nvGraphicFramePr>
        <p:xfrm>
          <a:off x="6492580" y="640901"/>
          <a:ext cx="4258074" cy="2471547"/>
        </p:xfrm>
        <a:graphic>
          <a:graphicData uri="http://schemas.openxmlformats.org/presentationml/2006/ole">
            <mc:AlternateContent>
              <mc:Choice Requires="v">
                <p:oleObj r:id="rId4" imgH="2471547" imgW="4258074" progId="Excel.Sheet.8" spid="_x0000_s1">
                  <p:embed/>
                </p:oleObj>
              </mc:Choice>
              <mc:Fallback>
                <p:oleObj r:id="rId5" imgH="2471547" imgW="4258074" progId="Excel.Sheet.8">
                  <p:embed/>
                  <p:pic>
                    <p:nvPicPr>
                      <p:cNvPr id="209" name="Google Shape;209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92580" y="640901"/>
                        <a:ext cx="4258074" cy="247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Google Shape;210;p14"/>
          <p:cNvSpPr/>
          <p:nvPr/>
        </p:nvSpPr>
        <p:spPr>
          <a:xfrm>
            <a:off x="3141663" y="2446654"/>
            <a:ext cx="754063" cy="469900"/>
          </a:xfrm>
          <a:prstGeom prst="rect">
            <a:avLst/>
          </a:prstGeom>
          <a:solidFill>
            <a:srgbClr val="00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age?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2916238" y="3421379"/>
            <a:ext cx="1198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overcast</a:t>
            </a:r>
            <a:endParaRPr/>
          </a:p>
        </p:txBody>
      </p:sp>
      <p:cxnSp>
        <p:nvCxnSpPr>
          <p:cNvPr id="212" name="Google Shape;212;p14"/>
          <p:cNvCxnSpPr/>
          <p:nvPr/>
        </p:nvCxnSpPr>
        <p:spPr>
          <a:xfrm flipH="1">
            <a:off x="1671759" y="2903853"/>
            <a:ext cx="1487469" cy="129539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3540023" y="2916554"/>
            <a:ext cx="19894" cy="12717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3898556" y="2903855"/>
            <a:ext cx="986025" cy="60959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4"/>
          <p:cNvSpPr/>
          <p:nvPr/>
        </p:nvSpPr>
        <p:spPr>
          <a:xfrm>
            <a:off x="1754188" y="3373279"/>
            <a:ext cx="847725" cy="4699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&lt;=30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4661653" y="3385975"/>
            <a:ext cx="9861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&gt;40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2993974" y="3513454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31..40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4332286" y="4100934"/>
            <a:ext cx="1420729" cy="8316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Terdapat: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class “yes”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class “no”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6093474" y="3373279"/>
            <a:ext cx="5538035" cy="3208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Kedua, age 31..40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 age 31..40, semua hasilnya yes. Jadi, daunnya langsung “yes”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Ketiga, age &gt;40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D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(hitung entropy dan information gain seperti pada age&lt;=30)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231147" y="4125753"/>
            <a:ext cx="1211263" cy="469900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student?</a:t>
            </a:r>
            <a:endParaRPr/>
          </a:p>
        </p:txBody>
      </p:sp>
      <p:cxnSp>
        <p:nvCxnSpPr>
          <p:cNvPr id="221" name="Google Shape;221;p14"/>
          <p:cNvCxnSpPr/>
          <p:nvPr/>
        </p:nvCxnSpPr>
        <p:spPr>
          <a:xfrm flipH="1">
            <a:off x="804110" y="4598828"/>
            <a:ext cx="838200" cy="990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4"/>
          <p:cNvCxnSpPr/>
          <p:nvPr/>
        </p:nvCxnSpPr>
        <p:spPr>
          <a:xfrm>
            <a:off x="2023310" y="4598828"/>
            <a:ext cx="762000" cy="990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4"/>
          <p:cNvSpPr/>
          <p:nvPr/>
        </p:nvSpPr>
        <p:spPr>
          <a:xfrm>
            <a:off x="499310" y="55894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2499560" y="55894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3220244" y="4188302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2251910" y="4903628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804110" y="4903628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Tree: ID3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838200" y="1497172"/>
            <a:ext cx="5257800" cy="467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Information gain terbesar pada age &gt;40 adalah credit rating. Jadi, credit rating menjadi daun pada age&gt;40.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Maka, ini merupakan hasil pohon dari data pembelian komputer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234" name="Google Shape;234;p15"/>
          <p:cNvGraphicFramePr/>
          <p:nvPr/>
        </p:nvGraphicFramePr>
        <p:xfrm>
          <a:off x="6492579" y="640901"/>
          <a:ext cx="5175545" cy="3294192"/>
        </p:xfrm>
        <a:graphic>
          <a:graphicData uri="http://schemas.openxmlformats.org/presentationml/2006/ole">
            <mc:AlternateContent>
              <mc:Choice Requires="v">
                <p:oleObj r:id="rId4" imgH="3294192" imgW="5175545" progId="Excel.Sheet.8" spid="_x0000_s1">
                  <p:embed/>
                </p:oleObj>
              </mc:Choice>
              <mc:Fallback>
                <p:oleObj r:id="rId5" imgH="3294192" imgW="5175545" progId="Excel.Sheet.8">
                  <p:embed/>
                  <p:pic>
                    <p:nvPicPr>
                      <p:cNvPr id="234" name="Google Shape;234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92579" y="640901"/>
                        <a:ext cx="5175545" cy="3294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Google Shape;235;p15"/>
          <p:cNvSpPr/>
          <p:nvPr/>
        </p:nvSpPr>
        <p:spPr>
          <a:xfrm>
            <a:off x="3141663" y="2446654"/>
            <a:ext cx="754063" cy="469900"/>
          </a:xfrm>
          <a:prstGeom prst="rect">
            <a:avLst/>
          </a:prstGeom>
          <a:solidFill>
            <a:srgbClr val="00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age?</a:t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916238" y="3421379"/>
            <a:ext cx="1198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overcast</a:t>
            </a:r>
            <a:endParaRPr/>
          </a:p>
        </p:txBody>
      </p:sp>
      <p:cxnSp>
        <p:nvCxnSpPr>
          <p:cNvPr id="237" name="Google Shape;237;p15"/>
          <p:cNvCxnSpPr/>
          <p:nvPr/>
        </p:nvCxnSpPr>
        <p:spPr>
          <a:xfrm flipH="1">
            <a:off x="1671759" y="2903853"/>
            <a:ext cx="1487469" cy="129539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3540023" y="2916554"/>
            <a:ext cx="19894" cy="12717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5"/>
          <p:cNvCxnSpPr/>
          <p:nvPr/>
        </p:nvCxnSpPr>
        <p:spPr>
          <a:xfrm>
            <a:off x="3898556" y="2903855"/>
            <a:ext cx="1990878" cy="13255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5"/>
          <p:cNvSpPr/>
          <p:nvPr/>
        </p:nvSpPr>
        <p:spPr>
          <a:xfrm>
            <a:off x="1754188" y="3373279"/>
            <a:ext cx="847725" cy="4699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&lt;=30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4661643" y="3385979"/>
            <a:ext cx="661988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&gt;40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2993974" y="3513454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31..40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231147" y="4125753"/>
            <a:ext cx="1211263" cy="469900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student?</a:t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4763983" y="4125753"/>
            <a:ext cx="1809750" cy="4699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rating?</a:t>
            </a:r>
            <a:endParaRPr/>
          </a:p>
        </p:txBody>
      </p:sp>
      <p:cxnSp>
        <p:nvCxnSpPr>
          <p:cNvPr id="245" name="Google Shape;245;p15"/>
          <p:cNvCxnSpPr/>
          <p:nvPr/>
        </p:nvCxnSpPr>
        <p:spPr>
          <a:xfrm flipH="1">
            <a:off x="804110" y="4598828"/>
            <a:ext cx="838200" cy="990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023310" y="4598828"/>
            <a:ext cx="762000" cy="990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5"/>
          <p:cNvCxnSpPr/>
          <p:nvPr/>
        </p:nvCxnSpPr>
        <p:spPr>
          <a:xfrm flipH="1">
            <a:off x="4649683" y="4598828"/>
            <a:ext cx="76200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5"/>
          <p:cNvCxnSpPr/>
          <p:nvPr/>
        </p:nvCxnSpPr>
        <p:spPr>
          <a:xfrm>
            <a:off x="5868883" y="4598828"/>
            <a:ext cx="68580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5"/>
          <p:cNvSpPr/>
          <p:nvPr/>
        </p:nvSpPr>
        <p:spPr>
          <a:xfrm>
            <a:off x="499310" y="55894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2499560" y="55894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249883" y="551322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3220244" y="4188302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 rot="-143156">
            <a:off x="4344883" y="551322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5945083" y="4827428"/>
            <a:ext cx="606425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4192483" y="4827428"/>
            <a:ext cx="1281113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</a:t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2251910" y="4903628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04110" y="4903628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Jenis-jenis Metode Machine Learning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Supervised Learning (Ada kelas pada 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Classification (Klasifikasi)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Regression (Regresi)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Unsupervised Learning (Tidak ada kelas pada 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Clustering (Klasterisasi)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Klasifikasi?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Melakukan pengelompokan data berdasarkan atribut-atribut dan labelnya.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Melakukan klasifikasi terhadap kelas kategorikal (diskrit atau nominal)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Penerapan Klasifikasi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Persetujuan Kredit/Pinjaman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Diagnosis medis : Kanker, Covid-19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Deteksi penipuan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Email spam/tidak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dll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Proses Klasifikasi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5943600" y="1825625"/>
            <a:ext cx="5410200" cy="4661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/>
              <a:t>Data dibagi 2 Jenis : Data Training dan Data Testing (Proporsi berdasarkan kondisi data. Umumnya 80:20 atau 70:30)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/>
              <a:t>Data Training digunakan untuk membangun model.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/>
              <a:t>Data training dilakukan fitting/training menggunakan algoritma tertentu. Proses fitting akan menghasilkan model.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/>
              <a:t>Data Testing digunakan untuk mengevaluasi model yang dihasilkan.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2119745" y="1635703"/>
            <a:ext cx="1149927" cy="49833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177634" y="2568361"/>
            <a:ext cx="1205348" cy="632038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Testing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2895609" y="2578608"/>
            <a:ext cx="1330016" cy="621791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Training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 flipH="1">
            <a:off x="1780308" y="2134033"/>
            <a:ext cx="914401" cy="43432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5"/>
          <p:cNvCxnSpPr/>
          <p:nvPr/>
        </p:nvCxnSpPr>
        <p:spPr>
          <a:xfrm>
            <a:off x="2694709" y="2134033"/>
            <a:ext cx="865908" cy="4445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5"/>
          <p:cNvSpPr/>
          <p:nvPr/>
        </p:nvSpPr>
        <p:spPr>
          <a:xfrm>
            <a:off x="2982190" y="4708446"/>
            <a:ext cx="1149927" cy="44457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2982189" y="5375309"/>
            <a:ext cx="1149927" cy="444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Evaluasi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982189" y="6042172"/>
            <a:ext cx="1149927" cy="44457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5"/>
          <p:cNvCxnSpPr>
            <a:stCxn id="116" idx="2"/>
          </p:cNvCxnSpPr>
          <p:nvPr/>
        </p:nvCxnSpPr>
        <p:spPr>
          <a:xfrm>
            <a:off x="3557153" y="5819884"/>
            <a:ext cx="0" cy="2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5"/>
          <p:cNvCxnSpPr>
            <a:endCxn id="116" idx="0"/>
          </p:cNvCxnSpPr>
          <p:nvPr/>
        </p:nvCxnSpPr>
        <p:spPr>
          <a:xfrm>
            <a:off x="3557153" y="5153009"/>
            <a:ext cx="0" cy="2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5"/>
          <p:cNvCxnSpPr>
            <a:endCxn id="121" idx="0"/>
          </p:cNvCxnSpPr>
          <p:nvPr/>
        </p:nvCxnSpPr>
        <p:spPr>
          <a:xfrm>
            <a:off x="3560616" y="3200415"/>
            <a:ext cx="0" cy="23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5"/>
          <p:cNvSpPr txBox="1"/>
          <p:nvPr/>
        </p:nvSpPr>
        <p:spPr>
          <a:xfrm>
            <a:off x="3269672" y="2161229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dibagi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91243" y="3435615"/>
            <a:ext cx="1738745" cy="1032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Fitting/Training menggunakan algoritma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5"/>
          <p:cNvCxnSpPr>
            <a:stCxn id="121" idx="2"/>
          </p:cNvCxnSpPr>
          <p:nvPr/>
        </p:nvCxnSpPr>
        <p:spPr>
          <a:xfrm flipH="1">
            <a:off x="3557016" y="4467836"/>
            <a:ext cx="3600" cy="24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5"/>
          <p:cNvCxnSpPr>
            <a:endCxn id="116" idx="1"/>
          </p:cNvCxnSpPr>
          <p:nvPr/>
        </p:nvCxnSpPr>
        <p:spPr>
          <a:xfrm flipH="1" rot="-5400000">
            <a:off x="1182639" y="3798047"/>
            <a:ext cx="2397300" cy="1201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Metode Klasifikasi berbentuk pohon.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Setiap daunnya menunjukkan keputusan/hasil klasifikasi berdasarkan pohon yang terbentuk.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58" l="-1042" r="0" t="-2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D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Gain Ratio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Digunakan pada C4.5 (menggunakan gain ration untuk mengatasi masalah </a:t>
            </a:r>
            <a:r>
              <a:rPr lang="en-ID" sz="2800"/>
              <a:t>normalization pada information gain)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3286763" y="3221304"/>
            <a:ext cx="5618474" cy="22719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Decision Tree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Gini Index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Gini index digunakan pada CART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Jika terdapat data S yang terdiri dari k class, gini index didefinisikan: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839440" y="3429000"/>
            <a:ext cx="4513120" cy="24368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2020-09-18T23:50:17Z</dcterms:created>
  <dc:creator>Rio Mukhtarom</dc:creator>
</cp:coreProperties>
</file>