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76" r:id="rId5"/>
    <p:sldId id="287" r:id="rId6"/>
    <p:sldId id="288" r:id="rId7"/>
    <p:sldId id="289" r:id="rId8"/>
    <p:sldId id="399" r:id="rId9"/>
    <p:sldId id="1308" r:id="rId10"/>
    <p:sldId id="1310" r:id="rId11"/>
    <p:sldId id="395" r:id="rId12"/>
    <p:sldId id="396" r:id="rId13"/>
    <p:sldId id="397" r:id="rId14"/>
    <p:sldId id="398" r:id="rId15"/>
    <p:sldId id="1311" r:id="rId16"/>
    <p:sldId id="1312" r:id="rId17"/>
    <p:sldId id="1313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2EEA7-67B0-4BD0-8B3C-57F2B0D18C4D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6CB5-0469-40B1-BA8E-B8D1D45BAE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372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B509BAC-121B-4753-B53E-E46277EE8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B7BE2E-088A-4E86-94BB-85F97007E0FC}" type="slidenum">
              <a:rPr lang="en-US" altLang="id-ID">
                <a:latin typeface="Times New Roman" panose="02020603050405020304" pitchFamily="18" charset="0"/>
              </a:rPr>
              <a:pPr/>
              <a:t>9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00B52A2-E1A4-46F3-8EAE-37DFD9CE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2913" y="698500"/>
            <a:ext cx="6132512" cy="3451225"/>
          </a:xfrm>
          <a:ln w="12700" cap="flat">
            <a:solidFill>
              <a:schemeClr val="tx1"/>
            </a:solidFill>
          </a:ln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5D16C633-1287-4481-B048-DA2544260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9438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888" tIns="42944" rIns="85888" bIns="42944"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066E4F81-7395-4537-85C6-1BF629646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D2BB70-11A7-4133-9D8C-7719CEF6F722}" type="slidenum">
              <a:rPr lang="en-US" altLang="id-ID">
                <a:latin typeface="Times New Roman" panose="02020603050405020304" pitchFamily="18" charset="0"/>
              </a:rPr>
              <a:pPr/>
              <a:t>10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E603ACB-46A3-4E47-8EE4-39A97A800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58E25DC5-01BA-48F3-9737-BBE4F2A29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544A6A-707F-4426-8812-852954047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081FB-9FB2-455C-A5DF-109C447039A0}" type="slidenum">
              <a:rPr lang="en-US" altLang="ja-JP"/>
              <a:pPr/>
              <a:t>11</a:t>
            </a:fld>
            <a:endParaRPr lang="en-US" altLang="ja-JP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2A884CE4-F127-4864-A387-1CCE02135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945EB9B0-230D-41AE-901B-394943807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48B021-E0D0-4AE0-BAEF-CAD400F45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222EB-5784-4EA8-8AD3-84D5408EFEE2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3B2EB32A-8EA8-4B45-A72F-6994966AF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C499380B-4533-4B36-8681-227B8D887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E657A2-CCA5-4BEF-8A29-18BFDAD4C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18D23-519F-4777-A7AA-70DC8F8171D6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17C9DAB8-3DBA-469A-B333-0571F2E24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08694A3C-1907-42D0-BD64-2905D5899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32170B-A3ED-4D37-B1F3-B6A028504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BFBED-9DD9-4245-87AC-75A7721B35F9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8BE0B98A-DD41-4DD4-BBED-AABE30FBC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789068C1-542D-42EE-A01C-BB3DAB2C3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5637"/>
          </a:xfrm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3A2A-FF95-4571-8153-2F5506FC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39A1-91F5-4BFD-B14C-F041B859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8EC7-F3E6-485F-9534-1071D1F2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497A-E29E-4375-A976-9BEAB10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D8AC-D808-455E-909B-C622A1C7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5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D6C9-474C-45C6-A9FE-195A14A8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A6AAF-6951-4743-B2F4-A94C4A69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8653-8EB6-4E15-AADB-3937FDCE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22C2-DE9C-4F8B-AAC2-D56B2521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139F-4127-4919-B57F-F8AE7B69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3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4334A-8D67-4478-BEED-15734B1D4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B7225-E828-4F61-8EB7-2B5C2D358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EC22-E766-414C-A1BF-8367D376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58B9-24D1-4C85-A7DB-4F5C674E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FFD9-DD59-4725-901A-77324EB7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76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BDD6-527C-4313-9742-4C8C3E3E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5965-63EB-4CF9-B482-68A7B42E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BBF3-C6A0-4321-8372-AE7A821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822F-7999-41E5-B6BF-1C549C6C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7904-37C9-4EEB-9145-18B210CE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03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BB94-301F-46B8-88F7-5F3E635A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37BE-08DE-4849-9652-3393AED7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8FEB-7E76-4299-939E-9D1608C6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C283E-DC25-49DC-A4E5-52CB7E64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291B-F3C5-40E2-B3D5-0A77ECC5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37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9A0D-9590-46DA-AFEF-2DA88635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2C1D-6983-444B-8A77-FE444D6FE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5B6C5-FCCB-4D91-83D6-01CB3021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6F1C6-056F-4AE4-A13C-0398520F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60FCB-60BF-4897-985C-E6F3CC9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B923-0BBA-4169-8C8B-97E636C6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261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24E0-3713-4650-B22E-E9ED5D75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321D-DE66-4472-BDBC-9C6C0BE1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07406-6D7D-45AF-BDD9-A87911112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B7E89-D794-4F25-8D48-04850F1F4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75A19-87D0-4655-873F-38A3409A0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90E27-F7C0-45B3-9920-FC7BA26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4AE74-FA0D-4A5C-92A1-0B3D0825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F8F78-2C2A-45DA-9667-000FF2A4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22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AC38-165F-4AD0-ABB8-C5F289E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A6E43-99D6-4EF0-9A8A-83A9D96D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37907-7439-4392-B6AC-2DE42565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6D9F-9312-439E-805B-D4DA310F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8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4F58C-EFAA-482E-AF75-BA372E6B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35FF9-CA9B-4996-B281-0EEB7787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B7245-AEB4-44F7-91D3-AA27F1B9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90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75E5-9218-4714-8BC7-D3B651F8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13C8-2D44-44A9-9D93-765E96DE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B9EB6-11BF-45EB-87C4-112486A7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2D92-9FAB-484E-B17D-7B71053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693F5-9FA1-4788-9A81-67CBBC3C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B496-F815-4C6A-9540-04D594F2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16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F48-FEFE-4845-A9CD-6FBA4796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B8C7F-B2F1-42C1-AFBE-AB49D13B0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0BE7E-150F-4EC7-8B13-0B86181F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4C63-341C-4CC7-8AC7-A6936EFA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BCA3-F372-474C-B87C-116CEA6F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B060-182E-4EEE-B849-5036182B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1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895DB-DAA7-4F3E-8C09-9178C1EF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6AE57-43ED-48C2-B8FB-A39032B4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A542F-C8D4-44ED-A643-8A4AC910E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595-296E-47A1-80A6-6EA960439D40}" type="datetimeFigureOut">
              <a:rPr lang="id-ID" smtClean="0"/>
              <a:t>20/09/2021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652D-C06D-4F10-A5AD-FA9E3D51E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13A0-0582-4AE8-88E4-C452131CA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B13E-CA1D-4A12-B3FA-A4442723C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23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9303-40EC-4545-8C68-4C9CF1E1F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Classification Part 3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1487C-8195-44EC-A1B1-66A3EE766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Machine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737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78307-E89F-4752-A2D7-5BDB3562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8262-0090-43A0-BACD-41E29365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Bidang</a:t>
            </a:r>
            <a:r>
              <a:rPr lang="en-ID" dirty="0"/>
              <a:t>/garis </a:t>
            </a:r>
            <a:r>
              <a:rPr lang="en-ID" dirty="0" err="1"/>
              <a:t>pemisah</a:t>
            </a:r>
            <a:r>
              <a:rPr lang="id-ID" dirty="0"/>
              <a:t> </a:t>
            </a:r>
            <a:r>
              <a:rPr lang="en-ID" dirty="0"/>
              <a:t>(</a:t>
            </a:r>
            <a:r>
              <a:rPr lang="id-ID" dirty="0" err="1"/>
              <a:t>separating</a:t>
            </a:r>
            <a:r>
              <a:rPr lang="id-ID" dirty="0"/>
              <a:t> </a:t>
            </a:r>
            <a:r>
              <a:rPr lang="id-ID" dirty="0" err="1"/>
              <a:t>hyperplane</a:t>
            </a:r>
            <a:r>
              <a:rPr lang="en-ID" dirty="0"/>
              <a:t>)</a:t>
            </a:r>
            <a:r>
              <a:rPr lang="id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:</a:t>
            </a:r>
            <a:endParaRPr lang="id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id-ID" dirty="0"/>
              <a:t>W ● X + b = 0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dirty="0" err="1"/>
              <a:t>dimana</a:t>
            </a:r>
            <a:r>
              <a:rPr lang="id-ID" dirty="0"/>
              <a:t> W={w</a:t>
            </a:r>
            <a:r>
              <a:rPr lang="id-ID" baseline="-25000" dirty="0"/>
              <a:t>1</a:t>
            </a:r>
            <a:r>
              <a:rPr lang="id-ID" dirty="0"/>
              <a:t>, w</a:t>
            </a:r>
            <a:r>
              <a:rPr lang="id-ID" baseline="-25000" dirty="0"/>
              <a:t>2</a:t>
            </a:r>
            <a:r>
              <a:rPr lang="id-ID" dirty="0"/>
              <a:t>, …, </a:t>
            </a:r>
            <a:r>
              <a:rPr lang="id-ID" dirty="0" err="1"/>
              <a:t>w</a:t>
            </a:r>
            <a:r>
              <a:rPr lang="id-ID" baseline="-25000" dirty="0" err="1"/>
              <a:t>n</a:t>
            </a:r>
            <a:r>
              <a:rPr lang="id-ID" dirty="0"/>
              <a:t>}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</a:t>
            </a:r>
            <a:r>
              <a:rPr lang="id-ID" dirty="0" err="1"/>
              <a:t>vector</a:t>
            </a:r>
            <a:r>
              <a:rPr lang="id-ID" dirty="0"/>
              <a:t> </a:t>
            </a:r>
            <a:r>
              <a:rPr lang="en-ID" dirty="0"/>
              <a:t>dan </a:t>
            </a:r>
            <a:r>
              <a:rPr lang="id-ID" dirty="0"/>
              <a:t>b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id-ID" dirty="0"/>
              <a:t>bias</a:t>
            </a:r>
          </a:p>
          <a:p>
            <a:r>
              <a:rPr lang="en-ID" dirty="0" err="1"/>
              <a:t>Untuk</a:t>
            </a:r>
            <a:r>
              <a:rPr lang="id-ID" dirty="0"/>
              <a:t> 2-D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:</a:t>
            </a:r>
            <a:endParaRPr lang="id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id-ID" dirty="0"/>
              <a:t>w</a:t>
            </a:r>
            <a:r>
              <a:rPr lang="id-ID" baseline="-25000" dirty="0"/>
              <a:t>0</a:t>
            </a:r>
            <a:r>
              <a:rPr lang="id-ID" dirty="0"/>
              <a:t> + w</a:t>
            </a:r>
            <a:r>
              <a:rPr lang="id-ID" baseline="-25000" dirty="0"/>
              <a:t>1</a:t>
            </a:r>
            <a:r>
              <a:rPr lang="id-ID" dirty="0"/>
              <a:t> x</a:t>
            </a:r>
            <a:r>
              <a:rPr lang="id-ID" baseline="-25000" dirty="0"/>
              <a:t>1</a:t>
            </a:r>
            <a:r>
              <a:rPr lang="id-ID" dirty="0"/>
              <a:t> + w2 x</a:t>
            </a:r>
            <a:r>
              <a:rPr lang="id-ID" baseline="-25000" dirty="0"/>
              <a:t>2 </a:t>
            </a:r>
            <a:r>
              <a:rPr lang="id-ID" dirty="0"/>
              <a:t>= 0</a:t>
            </a:r>
          </a:p>
          <a:p>
            <a:r>
              <a:rPr lang="id-ID" dirty="0" err="1"/>
              <a:t>Hyperplane</a:t>
            </a:r>
            <a:r>
              <a:rPr lang="id-ID" dirty="0"/>
              <a:t> </a:t>
            </a:r>
            <a:r>
              <a:rPr lang="id-ID" dirty="0" err="1"/>
              <a:t>defining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sides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margin: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id-ID" dirty="0"/>
              <a:t>H</a:t>
            </a:r>
            <a:r>
              <a:rPr lang="id-ID" baseline="-25000" dirty="0"/>
              <a:t>1</a:t>
            </a:r>
            <a:r>
              <a:rPr lang="id-ID" dirty="0"/>
              <a:t>: w</a:t>
            </a:r>
            <a:r>
              <a:rPr lang="id-ID" baseline="-25000" dirty="0"/>
              <a:t>0</a:t>
            </a:r>
            <a:r>
              <a:rPr lang="id-ID" dirty="0"/>
              <a:t> + w</a:t>
            </a:r>
            <a:r>
              <a:rPr lang="id-ID" baseline="-25000" dirty="0"/>
              <a:t>1</a:t>
            </a:r>
            <a:r>
              <a:rPr lang="id-ID" dirty="0"/>
              <a:t> x</a:t>
            </a:r>
            <a:r>
              <a:rPr lang="id-ID" baseline="-25000" dirty="0"/>
              <a:t>1</a:t>
            </a:r>
            <a:r>
              <a:rPr lang="id-ID" dirty="0"/>
              <a:t> + w</a:t>
            </a:r>
            <a:r>
              <a:rPr lang="id-ID" baseline="-25000" dirty="0"/>
              <a:t>2</a:t>
            </a:r>
            <a:r>
              <a:rPr lang="id-ID" dirty="0"/>
              <a:t> x</a:t>
            </a:r>
            <a:r>
              <a:rPr lang="id-ID" baseline="-25000" dirty="0"/>
              <a:t>2</a:t>
            </a:r>
            <a:r>
              <a:rPr lang="id-ID" dirty="0"/>
              <a:t> ≥ 1   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y</a:t>
            </a:r>
            <a:r>
              <a:rPr lang="id-ID" baseline="-25000" dirty="0" err="1"/>
              <a:t>i</a:t>
            </a:r>
            <a:r>
              <a:rPr lang="id-ID" dirty="0"/>
              <a:t> = +1, </a:t>
            </a:r>
            <a:r>
              <a:rPr lang="id-ID" dirty="0" err="1"/>
              <a:t>and</a:t>
            </a:r>
            <a:endParaRPr lang="id-ID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id-ID" dirty="0"/>
              <a:t>H</a:t>
            </a:r>
            <a:r>
              <a:rPr lang="id-ID" baseline="-25000" dirty="0"/>
              <a:t>2</a:t>
            </a:r>
            <a:r>
              <a:rPr lang="id-ID" dirty="0"/>
              <a:t>: w</a:t>
            </a:r>
            <a:r>
              <a:rPr lang="id-ID" baseline="-25000" dirty="0"/>
              <a:t>0</a:t>
            </a:r>
            <a:r>
              <a:rPr lang="id-ID" dirty="0"/>
              <a:t> + w</a:t>
            </a:r>
            <a:r>
              <a:rPr lang="id-ID" baseline="-25000" dirty="0"/>
              <a:t>1</a:t>
            </a:r>
            <a:r>
              <a:rPr lang="id-ID" dirty="0"/>
              <a:t> x</a:t>
            </a:r>
            <a:r>
              <a:rPr lang="id-ID" baseline="-25000" dirty="0"/>
              <a:t>1</a:t>
            </a:r>
            <a:r>
              <a:rPr lang="id-ID" dirty="0"/>
              <a:t> + w</a:t>
            </a:r>
            <a:r>
              <a:rPr lang="id-ID" baseline="-25000" dirty="0"/>
              <a:t>2</a:t>
            </a:r>
            <a:r>
              <a:rPr lang="id-ID" dirty="0"/>
              <a:t> x</a:t>
            </a:r>
            <a:r>
              <a:rPr lang="id-ID" baseline="-25000" dirty="0"/>
              <a:t>2</a:t>
            </a:r>
            <a:r>
              <a:rPr lang="id-ID" dirty="0"/>
              <a:t> ≤ – 1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y</a:t>
            </a:r>
            <a:r>
              <a:rPr lang="id-ID" baseline="-25000" dirty="0" err="1"/>
              <a:t>i</a:t>
            </a:r>
            <a:r>
              <a:rPr lang="id-ID" dirty="0"/>
              <a:t> = –1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2B38EFFF-82E2-4D81-9BD3-579A45D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00E679-1E11-4C1E-A58E-72E87B6C3BDB}" type="slidenum">
              <a:rPr lang="en-US" altLang="id-ID"/>
              <a:pPr eaLnBrk="1" hangingPunct="1"/>
              <a:t>10</a:t>
            </a:fld>
            <a:endParaRPr lang="en-US" altLang="id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>
            <a:extLst>
              <a:ext uri="{FF2B5EF4-FFF2-40B4-BE49-F238E27FC236}">
                <a16:creationId xmlns:a16="http://schemas.microsoft.com/office/drawing/2014/main" id="{AF121432-1C8B-41D5-A574-43EB3E3E4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51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A9514B14-FBA4-4EE8-A71C-D8872510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852863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D4C44EC6-8CEF-4DDD-BBCA-C76F1976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5375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3" name="Rectangle 7">
            <a:extLst>
              <a:ext uri="{FF2B5EF4-FFF2-40B4-BE49-F238E27FC236}">
                <a16:creationId xmlns:a16="http://schemas.microsoft.com/office/drawing/2014/main" id="{5A7E9326-8132-48BB-B62D-0F398A90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5756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4" name="Rectangle 8">
            <a:extLst>
              <a:ext uri="{FF2B5EF4-FFF2-40B4-BE49-F238E27FC236}">
                <a16:creationId xmlns:a16="http://schemas.microsoft.com/office/drawing/2014/main" id="{10C390EB-A961-4747-B994-34DAFF07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50704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5" name="Rectangle 9">
            <a:extLst>
              <a:ext uri="{FF2B5EF4-FFF2-40B4-BE49-F238E27FC236}">
                <a16:creationId xmlns:a16="http://schemas.microsoft.com/office/drawing/2014/main" id="{8CE37E1A-73E1-4205-A8C0-26EB73A6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9180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6" name="Oval 10">
            <a:extLst>
              <a:ext uri="{FF2B5EF4-FFF2-40B4-BE49-F238E27FC236}">
                <a16:creationId xmlns:a16="http://schemas.microsoft.com/office/drawing/2014/main" id="{4ACBA33A-C598-4D74-997A-8B6CFC1D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573463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7" name="Oval 11">
            <a:extLst>
              <a:ext uri="{FF2B5EF4-FFF2-40B4-BE49-F238E27FC236}">
                <a16:creationId xmlns:a16="http://schemas.microsoft.com/office/drawing/2014/main" id="{B9279DE0-BD8A-4FF0-A614-AD5F5019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73367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8" name="Oval 12">
            <a:extLst>
              <a:ext uri="{FF2B5EF4-FFF2-40B4-BE49-F238E27FC236}">
                <a16:creationId xmlns:a16="http://schemas.microsoft.com/office/drawing/2014/main" id="{62407252-AA76-48D4-B648-285347E1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205038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29" name="Oval 13">
            <a:extLst>
              <a:ext uri="{FF2B5EF4-FFF2-40B4-BE49-F238E27FC236}">
                <a16:creationId xmlns:a16="http://schemas.microsoft.com/office/drawing/2014/main" id="{AB2720CF-1BEE-48BC-8B86-6E326CDE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429000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30" name="Oval 14">
            <a:extLst>
              <a:ext uri="{FF2B5EF4-FFF2-40B4-BE49-F238E27FC236}">
                <a16:creationId xmlns:a16="http://schemas.microsoft.com/office/drawing/2014/main" id="{33E38BCB-96CE-4BB1-B2D1-18B85D2F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432752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39633" name="Line 17">
            <a:extLst>
              <a:ext uri="{FF2B5EF4-FFF2-40B4-BE49-F238E27FC236}">
                <a16:creationId xmlns:a16="http://schemas.microsoft.com/office/drawing/2014/main" id="{5A78AD50-0690-4E7C-AC37-48450E04F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626" y="1916114"/>
            <a:ext cx="2879725" cy="42497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39638" name="Text Box 22">
            <a:extLst>
              <a:ext uri="{FF2B5EF4-FFF2-40B4-BE49-F238E27FC236}">
                <a16:creationId xmlns:a16="http://schemas.microsoft.com/office/drawing/2014/main" id="{B9D7D5BC-6641-4A8F-84A7-BBDBEDC3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9" y="37639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1</a:t>
            </a:r>
          </a:p>
        </p:txBody>
      </p:sp>
      <p:sp>
        <p:nvSpPr>
          <p:cNvPr id="239648" name="Line 32">
            <a:extLst>
              <a:ext uri="{FF2B5EF4-FFF2-40B4-BE49-F238E27FC236}">
                <a16:creationId xmlns:a16="http://schemas.microsoft.com/office/drawing/2014/main" id="{2B0A054F-0AE9-4A6C-ADE8-E41AD31F6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746500"/>
            <a:ext cx="368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6DDD6-C61C-45B1-A921-CC8BCECA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C209DE75-D4AC-4491-993A-FBFCC186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51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361DA92C-2DD3-4846-947E-D1BF1B89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852863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57C4FE14-A316-46A9-917A-45C6DACE2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5375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69" name="Rectangle 5">
            <a:extLst>
              <a:ext uri="{FF2B5EF4-FFF2-40B4-BE49-F238E27FC236}">
                <a16:creationId xmlns:a16="http://schemas.microsoft.com/office/drawing/2014/main" id="{68A17E54-892C-49A4-9499-4EA15BAD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5756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0" name="Rectangle 6">
            <a:extLst>
              <a:ext uri="{FF2B5EF4-FFF2-40B4-BE49-F238E27FC236}">
                <a16:creationId xmlns:a16="http://schemas.microsoft.com/office/drawing/2014/main" id="{DA2566BE-ACAE-45B6-9E2D-EB0CBDC7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50704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1" name="Rectangle 7">
            <a:extLst>
              <a:ext uri="{FF2B5EF4-FFF2-40B4-BE49-F238E27FC236}">
                <a16:creationId xmlns:a16="http://schemas.microsoft.com/office/drawing/2014/main" id="{DAFD4E35-E675-4A1A-8309-684559D5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9180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2" name="Oval 8">
            <a:extLst>
              <a:ext uri="{FF2B5EF4-FFF2-40B4-BE49-F238E27FC236}">
                <a16:creationId xmlns:a16="http://schemas.microsoft.com/office/drawing/2014/main" id="{722E8FFB-1314-4018-9406-F5BAA477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573463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3" name="Oval 9">
            <a:extLst>
              <a:ext uri="{FF2B5EF4-FFF2-40B4-BE49-F238E27FC236}">
                <a16:creationId xmlns:a16="http://schemas.microsoft.com/office/drawing/2014/main" id="{1D419734-A270-4681-A47C-7CC33121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73367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4" name="Oval 10">
            <a:extLst>
              <a:ext uri="{FF2B5EF4-FFF2-40B4-BE49-F238E27FC236}">
                <a16:creationId xmlns:a16="http://schemas.microsoft.com/office/drawing/2014/main" id="{566954BE-5A97-4D07-98EA-C5A572D8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205038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5" name="Oval 11">
            <a:extLst>
              <a:ext uri="{FF2B5EF4-FFF2-40B4-BE49-F238E27FC236}">
                <a16:creationId xmlns:a16="http://schemas.microsoft.com/office/drawing/2014/main" id="{F757A13A-43AD-4F0D-B630-45115697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429000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6" name="Oval 12">
            <a:extLst>
              <a:ext uri="{FF2B5EF4-FFF2-40B4-BE49-F238E27FC236}">
                <a16:creationId xmlns:a16="http://schemas.microsoft.com/office/drawing/2014/main" id="{17CC4275-20F0-46E9-9FAB-3D59ED03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432752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1677" name="Line 13">
            <a:extLst>
              <a:ext uri="{FF2B5EF4-FFF2-40B4-BE49-F238E27FC236}">
                <a16:creationId xmlns:a16="http://schemas.microsoft.com/office/drawing/2014/main" id="{76538D93-EDBA-47EB-9C07-E7659CBFF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026" y="2239964"/>
            <a:ext cx="2879725" cy="42497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1678" name="Text Box 14">
            <a:extLst>
              <a:ext uri="{FF2B5EF4-FFF2-40B4-BE49-F238E27FC236}">
                <a16:creationId xmlns:a16="http://schemas.microsoft.com/office/drawing/2014/main" id="{C8AE7556-95F3-412D-8E7D-40A87703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9" y="48434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2</a:t>
            </a:r>
          </a:p>
        </p:txBody>
      </p:sp>
      <p:sp>
        <p:nvSpPr>
          <p:cNvPr id="241680" name="Line 16">
            <a:extLst>
              <a:ext uri="{FF2B5EF4-FFF2-40B4-BE49-F238E27FC236}">
                <a16:creationId xmlns:a16="http://schemas.microsoft.com/office/drawing/2014/main" id="{D5EF915F-EA16-4934-8534-33B2142A5A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5054600"/>
            <a:ext cx="4445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1681" name="Text Box 17">
            <a:extLst>
              <a:ext uri="{FF2B5EF4-FFF2-40B4-BE49-F238E27FC236}">
                <a16:creationId xmlns:a16="http://schemas.microsoft.com/office/drawing/2014/main" id="{DAA74193-01A0-4009-9354-6C673239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9" y="5973763"/>
            <a:ext cx="239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2</a:t>
            </a:r>
            <a:r>
              <a:rPr lang="en-US" altLang="ja-JP" sz="2400"/>
              <a:t> &gt; d</a:t>
            </a:r>
            <a:r>
              <a:rPr lang="en-US" altLang="ja-JP" sz="2400" baseline="-25000"/>
              <a:t>1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C2E0-551C-4119-A189-5AA59338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61808400-9C7C-474F-B758-3C8843863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51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E96309D2-C458-46C4-8587-43A1EA45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852863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16" name="Rectangle 4">
            <a:extLst>
              <a:ext uri="{FF2B5EF4-FFF2-40B4-BE49-F238E27FC236}">
                <a16:creationId xmlns:a16="http://schemas.microsoft.com/office/drawing/2014/main" id="{AB43F1C5-3F49-4B3C-A427-CEF022F6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5375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17" name="Rectangle 5">
            <a:extLst>
              <a:ext uri="{FF2B5EF4-FFF2-40B4-BE49-F238E27FC236}">
                <a16:creationId xmlns:a16="http://schemas.microsoft.com/office/drawing/2014/main" id="{631B9E7B-C938-44FC-8DC3-67940A74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5756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18" name="Rectangle 6">
            <a:extLst>
              <a:ext uri="{FF2B5EF4-FFF2-40B4-BE49-F238E27FC236}">
                <a16:creationId xmlns:a16="http://schemas.microsoft.com/office/drawing/2014/main" id="{61E3E993-2F80-4C7C-9E52-E3B5E8003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50704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19" name="Rectangle 7">
            <a:extLst>
              <a:ext uri="{FF2B5EF4-FFF2-40B4-BE49-F238E27FC236}">
                <a16:creationId xmlns:a16="http://schemas.microsoft.com/office/drawing/2014/main" id="{53049801-7175-4E90-846A-EE5ECB747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9180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0" name="Oval 8">
            <a:extLst>
              <a:ext uri="{FF2B5EF4-FFF2-40B4-BE49-F238E27FC236}">
                <a16:creationId xmlns:a16="http://schemas.microsoft.com/office/drawing/2014/main" id="{81D31ACF-423D-4FC3-B3D6-3866303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573463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1" name="Oval 9">
            <a:extLst>
              <a:ext uri="{FF2B5EF4-FFF2-40B4-BE49-F238E27FC236}">
                <a16:creationId xmlns:a16="http://schemas.microsoft.com/office/drawing/2014/main" id="{670DC0A2-9D65-441C-9A79-D5539B7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73367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2" name="Oval 10">
            <a:extLst>
              <a:ext uri="{FF2B5EF4-FFF2-40B4-BE49-F238E27FC236}">
                <a16:creationId xmlns:a16="http://schemas.microsoft.com/office/drawing/2014/main" id="{FCBCDE4E-C055-4BE8-A19E-990DDD472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205038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3" name="Oval 11">
            <a:extLst>
              <a:ext uri="{FF2B5EF4-FFF2-40B4-BE49-F238E27FC236}">
                <a16:creationId xmlns:a16="http://schemas.microsoft.com/office/drawing/2014/main" id="{5F411052-6B56-46D1-8884-E14C1A74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429000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4" name="Oval 12">
            <a:extLst>
              <a:ext uri="{FF2B5EF4-FFF2-40B4-BE49-F238E27FC236}">
                <a16:creationId xmlns:a16="http://schemas.microsoft.com/office/drawing/2014/main" id="{0AEC7CBF-9CF9-4CA2-9196-A2198D3E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432752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3725" name="Line 13">
            <a:extLst>
              <a:ext uri="{FF2B5EF4-FFF2-40B4-BE49-F238E27FC236}">
                <a16:creationId xmlns:a16="http://schemas.microsoft.com/office/drawing/2014/main" id="{53939070-F589-46AD-A4D6-210A3135F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6" y="2252664"/>
            <a:ext cx="2879725" cy="42497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3726" name="Text Box 14">
            <a:extLst>
              <a:ext uri="{FF2B5EF4-FFF2-40B4-BE49-F238E27FC236}">
                <a16:creationId xmlns:a16="http://schemas.microsoft.com/office/drawing/2014/main" id="{AE38E2AD-95EB-44BA-82C9-7F934B89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9" y="48434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3</a:t>
            </a:r>
          </a:p>
        </p:txBody>
      </p:sp>
      <p:sp>
        <p:nvSpPr>
          <p:cNvPr id="243728" name="Line 16">
            <a:extLst>
              <a:ext uri="{FF2B5EF4-FFF2-40B4-BE49-F238E27FC236}">
                <a16:creationId xmlns:a16="http://schemas.microsoft.com/office/drawing/2014/main" id="{2A664221-F009-43A4-A5F1-F4BFC2B80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4953000"/>
            <a:ext cx="660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3729" name="Line 17">
            <a:extLst>
              <a:ext uri="{FF2B5EF4-FFF2-40B4-BE49-F238E27FC236}">
                <a16:creationId xmlns:a16="http://schemas.microsoft.com/office/drawing/2014/main" id="{F8615123-2AB7-4D70-BBF0-043744BBFA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4300" y="3759200"/>
            <a:ext cx="1117600" cy="762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3730" name="Text Box 18">
            <a:extLst>
              <a:ext uri="{FF2B5EF4-FFF2-40B4-BE49-F238E27FC236}">
                <a16:creationId xmlns:a16="http://schemas.microsoft.com/office/drawing/2014/main" id="{AACDF3EB-1679-4882-8225-E9BAED755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4195764"/>
            <a:ext cx="1287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bukan d</a:t>
            </a:r>
            <a:r>
              <a:rPr lang="en-US" altLang="ja-JP" sz="2400" baseline="-25000"/>
              <a:t>3</a:t>
            </a:r>
          </a:p>
        </p:txBody>
      </p:sp>
      <p:sp>
        <p:nvSpPr>
          <p:cNvPr id="243731" name="Text Box 19">
            <a:extLst>
              <a:ext uri="{FF2B5EF4-FFF2-40B4-BE49-F238E27FC236}">
                <a16:creationId xmlns:a16="http://schemas.microsoft.com/office/drawing/2014/main" id="{0AB6CEC1-A345-4064-B339-00FB22754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9" y="5973763"/>
            <a:ext cx="239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3</a:t>
            </a:r>
            <a:r>
              <a:rPr lang="en-US" altLang="ja-JP" sz="2400"/>
              <a:t>&gt;d</a:t>
            </a:r>
            <a:r>
              <a:rPr lang="en-US" altLang="ja-JP" sz="2400" baseline="-25000"/>
              <a:t>2</a:t>
            </a:r>
            <a:r>
              <a:rPr lang="en-US" altLang="ja-JP" sz="2400"/>
              <a:t> &gt; d</a:t>
            </a:r>
            <a:r>
              <a:rPr lang="en-US" altLang="ja-JP" sz="2400" baseline="-25000"/>
              <a:t>1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723D1-E904-445E-90FB-B0471240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2BD021C1-873C-4D33-8735-AB985C7E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2510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689D4DB1-02FE-457D-BBE7-2D9585A3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852863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4" name="Rectangle 4">
            <a:extLst>
              <a:ext uri="{FF2B5EF4-FFF2-40B4-BE49-F238E27FC236}">
                <a16:creationId xmlns:a16="http://schemas.microsoft.com/office/drawing/2014/main" id="{6FE075B8-8405-4D59-A61E-2E7BBB334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5375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86B2A933-3D89-48F8-9286-5AC2F70C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57562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ECDA2D04-3636-48D5-8E7F-993F3748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50704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22911CC4-DCB3-4685-95E9-9AA15171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4918075"/>
            <a:ext cx="1524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8" name="Oval 8">
            <a:extLst>
              <a:ext uri="{FF2B5EF4-FFF2-40B4-BE49-F238E27FC236}">
                <a16:creationId xmlns:a16="http://schemas.microsoft.com/office/drawing/2014/main" id="{1FAF5292-85A9-4DBB-BF4C-6E9D7956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573463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69" name="Oval 9">
            <a:extLst>
              <a:ext uri="{FF2B5EF4-FFF2-40B4-BE49-F238E27FC236}">
                <a16:creationId xmlns:a16="http://schemas.microsoft.com/office/drawing/2014/main" id="{CDC3799B-9B26-4E30-A3CB-65C77D8D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273367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70" name="Oval 10">
            <a:extLst>
              <a:ext uri="{FF2B5EF4-FFF2-40B4-BE49-F238E27FC236}">
                <a16:creationId xmlns:a16="http://schemas.microsoft.com/office/drawing/2014/main" id="{5B32AD04-CC53-435F-A7D1-1E5230120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205038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71" name="Oval 11">
            <a:extLst>
              <a:ext uri="{FF2B5EF4-FFF2-40B4-BE49-F238E27FC236}">
                <a16:creationId xmlns:a16="http://schemas.microsoft.com/office/drawing/2014/main" id="{EF12B772-8085-4630-99B5-F6565A113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429000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72" name="Oval 12">
            <a:extLst>
              <a:ext uri="{FF2B5EF4-FFF2-40B4-BE49-F238E27FC236}">
                <a16:creationId xmlns:a16="http://schemas.microsoft.com/office/drawing/2014/main" id="{A305F822-6520-4ED9-85DB-5380377C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4327525"/>
            <a:ext cx="2286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45773" name="Line 13">
            <a:extLst>
              <a:ext uri="{FF2B5EF4-FFF2-40B4-BE49-F238E27FC236}">
                <a16:creationId xmlns:a16="http://schemas.microsoft.com/office/drawing/2014/main" id="{01979BE0-7AFA-474D-BE2F-0AB7206BB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0326" y="1985964"/>
            <a:ext cx="2879725" cy="424973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774" name="Text Box 14">
            <a:extLst>
              <a:ext uri="{FF2B5EF4-FFF2-40B4-BE49-F238E27FC236}">
                <a16:creationId xmlns:a16="http://schemas.microsoft.com/office/drawing/2014/main" id="{409EA342-6B3B-4646-9D8D-CCB1F3F7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9" y="46656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4</a:t>
            </a:r>
          </a:p>
        </p:txBody>
      </p:sp>
      <p:sp>
        <p:nvSpPr>
          <p:cNvPr id="245776" name="Line 16">
            <a:extLst>
              <a:ext uri="{FF2B5EF4-FFF2-40B4-BE49-F238E27FC236}">
                <a16:creationId xmlns:a16="http://schemas.microsoft.com/office/drawing/2014/main" id="{31A7CA88-72E2-477A-B2D8-B6CD5AE27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4737100"/>
            <a:ext cx="9525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777" name="Line 17">
            <a:extLst>
              <a:ext uri="{FF2B5EF4-FFF2-40B4-BE49-F238E27FC236}">
                <a16:creationId xmlns:a16="http://schemas.microsoft.com/office/drawing/2014/main" id="{C6E4DC97-90CD-4637-9971-A214F4387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3771900"/>
            <a:ext cx="8509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45779" name="Text Box 19">
            <a:extLst>
              <a:ext uri="{FF2B5EF4-FFF2-40B4-BE49-F238E27FC236}">
                <a16:creationId xmlns:a16="http://schemas.microsoft.com/office/drawing/2014/main" id="{DCD98FBE-98FB-4615-AD0B-2FB84537C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9" y="5973764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4</a:t>
            </a:r>
            <a:r>
              <a:rPr lang="en-US" altLang="ja-JP" sz="2400"/>
              <a:t>&gt;d</a:t>
            </a:r>
            <a:r>
              <a:rPr lang="en-US" altLang="ja-JP" sz="2400" baseline="-25000"/>
              <a:t>3</a:t>
            </a:r>
            <a:r>
              <a:rPr lang="en-US" altLang="ja-JP" sz="2400"/>
              <a:t>&gt;d</a:t>
            </a:r>
            <a:r>
              <a:rPr lang="en-US" altLang="ja-JP" sz="2400" baseline="-25000"/>
              <a:t>2</a:t>
            </a:r>
            <a:r>
              <a:rPr lang="en-US" altLang="ja-JP" sz="2400"/>
              <a:t> &gt; d</a:t>
            </a:r>
            <a:r>
              <a:rPr lang="en-US" altLang="ja-JP" sz="2400" baseline="-25000"/>
              <a:t>1	</a:t>
            </a:r>
          </a:p>
        </p:txBody>
      </p:sp>
      <p:sp>
        <p:nvSpPr>
          <p:cNvPr id="245780" name="Text Box 20">
            <a:extLst>
              <a:ext uri="{FF2B5EF4-FFF2-40B4-BE49-F238E27FC236}">
                <a16:creationId xmlns:a16="http://schemas.microsoft.com/office/drawing/2014/main" id="{235F32C6-7443-447B-B457-D76674A0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9" y="3522663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d</a:t>
            </a:r>
            <a:r>
              <a:rPr lang="en-US" altLang="ja-JP" sz="2400" baseline="-2500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0A88F-7323-4FB1-B291-DCD1292D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B191-5B6A-4DBB-89C5-8245DA47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DE6BF-1252-4754-BAD4-A9F19DB4D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99" t="42584" r="53208" b="19188"/>
          <a:stretch/>
        </p:blipFill>
        <p:spPr>
          <a:xfrm>
            <a:off x="526742" y="2470244"/>
            <a:ext cx="5300851" cy="31219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203C7C-0EA9-4FC0-8122-1DEBCBC22BF9}"/>
              </a:ext>
            </a:extLst>
          </p:cNvPr>
          <p:cNvSpPr/>
          <p:nvPr/>
        </p:nvSpPr>
        <p:spPr>
          <a:xfrm>
            <a:off x="838200" y="1522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SVM </a:t>
            </a:r>
            <a:r>
              <a:rPr lang="en-US" b="1" dirty="0" err="1"/>
              <a:t>membagi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, SVR </a:t>
            </a:r>
            <a:r>
              <a:rPr lang="en-US" b="1" dirty="0" err="1"/>
              <a:t>memasukkan</a:t>
            </a:r>
            <a:r>
              <a:rPr lang="en-US" b="1" dirty="0"/>
              <a:t> </a:t>
            </a:r>
            <a:r>
              <a:rPr lang="en-US" b="1" dirty="0" err="1"/>
              <a:t>semuanya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CDF36-9D5E-4F09-8F34-A9AC4414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7" t="50000" r="53097" b="12419"/>
          <a:stretch/>
        </p:blipFill>
        <p:spPr>
          <a:xfrm>
            <a:off x="5827593" y="2213333"/>
            <a:ext cx="5425200" cy="31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9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7AAE-CB11-4C9C-94C9-071CAAC7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8923-D9D7-4437-8B37-DD350343F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r="42911" b="40770"/>
          <a:stretch/>
        </p:blipFill>
        <p:spPr>
          <a:xfrm>
            <a:off x="838200" y="1351296"/>
            <a:ext cx="10513524" cy="49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1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44A0-0B36-41B6-B2CE-D84790A6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9D416-5D8C-4D42-9739-D91719274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30" r="60373" b="14211"/>
          <a:stretch/>
        </p:blipFill>
        <p:spPr>
          <a:xfrm>
            <a:off x="838200" y="1842448"/>
            <a:ext cx="8462482" cy="37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9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276-D209-4291-B3D4-9583DD9F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Machine Learning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BCCE-8895-45E9-9336-1C325DF2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Supervised Learning (Ada </a:t>
            </a:r>
            <a:r>
              <a:rPr lang="en-ID" dirty="0" err="1"/>
              <a:t>kelas</a:t>
            </a:r>
            <a:r>
              <a:rPr lang="en-ID" dirty="0"/>
              <a:t> pada data)</a:t>
            </a:r>
          </a:p>
          <a:p>
            <a:r>
              <a:rPr lang="en-ID" b="1" dirty="0"/>
              <a:t>Classification (</a:t>
            </a:r>
            <a:r>
              <a:rPr lang="en-ID" b="1" dirty="0" err="1"/>
              <a:t>Klasifikasi</a:t>
            </a:r>
            <a:r>
              <a:rPr lang="en-ID" b="1" dirty="0"/>
              <a:t>)</a:t>
            </a:r>
          </a:p>
          <a:p>
            <a:r>
              <a:rPr lang="en-ID" dirty="0"/>
              <a:t>Regression (</a:t>
            </a:r>
            <a:r>
              <a:rPr lang="en-ID" dirty="0" err="1"/>
              <a:t>Regresi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Unsupervised Learning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pada data)</a:t>
            </a:r>
          </a:p>
          <a:p>
            <a:r>
              <a:rPr lang="en-ID" dirty="0"/>
              <a:t>Clustering (</a:t>
            </a:r>
            <a:r>
              <a:rPr lang="en-ID" dirty="0" err="1"/>
              <a:t>Klasterisasi</a:t>
            </a:r>
            <a:r>
              <a:rPr lang="en-ID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16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7E53-B7E5-42B7-8FEE-99ED8175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Klasifikasi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1C93-C9C8-4493-9D8C-4D1810AF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66112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Data </a:t>
            </a:r>
            <a:r>
              <a:rPr lang="en-ID" dirty="0" err="1"/>
              <a:t>dibagi</a:t>
            </a:r>
            <a:r>
              <a:rPr lang="en-ID" dirty="0"/>
              <a:t> 2 </a:t>
            </a:r>
            <a:r>
              <a:rPr lang="en-ID" dirty="0" err="1"/>
              <a:t>Jenis</a:t>
            </a:r>
            <a:r>
              <a:rPr lang="en-ID" dirty="0"/>
              <a:t> : Data Training dan Data Testing (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data. </a:t>
            </a:r>
            <a:r>
              <a:rPr lang="en-ID" dirty="0" err="1"/>
              <a:t>Umumnya</a:t>
            </a:r>
            <a:r>
              <a:rPr lang="en-ID" dirty="0"/>
              <a:t> 80:20 </a:t>
            </a:r>
            <a:r>
              <a:rPr lang="en-ID" dirty="0" err="1"/>
              <a:t>atau</a:t>
            </a:r>
            <a:r>
              <a:rPr lang="en-ID" dirty="0"/>
              <a:t> 70:30)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Training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model.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training </a:t>
            </a:r>
            <a:r>
              <a:rPr lang="en-ID" dirty="0" err="1"/>
              <a:t>dilakukan</a:t>
            </a:r>
            <a:r>
              <a:rPr lang="en-ID" dirty="0"/>
              <a:t> fitting/training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Proses fitting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model.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Testing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model yang </a:t>
            </a:r>
            <a:r>
              <a:rPr lang="en-ID" dirty="0" err="1"/>
              <a:t>dihasilkan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1CF2D77-966D-4AF8-956D-31A6A2C7EF3D}"/>
              </a:ext>
            </a:extLst>
          </p:cNvPr>
          <p:cNvSpPr/>
          <p:nvPr/>
        </p:nvSpPr>
        <p:spPr>
          <a:xfrm>
            <a:off x="2119745" y="1635703"/>
            <a:ext cx="1149927" cy="49833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Data</a:t>
            </a:r>
            <a:endParaRPr lang="id-ID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89C5359-8417-4BF9-9B4F-7A160F147432}"/>
              </a:ext>
            </a:extLst>
          </p:cNvPr>
          <p:cNvSpPr/>
          <p:nvPr/>
        </p:nvSpPr>
        <p:spPr>
          <a:xfrm>
            <a:off x="1177634" y="2568361"/>
            <a:ext cx="1205348" cy="63203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Data Testing</a:t>
            </a:r>
            <a:endParaRPr lang="id-ID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D09CB841-B1B0-452C-A356-11D54D2298E7}"/>
              </a:ext>
            </a:extLst>
          </p:cNvPr>
          <p:cNvSpPr/>
          <p:nvPr/>
        </p:nvSpPr>
        <p:spPr>
          <a:xfrm>
            <a:off x="2895609" y="2578608"/>
            <a:ext cx="1330016" cy="62179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Data Training</a:t>
            </a:r>
            <a:endParaRPr lang="id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021F98-C15E-475F-A959-F0683933AF52}"/>
              </a:ext>
            </a:extLst>
          </p:cNvPr>
          <p:cNvCxnSpPr>
            <a:cxnSpLocks/>
          </p:cNvCxnSpPr>
          <p:nvPr/>
        </p:nvCxnSpPr>
        <p:spPr>
          <a:xfrm flipH="1">
            <a:off x="1780308" y="2134033"/>
            <a:ext cx="914401" cy="434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AD5FCE-2604-412F-80BA-E9186AD5E4A9}"/>
              </a:ext>
            </a:extLst>
          </p:cNvPr>
          <p:cNvCxnSpPr>
            <a:cxnSpLocks/>
          </p:cNvCxnSpPr>
          <p:nvPr/>
        </p:nvCxnSpPr>
        <p:spPr>
          <a:xfrm>
            <a:off x="2694709" y="2134033"/>
            <a:ext cx="865908" cy="44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DC6AEC6D-5B37-4BE1-837A-A31B87199EB1}"/>
              </a:ext>
            </a:extLst>
          </p:cNvPr>
          <p:cNvSpPr/>
          <p:nvPr/>
        </p:nvSpPr>
        <p:spPr>
          <a:xfrm>
            <a:off x="2982190" y="4708446"/>
            <a:ext cx="1149927" cy="4445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Model</a:t>
            </a:r>
            <a:endParaRPr lang="id-ID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62B0B-3D62-4459-8C52-E08E410AD764}"/>
              </a:ext>
            </a:extLst>
          </p:cNvPr>
          <p:cNvSpPr/>
          <p:nvPr/>
        </p:nvSpPr>
        <p:spPr>
          <a:xfrm>
            <a:off x="2982189" y="5375309"/>
            <a:ext cx="1149927" cy="444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Evaluasi</a:t>
            </a:r>
            <a:endParaRPr lang="id-ID" dirty="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02BEEA6-F81C-4D77-A552-11B45B643176}"/>
              </a:ext>
            </a:extLst>
          </p:cNvPr>
          <p:cNvSpPr/>
          <p:nvPr/>
        </p:nvSpPr>
        <p:spPr>
          <a:xfrm>
            <a:off x="2982189" y="6042172"/>
            <a:ext cx="1149927" cy="4445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Hasil</a:t>
            </a:r>
            <a:endParaRPr lang="id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2C53E4-1938-4F36-8384-5ADB4B60E10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7153" y="5819884"/>
            <a:ext cx="0" cy="22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B7255A-76AB-49B6-A394-9B134222B78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557153" y="5153021"/>
            <a:ext cx="1" cy="222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8179F1-9F41-423B-8943-EB57C58BB86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560616" y="3200399"/>
            <a:ext cx="1" cy="235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3F93E16-BD61-4413-9CBB-BFF3F7BBD2E1}"/>
              </a:ext>
            </a:extLst>
          </p:cNvPr>
          <p:cNvSpPr txBox="1"/>
          <p:nvPr/>
        </p:nvSpPr>
        <p:spPr>
          <a:xfrm>
            <a:off x="3269672" y="216122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dibagi</a:t>
            </a:r>
            <a:endParaRPr lang="id-ID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2B2AE4C-FBB8-4E72-8880-EA5AF8437456}"/>
              </a:ext>
            </a:extLst>
          </p:cNvPr>
          <p:cNvSpPr/>
          <p:nvPr/>
        </p:nvSpPr>
        <p:spPr>
          <a:xfrm>
            <a:off x="2691243" y="3435615"/>
            <a:ext cx="1738745" cy="10322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Fitting/Training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id-ID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71FEB4-8BA9-4710-893E-9A918311EC7A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3557154" y="4467836"/>
            <a:ext cx="3462" cy="240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79CFC09-3C54-4A17-A158-7E284C49767A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1182649" y="3798057"/>
            <a:ext cx="2397198" cy="12018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32E-F715-40B5-B0AF-E270CD1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Support Vector Machine</a:t>
            </a:r>
            <a:endParaRPr lang="id-ID" dirty="0"/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FA635EE1-1379-4CA9-8774-CBFA80CF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/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pemisah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antarkelas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312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32E-F715-40B5-B0AF-E270CD1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6298B7-323D-4894-84C1-190750B3BCCB}"/>
              </a:ext>
            </a:extLst>
          </p:cNvPr>
          <p:cNvGrpSpPr/>
          <p:nvPr/>
        </p:nvGrpSpPr>
        <p:grpSpPr>
          <a:xfrm>
            <a:off x="3323431" y="1440584"/>
            <a:ext cx="5545138" cy="4849813"/>
            <a:chOff x="2771775" y="1412875"/>
            <a:chExt cx="5545138" cy="4849813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97761803-3EEB-4ED0-9D74-454FD5B59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1775" y="1412875"/>
              <a:ext cx="0" cy="414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15876E9E-BC86-4896-B5C4-BE8F082FE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41663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2308BB9-0F93-4E39-B546-0C97CA79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4791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06DFEFAD-64DC-4EF0-BE09-ADD3EE61A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375" y="5172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BF529DC-1392-4FE6-89D5-4C79AEBAA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44862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952BAE4A-CD59-48E9-9B3B-C22B40D5C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175" y="43338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4ABC531F-3CFD-4E1F-A8CD-CA8C034D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73367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6CB5161C-2CC1-48F1-836C-E528ADC3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2205038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C645B813-CB41-4A35-9A6B-89D41E36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342900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EB125AF6-5995-42BB-B16B-08385C614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113" y="1700213"/>
              <a:ext cx="2305050" cy="38893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F4BF04D9-BDAA-48E4-B9F3-21FCCBEB6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1700213"/>
              <a:ext cx="2663825" cy="3817937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E78D8C07-E8BE-4370-92F9-8CAC59A09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200" y="1700213"/>
              <a:ext cx="792163" cy="38893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9A207FF2-CEC3-4DFD-A518-DF2FAE320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588" y="1557338"/>
              <a:ext cx="31083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/>
                <a:t>Discrimination boundaries</a:t>
              </a:r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49E29740-3211-4C64-ACEB-D977924FB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663" y="1773238"/>
              <a:ext cx="863600" cy="360362"/>
            </a:xfrm>
            <a:custGeom>
              <a:avLst/>
              <a:gdLst>
                <a:gd name="T0" fmla="*/ 544 w 544"/>
                <a:gd name="T1" fmla="*/ 0 h 227"/>
                <a:gd name="T2" fmla="*/ 181 w 544"/>
                <a:gd name="T3" fmla="*/ 45 h 227"/>
                <a:gd name="T4" fmla="*/ 0 w 544"/>
                <a:gd name="T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" h="227">
                  <a:moveTo>
                    <a:pt x="544" y="0"/>
                  </a:moveTo>
                  <a:cubicBezTo>
                    <a:pt x="408" y="3"/>
                    <a:pt x="272" y="7"/>
                    <a:pt x="181" y="45"/>
                  </a:cubicBezTo>
                  <a:cubicBezTo>
                    <a:pt x="90" y="83"/>
                    <a:pt x="45" y="155"/>
                    <a:pt x="0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5B845BE7-8BB9-4593-9031-C7CB94DB5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1773238"/>
              <a:ext cx="1655762" cy="144462"/>
            </a:xfrm>
            <a:custGeom>
              <a:avLst/>
              <a:gdLst>
                <a:gd name="T0" fmla="*/ 544 w 544"/>
                <a:gd name="T1" fmla="*/ 0 h 227"/>
                <a:gd name="T2" fmla="*/ 181 w 544"/>
                <a:gd name="T3" fmla="*/ 45 h 227"/>
                <a:gd name="T4" fmla="*/ 0 w 544"/>
                <a:gd name="T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4" h="227">
                  <a:moveTo>
                    <a:pt x="544" y="0"/>
                  </a:moveTo>
                  <a:cubicBezTo>
                    <a:pt x="408" y="3"/>
                    <a:pt x="272" y="7"/>
                    <a:pt x="181" y="45"/>
                  </a:cubicBezTo>
                  <a:cubicBezTo>
                    <a:pt x="90" y="83"/>
                    <a:pt x="45" y="155"/>
                    <a:pt x="0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7543BB71-B42A-41A4-96C5-FD141E8C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1773238"/>
              <a:ext cx="1439862" cy="1150937"/>
            </a:xfrm>
            <a:custGeom>
              <a:avLst/>
              <a:gdLst>
                <a:gd name="T0" fmla="*/ 907 w 907"/>
                <a:gd name="T1" fmla="*/ 0 h 725"/>
                <a:gd name="T2" fmla="*/ 0 w 907"/>
                <a:gd name="T3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7" h="725">
                  <a:moveTo>
                    <a:pt x="907" y="0"/>
                  </a:moveTo>
                  <a:cubicBezTo>
                    <a:pt x="907" y="0"/>
                    <a:pt x="453" y="362"/>
                    <a:pt x="0" y="7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7" name="Oval 19">
              <a:extLst>
                <a:ext uri="{FF2B5EF4-FFF2-40B4-BE49-F238E27FC236}">
                  <a16:creationId xmlns:a16="http://schemas.microsoft.com/office/drawing/2014/main" id="{53209468-16FE-40CD-A19A-62586E5EB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573463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" name="Oval 20">
              <a:extLst>
                <a:ext uri="{FF2B5EF4-FFF2-40B4-BE49-F238E27FC236}">
                  <a16:creationId xmlns:a16="http://schemas.microsoft.com/office/drawing/2014/main" id="{C79251F4-14A4-44C6-8959-AB017739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458152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1E350D50-434F-44B6-9ADD-629B1B49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593725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3" name="Rectangle 22">
              <a:extLst>
                <a:ext uri="{FF2B5EF4-FFF2-40B4-BE49-F238E27FC236}">
                  <a16:creationId xmlns:a16="http://schemas.microsoft.com/office/drawing/2014/main" id="{BB2F4398-5067-40C7-9EC4-CBC2C4259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937250"/>
              <a:ext cx="2286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5" name="Text Box 23">
              <a:extLst>
                <a:ext uri="{FF2B5EF4-FFF2-40B4-BE49-F238E27FC236}">
                  <a16:creationId xmlns:a16="http://schemas.microsoft.com/office/drawing/2014/main" id="{21640021-6622-4F14-90D1-D6C828515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5805488"/>
              <a:ext cx="3962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400">
                  <a:latin typeface="Times New Roman" panose="02020603050405020304" pitchFamily="18" charset="0"/>
                </a:rPr>
                <a:t>Class </a:t>
              </a:r>
              <a:r>
                <a:rPr lang="en-US" altLang="ja-JP">
                  <a:latin typeface="Symbol" panose="05050102010706020507" pitchFamily="18" charset="2"/>
                </a:rPr>
                <a:t>-</a:t>
              </a:r>
              <a:r>
                <a:rPr lang="en-US" altLang="ja-JP" sz="2400">
                  <a:latin typeface="Times New Roman" panose="02020603050405020304" pitchFamily="18" charset="0"/>
                </a:rPr>
                <a:t>1</a:t>
              </a:r>
              <a:r>
                <a:rPr lang="ja-JP" altLang="en-US" sz="2400">
                  <a:latin typeface="Times New Roman" panose="02020603050405020304" pitchFamily="18" charset="0"/>
                </a:rPr>
                <a:t>　　　　　</a:t>
              </a:r>
              <a:r>
                <a:rPr lang="en-US" altLang="ja-JP" sz="2400">
                  <a:latin typeface="Times New Roman" panose="02020603050405020304" pitchFamily="18" charset="0"/>
                </a:rPr>
                <a:t>Class +1</a:t>
              </a:r>
            </a:p>
          </p:txBody>
        </p:sp>
        <p:sp>
          <p:nvSpPr>
            <p:cNvPr id="47" name="Line 24">
              <a:extLst>
                <a:ext uri="{FF2B5EF4-FFF2-40B4-BE49-F238E27FC236}">
                  <a16:creationId xmlns:a16="http://schemas.microsoft.com/office/drawing/2014/main" id="{63D00C44-CD0F-45A2-8E49-E0B77DFCE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5553075"/>
              <a:ext cx="5184775" cy="36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4716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32E-F715-40B5-B0AF-E270CD1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6DEB4A-BC68-499B-8992-21CC1DB4C735}"/>
              </a:ext>
            </a:extLst>
          </p:cNvPr>
          <p:cNvGrpSpPr/>
          <p:nvPr/>
        </p:nvGrpSpPr>
        <p:grpSpPr>
          <a:xfrm>
            <a:off x="3503612" y="1426729"/>
            <a:ext cx="5184775" cy="4849813"/>
            <a:chOff x="2771775" y="1412875"/>
            <a:chExt cx="5184775" cy="4849813"/>
          </a:xfrm>
        </p:grpSpPr>
        <p:sp>
          <p:nvSpPr>
            <p:cNvPr id="4" name="Line 2">
              <a:extLst>
                <a:ext uri="{FF2B5EF4-FFF2-40B4-BE49-F238E27FC236}">
                  <a16:creationId xmlns:a16="http://schemas.microsoft.com/office/drawing/2014/main" id="{904564D6-2F1B-453B-BD75-15924D397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1775" y="1412875"/>
              <a:ext cx="0" cy="414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7AC17C71-251E-49C8-93AB-0AF923C9F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5553075"/>
              <a:ext cx="5184775" cy="36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848A275-C74B-4FC2-990C-3ABD0E50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41663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1053D2DA-C5D5-44F2-B335-DB324694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4791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FC076D0F-E9B3-4F1C-9E3A-87E84D95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375" y="5172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B1378B62-5622-4C01-BC90-4AB450E65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44862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816B3FD7-45B9-4957-88BF-68328A5A3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175" y="43338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6B85EC5A-44EE-43A5-A7E2-0E3F1AE5A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573463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B1497019-C97A-43FD-AC5E-A383C46E2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73367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F6B58577-D96D-49F6-89A3-7482C029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2205038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2F03F277-F7BF-4BEF-888D-C4EFC7B8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342900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E73FC796-7BBD-4D03-AB98-22A2A068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458152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DD5D4932-B57C-453A-B2ED-4BB2BBEC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2276475"/>
              <a:ext cx="2305050" cy="34575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E966D15B-EBBE-42B3-9308-C360C6D61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8" y="1484313"/>
              <a:ext cx="2808287" cy="410686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F05D8DAD-B5BD-466D-AC9C-F9313C4F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225" y="1484313"/>
              <a:ext cx="2879725" cy="424973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F4759D12-5349-4E9C-BB03-D73CC7185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3775" y="2276475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1" name="Line 19">
              <a:extLst>
                <a:ext uri="{FF2B5EF4-FFF2-40B4-BE49-F238E27FC236}">
                  <a16:creationId xmlns:a16="http://schemas.microsoft.com/office/drawing/2014/main" id="{76D69C36-A526-46EF-A2B2-1F1CEAF2D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600" y="2570163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3F194DD2-7FFD-41BB-BD3B-8614B2D45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050" y="2074863"/>
              <a:ext cx="523875" cy="452437"/>
            </a:xfrm>
            <a:custGeom>
              <a:avLst/>
              <a:gdLst>
                <a:gd name="T0" fmla="*/ 330 w 330"/>
                <a:gd name="T1" fmla="*/ 0 h 285"/>
                <a:gd name="T2" fmla="*/ 232 w 330"/>
                <a:gd name="T3" fmla="*/ 245 h 285"/>
                <a:gd name="T4" fmla="*/ 0 w 330"/>
                <a:gd name="T5" fmla="*/ 23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285">
                  <a:moveTo>
                    <a:pt x="330" y="0"/>
                  </a:moveTo>
                  <a:cubicBezTo>
                    <a:pt x="308" y="102"/>
                    <a:pt x="287" y="205"/>
                    <a:pt x="232" y="245"/>
                  </a:cubicBezTo>
                  <a:cubicBezTo>
                    <a:pt x="177" y="285"/>
                    <a:pt x="88" y="261"/>
                    <a:pt x="0" y="2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29209400-D194-4B8D-AAFB-591F54B20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952625"/>
              <a:ext cx="957262" cy="768350"/>
            </a:xfrm>
            <a:custGeom>
              <a:avLst/>
              <a:gdLst>
                <a:gd name="T0" fmla="*/ 603 w 603"/>
                <a:gd name="T1" fmla="*/ 62 h 484"/>
                <a:gd name="T2" fmla="*/ 97 w 603"/>
                <a:gd name="T3" fmla="*/ 70 h 484"/>
                <a:gd name="T4" fmla="*/ 20 w 603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" h="484">
                  <a:moveTo>
                    <a:pt x="603" y="62"/>
                  </a:moveTo>
                  <a:cubicBezTo>
                    <a:pt x="398" y="31"/>
                    <a:pt x="194" y="0"/>
                    <a:pt x="97" y="70"/>
                  </a:cubicBezTo>
                  <a:cubicBezTo>
                    <a:pt x="0" y="140"/>
                    <a:pt x="10" y="312"/>
                    <a:pt x="20" y="4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32379E05-32D8-48DB-9E4B-B871B46C1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1744663"/>
              <a:ext cx="1117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Margin</a:t>
              </a:r>
            </a:p>
          </p:txBody>
        </p:sp>
        <p:sp>
          <p:nvSpPr>
            <p:cNvPr id="69" name="Oval 23">
              <a:extLst>
                <a:ext uri="{FF2B5EF4-FFF2-40B4-BE49-F238E27FC236}">
                  <a16:creationId xmlns:a16="http://schemas.microsoft.com/office/drawing/2014/main" id="{4787F8C3-062A-4B88-BA1F-21CC0DD6F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593725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1" name="Rectangle 24">
              <a:extLst>
                <a:ext uri="{FF2B5EF4-FFF2-40B4-BE49-F238E27FC236}">
                  <a16:creationId xmlns:a16="http://schemas.microsoft.com/office/drawing/2014/main" id="{C6EF4B2B-C0CA-4EFC-BD2C-AFBFFE988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937250"/>
              <a:ext cx="2286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3" name="Text Box 25">
              <a:extLst>
                <a:ext uri="{FF2B5EF4-FFF2-40B4-BE49-F238E27FC236}">
                  <a16:creationId xmlns:a16="http://schemas.microsoft.com/office/drawing/2014/main" id="{41803C70-6549-43D2-88D6-42BE6E4BC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5805488"/>
              <a:ext cx="3962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Times New Roman" panose="02020603050405020304" pitchFamily="18" charset="0"/>
                </a:rPr>
                <a:t>Class </a:t>
              </a:r>
              <a:r>
                <a:rPr lang="en-US" altLang="ja-JP" dirty="0">
                  <a:latin typeface="Symbol" panose="05050102010706020507" pitchFamily="18" charset="2"/>
                </a:rPr>
                <a:t>-</a:t>
              </a:r>
              <a:r>
                <a:rPr lang="en-US" altLang="ja-JP" sz="2400" dirty="0">
                  <a:latin typeface="Times New Roman" panose="02020603050405020304" pitchFamily="18" charset="0"/>
                </a:rPr>
                <a:t>1</a:t>
              </a:r>
              <a:r>
                <a:rPr lang="ja-JP" altLang="en-US" sz="2400" dirty="0">
                  <a:latin typeface="Times New Roman" panose="02020603050405020304" pitchFamily="18" charset="0"/>
                </a:rPr>
                <a:t>　　　　　</a:t>
              </a:r>
              <a:r>
                <a:rPr lang="en-US" altLang="ja-JP" sz="2400" dirty="0">
                  <a:latin typeface="Times New Roman" panose="02020603050405020304" pitchFamily="18" charset="0"/>
                </a:rPr>
                <a:t>Class +1</a:t>
              </a:r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E35A56C7-C999-44D3-AEBF-AF162EA3C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3500438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7" name="Oval 27">
              <a:extLst>
                <a:ext uri="{FF2B5EF4-FFF2-40B4-BE49-F238E27FC236}">
                  <a16:creationId xmlns:a16="http://schemas.microsoft.com/office/drawing/2014/main" id="{F7A14158-A45F-45B0-81BB-53FAFFE61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4508500"/>
              <a:ext cx="360363" cy="433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79" name="Oval 28">
              <a:extLst>
                <a:ext uri="{FF2B5EF4-FFF2-40B4-BE49-F238E27FC236}">
                  <a16:creationId xmlns:a16="http://schemas.microsoft.com/office/drawing/2014/main" id="{B2A81BA6-C21E-4760-9B4A-C3A55B974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465296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1" name="Oval 29">
              <a:extLst>
                <a:ext uri="{FF2B5EF4-FFF2-40B4-BE49-F238E27FC236}">
                  <a16:creationId xmlns:a16="http://schemas.microsoft.com/office/drawing/2014/main" id="{6F1073EA-BDDF-48A5-8636-C04EE5C9D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299561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3" name="Text Box 31">
              <a:extLst>
                <a:ext uri="{FF2B5EF4-FFF2-40B4-BE49-F238E27FC236}">
                  <a16:creationId xmlns:a16="http://schemas.microsoft.com/office/drawing/2014/main" id="{282F22F7-F66C-4E66-992E-F87706460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210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7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32E-F715-40B5-B0AF-E270CD1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9566-CA1D-45C4-8088-FFA3BD0A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Margin (d) = minimum </a:t>
            </a:r>
            <a:r>
              <a:rPr lang="id-ID" dirty="0" err="1"/>
              <a:t>distance</a:t>
            </a:r>
            <a:r>
              <a:rPr lang="id-ID" dirty="0"/>
              <a:t> antara </a:t>
            </a:r>
            <a:r>
              <a:rPr lang="id-ID" dirty="0" err="1"/>
              <a:t>hyperplane</a:t>
            </a:r>
            <a:r>
              <a:rPr lang="id-ID" dirty="0"/>
              <a:t> </a:t>
            </a:r>
            <a:r>
              <a:rPr lang="en-ID" dirty="0"/>
              <a:t>dan data training</a:t>
            </a:r>
            <a:endParaRPr lang="id-ID" dirty="0"/>
          </a:p>
          <a:p>
            <a:r>
              <a:rPr lang="id-ID" b="1" dirty="0" err="1"/>
              <a:t>Hyperplane</a:t>
            </a:r>
            <a:r>
              <a:rPr lang="id-ID" b="1" dirty="0"/>
              <a:t> yang paling baik</a:t>
            </a:r>
            <a:r>
              <a:rPr lang="id-ID" dirty="0"/>
              <a:t> diperoleh dengan memaksimalkan nilai margin</a:t>
            </a:r>
          </a:p>
          <a:p>
            <a:r>
              <a:rPr lang="id-ID" b="1" dirty="0" err="1"/>
              <a:t>Hyperplane</a:t>
            </a:r>
            <a:r>
              <a:rPr lang="id-ID" b="1" dirty="0"/>
              <a:t> yang paling baik</a:t>
            </a:r>
            <a:r>
              <a:rPr lang="id-ID" dirty="0"/>
              <a:t> itu akan melewati pertengahan antara kedua </a:t>
            </a:r>
            <a:r>
              <a:rPr lang="id-ID" dirty="0" err="1"/>
              <a:t>class</a:t>
            </a:r>
            <a:endParaRPr lang="id-ID" dirty="0"/>
          </a:p>
          <a:p>
            <a:r>
              <a:rPr lang="id-ID" dirty="0" err="1"/>
              <a:t>Sample</a:t>
            </a:r>
            <a:r>
              <a:rPr lang="id-ID" dirty="0"/>
              <a:t> yang paling dekat lokasinya terhadap </a:t>
            </a:r>
            <a:r>
              <a:rPr lang="id-ID" dirty="0" err="1"/>
              <a:t>hyperplane</a:t>
            </a:r>
            <a:r>
              <a:rPr lang="id-ID" dirty="0"/>
              <a:t> disebut </a:t>
            </a:r>
            <a:r>
              <a:rPr lang="id-ID" b="1" dirty="0" err="1"/>
              <a:t>support</a:t>
            </a:r>
            <a:r>
              <a:rPr lang="id-ID" b="1" dirty="0"/>
              <a:t> </a:t>
            </a:r>
            <a:r>
              <a:rPr lang="id-ID" b="1" dirty="0" err="1"/>
              <a:t>vector</a:t>
            </a:r>
            <a:endParaRPr lang="id-ID" b="1" dirty="0"/>
          </a:p>
          <a:p>
            <a:r>
              <a:rPr lang="id-ID" b="1" dirty="0"/>
              <a:t>Proses </a:t>
            </a:r>
            <a:r>
              <a:rPr lang="id-ID" b="1" dirty="0" err="1"/>
              <a:t>learning</a:t>
            </a:r>
            <a:r>
              <a:rPr lang="id-ID" dirty="0"/>
              <a:t> dalam SVM : mencari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r>
              <a:rPr lang="id-ID" dirty="0"/>
              <a:t> untuk memperoleh </a:t>
            </a:r>
            <a:r>
              <a:rPr lang="id-ID" dirty="0" err="1"/>
              <a:t>hyperplane</a:t>
            </a:r>
            <a:r>
              <a:rPr lang="id-ID" dirty="0"/>
              <a:t> yang terbaik</a:t>
            </a:r>
          </a:p>
        </p:txBody>
      </p:sp>
    </p:spTree>
    <p:extLst>
      <p:ext uri="{BB962C8B-B14F-4D97-AF65-F5344CB8AC3E}">
        <p14:creationId xmlns:p14="http://schemas.microsoft.com/office/powerpoint/2010/main" val="180030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1884-AD14-4736-9C4A-630C7394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ED5-51D0-4542-B0F5-BAED1976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267DC-E096-4150-B5E1-895BE052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633412"/>
            <a:ext cx="7448550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40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F59E5B-333D-4F68-ABB4-F7751CE2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SVM</a:t>
            </a:r>
            <a:endParaRPr lang="id-ID" dirty="0"/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AE4E43BD-D925-471E-A49B-36C23860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17E576-87D0-4D65-A9E1-A1317E120A51}" type="slidenum">
              <a:rPr lang="en-US" altLang="id-ID"/>
              <a:pPr eaLnBrk="1" hangingPunct="1"/>
              <a:t>9</a:t>
            </a:fld>
            <a:endParaRPr lang="en-US" altLang="id-ID"/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id="{3AA10657-E7B1-41FB-9E2E-4692E8713FC3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1524000"/>
            <a:ext cx="4114800" cy="2667000"/>
            <a:chOff x="337" y="1296"/>
            <a:chExt cx="2592" cy="1680"/>
          </a:xfrm>
        </p:grpSpPr>
        <p:sp>
          <p:nvSpPr>
            <p:cNvPr id="24616" name="Oval 4">
              <a:extLst>
                <a:ext uri="{FF2B5EF4-FFF2-40B4-BE49-F238E27FC236}">
                  <a16:creationId xmlns:a16="http://schemas.microsoft.com/office/drawing/2014/main" id="{18F4A1B2-B36B-4270-90B2-8ABF16D9B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7" name="Oval 5">
              <a:extLst>
                <a:ext uri="{FF2B5EF4-FFF2-40B4-BE49-F238E27FC236}">
                  <a16:creationId xmlns:a16="http://schemas.microsoft.com/office/drawing/2014/main" id="{78BC8969-DDD3-4A40-8E8C-BA8CB00F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8" name="Oval 6">
              <a:extLst>
                <a:ext uri="{FF2B5EF4-FFF2-40B4-BE49-F238E27FC236}">
                  <a16:creationId xmlns:a16="http://schemas.microsoft.com/office/drawing/2014/main" id="{536F790F-D66D-4E46-B198-7AA00D226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9" name="Oval 7">
              <a:extLst>
                <a:ext uri="{FF2B5EF4-FFF2-40B4-BE49-F238E27FC236}">
                  <a16:creationId xmlns:a16="http://schemas.microsoft.com/office/drawing/2014/main" id="{6BE496B8-307A-42AA-98E2-99356628D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0" name="Oval 8">
              <a:extLst>
                <a:ext uri="{FF2B5EF4-FFF2-40B4-BE49-F238E27FC236}">
                  <a16:creationId xmlns:a16="http://schemas.microsoft.com/office/drawing/2014/main" id="{34B79E9B-4BD4-45F7-B3D4-84646DEB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1" name="Oval 9">
              <a:extLst>
                <a:ext uri="{FF2B5EF4-FFF2-40B4-BE49-F238E27FC236}">
                  <a16:creationId xmlns:a16="http://schemas.microsoft.com/office/drawing/2014/main" id="{8F3A347B-1659-42E9-8B68-190BD5CD6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2" name="Oval 10">
              <a:extLst>
                <a:ext uri="{FF2B5EF4-FFF2-40B4-BE49-F238E27FC236}">
                  <a16:creationId xmlns:a16="http://schemas.microsoft.com/office/drawing/2014/main" id="{1C08CD41-1D9A-4429-A8E8-ED07BEA6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3" name="Oval 11">
              <a:extLst>
                <a:ext uri="{FF2B5EF4-FFF2-40B4-BE49-F238E27FC236}">
                  <a16:creationId xmlns:a16="http://schemas.microsoft.com/office/drawing/2014/main" id="{BBE14ADD-ED3A-4331-A388-362B035E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4" name="Oval 12">
              <a:extLst>
                <a:ext uri="{FF2B5EF4-FFF2-40B4-BE49-F238E27FC236}">
                  <a16:creationId xmlns:a16="http://schemas.microsoft.com/office/drawing/2014/main" id="{714C36B6-7E59-491C-9430-316032BF6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5" name="Oval 13">
              <a:extLst>
                <a:ext uri="{FF2B5EF4-FFF2-40B4-BE49-F238E27FC236}">
                  <a16:creationId xmlns:a16="http://schemas.microsoft.com/office/drawing/2014/main" id="{91D88666-9357-4F8C-9A10-6BD5FB46F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6" name="Oval 14">
              <a:extLst>
                <a:ext uri="{FF2B5EF4-FFF2-40B4-BE49-F238E27FC236}">
                  <a16:creationId xmlns:a16="http://schemas.microsoft.com/office/drawing/2014/main" id="{F63897DF-9EF0-4BAD-84AA-063E5CAC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7" name="Oval 15">
              <a:extLst>
                <a:ext uri="{FF2B5EF4-FFF2-40B4-BE49-F238E27FC236}">
                  <a16:creationId xmlns:a16="http://schemas.microsoft.com/office/drawing/2014/main" id="{077F155D-6A59-46A6-8895-DA6A23F34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28" name="Oval 16">
              <a:extLst>
                <a:ext uri="{FF2B5EF4-FFF2-40B4-BE49-F238E27FC236}">
                  <a16:creationId xmlns:a16="http://schemas.microsoft.com/office/drawing/2014/main" id="{07319B9B-BBB5-41D6-8DCF-FBD6A421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pSp>
          <p:nvGrpSpPr>
            <p:cNvPr id="24629" name="Group 17">
              <a:extLst>
                <a:ext uri="{FF2B5EF4-FFF2-40B4-BE49-F238E27FC236}">
                  <a16:creationId xmlns:a16="http://schemas.microsoft.com/office/drawing/2014/main" id="{306AB6F6-1028-4812-BB8E-462A58BBE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4634" name="Rectangle 18">
                <a:extLst>
                  <a:ext uri="{FF2B5EF4-FFF2-40B4-BE49-F238E27FC236}">
                    <a16:creationId xmlns:a16="http://schemas.microsoft.com/office/drawing/2014/main" id="{A6568296-1181-474E-B4EC-AF1BD9890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5" name="Rectangle 19">
                <a:extLst>
                  <a:ext uri="{FF2B5EF4-FFF2-40B4-BE49-F238E27FC236}">
                    <a16:creationId xmlns:a16="http://schemas.microsoft.com/office/drawing/2014/main" id="{71AC0432-08F9-4ADB-ACFA-AD61BB7DF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6" name="Rectangle 20">
                <a:extLst>
                  <a:ext uri="{FF2B5EF4-FFF2-40B4-BE49-F238E27FC236}">
                    <a16:creationId xmlns:a16="http://schemas.microsoft.com/office/drawing/2014/main" id="{F8B10161-F483-4FCF-AC02-1AA49BD84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7" name="Rectangle 21">
                <a:extLst>
                  <a:ext uri="{FF2B5EF4-FFF2-40B4-BE49-F238E27FC236}">
                    <a16:creationId xmlns:a16="http://schemas.microsoft.com/office/drawing/2014/main" id="{E96E29B5-5863-4BA2-9795-A776D5C1D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8" name="Rectangle 22">
                <a:extLst>
                  <a:ext uri="{FF2B5EF4-FFF2-40B4-BE49-F238E27FC236}">
                    <a16:creationId xmlns:a16="http://schemas.microsoft.com/office/drawing/2014/main" id="{2DA26B45-DB47-4F3C-AC94-10736105A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39" name="Rectangle 23">
                <a:extLst>
                  <a:ext uri="{FF2B5EF4-FFF2-40B4-BE49-F238E27FC236}">
                    <a16:creationId xmlns:a16="http://schemas.microsoft.com/office/drawing/2014/main" id="{2901E269-2FA1-4B81-8E53-AE41895C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0" name="Rectangle 24">
                <a:extLst>
                  <a:ext uri="{FF2B5EF4-FFF2-40B4-BE49-F238E27FC236}">
                    <a16:creationId xmlns:a16="http://schemas.microsoft.com/office/drawing/2014/main" id="{39DAF682-046F-427F-8DB5-FFC97044A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1" name="Rectangle 25">
                <a:extLst>
                  <a:ext uri="{FF2B5EF4-FFF2-40B4-BE49-F238E27FC236}">
                    <a16:creationId xmlns:a16="http://schemas.microsoft.com/office/drawing/2014/main" id="{6161107D-8918-4801-85A3-952EA1721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2" name="Rectangle 26">
                <a:extLst>
                  <a:ext uri="{FF2B5EF4-FFF2-40B4-BE49-F238E27FC236}">
                    <a16:creationId xmlns:a16="http://schemas.microsoft.com/office/drawing/2014/main" id="{69D2EE8A-F35F-4496-AEE1-75123B397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3" name="Rectangle 27">
                <a:extLst>
                  <a:ext uri="{FF2B5EF4-FFF2-40B4-BE49-F238E27FC236}">
                    <a16:creationId xmlns:a16="http://schemas.microsoft.com/office/drawing/2014/main" id="{3E11F8E2-B16D-42EF-90E6-F9D9CF646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4" name="Rectangle 28">
                <a:extLst>
                  <a:ext uri="{FF2B5EF4-FFF2-40B4-BE49-F238E27FC236}">
                    <a16:creationId xmlns:a16="http://schemas.microsoft.com/office/drawing/2014/main" id="{473A5912-1D20-4C0A-B694-868FB4F7C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5" name="Rectangle 29">
                <a:extLst>
                  <a:ext uri="{FF2B5EF4-FFF2-40B4-BE49-F238E27FC236}">
                    <a16:creationId xmlns:a16="http://schemas.microsoft.com/office/drawing/2014/main" id="{230F6432-737B-4A0F-8FAC-A354FE929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6" name="Rectangle 30">
                <a:extLst>
                  <a:ext uri="{FF2B5EF4-FFF2-40B4-BE49-F238E27FC236}">
                    <a16:creationId xmlns:a16="http://schemas.microsoft.com/office/drawing/2014/main" id="{19F4FC09-ED8C-47E6-9CBD-C2FAFE39A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647" name="Rectangle 31">
                <a:extLst>
                  <a:ext uri="{FF2B5EF4-FFF2-40B4-BE49-F238E27FC236}">
                    <a16:creationId xmlns:a16="http://schemas.microsoft.com/office/drawing/2014/main" id="{46EC24BA-298B-461C-8012-55A06327F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24630" name="Rectangle 32">
              <a:extLst>
                <a:ext uri="{FF2B5EF4-FFF2-40B4-BE49-F238E27FC236}">
                  <a16:creationId xmlns:a16="http://schemas.microsoft.com/office/drawing/2014/main" id="{5BA6F976-8FC7-4CA1-AF91-5FC5DD5EA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31" name="Line 33">
              <a:extLst>
                <a:ext uri="{FF2B5EF4-FFF2-40B4-BE49-F238E27FC236}">
                  <a16:creationId xmlns:a16="http://schemas.microsoft.com/office/drawing/2014/main" id="{6B3B119E-A237-49D5-ADB3-B0AD798AA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32" name="Line 34">
              <a:extLst>
                <a:ext uri="{FF2B5EF4-FFF2-40B4-BE49-F238E27FC236}">
                  <a16:creationId xmlns:a16="http://schemas.microsoft.com/office/drawing/2014/main" id="{C077AF09-A3F0-4757-9029-56367F464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33" name="Line 35">
              <a:extLst>
                <a:ext uri="{FF2B5EF4-FFF2-40B4-BE49-F238E27FC236}">
                  <a16:creationId xmlns:a16="http://schemas.microsoft.com/office/drawing/2014/main" id="{2ACD4A2B-2495-4AB9-9F90-4A5D82167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581" name="Group 36">
            <a:extLst>
              <a:ext uri="{FF2B5EF4-FFF2-40B4-BE49-F238E27FC236}">
                <a16:creationId xmlns:a16="http://schemas.microsoft.com/office/drawing/2014/main" id="{71D400A0-685C-4BCD-9EAF-0FEECE68746A}"/>
              </a:ext>
            </a:extLst>
          </p:cNvPr>
          <p:cNvGrpSpPr>
            <a:grpSpLocks/>
          </p:cNvGrpSpPr>
          <p:nvPr/>
        </p:nvGrpSpPr>
        <p:grpSpPr bwMode="auto">
          <a:xfrm>
            <a:off x="6096001" y="1524000"/>
            <a:ext cx="4113213" cy="2667000"/>
            <a:chOff x="2929" y="1296"/>
            <a:chExt cx="2591" cy="1680"/>
          </a:xfrm>
        </p:grpSpPr>
        <p:sp>
          <p:nvSpPr>
            <p:cNvPr id="24585" name="Oval 37">
              <a:extLst>
                <a:ext uri="{FF2B5EF4-FFF2-40B4-BE49-F238E27FC236}">
                  <a16:creationId xmlns:a16="http://schemas.microsoft.com/office/drawing/2014/main" id="{F6B22FFF-7CF7-4B39-88AF-538AE1637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86" name="Oval 38">
              <a:extLst>
                <a:ext uri="{FF2B5EF4-FFF2-40B4-BE49-F238E27FC236}">
                  <a16:creationId xmlns:a16="http://schemas.microsoft.com/office/drawing/2014/main" id="{525D7E0A-EF5D-4880-907F-DD09B93A2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87" name="Oval 39">
              <a:extLst>
                <a:ext uri="{FF2B5EF4-FFF2-40B4-BE49-F238E27FC236}">
                  <a16:creationId xmlns:a16="http://schemas.microsoft.com/office/drawing/2014/main" id="{93BC3105-DE78-480C-AC5C-ADB31B24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88" name="Oval 40">
              <a:extLst>
                <a:ext uri="{FF2B5EF4-FFF2-40B4-BE49-F238E27FC236}">
                  <a16:creationId xmlns:a16="http://schemas.microsoft.com/office/drawing/2014/main" id="{189507F9-0540-4D32-81EA-B8B40BD48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89" name="Oval 41">
              <a:extLst>
                <a:ext uri="{FF2B5EF4-FFF2-40B4-BE49-F238E27FC236}">
                  <a16:creationId xmlns:a16="http://schemas.microsoft.com/office/drawing/2014/main" id="{4925BB55-B52E-4328-B452-7848AE9A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0" name="Oval 42">
              <a:extLst>
                <a:ext uri="{FF2B5EF4-FFF2-40B4-BE49-F238E27FC236}">
                  <a16:creationId xmlns:a16="http://schemas.microsoft.com/office/drawing/2014/main" id="{9D81AC7D-EA17-4900-BA85-C9B1D19E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1" name="Oval 43">
              <a:extLst>
                <a:ext uri="{FF2B5EF4-FFF2-40B4-BE49-F238E27FC236}">
                  <a16:creationId xmlns:a16="http://schemas.microsoft.com/office/drawing/2014/main" id="{84A9D361-6AC2-4E04-977E-5400A5398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2" name="Oval 44">
              <a:extLst>
                <a:ext uri="{FF2B5EF4-FFF2-40B4-BE49-F238E27FC236}">
                  <a16:creationId xmlns:a16="http://schemas.microsoft.com/office/drawing/2014/main" id="{AB08C521-A94A-4AED-B286-605EB4503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3" name="Oval 45">
              <a:extLst>
                <a:ext uri="{FF2B5EF4-FFF2-40B4-BE49-F238E27FC236}">
                  <a16:creationId xmlns:a16="http://schemas.microsoft.com/office/drawing/2014/main" id="{3EB883C6-7141-43C3-AF26-2B8F3884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4" name="Oval 46">
              <a:extLst>
                <a:ext uri="{FF2B5EF4-FFF2-40B4-BE49-F238E27FC236}">
                  <a16:creationId xmlns:a16="http://schemas.microsoft.com/office/drawing/2014/main" id="{8C88904B-A339-46CB-89EB-5EE8F4807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5" name="Oval 47">
              <a:extLst>
                <a:ext uri="{FF2B5EF4-FFF2-40B4-BE49-F238E27FC236}">
                  <a16:creationId xmlns:a16="http://schemas.microsoft.com/office/drawing/2014/main" id="{62000E60-FC70-402C-9AD1-B1D661D7E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6" name="Oval 48">
              <a:extLst>
                <a:ext uri="{FF2B5EF4-FFF2-40B4-BE49-F238E27FC236}">
                  <a16:creationId xmlns:a16="http://schemas.microsoft.com/office/drawing/2014/main" id="{39ABFD88-D800-40AA-83B9-67819E0E7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7" name="Oval 49">
              <a:extLst>
                <a:ext uri="{FF2B5EF4-FFF2-40B4-BE49-F238E27FC236}">
                  <a16:creationId xmlns:a16="http://schemas.microsoft.com/office/drawing/2014/main" id="{5A894070-BDDE-4903-9D4A-D911AA9EA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8" name="Rectangle 50">
              <a:extLst>
                <a:ext uri="{FF2B5EF4-FFF2-40B4-BE49-F238E27FC236}">
                  <a16:creationId xmlns:a16="http://schemas.microsoft.com/office/drawing/2014/main" id="{EF4A8AE9-D0FF-492A-8643-D777384CD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599" name="Rectangle 51">
              <a:extLst>
                <a:ext uri="{FF2B5EF4-FFF2-40B4-BE49-F238E27FC236}">
                  <a16:creationId xmlns:a16="http://schemas.microsoft.com/office/drawing/2014/main" id="{25CBDE66-F0B6-4BBC-BFBB-BCED76B1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0" name="Rectangle 52">
              <a:extLst>
                <a:ext uri="{FF2B5EF4-FFF2-40B4-BE49-F238E27FC236}">
                  <a16:creationId xmlns:a16="http://schemas.microsoft.com/office/drawing/2014/main" id="{18FB7695-2A8A-4B2D-8EB2-6169FBD9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1" name="Rectangle 53">
              <a:extLst>
                <a:ext uri="{FF2B5EF4-FFF2-40B4-BE49-F238E27FC236}">
                  <a16:creationId xmlns:a16="http://schemas.microsoft.com/office/drawing/2014/main" id="{AA0D1AAE-1AD2-4F0A-AABD-8839B7EB9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2" name="Rectangle 54">
              <a:extLst>
                <a:ext uri="{FF2B5EF4-FFF2-40B4-BE49-F238E27FC236}">
                  <a16:creationId xmlns:a16="http://schemas.microsoft.com/office/drawing/2014/main" id="{5DE36528-E262-47B2-BCE9-0FDDAD9E6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3" name="Rectangle 55">
              <a:extLst>
                <a:ext uri="{FF2B5EF4-FFF2-40B4-BE49-F238E27FC236}">
                  <a16:creationId xmlns:a16="http://schemas.microsoft.com/office/drawing/2014/main" id="{BB541F58-C8E7-4CAF-917E-61E07F5E7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4" name="Rectangle 56">
              <a:extLst>
                <a:ext uri="{FF2B5EF4-FFF2-40B4-BE49-F238E27FC236}">
                  <a16:creationId xmlns:a16="http://schemas.microsoft.com/office/drawing/2014/main" id="{FA3E805E-EE14-4DE6-8AB4-18FF6D33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5" name="Rectangle 57">
              <a:extLst>
                <a:ext uri="{FF2B5EF4-FFF2-40B4-BE49-F238E27FC236}">
                  <a16:creationId xmlns:a16="http://schemas.microsoft.com/office/drawing/2014/main" id="{65F63765-50BF-4D65-BE3D-A71719DEB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6" name="Rectangle 58">
              <a:extLst>
                <a:ext uri="{FF2B5EF4-FFF2-40B4-BE49-F238E27FC236}">
                  <a16:creationId xmlns:a16="http://schemas.microsoft.com/office/drawing/2014/main" id="{65F9283C-94EB-4123-86B0-C3E918AD7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7" name="Rectangle 59">
              <a:extLst>
                <a:ext uri="{FF2B5EF4-FFF2-40B4-BE49-F238E27FC236}">
                  <a16:creationId xmlns:a16="http://schemas.microsoft.com/office/drawing/2014/main" id="{4AF87895-FD32-496D-9EC4-1BB899747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8" name="Rectangle 60">
              <a:extLst>
                <a:ext uri="{FF2B5EF4-FFF2-40B4-BE49-F238E27FC236}">
                  <a16:creationId xmlns:a16="http://schemas.microsoft.com/office/drawing/2014/main" id="{D2A2BDC0-2CBD-4A6A-A678-129EF35D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09" name="Rectangle 61">
              <a:extLst>
                <a:ext uri="{FF2B5EF4-FFF2-40B4-BE49-F238E27FC236}">
                  <a16:creationId xmlns:a16="http://schemas.microsoft.com/office/drawing/2014/main" id="{AAA5E997-C3E1-49AB-A449-D56DACE6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0" name="Rectangle 62">
              <a:extLst>
                <a:ext uri="{FF2B5EF4-FFF2-40B4-BE49-F238E27FC236}">
                  <a16:creationId xmlns:a16="http://schemas.microsoft.com/office/drawing/2014/main" id="{74CEE079-658F-46EF-BE95-021CEFEA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1" name="Rectangle 63">
              <a:extLst>
                <a:ext uri="{FF2B5EF4-FFF2-40B4-BE49-F238E27FC236}">
                  <a16:creationId xmlns:a16="http://schemas.microsoft.com/office/drawing/2014/main" id="{A458EEB9-E2B9-446C-A34D-C08849356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2" name="Rectangle 64">
              <a:extLst>
                <a:ext uri="{FF2B5EF4-FFF2-40B4-BE49-F238E27FC236}">
                  <a16:creationId xmlns:a16="http://schemas.microsoft.com/office/drawing/2014/main" id="{975F6E64-FB40-4DAF-9A7B-FAB23C956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4613" name="Line 65">
              <a:extLst>
                <a:ext uri="{FF2B5EF4-FFF2-40B4-BE49-F238E27FC236}">
                  <a16:creationId xmlns:a16="http://schemas.microsoft.com/office/drawing/2014/main" id="{4EC305CA-CB88-4CFD-A59F-8F918200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14" name="Line 66">
              <a:extLst>
                <a:ext uri="{FF2B5EF4-FFF2-40B4-BE49-F238E27FC236}">
                  <a16:creationId xmlns:a16="http://schemas.microsoft.com/office/drawing/2014/main" id="{2E5EFA10-D78A-485D-BE98-C6462E372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615" name="Line 67">
              <a:extLst>
                <a:ext uri="{FF2B5EF4-FFF2-40B4-BE49-F238E27FC236}">
                  <a16:creationId xmlns:a16="http://schemas.microsoft.com/office/drawing/2014/main" id="{C4F858D2-EE67-4034-9A32-1A9B08E0D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82" name="Line 68">
            <a:extLst>
              <a:ext uri="{FF2B5EF4-FFF2-40B4-BE49-F238E27FC236}">
                <a16:creationId xmlns:a16="http://schemas.microsoft.com/office/drawing/2014/main" id="{0CE0116F-7CCF-4C47-BEFC-6C58A9F3F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0400" y="3124201"/>
            <a:ext cx="406400" cy="220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4583" name="Text Box 69">
            <a:extLst>
              <a:ext uri="{FF2B5EF4-FFF2-40B4-BE49-F238E27FC236}">
                <a16:creationId xmlns:a16="http://schemas.microsoft.com/office/drawing/2014/main" id="{BEEB0699-3380-45DF-BBF7-CA976D554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004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>
                <a:latin typeface="Arial Unicode MS" charset="0"/>
                <a:ea typeface="Arial Unicode MS" charset="0"/>
                <a:cs typeface="Arial Unicode MS" charset="0"/>
              </a:rPr>
              <a:t>m</a:t>
            </a:r>
          </a:p>
        </p:txBody>
      </p:sp>
      <p:sp>
        <p:nvSpPr>
          <p:cNvPr id="1796167" name="Text Box 71">
            <a:extLst>
              <a:ext uri="{FF2B5EF4-FFF2-40B4-BE49-F238E27FC236}">
                <a16:creationId xmlns:a16="http://schemas.microsoft.com/office/drawing/2014/main" id="{5F40EE24-8F81-4A50-B9F2-A9912062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83058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dirty="0" err="1"/>
              <a:t>Terdapat</a:t>
            </a:r>
            <a:r>
              <a:rPr lang="en-US" altLang="id-ID" dirty="0"/>
              <a:t> data D (</a:t>
            </a:r>
            <a:r>
              <a:rPr lang="en-US" altLang="id-ID" b="1" dirty="0"/>
              <a:t>X</a:t>
            </a:r>
            <a:r>
              <a:rPr lang="en-US" altLang="id-ID" baseline="-25000" dirty="0"/>
              <a:t>1</a:t>
            </a:r>
            <a:r>
              <a:rPr lang="en-US" altLang="id-ID" dirty="0"/>
              <a:t>, y</a:t>
            </a:r>
            <a:r>
              <a:rPr lang="en-US" altLang="id-ID" baseline="-25000" dirty="0"/>
              <a:t>1</a:t>
            </a:r>
            <a:r>
              <a:rPr lang="en-US" altLang="id-ID" dirty="0"/>
              <a:t>), …, (</a:t>
            </a:r>
            <a:r>
              <a:rPr lang="en-US" altLang="id-ID" b="1" dirty="0"/>
              <a:t>X</a:t>
            </a:r>
            <a:r>
              <a:rPr lang="en-US" altLang="id-ID" baseline="-25000" dirty="0"/>
              <a:t>|D|</a:t>
            </a:r>
            <a:r>
              <a:rPr lang="en-US" altLang="id-ID" dirty="0"/>
              <a:t>, </a:t>
            </a:r>
            <a:r>
              <a:rPr lang="en-US" altLang="id-ID" dirty="0" err="1"/>
              <a:t>y</a:t>
            </a:r>
            <a:r>
              <a:rPr lang="en-US" altLang="id-ID" baseline="-25000" dirty="0" err="1"/>
              <a:t>|D</a:t>
            </a:r>
            <a:r>
              <a:rPr lang="en-US" altLang="id-ID" baseline="-25000" dirty="0"/>
              <a:t>|</a:t>
            </a:r>
            <a:r>
              <a:rPr lang="en-US" altLang="id-ID" dirty="0"/>
              <a:t>), </a:t>
            </a:r>
            <a:r>
              <a:rPr lang="en-US" altLang="id-ID" dirty="0" err="1"/>
              <a:t>dimana</a:t>
            </a:r>
            <a:r>
              <a:rPr lang="en-US" altLang="id-ID" dirty="0"/>
              <a:t> </a:t>
            </a:r>
            <a:r>
              <a:rPr lang="en-US" altLang="id-ID" b="1" dirty="0"/>
              <a:t>X</a:t>
            </a:r>
            <a:r>
              <a:rPr lang="en-US" altLang="id-ID" baseline="-25000" dirty="0"/>
              <a:t>i</a:t>
            </a:r>
            <a:r>
              <a:rPr lang="en-US" altLang="id-ID" dirty="0"/>
              <a:t> </a:t>
            </a:r>
            <a:r>
              <a:rPr lang="en-US" altLang="id-ID" dirty="0" err="1"/>
              <a:t>adalah</a:t>
            </a:r>
            <a:r>
              <a:rPr lang="en-US" altLang="id-ID" dirty="0"/>
              <a:t> data training yang </a:t>
            </a:r>
            <a:r>
              <a:rPr lang="en-US" altLang="id-ID" dirty="0" err="1"/>
              <a:t>memiliki</a:t>
            </a:r>
            <a:r>
              <a:rPr lang="en-US" altLang="id-ID" dirty="0"/>
              <a:t> masing-masing </a:t>
            </a:r>
            <a:r>
              <a:rPr lang="en-US" altLang="id-ID" dirty="0" err="1"/>
              <a:t>kelas</a:t>
            </a:r>
            <a:r>
              <a:rPr lang="en-US" altLang="id-ID" dirty="0"/>
              <a:t> </a:t>
            </a:r>
            <a:r>
              <a:rPr lang="en-US" altLang="id-ID" dirty="0" err="1"/>
              <a:t>y</a:t>
            </a:r>
            <a:r>
              <a:rPr lang="en-US" altLang="id-ID" baseline="-25000" dirty="0" err="1"/>
              <a:t>i</a:t>
            </a:r>
            <a:endParaRPr lang="en-US" altLang="id-ID" baseline="-25000" dirty="0"/>
          </a:p>
          <a:p>
            <a:pPr eaLnBrk="1" hangingPunct="1">
              <a:spcBef>
                <a:spcPct val="50000"/>
              </a:spcBef>
            </a:pPr>
            <a:r>
              <a:rPr lang="en-US" altLang="id-ID" dirty="0" err="1"/>
              <a:t>Terdapat</a:t>
            </a:r>
            <a:r>
              <a:rPr lang="en-US" altLang="id-ID" dirty="0"/>
              <a:t> garis yang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terbatas</a:t>
            </a:r>
            <a:r>
              <a:rPr lang="en-US" altLang="id-ID" dirty="0"/>
              <a:t> (</a:t>
            </a:r>
            <a:r>
              <a:rPr lang="en-US" altLang="id-ID" u="sng" dirty="0"/>
              <a:t>hyperplanes</a:t>
            </a:r>
            <a:r>
              <a:rPr lang="en-US" altLang="id-ID" dirty="0"/>
              <a:t>) yang </a:t>
            </a:r>
            <a:r>
              <a:rPr lang="en-US" altLang="id-ID" dirty="0" err="1"/>
              <a:t>membagi</a:t>
            </a:r>
            <a:r>
              <a:rPr lang="en-US" altLang="id-ID" dirty="0"/>
              <a:t> </a:t>
            </a:r>
            <a:r>
              <a:rPr lang="en-US" altLang="id-ID" dirty="0" err="1"/>
              <a:t>dua</a:t>
            </a:r>
            <a:r>
              <a:rPr lang="en-US" altLang="id-ID" dirty="0"/>
              <a:t> </a:t>
            </a:r>
            <a:r>
              <a:rPr lang="en-US" altLang="id-ID" dirty="0" err="1"/>
              <a:t>kelas</a:t>
            </a:r>
            <a:r>
              <a:rPr lang="en-US" altLang="id-ID" dirty="0"/>
              <a:t>. </a:t>
            </a:r>
            <a:r>
              <a:rPr lang="en-US" altLang="id-ID" dirty="0" err="1"/>
              <a:t>Tapi</a:t>
            </a:r>
            <a:r>
              <a:rPr lang="en-US" altLang="id-ID" dirty="0"/>
              <a:t>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dicari</a:t>
            </a:r>
            <a:r>
              <a:rPr lang="en-US" altLang="id-ID" dirty="0"/>
              <a:t> </a:t>
            </a:r>
            <a:r>
              <a:rPr lang="en-US" altLang="id-ID" dirty="0" err="1"/>
              <a:t>satu</a:t>
            </a:r>
            <a:r>
              <a:rPr lang="en-US" altLang="id-ID" dirty="0"/>
              <a:t> garis </a:t>
            </a:r>
            <a:r>
              <a:rPr lang="en-US" altLang="id-ID" dirty="0" err="1"/>
              <a:t>pemisah</a:t>
            </a:r>
            <a:r>
              <a:rPr lang="en-US" altLang="id-ID" dirty="0"/>
              <a:t> yang paling </a:t>
            </a:r>
            <a:r>
              <a:rPr lang="en-US" altLang="id-ID" dirty="0" err="1"/>
              <a:t>baik</a:t>
            </a:r>
            <a:r>
              <a:rPr lang="en-US" altLang="id-ID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id-ID" i="1" dirty="0"/>
              <a:t>SVM </a:t>
            </a:r>
            <a:r>
              <a:rPr lang="en-US" altLang="id-ID" i="1" dirty="0" err="1"/>
              <a:t>mencari</a:t>
            </a:r>
            <a:r>
              <a:rPr lang="en-US" altLang="id-ID" i="1" dirty="0"/>
              <a:t> hyperplane </a:t>
            </a:r>
            <a:r>
              <a:rPr lang="en-US" altLang="id-ID" i="1" dirty="0" err="1"/>
              <a:t>dengan</a:t>
            </a:r>
            <a:r>
              <a:rPr lang="en-US" altLang="id-ID" i="1" dirty="0"/>
              <a:t> margin </a:t>
            </a:r>
            <a:r>
              <a:rPr lang="en-US" altLang="id-ID" i="1" dirty="0" err="1"/>
              <a:t>terbesar</a:t>
            </a:r>
            <a:r>
              <a:rPr lang="en-US" altLang="id-ID" i="1" dirty="0"/>
              <a:t>.</a:t>
            </a:r>
            <a:endParaRPr lang="en-US" alt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1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308</Words>
  <Application>Microsoft Office PowerPoint</Application>
  <PresentationFormat>Widescreen</PresentationFormat>
  <Paragraphs>77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Symbol</vt:lpstr>
      <vt:lpstr>Tahoma</vt:lpstr>
      <vt:lpstr>Times New Roman</vt:lpstr>
      <vt:lpstr>Office Theme</vt:lpstr>
      <vt:lpstr>Classification Part 3</vt:lpstr>
      <vt:lpstr>Jenis-jenis Metode Machine Learning</vt:lpstr>
      <vt:lpstr>Proses Klasifikasi</vt:lpstr>
      <vt:lpstr>Support Vector Machine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Support Vector Regression</vt:lpstr>
      <vt:lpstr>SVR</vt:lpstr>
      <vt:lpstr>SVR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Rio Mukhtarom</dc:creator>
  <cp:lastModifiedBy>Khawaritzmi Abdallah</cp:lastModifiedBy>
  <cp:revision>87</cp:revision>
  <dcterms:created xsi:type="dcterms:W3CDTF">2020-09-18T23:50:17Z</dcterms:created>
  <dcterms:modified xsi:type="dcterms:W3CDTF">2021-09-20T01:22:40Z</dcterms:modified>
</cp:coreProperties>
</file>