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327" r:id="rId3"/>
    <p:sldId id="296" r:id="rId4"/>
    <p:sldId id="297" r:id="rId5"/>
    <p:sldId id="287" r:id="rId6"/>
    <p:sldId id="295" r:id="rId7"/>
    <p:sldId id="298" r:id="rId8"/>
    <p:sldId id="299" r:id="rId9"/>
    <p:sldId id="300" r:id="rId10"/>
    <p:sldId id="328" r:id="rId11"/>
    <p:sldId id="301" r:id="rId12"/>
    <p:sldId id="302" r:id="rId13"/>
    <p:sldId id="303" r:id="rId14"/>
    <p:sldId id="304" r:id="rId15"/>
    <p:sldId id="331" r:id="rId16"/>
    <p:sldId id="305" r:id="rId17"/>
    <p:sldId id="306" r:id="rId18"/>
    <p:sldId id="307" r:id="rId19"/>
    <p:sldId id="309" r:id="rId20"/>
    <p:sldId id="330" r:id="rId21"/>
    <p:sldId id="308" r:id="rId22"/>
    <p:sldId id="329" r:id="rId23"/>
    <p:sldId id="311" r:id="rId24"/>
    <p:sldId id="310" r:id="rId25"/>
    <p:sldId id="312" r:id="rId26"/>
    <p:sldId id="313" r:id="rId27"/>
    <p:sldId id="314" r:id="rId28"/>
    <p:sldId id="332" r:id="rId29"/>
    <p:sldId id="315" r:id="rId30"/>
    <p:sldId id="316" r:id="rId31"/>
    <p:sldId id="317" r:id="rId32"/>
    <p:sldId id="318" r:id="rId33"/>
    <p:sldId id="319" r:id="rId34"/>
    <p:sldId id="333" r:id="rId35"/>
    <p:sldId id="323" r:id="rId36"/>
    <p:sldId id="324" r:id="rId37"/>
    <p:sldId id="320" r:id="rId38"/>
    <p:sldId id="321" r:id="rId39"/>
    <p:sldId id="322" r:id="rId40"/>
    <p:sldId id="335" r:id="rId41"/>
    <p:sldId id="334" r:id="rId4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72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C7844-E5CC-40AA-8953-B779DBDE0941}" type="datetimeFigureOut">
              <a:rPr kumimoji="1" lang="ja-JP" altLang="en-US" smtClean="0"/>
              <a:t>2020/5/24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FFADE-F7AC-4476-A515-697B7CA44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8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513584-D1BF-446E-AD30-D1FBB432D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04D281-0777-438D-A0CC-952FF71C9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C11012-3120-4325-99B3-06C93CD5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61DF-41D4-409E-80CC-27F5FD000377}" type="datetime1">
              <a:rPr kumimoji="1" lang="ja-JP" altLang="en-US" smtClean="0"/>
              <a:t>2020/5/24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E9A0E2-0D25-4978-B1CA-D387F37D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8A0ECEC-B7CB-4BF4-B32E-82567745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C4BEA0-94F7-4EF8-974E-8B251CF502B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2829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79E1E-1242-4D4A-A215-E03A9DD5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E8CDC5-EE90-4F51-AFD2-2BEBF6C6C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436C6B-F06F-464F-98C6-3E2BE241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27E4-1C86-4DBF-B04B-EEA7F663308B}" type="datetime1">
              <a:rPr kumimoji="1" lang="ja-JP" altLang="en-US" smtClean="0"/>
              <a:t>2020/5/24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378A32-D117-40D5-9CCC-6047C979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1E4A01-E594-4AC1-A025-CFEF5EDC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95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266757-2629-4C21-B72A-889F1FAC5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DB2EBB-4DFA-4A48-85C3-2E14C2F6D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E78205-E75A-446D-AE54-6B58D848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EB66-B851-4197-8987-B40425889DA4}" type="datetime1">
              <a:rPr kumimoji="1" lang="ja-JP" altLang="en-US" smtClean="0"/>
              <a:t>2020/5/24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64091-030A-47F5-B2F6-13C41BBC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AE6A0F-22FD-4875-ADAA-FE56D8AB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48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F2D52A-D385-4A90-A964-CCEDFD87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C2601F-6E15-4261-9053-256410690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47576B-66E1-4D29-A4A1-81BD5E8A4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F7D3-8DFC-4DC5-9C03-D886DEA113FD}" type="datetime1">
              <a:rPr kumimoji="1" lang="ja-JP" altLang="en-US" smtClean="0"/>
              <a:t>2020/5/24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BC02B9-056E-48D7-B8DF-52A12623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110778-7603-4DBD-8434-A5A8DCA6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800"/>
            </a:lvl1pPr>
          </a:lstStyle>
          <a:p>
            <a:fld id="{81C4BEA0-94F7-4EF8-974E-8B251CF502BF}" type="slidenum">
              <a:rPr lang="ja-JP" altLang="en-US" smtClean="0"/>
              <a:pPr/>
              <a:t>‹#›</a:t>
            </a:fld>
            <a:r>
              <a:rPr lang="ja-JP" altLang="en-US" dirty="0"/>
              <a:t> </a:t>
            </a:r>
            <a:r>
              <a:rPr lang="en-US" altLang="ja-JP" dirty="0"/>
              <a:t>/ 34</a:t>
            </a:r>
          </a:p>
        </p:txBody>
      </p:sp>
    </p:spTree>
    <p:extLst>
      <p:ext uri="{BB962C8B-B14F-4D97-AF65-F5344CB8AC3E}">
        <p14:creationId xmlns:p14="http://schemas.microsoft.com/office/powerpoint/2010/main" val="126499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D7D81E-7178-49B9-A78F-DE12B578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82F2DA-3775-4933-A07B-F2FB2FC1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463F-C423-43DA-AAB1-E06C9FC514FD}" type="datetime1">
              <a:rPr kumimoji="1" lang="ja-JP" altLang="en-US" smtClean="0"/>
              <a:t>2020/5/24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62E5EA-3EDC-4067-8304-0DCDD954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AD1AD5-0898-4591-B9E0-94C68925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C4BEA0-94F7-4EF8-974E-8B251CF502B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605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EC72DA-FDC7-4532-BBB3-2012F00C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2EBDC0-7C77-4FD6-B8C0-F6FA505A6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420896-4D22-4E5F-B3CC-38061735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6CA0-9ECD-482E-9DB4-388FCB72E2D3}" type="datetime1">
              <a:rPr kumimoji="1" lang="ja-JP" altLang="en-US" smtClean="0"/>
              <a:t>2020/5/24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689415-B43F-45F6-941F-2EA7F82B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8A53F5-A0B1-46EB-AA7C-65C7CE5C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9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A32085-57D0-4AC9-9944-765BC2E8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40791B-7663-4428-BF54-FE9E2F044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826C19-2F94-4429-8315-33AEE65F5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B241C6-6769-408E-A818-A9AA6D59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8792-FBFC-4B7E-9B4B-A6E7E0C12766}" type="datetime1">
              <a:rPr kumimoji="1" lang="ja-JP" altLang="en-US" smtClean="0"/>
              <a:t>2020/5/24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F352BC-3732-437D-B12A-AD7E9B45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3B0F7C-B89F-4076-9887-FF83C3EC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85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064CC-B499-41AE-8C23-F3E9435D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67E682-27C9-4B36-8074-42DDEEF7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643D4B-5EB8-4808-86E2-575730597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164A5A6-5079-47DC-BC88-8782B514D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8B3C90D-03AB-496D-85E7-CB1503FFB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291F0F-D88D-45DA-8348-AD456A8B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36CB-BA9D-4899-A865-96D9DC5F38B6}" type="datetime1">
              <a:rPr kumimoji="1" lang="ja-JP" altLang="en-US" smtClean="0"/>
              <a:t>2020/5/24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B08C89-0700-4B4A-ABD4-EBFA37F6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B9EA4C-2E78-4AF8-AEF3-6E736570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80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29A3BA-5B09-4C93-9236-DC1B688D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0B2B-28FC-4D8B-A7FC-9DDF4AFD9B7A}" type="datetime1">
              <a:rPr kumimoji="1" lang="ja-JP" altLang="en-US" smtClean="0"/>
              <a:t>2020/5/24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E9ADAC2-5709-48B4-B22A-5C0C2848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19505F-87E5-4255-A2E3-03DAFE96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81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631F5B-792E-44BB-BB7F-9BD870F0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B2AC6D-62D0-4D7A-AEAD-8E88FEEF2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64BFED-B686-44CF-B222-042E9CBEC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B2F9C5-FED0-49AC-B641-BD26CD12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0B1E-866D-4034-BBCE-C33C961BAA9F}" type="datetime1">
              <a:rPr kumimoji="1" lang="ja-JP" altLang="en-US" smtClean="0"/>
              <a:t>2020/5/24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B64003-2CD2-41F8-B5FB-512B940C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46582A-6929-4797-B9D4-18AFD5AF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71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FB555-5662-4D52-A853-CC82C5B8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8F2AF5-F291-428F-8FDC-DC23F7E2E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84732B-B5CC-407B-BD5E-7F63AF88B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994AB9-FB61-41ED-9FF2-B4B0250E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013A-B100-4F0A-8BBE-AE69FFD30133}" type="datetime1">
              <a:rPr kumimoji="1" lang="ja-JP" altLang="en-US" smtClean="0"/>
              <a:t>2020/5/24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A449DB-8699-4A95-9004-84141A58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C03628-2291-4364-9545-AFE4854C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61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6A05BB-50BD-43EB-BD2B-06CFCAD6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D63A10-0AD1-41D6-A283-23936382E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436F48-9B83-4B08-9E42-F5F289014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EBED2-3E22-440B-850C-069F3B79A594}" type="datetime1">
              <a:rPr kumimoji="1" lang="ja-JP" altLang="en-US" smtClean="0"/>
              <a:t>2020/5/24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B7419E-3226-403B-A5D2-524543ACD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7940EC-9699-4282-9384-6971DE6F9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4BEA0-94F7-4EF8-974E-8B251CF502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61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historia_Inc/ss-64773800" TargetMode="External"/><Relationship Id="rId2" Type="http://schemas.openxmlformats.org/officeDocument/2006/relationships/hyperlink" Target="https://qiita.com/com04/items/e10f697c2adf3217548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istoria.co.jp/archives/4120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perSloth/UE4OculusGoTemplate" TargetMode="External"/><Relationship Id="rId2" Type="http://schemas.openxmlformats.org/officeDocument/2006/relationships/hyperlink" Target="https://twitter.com/PaperSlot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aperSloth/UE4OculusQuestTemplat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F3F3B06A-4F85-458A-92F6-6A53DCFC4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741600" indent="-284400">
              <a:spcBef>
                <a:spcPts val="1200"/>
              </a:spcBef>
              <a:spcAft>
                <a:spcPts val="1200"/>
              </a:spcAft>
            </a:pPr>
            <a:r>
              <a:rPr kumimoji="1" lang="en-US" altLang="ja-JP"/>
              <a:t>Blueprint Tips 30</a:t>
            </a:r>
            <a:r>
              <a:rPr kumimoji="1" lang="ja-JP" altLang="en-US"/>
              <a:t>選</a:t>
            </a:r>
            <a:br>
              <a:rPr kumimoji="1" lang="en-US" altLang="ja-JP"/>
            </a:br>
            <a:br>
              <a:rPr kumimoji="1" lang="en-US" altLang="ja-JP" sz="1800"/>
            </a:br>
            <a:r>
              <a:rPr lang="ja-JP" altLang="en-US" sz="1800">
                <a:solidFill>
                  <a:schemeClr val="tx1">
                    <a:lumMod val="85000"/>
                  </a:schemeClr>
                </a:solidFill>
              </a:rPr>
              <a:t>第</a:t>
            </a:r>
            <a:r>
              <a:rPr lang="en-US" altLang="ja-JP" sz="1800">
                <a:solidFill>
                  <a:schemeClr val="tx1">
                    <a:lumMod val="85000"/>
                  </a:schemeClr>
                </a:solidFill>
              </a:rPr>
              <a:t>4</a:t>
            </a:r>
            <a:r>
              <a:rPr lang="ja-JP" altLang="en-US" sz="1800">
                <a:solidFill>
                  <a:schemeClr val="tx1">
                    <a:lumMod val="85000"/>
                  </a:schemeClr>
                </a:solidFill>
              </a:rPr>
              <a:t>回</a:t>
            </a:r>
            <a:r>
              <a:rPr lang="en-US" altLang="ja-JP" sz="1800">
                <a:solidFill>
                  <a:schemeClr val="tx1">
                    <a:lumMod val="85000"/>
                  </a:schemeClr>
                </a:solidFill>
              </a:rPr>
              <a:t>UE4</a:t>
            </a:r>
            <a:r>
              <a:rPr lang="ja-JP" altLang="en-US" sz="1800">
                <a:solidFill>
                  <a:schemeClr val="tx1">
                    <a:lumMod val="85000"/>
                  </a:schemeClr>
                </a:solidFill>
              </a:rPr>
              <a:t>何でも勉強会 </a:t>
            </a:r>
            <a:r>
              <a:rPr lang="en-US" altLang="ja-JP" sz="1800">
                <a:solidFill>
                  <a:schemeClr val="tx1">
                    <a:lumMod val="85000"/>
                  </a:schemeClr>
                </a:solidFill>
              </a:rPr>
              <a:t>in </a:t>
            </a:r>
            <a:r>
              <a:rPr lang="ja-JP" altLang="en-US" sz="1800">
                <a:solidFill>
                  <a:schemeClr val="tx1">
                    <a:lumMod val="85000"/>
                  </a:schemeClr>
                </a:solidFill>
              </a:rPr>
              <a:t>東京 </a:t>
            </a:r>
            <a:r>
              <a:rPr lang="en-US" altLang="ja-JP" sz="1800">
                <a:solidFill>
                  <a:schemeClr val="tx1">
                    <a:lumMod val="85000"/>
                  </a:schemeClr>
                </a:solidFill>
              </a:rPr>
              <a:t>2020/02/05</a:t>
            </a:r>
            <a:endParaRPr kumimoji="1" lang="ja-JP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8" name="字幕 7">
            <a:extLst>
              <a:ext uri="{FF2B5EF4-FFF2-40B4-BE49-F238E27FC236}">
                <a16:creationId xmlns:a16="http://schemas.microsoft.com/office/drawing/2014/main" id="{D4B56FEB-A175-4DFD-884D-B341B77C1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en-US" altLang="ja-JP">
                <a:solidFill>
                  <a:schemeClr val="tx1">
                    <a:lumMod val="85000"/>
                  </a:schemeClr>
                </a:solidFill>
              </a:rPr>
              <a:t>	</a:t>
            </a:r>
          </a:p>
          <a:p>
            <a:r>
              <a:rPr kumimoji="1" lang="ja-JP" altLang="en-US">
                <a:solidFill>
                  <a:schemeClr val="tx1">
                    <a:lumMod val="85000"/>
                  </a:schemeClr>
                </a:solidFill>
              </a:rPr>
              <a:t>フリーランス </a:t>
            </a:r>
            <a:r>
              <a:rPr kumimoji="1" lang="en-US" altLang="ja-JP">
                <a:solidFill>
                  <a:schemeClr val="tx1">
                    <a:lumMod val="85000"/>
                  </a:schemeClr>
                </a:solidFill>
              </a:rPr>
              <a:t>/ </a:t>
            </a:r>
            <a:r>
              <a:rPr kumimoji="1" lang="ja-JP" altLang="en-US">
                <a:solidFill>
                  <a:schemeClr val="tx1">
                    <a:lumMod val="85000"/>
                  </a:schemeClr>
                </a:solidFill>
              </a:rPr>
              <a:t>エンジニア</a:t>
            </a:r>
            <a:endParaRPr kumimoji="1" lang="en-US" altLang="ja-JP">
              <a:solidFill>
                <a:schemeClr val="tx1">
                  <a:lumMod val="85000"/>
                </a:schemeClr>
              </a:solidFill>
            </a:endParaRPr>
          </a:p>
          <a:p>
            <a:r>
              <a:rPr kumimoji="1" lang="ja-JP" altLang="en-US">
                <a:solidFill>
                  <a:schemeClr val="tx1">
                    <a:lumMod val="85000"/>
                  </a:schemeClr>
                </a:solidFill>
              </a:rPr>
              <a:t>まめお</a:t>
            </a:r>
            <a:r>
              <a:rPr lang="en-US" altLang="ja-JP">
                <a:solidFill>
                  <a:schemeClr val="tx1">
                    <a:lumMod val="85000"/>
                  </a:schemeClr>
                </a:solidFill>
              </a:rPr>
              <a:t> (@PaperSloth)</a:t>
            </a:r>
            <a:endParaRPr kumimoji="1" lang="ja-JP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3" name="図 2" descr="建物, レンガ が含まれている画像&#10;&#10;自動的に生成された説明">
            <a:extLst>
              <a:ext uri="{FF2B5EF4-FFF2-40B4-BE49-F238E27FC236}">
                <a16:creationId xmlns:a16="http://schemas.microsoft.com/office/drawing/2014/main" id="{DA28A843-C9B0-4214-B501-74E71E511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530142"/>
            <a:ext cx="335756" cy="3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Blueprint Tips 4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kumimoji="1" lang="ja-JP" altLang="en-US" sz="4000" dirty="0"/>
              <a:t>複数のノードのリンクを切断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400" dirty="0"/>
              <a:t>ノードを複数選択して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「</a:t>
            </a:r>
            <a:r>
              <a:rPr lang="en-US" altLang="ja-JP" sz="2400" dirty="0"/>
              <a:t>Break Link(s)</a:t>
            </a:r>
            <a:r>
              <a:rPr lang="ja-JP" altLang="en-US" sz="2400" dirty="0"/>
              <a:t>」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選択したノードの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全ての接続を切ってくれる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1C4BEA0-94F7-4EF8-974E-8B251CF502BF}" type="slidenum">
              <a:rPr lang="ja-JP" altLang="en-US" smtClean="0"/>
              <a:pPr/>
              <a:t>9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87576119-E253-45E7-8276-ADCE2194E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825625"/>
            <a:ext cx="6096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0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5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kumimoji="1" lang="ja-JP" altLang="en-US" sz="4000" dirty="0"/>
              <a:t>変数への昇格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400" dirty="0"/>
              <a:t>「</a:t>
            </a:r>
            <a:r>
              <a:rPr lang="en-US" altLang="ja-JP" sz="2400" dirty="0"/>
              <a:t>Promote to Variable</a:t>
            </a:r>
            <a:r>
              <a:rPr lang="ja-JP" altLang="en-US" sz="2400" dirty="0"/>
              <a:t>」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1800" dirty="0"/>
              <a:t>  Pin</a:t>
            </a:r>
            <a:r>
              <a:rPr lang="ja-JP" altLang="en-US" sz="1800" dirty="0"/>
              <a:t>を右クリック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  -&gt; Promote to Variable </a:t>
            </a:r>
            <a:r>
              <a:rPr lang="ja-JP" altLang="en-US" sz="1800" dirty="0"/>
              <a:t>で変数に昇格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10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8" name="図 7" descr="屋内, 座る, タイル張り, ホワイト が含まれている画像&#10;&#10;自動的に生成された説明">
            <a:extLst>
              <a:ext uri="{FF2B5EF4-FFF2-40B4-BE49-F238E27FC236}">
                <a16:creationId xmlns:a16="http://schemas.microsoft.com/office/drawing/2014/main" id="{7E99F255-5493-407D-8A5B-99E281193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690688"/>
            <a:ext cx="60960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47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6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kumimoji="1" lang="ja-JP" altLang="en-US" sz="4000" dirty="0"/>
              <a:t>コメントグループとノードのコメント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コメント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ノードグラフ上で 「</a:t>
            </a:r>
            <a:r>
              <a:rPr lang="en-US" altLang="ja-JP" sz="1800" dirty="0"/>
              <a:t>C</a:t>
            </a:r>
            <a:r>
              <a:rPr lang="ja-JP" altLang="en-US" sz="1800" dirty="0"/>
              <a:t>キー」 でコメント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ja-JP" altLang="en-US" sz="2400" dirty="0"/>
              <a:t>ノードのコメント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右クリック </a:t>
            </a:r>
            <a:r>
              <a:rPr lang="en-US" altLang="ja-JP" sz="1800" dirty="0"/>
              <a:t>-&gt; Node Comment</a:t>
            </a:r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もしくは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ノードの左上の入力欄から直接入力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11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屋内, 座る, ブラック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D3AC1099-92EB-4FA7-91C6-8A7F80A5F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825625"/>
            <a:ext cx="6096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6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7</a:t>
            </a:r>
            <a:br>
              <a:rPr kumimoji="1" lang="en-US" altLang="ja-JP" sz="4000" dirty="0"/>
            </a:br>
            <a:r>
              <a:rPr lang="en-US" altLang="ja-JP" sz="4000" dirty="0"/>
              <a:t>  </a:t>
            </a:r>
            <a:r>
              <a:rPr kumimoji="1" lang="en-US" altLang="ja-JP" sz="4000" dirty="0"/>
              <a:t>Reroute Node</a:t>
            </a:r>
            <a:r>
              <a:rPr kumimoji="1" lang="ja-JP" altLang="en-US" sz="4000" dirty="0"/>
              <a:t>とショートカットキー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ノードの整理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1800" dirty="0"/>
              <a:t>  Blueprint</a:t>
            </a:r>
            <a:r>
              <a:rPr lang="ja-JP" altLang="en-US" sz="1800" dirty="0"/>
              <a:t>が肥大化すると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  ルート同士が交差したりしがちですね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Add Reroute Node</a:t>
            </a:r>
            <a:r>
              <a:rPr lang="ja-JP" altLang="en-US" sz="1800" dirty="0"/>
              <a:t>と打ってもいいですが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  ルート上でダブルクリックで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  その場に</a:t>
            </a:r>
            <a:r>
              <a:rPr lang="en-US" altLang="ja-JP" sz="1800" dirty="0"/>
              <a:t>Reroute</a:t>
            </a:r>
            <a:r>
              <a:rPr lang="ja-JP" altLang="en-US" sz="1800" dirty="0"/>
              <a:t> </a:t>
            </a:r>
            <a:r>
              <a:rPr lang="en-US" altLang="ja-JP" sz="1800" dirty="0"/>
              <a:t>Node</a:t>
            </a:r>
            <a:r>
              <a:rPr lang="ja-JP" altLang="en-US" sz="1800" dirty="0"/>
              <a:t>が出せて便利です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12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12" name="図 11" descr="屋内, テーブル, 座る, ブラック が含まれている画像&#10;&#10;自動的に生成された説明">
            <a:extLst>
              <a:ext uri="{FF2B5EF4-FFF2-40B4-BE49-F238E27FC236}">
                <a16:creationId xmlns:a16="http://schemas.microsoft.com/office/drawing/2014/main" id="{8ED637A2-4E82-4EDB-9436-1738BC136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825625"/>
            <a:ext cx="6096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48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</a:t>
            </a:r>
            <a:r>
              <a:rPr lang="en-US" altLang="ja-JP" sz="4000" dirty="0"/>
              <a:t>8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lang="ja-JP" altLang="en-US" sz="4000" dirty="0"/>
              <a:t>ノードの整列とショートカットキー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400" dirty="0"/>
              <a:t>ノードの整列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1800" dirty="0"/>
              <a:t>  ノードを複数選択して「</a:t>
            </a:r>
            <a:r>
              <a:rPr lang="en-US" altLang="ja-JP" sz="1800" dirty="0"/>
              <a:t>Q</a:t>
            </a:r>
            <a:r>
              <a:rPr lang="ja-JP" altLang="en-US" sz="1800" dirty="0"/>
              <a:t>キー」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  もしくは右クリックして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  </a:t>
            </a:r>
            <a:r>
              <a:rPr lang="en-US" altLang="ja-JP" sz="1800" dirty="0"/>
              <a:t>Alignment -&gt; Straighten Connection(s)</a:t>
            </a:r>
          </a:p>
          <a:p>
            <a:pPr marL="0" indent="0">
              <a:buNone/>
            </a:pP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13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10" name="図 9" descr="座る, テーブル, ボール, 選手 が含まれている画像&#10;&#10;自動的に生成された説明">
            <a:extLst>
              <a:ext uri="{FF2B5EF4-FFF2-40B4-BE49-F238E27FC236}">
                <a16:creationId xmlns:a16="http://schemas.microsoft.com/office/drawing/2014/main" id="{625EEFDF-9EB6-4E15-9534-B08A7F05A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825625"/>
            <a:ext cx="6096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3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9</a:t>
            </a:r>
            <a:br>
              <a:rPr kumimoji="1" lang="en-US" altLang="ja-JP" sz="4000" dirty="0"/>
            </a:br>
            <a:r>
              <a:rPr kumimoji="1" lang="en-US" altLang="ja-JP" sz="4000" dirty="0"/>
              <a:t>  Pin</a:t>
            </a:r>
            <a:r>
              <a:rPr kumimoji="1" lang="ja-JP" altLang="en-US" sz="4000" dirty="0"/>
              <a:t>の差し替え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400" dirty="0"/>
              <a:t>Pin</a:t>
            </a:r>
            <a:r>
              <a:rPr lang="ja-JP" altLang="en-US" sz="2400" dirty="0"/>
              <a:t>の差し替え方法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差し替えたい</a:t>
            </a:r>
            <a:r>
              <a:rPr lang="en-US" altLang="ja-JP" sz="1800" dirty="0"/>
              <a:t>Pin</a:t>
            </a:r>
            <a:r>
              <a:rPr lang="ja-JP" altLang="en-US" sz="1800" dirty="0"/>
              <a:t>の上で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1800" dirty="0"/>
              <a:t>  Ctrl + Drag</a:t>
            </a:r>
            <a:r>
              <a:rPr kumimoji="1" lang="ja-JP" altLang="en-US" sz="1800" dirty="0"/>
              <a:t>で差し替えが可能です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14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8" name="図 7" descr="屋内, 座る, テーブル, 時計 が含まれている画像&#10;&#10;自動的に生成された説明">
            <a:extLst>
              <a:ext uri="{FF2B5EF4-FFF2-40B4-BE49-F238E27FC236}">
                <a16:creationId xmlns:a16="http://schemas.microsoft.com/office/drawing/2014/main" id="{C54F87CB-CDDE-450A-9EB0-C8A06C05B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825625"/>
            <a:ext cx="6096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89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10</a:t>
            </a:r>
            <a:br>
              <a:rPr kumimoji="1" lang="en-US" altLang="ja-JP" sz="4000" dirty="0"/>
            </a:br>
            <a:r>
              <a:rPr kumimoji="1" lang="en-US" altLang="ja-JP" sz="4000" dirty="0"/>
              <a:t>  Blueprint</a:t>
            </a:r>
            <a:r>
              <a:rPr kumimoji="1" lang="ja-JP" altLang="en-US" sz="4000" dirty="0"/>
              <a:t>の説明を</a:t>
            </a:r>
            <a:r>
              <a:rPr kumimoji="1" lang="en-US" altLang="ja-JP" sz="4000" dirty="0"/>
              <a:t>Content Browser</a:t>
            </a:r>
            <a:r>
              <a:rPr lang="ja-JP" altLang="en-US" sz="4000" dirty="0"/>
              <a:t>に公開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Blueprint</a:t>
            </a:r>
            <a:r>
              <a:rPr kumimoji="1" lang="ja-JP" altLang="en-US" sz="2400" dirty="0"/>
              <a:t>の説明文を</a:t>
            </a:r>
            <a:r>
              <a:rPr kumimoji="1" lang="en-US" altLang="ja-JP" sz="2400" dirty="0"/>
              <a:t>Content Browser</a:t>
            </a:r>
            <a:r>
              <a:rPr kumimoji="1" lang="ja-JP" altLang="en-US" sz="2400" dirty="0"/>
              <a:t>に表示する方法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1800" dirty="0"/>
              <a:t>  </a:t>
            </a:r>
            <a:r>
              <a:rPr lang="en-US" altLang="ja-JP" sz="1800" dirty="0"/>
              <a:t>Class Settings</a:t>
            </a:r>
            <a:r>
              <a:rPr lang="ja-JP" altLang="en-US" sz="1800" dirty="0"/>
              <a:t>の</a:t>
            </a:r>
            <a:r>
              <a:rPr lang="en-US" altLang="ja-JP" sz="1800" dirty="0"/>
              <a:t>Blueprint Options</a:t>
            </a:r>
            <a:r>
              <a:rPr lang="ja-JP" altLang="en-US" sz="1800" dirty="0"/>
              <a:t>内に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「</a:t>
            </a:r>
            <a:r>
              <a:rPr lang="en-US" altLang="ja-JP" sz="1800" dirty="0"/>
              <a:t>Blueprint Description</a:t>
            </a:r>
            <a:r>
              <a:rPr lang="ja-JP" altLang="en-US" sz="1800" dirty="0"/>
              <a:t>」があり、そこに書いた説明文は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  </a:t>
            </a:r>
            <a:r>
              <a:rPr lang="en-US" altLang="ja-JP" sz="1800" dirty="0"/>
              <a:t>Content Browser</a:t>
            </a:r>
            <a:r>
              <a:rPr lang="ja-JP" altLang="en-US" sz="1800" dirty="0"/>
              <a:t>にも表示される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15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12" name="図 11" descr="白黒の写真にテキストが書いてあるスクリーンショットの画面&#10;&#10;自動的に生成された説明">
            <a:extLst>
              <a:ext uri="{FF2B5EF4-FFF2-40B4-BE49-F238E27FC236}">
                <a16:creationId xmlns:a16="http://schemas.microsoft.com/office/drawing/2014/main" id="{C8318AE3-E246-4C13-A3CD-868D2B250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847" y="3442906"/>
            <a:ext cx="3600953" cy="2734057"/>
          </a:xfrm>
          <a:prstGeom prst="rect">
            <a:avLst/>
          </a:prstGeom>
        </p:spPr>
      </p:pic>
      <p:pic>
        <p:nvPicPr>
          <p:cNvPr id="14" name="図 13" descr="モニター画面に映る文字のスクリーンショット&#10;&#10;自動的に生成された説明">
            <a:extLst>
              <a:ext uri="{FF2B5EF4-FFF2-40B4-BE49-F238E27FC236}">
                <a16:creationId xmlns:a16="http://schemas.microsoft.com/office/drawing/2014/main" id="{6A5478FC-96B9-4F4C-8630-3988E7FF3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76328"/>
            <a:ext cx="6277851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84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11</a:t>
            </a:r>
            <a:br>
              <a:rPr kumimoji="1" lang="en-US" altLang="ja-JP" sz="4000" dirty="0"/>
            </a:br>
            <a:r>
              <a:rPr lang="ja-JP" altLang="en-US" sz="4000" dirty="0"/>
              <a:t>  </a:t>
            </a:r>
            <a:r>
              <a:rPr kumimoji="1" lang="en-US" altLang="ja-JP" sz="4000" dirty="0"/>
              <a:t>Math </a:t>
            </a:r>
            <a:r>
              <a:rPr kumimoji="1" lang="en-US" altLang="ja-JP" sz="4000" dirty="0" err="1"/>
              <a:t>Experssion</a:t>
            </a:r>
            <a:r>
              <a:rPr kumimoji="1" lang="ja-JP" altLang="en-US" sz="4000" dirty="0"/>
              <a:t>ノード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Math Expression</a:t>
            </a:r>
            <a:r>
              <a:rPr kumimoji="1" lang="ja-JP" altLang="en-US" sz="2400" dirty="0"/>
              <a:t>ノードで複雑な計算をコンパクト</a:t>
            </a:r>
            <a:r>
              <a:rPr lang="ja-JP" altLang="en-US" sz="2400" dirty="0"/>
              <a:t>にする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1800" dirty="0"/>
              <a:t>  </a:t>
            </a:r>
            <a:r>
              <a:rPr kumimoji="1" lang="ja-JP" altLang="en-US" sz="1800" dirty="0"/>
              <a:t>左の図のような複雑な計算があるとノードが複雑になりがちです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「</a:t>
            </a:r>
            <a:r>
              <a:rPr lang="en-US" altLang="ja-JP" sz="1800" dirty="0"/>
              <a:t>Math Expression</a:t>
            </a:r>
            <a:r>
              <a:rPr lang="ja-JP" altLang="en-US" sz="1800" dirty="0"/>
              <a:t>」ノードを使うと右の図のようにコンパクトな形で表記できます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16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グリーン, ボール, 時計 が含まれている画像&#10;&#10;自動的に生成された説明">
            <a:extLst>
              <a:ext uri="{FF2B5EF4-FFF2-40B4-BE49-F238E27FC236}">
                <a16:creationId xmlns:a16="http://schemas.microsoft.com/office/drawing/2014/main" id="{81481311-8A99-4754-AB5A-4C4AB7505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38276"/>
            <a:ext cx="4715533" cy="2238687"/>
          </a:xfrm>
          <a:prstGeom prst="rect">
            <a:avLst/>
          </a:prstGeom>
        </p:spPr>
      </p:pic>
      <p:pic>
        <p:nvPicPr>
          <p:cNvPr id="8" name="図 7" descr="テキスト, 記号, ブラック, グリーン が含まれている画像&#10;&#10;自動的に生成された説明">
            <a:extLst>
              <a:ext uri="{FF2B5EF4-FFF2-40B4-BE49-F238E27FC236}">
                <a16:creationId xmlns:a16="http://schemas.microsoft.com/office/drawing/2014/main" id="{EFA36D7E-92D0-4F53-8CBD-C541BBF68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41346"/>
            <a:ext cx="3381847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51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12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kumimoji="1" lang="en-US" altLang="ja-JP" sz="4000" dirty="0" err="1"/>
              <a:t>IsValid</a:t>
            </a:r>
            <a:r>
              <a:rPr kumimoji="1" lang="ja-JP" altLang="en-US" sz="4000" dirty="0"/>
              <a:t>関数を</a:t>
            </a:r>
            <a:r>
              <a:rPr kumimoji="1" lang="en-US" altLang="ja-JP" sz="4000" dirty="0"/>
              <a:t>1</a:t>
            </a:r>
            <a:r>
              <a:rPr kumimoji="1" lang="ja-JP" altLang="en-US" sz="4000" dirty="0"/>
              <a:t>つのノードにする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Convert to Validated Get</a:t>
            </a:r>
          </a:p>
          <a:p>
            <a:pPr marL="0" indent="0">
              <a:buNone/>
            </a:pPr>
            <a:r>
              <a:rPr lang="ja-JP" altLang="en-US" sz="1800" dirty="0"/>
              <a:t>  </a:t>
            </a:r>
            <a:r>
              <a:rPr kumimoji="1" lang="en-US" altLang="ja-JP" sz="1800" dirty="0"/>
              <a:t>Actor</a:t>
            </a:r>
            <a:r>
              <a:rPr lang="ja-JP" altLang="en-US" sz="1800" dirty="0"/>
              <a:t>等のオブジェクトが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  有効かどうかをチェックする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  </a:t>
            </a:r>
            <a:r>
              <a:rPr lang="en-US" altLang="ja-JP" sz="1800" dirty="0" err="1"/>
              <a:t>IsValid</a:t>
            </a:r>
            <a:r>
              <a:rPr lang="en-US" altLang="ja-JP" sz="1800" dirty="0"/>
              <a:t>(Pure) or </a:t>
            </a:r>
            <a:r>
              <a:rPr lang="en-US" altLang="ja-JP" sz="1800" dirty="0" err="1"/>
              <a:t>IsValid</a:t>
            </a:r>
            <a:r>
              <a:rPr lang="ja-JP" altLang="en-US" sz="1800" dirty="0"/>
              <a:t>関数ですが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  </a:t>
            </a:r>
            <a:r>
              <a:rPr kumimoji="1" lang="en-US" altLang="ja-JP" sz="1800" dirty="0"/>
              <a:t>Convert to Validated Get</a:t>
            </a:r>
            <a:r>
              <a:rPr lang="ja-JP" altLang="en-US" sz="1800" dirty="0"/>
              <a:t>を選択すると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  </a:t>
            </a:r>
            <a:r>
              <a:rPr lang="en-US" altLang="ja-JP" sz="1800" dirty="0"/>
              <a:t>1</a:t>
            </a:r>
            <a:r>
              <a:rPr lang="ja-JP" altLang="en-US" sz="1800" dirty="0"/>
              <a:t>つのノードにすることができます</a:t>
            </a:r>
            <a:endParaRPr kumimoji="1"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17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座る, グリーン, ボール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81D60250-2F4A-4152-934D-ADF6DA10C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825625"/>
            <a:ext cx="6096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6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13</a:t>
            </a:r>
            <a:br>
              <a:rPr kumimoji="1" lang="en-US" altLang="ja-JP" sz="4000" dirty="0"/>
            </a:br>
            <a:r>
              <a:rPr kumimoji="1" lang="en-US" altLang="ja-JP" sz="4000" dirty="0"/>
              <a:t>  Undo History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Edit -&gt; Undo History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1800" dirty="0"/>
              <a:t>Undo/Redo</a:t>
            </a:r>
            <a:r>
              <a:rPr kumimoji="1" lang="ja-JP" altLang="en-US" sz="1800" dirty="0"/>
              <a:t>の記録された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リストを参照できます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18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5195B729-26CE-4026-B703-F6950917D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58" y="1825625"/>
            <a:ext cx="2133898" cy="2686425"/>
          </a:xfrm>
          <a:prstGeom prst="rect">
            <a:avLst/>
          </a:prstGeom>
        </p:spPr>
      </p:pic>
      <p:pic>
        <p:nvPicPr>
          <p:cNvPr id="8" name="図 7" descr="パソコン画面のスクリーンショット&#10;&#10;自動的に生成された説明">
            <a:extLst>
              <a:ext uri="{FF2B5EF4-FFF2-40B4-BE49-F238E27FC236}">
                <a16:creationId xmlns:a16="http://schemas.microsoft.com/office/drawing/2014/main" id="{08E8B1AA-8D4A-498C-8B58-CDDB44982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056" y="1825625"/>
            <a:ext cx="5334744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1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F694E-3F9F-499D-A253-E9F8614F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6F433F-EC7F-4EFD-8B64-4CF47AE11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UE4.24.2 Launcher</a:t>
            </a:r>
            <a:r>
              <a:rPr kumimoji="1" lang="ja-JP" altLang="en-US" dirty="0"/>
              <a:t>版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Editor </a:t>
            </a:r>
            <a:r>
              <a:rPr lang="ja-JP" altLang="en-US" dirty="0"/>
              <a:t>言語設定 </a:t>
            </a:r>
            <a:r>
              <a:rPr lang="en-US" altLang="ja-JP" dirty="0"/>
              <a:t>: </a:t>
            </a:r>
            <a:r>
              <a:rPr lang="ja-JP" altLang="en-US" dirty="0"/>
              <a:t>英語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C79F4B-F8A2-4004-9CDB-D3D8DAD0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1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</a:p>
        </p:txBody>
      </p:sp>
    </p:spTree>
    <p:extLst>
      <p:ext uri="{BB962C8B-B14F-4D97-AF65-F5344CB8AC3E}">
        <p14:creationId xmlns:p14="http://schemas.microsoft.com/office/powerpoint/2010/main" val="2551710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1</a:t>
            </a:r>
            <a:r>
              <a:rPr lang="en-US" altLang="ja-JP" sz="4000" dirty="0"/>
              <a:t>4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kumimoji="1" lang="ja-JP" altLang="en-US" sz="4000" dirty="0"/>
              <a:t>未使用変数の削除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Delete Unused Variables</a:t>
            </a:r>
          </a:p>
          <a:p>
            <a:pPr marL="0" indent="0">
              <a:buNone/>
            </a:pPr>
            <a:r>
              <a:rPr lang="en-US" altLang="ja-JP" sz="1800" dirty="0"/>
              <a:t>  Edit -&gt; Delete Unused Variables</a:t>
            </a:r>
          </a:p>
          <a:p>
            <a:pPr marL="0" indent="0">
              <a:buNone/>
            </a:pPr>
            <a:r>
              <a:rPr kumimoji="1" lang="en-US" altLang="ja-JP" sz="1800" dirty="0"/>
              <a:t>  </a:t>
            </a:r>
            <a:r>
              <a:rPr kumimoji="1" lang="ja-JP" altLang="en-US" sz="1800" dirty="0"/>
              <a:t>未使用変数を削除してくれます</a:t>
            </a:r>
            <a:endParaRPr kumimoji="1"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  今回の例では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1800" dirty="0"/>
              <a:t>  </a:t>
            </a:r>
            <a:r>
              <a:rPr lang="en-US" altLang="ja-JP" sz="1800" dirty="0"/>
              <a:t>NewVar_0 – 2</a:t>
            </a:r>
            <a:r>
              <a:rPr lang="ja-JP" altLang="en-US" sz="1800" dirty="0"/>
              <a:t>を削除しました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19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8" name="図 7" descr="白いバックグラウンドのスクリーンショット&#10;&#10;自動的に生成された説明">
            <a:extLst>
              <a:ext uri="{FF2B5EF4-FFF2-40B4-BE49-F238E27FC236}">
                <a16:creationId xmlns:a16="http://schemas.microsoft.com/office/drawing/2014/main" id="{32D4ABEE-3229-4DB4-9138-E014190F4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775" y="2667608"/>
            <a:ext cx="2505425" cy="1486107"/>
          </a:xfrm>
          <a:prstGeom prst="rect">
            <a:avLst/>
          </a:prstGeom>
        </p:spPr>
      </p:pic>
      <p:pic>
        <p:nvPicPr>
          <p:cNvPr id="10" name="図 9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45F3F09B-BA5C-455F-AC04-A8A289AD4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316" y="2667608"/>
            <a:ext cx="2410161" cy="266737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3007675-0D60-4AA2-8AAD-B672C3876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316" y="5643489"/>
            <a:ext cx="6868484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85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15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kumimoji="1" lang="ja-JP" altLang="en-US" sz="4000" dirty="0"/>
              <a:t>よく使うショートカットノード一覧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800" dirty="0"/>
              <a:t>共通編の最後に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よく使うノードの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ショートカットキー一覧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他にも</a:t>
            </a:r>
            <a:r>
              <a:rPr lang="en-US" altLang="ja-JP" sz="1800" dirty="0" err="1"/>
              <a:t>DoOnce</a:t>
            </a:r>
            <a:r>
              <a:rPr lang="ja-JP" altLang="en-US" sz="1800" dirty="0"/>
              <a:t>や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 err="1"/>
              <a:t>MultiGate</a:t>
            </a:r>
            <a:r>
              <a:rPr lang="ja-JP" altLang="en-US" sz="1800" dirty="0"/>
              <a:t>や</a:t>
            </a:r>
            <a:r>
              <a:rPr lang="en-US" altLang="ja-JP" sz="1800" dirty="0" err="1"/>
              <a:t>DoN</a:t>
            </a:r>
            <a:r>
              <a:rPr lang="ja-JP" altLang="en-US" sz="1800" dirty="0"/>
              <a:t>など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20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D5D5B68-E101-430C-BE0B-AFBA5A39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263" y="1825624"/>
            <a:ext cx="743053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0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FC2CB-3D34-4983-BBE9-6596D4F0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E8586-7D94-4CF6-A93E-E1564CB06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自己紹介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1   – 15 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共通編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/>
              <a:t>Blueprint Tips 16 – 20 Function</a:t>
            </a:r>
            <a:r>
              <a:rPr lang="ja-JP" altLang="en-US" dirty="0"/>
              <a:t>編</a:t>
            </a:r>
            <a:endParaRPr lang="en-US" altLang="ja-JP" dirty="0"/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21 – 25 Macro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26 – 30 Macro/Function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共通編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516C9A-DD9E-4D2A-A3EC-7CFD0486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64D4-D2BA-4CFB-9166-74BF101590A4}" type="slidenum">
              <a:rPr lang="en-US" altLang="ja-JP" smtClean="0"/>
              <a:t>21</a:t>
            </a:fld>
            <a:r>
              <a:rPr lang="en-US" altLang="ja-JP" dirty="0"/>
              <a:t> / 40</a:t>
            </a:r>
          </a:p>
        </p:txBody>
      </p:sp>
    </p:spTree>
    <p:extLst>
      <p:ext uri="{BB962C8B-B14F-4D97-AF65-F5344CB8AC3E}">
        <p14:creationId xmlns:p14="http://schemas.microsoft.com/office/powerpoint/2010/main" val="1235941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</a:t>
            </a:r>
            <a:r>
              <a:rPr lang="en-US" altLang="ja-JP" sz="4000" dirty="0"/>
              <a:t>16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lang="ja-JP" altLang="en-US" sz="4000" dirty="0"/>
              <a:t>ローカル変数が使用可能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800" dirty="0"/>
              <a:t>関数なので当たり前ですが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Local</a:t>
            </a:r>
            <a:r>
              <a:rPr lang="ja-JP" altLang="en-US" sz="1800" dirty="0"/>
              <a:t>変数が使用できます。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また、</a:t>
            </a:r>
            <a:r>
              <a:rPr lang="en-US" altLang="ja-JP" sz="1800" dirty="0" err="1"/>
              <a:t>MathExpression</a:t>
            </a:r>
            <a:r>
              <a:rPr lang="ja-JP" altLang="en-US" sz="1800" dirty="0"/>
              <a:t>では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変数かローカル変数に定義されている値を使うと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自動的に参照してくれます</a:t>
            </a:r>
            <a:endParaRPr kumimoji="1"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22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5E2D7BD0-97D6-4BF8-B0B9-0CF6C4AD8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649" y="1825625"/>
            <a:ext cx="2514951" cy="1981477"/>
          </a:xfrm>
          <a:prstGeom prst="rect">
            <a:avLst/>
          </a:prstGeom>
        </p:spPr>
      </p:pic>
      <p:pic>
        <p:nvPicPr>
          <p:cNvPr id="8" name="図 7" descr="パソコンの画面&#10;&#10;自動的に生成された説明">
            <a:extLst>
              <a:ext uri="{FF2B5EF4-FFF2-40B4-BE49-F238E27FC236}">
                <a16:creationId xmlns:a16="http://schemas.microsoft.com/office/drawing/2014/main" id="{4E4DE0F9-9D08-4147-84BF-41D4346D5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649" y="3807102"/>
            <a:ext cx="3677163" cy="236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28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Blueprint Tips 17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kumimoji="1" lang="ja-JP" altLang="en-US" sz="4000" dirty="0"/>
              <a:t>ローカル変数への昇格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Promote to Variable</a:t>
            </a:r>
            <a:r>
              <a:rPr lang="ja-JP" altLang="en-US" sz="2400" dirty="0"/>
              <a:t>と同様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変数への昇格の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Promote to Variable</a:t>
            </a:r>
            <a:r>
              <a:rPr lang="ja-JP" altLang="en-US" sz="1800" dirty="0"/>
              <a:t>同様に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Promote to Local Variable</a:t>
            </a:r>
            <a:r>
              <a:rPr lang="ja-JP" altLang="en-US" sz="1800" dirty="0"/>
              <a:t>で昇格可能です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1C4BEA0-94F7-4EF8-974E-8B251CF502BF}" type="slidenum">
              <a:rPr lang="ja-JP" altLang="en-US" smtClean="0"/>
              <a:pPr/>
              <a:t>23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グリーン, 時計 が含まれている画像&#10;&#10;自動的に生成された説明">
            <a:extLst>
              <a:ext uri="{FF2B5EF4-FFF2-40B4-BE49-F238E27FC236}">
                <a16:creationId xmlns:a16="http://schemas.microsoft.com/office/drawing/2014/main" id="{E1E3A436-8723-4F81-BED3-106C93E6C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825625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24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18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kumimoji="1" lang="ja-JP" altLang="en-US" sz="4000" dirty="0"/>
              <a:t>複数の</a:t>
            </a:r>
            <a:r>
              <a:rPr kumimoji="1" lang="en-US" altLang="ja-JP" sz="4000" dirty="0"/>
              <a:t>Return Node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dirty="0"/>
              <a:t>これも関数なので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当たり前ですが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早期</a:t>
            </a:r>
            <a:r>
              <a:rPr lang="en-US" altLang="ja-JP" sz="1800" dirty="0"/>
              <a:t>return </a:t>
            </a:r>
            <a:r>
              <a:rPr lang="ja-JP" altLang="en-US" sz="1800" dirty="0"/>
              <a:t>の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記述が可能です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24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62E24B2-4A2B-4C38-A29B-6B5BEB848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684" y="1825625"/>
            <a:ext cx="7821116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29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19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kumimoji="1" lang="ja-JP" altLang="en-US" sz="4000" dirty="0"/>
              <a:t>引数の参照が使用可能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引数の参照の有無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1800" dirty="0"/>
              <a:t>  </a:t>
            </a:r>
            <a:r>
              <a:rPr lang="ja-JP" altLang="en-US" sz="1800" dirty="0"/>
              <a:t>関数なので当然ですが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1800" dirty="0"/>
              <a:t>  </a:t>
            </a:r>
            <a:r>
              <a:rPr kumimoji="1" lang="ja-JP" altLang="en-US" sz="1800" dirty="0"/>
              <a:t>参照が使用可能です</a:t>
            </a:r>
            <a:endParaRPr kumimoji="1"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1800" dirty="0"/>
              <a:t>  </a:t>
            </a:r>
            <a:r>
              <a:rPr kumimoji="1" lang="en-US" altLang="ja-JP" sz="1800" dirty="0" err="1"/>
              <a:t>enum</a:t>
            </a:r>
            <a:r>
              <a:rPr lang="ja-JP" altLang="en-US" sz="1800" dirty="0"/>
              <a:t>や数値や</a:t>
            </a:r>
            <a:r>
              <a:rPr lang="en-US" altLang="ja-JP" sz="1800" dirty="0"/>
              <a:t>string</a:t>
            </a:r>
            <a:r>
              <a:rPr lang="ja-JP" altLang="en-US" sz="1800" dirty="0"/>
              <a:t>では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1800" dirty="0"/>
              <a:t>  </a:t>
            </a:r>
            <a:r>
              <a:rPr kumimoji="1" lang="ja-JP" altLang="en-US" sz="1800" dirty="0"/>
              <a:t>参照の場合には</a:t>
            </a:r>
            <a:r>
              <a:rPr lang="ja-JP" altLang="en-US" sz="1800" dirty="0"/>
              <a:t>入力不可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非参照の場合には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呼び出し時に入力が可能です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25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10" name="図 9" descr="白いバックグラウンドのスクリーンショット&#10;&#10;自動的に生成された説明">
            <a:extLst>
              <a:ext uri="{FF2B5EF4-FFF2-40B4-BE49-F238E27FC236}">
                <a16:creationId xmlns:a16="http://schemas.microsoft.com/office/drawing/2014/main" id="{7F60D185-6304-4351-ADBC-E1ADEB380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55" y="1825625"/>
            <a:ext cx="3867690" cy="1028844"/>
          </a:xfrm>
          <a:prstGeom prst="rect">
            <a:avLst/>
          </a:prstGeom>
        </p:spPr>
      </p:pic>
      <p:pic>
        <p:nvPicPr>
          <p:cNvPr id="12" name="図 11" descr="パソコンの画面&#10;&#10;自動的に生成された説明">
            <a:extLst>
              <a:ext uri="{FF2B5EF4-FFF2-40B4-BE49-F238E27FC236}">
                <a16:creationId xmlns:a16="http://schemas.microsoft.com/office/drawing/2014/main" id="{C2477C8D-27A1-4434-A7B5-6CC351CA7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55" y="3429000"/>
            <a:ext cx="624927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52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20</a:t>
            </a:r>
            <a:br>
              <a:rPr kumimoji="1" lang="en-US" altLang="ja-JP" sz="4000" dirty="0"/>
            </a:br>
            <a:r>
              <a:rPr kumimoji="1" lang="en-US" altLang="ja-JP" sz="4000" dirty="0"/>
              <a:t>  const </a:t>
            </a:r>
            <a:r>
              <a:rPr kumimoji="1" lang="ja-JP" altLang="en-US" sz="4000" dirty="0"/>
              <a:t>が使用可能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800" dirty="0"/>
              <a:t>関数では</a:t>
            </a:r>
            <a:r>
              <a:rPr kumimoji="1" lang="en-US" altLang="ja-JP" sz="1800" dirty="0"/>
              <a:t>const</a:t>
            </a:r>
            <a:r>
              <a:rPr kumimoji="1" lang="ja-JP" altLang="en-US" sz="1800" dirty="0"/>
              <a:t>が指定可能です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Macro</a:t>
            </a:r>
            <a:r>
              <a:rPr lang="ja-JP" altLang="en-US" sz="1800" dirty="0"/>
              <a:t>では指定ができません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const</a:t>
            </a:r>
            <a:r>
              <a:rPr lang="ja-JP" altLang="en-US" sz="1800" dirty="0"/>
              <a:t>指定した関数内では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変数の書き換えを防げます</a:t>
            </a:r>
            <a:endParaRPr kumimoji="1"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26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B81C6301-873F-451E-B47E-37A12A98E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38" y="1825625"/>
            <a:ext cx="3934374" cy="2648320"/>
          </a:xfrm>
          <a:prstGeom prst="rect">
            <a:avLst/>
          </a:prstGeom>
        </p:spPr>
      </p:pic>
      <p:pic>
        <p:nvPicPr>
          <p:cNvPr id="8" name="図 7" descr="屋内, 座る, モニター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A542D0A0-0C53-4B03-B779-87C917DCD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38" y="4633698"/>
            <a:ext cx="4896533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18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FC2CB-3D34-4983-BBE9-6596D4F0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E8586-7D94-4CF6-A93E-E1564CB06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自己紹介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1   – 15 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共通編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16 – 20 Function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/>
              <a:t>Blueprint Tips 21 – 25 Macro</a:t>
            </a:r>
            <a:r>
              <a:rPr lang="ja-JP" altLang="en-US" dirty="0"/>
              <a:t>編</a:t>
            </a:r>
            <a:endParaRPr lang="en-US" altLang="ja-JP" dirty="0"/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26 – 30 Macro/Function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共通編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516C9A-DD9E-4D2A-A3EC-7CFD0486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64D4-D2BA-4CFB-9166-74BF101590A4}" type="slidenum">
              <a:rPr lang="en-US" altLang="ja-JP" smtClean="0"/>
              <a:t>27</a:t>
            </a:fld>
            <a:r>
              <a:rPr lang="en-US" altLang="ja-JP" dirty="0"/>
              <a:t> / 40</a:t>
            </a:r>
          </a:p>
        </p:txBody>
      </p:sp>
    </p:spTree>
    <p:extLst>
      <p:ext uri="{BB962C8B-B14F-4D97-AF65-F5344CB8AC3E}">
        <p14:creationId xmlns:p14="http://schemas.microsoft.com/office/powerpoint/2010/main" val="448947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21</a:t>
            </a:r>
            <a:br>
              <a:rPr kumimoji="1" lang="en-US" altLang="ja-JP" sz="4000" dirty="0"/>
            </a:br>
            <a:r>
              <a:rPr kumimoji="1" lang="en-US" altLang="ja-JP" sz="4000" dirty="0"/>
              <a:t>  Macro</a:t>
            </a:r>
            <a:r>
              <a:rPr kumimoji="1" lang="ja-JP" altLang="en-US" sz="4000" dirty="0"/>
              <a:t>での</a:t>
            </a:r>
            <a:r>
              <a:rPr lang="ja-JP" altLang="en-US" sz="4000" dirty="0"/>
              <a:t>ローカル変数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800" dirty="0"/>
              <a:t>Macro</a:t>
            </a:r>
            <a:r>
              <a:rPr lang="ja-JP" altLang="en-US" sz="1800" dirty="0"/>
              <a:t>のローカル変数は少し特殊で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以下の特徴があります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342900" indent="-342900">
              <a:buAutoNum type="arabicPeriod"/>
            </a:pPr>
            <a:r>
              <a:rPr lang="ja-JP" altLang="en-US" sz="1800" dirty="0"/>
              <a:t>型に関係なく代入は</a:t>
            </a:r>
            <a:r>
              <a:rPr lang="en-US" altLang="ja-JP" sz="1800" dirty="0"/>
              <a:t>Assign</a:t>
            </a:r>
          </a:p>
          <a:p>
            <a:pPr marL="0" indent="0">
              <a:buNone/>
            </a:pPr>
            <a:r>
              <a:rPr lang="en-US" altLang="ja-JP" sz="1800" dirty="0"/>
              <a:t>      Array</a:t>
            </a:r>
            <a:r>
              <a:rPr lang="ja-JP" altLang="en-US" sz="1800" dirty="0"/>
              <a:t>も含む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2.  Compile</a:t>
            </a:r>
            <a:r>
              <a:rPr lang="ja-JP" altLang="en-US" sz="1800" dirty="0"/>
              <a:t>しないと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   </a:t>
            </a:r>
            <a:r>
              <a:rPr lang="ja-JP" altLang="en-US" sz="1800" dirty="0"/>
              <a:t>値の入力ができない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3.  </a:t>
            </a:r>
            <a:r>
              <a:rPr lang="ja-JP" altLang="en-US" sz="1800" dirty="0"/>
              <a:t>変数名をつけれない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28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ブラック, 時計, グリーン, 座る が含まれている画像&#10;&#10;自動的に生成された説明">
            <a:extLst>
              <a:ext uri="{FF2B5EF4-FFF2-40B4-BE49-F238E27FC236}">
                <a16:creationId xmlns:a16="http://schemas.microsoft.com/office/drawing/2014/main" id="{B22AE3DB-596C-498A-A584-423DF42EA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33" y="1825625"/>
            <a:ext cx="6392167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2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FC2CB-3D34-4983-BBE9-6596D4F0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E8586-7D94-4CF6-A93E-E1564CB06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自己紹介</a:t>
            </a:r>
            <a:endParaRPr lang="en-US" altLang="ja-JP" dirty="0"/>
          </a:p>
          <a:p>
            <a:r>
              <a:rPr lang="en-US" altLang="ja-JP" dirty="0"/>
              <a:t>Blueprint Tips 1   – 15 </a:t>
            </a:r>
            <a:r>
              <a:rPr lang="ja-JP" altLang="en-US" dirty="0"/>
              <a:t>共通編</a:t>
            </a:r>
            <a:endParaRPr lang="en-US" altLang="ja-JP" dirty="0"/>
          </a:p>
          <a:p>
            <a:r>
              <a:rPr lang="en-US" altLang="ja-JP" dirty="0"/>
              <a:t>Blueprint Tips 16 – 20 Function</a:t>
            </a:r>
            <a:r>
              <a:rPr lang="ja-JP" altLang="en-US" dirty="0"/>
              <a:t>編</a:t>
            </a:r>
            <a:endParaRPr lang="en-US" altLang="ja-JP" dirty="0"/>
          </a:p>
          <a:p>
            <a:r>
              <a:rPr lang="en-US" altLang="ja-JP" dirty="0"/>
              <a:t>Blueprint Tips 21 – 25 Macro</a:t>
            </a:r>
            <a:r>
              <a:rPr lang="ja-JP" altLang="en-US" dirty="0"/>
              <a:t>編</a:t>
            </a:r>
            <a:endParaRPr lang="en-US" altLang="ja-JP" dirty="0"/>
          </a:p>
          <a:p>
            <a:r>
              <a:rPr lang="en-US" altLang="ja-JP" dirty="0"/>
              <a:t>Blueprint Tips 26 – 30 Macro/Function</a:t>
            </a:r>
            <a:r>
              <a:rPr lang="ja-JP" altLang="en-US" dirty="0"/>
              <a:t>共通編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516C9A-DD9E-4D2A-A3EC-7CFD0486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A3D7-DEB1-4704-82A4-C35AB3C447FA}" type="slidenum">
              <a:rPr lang="en-US" altLang="ja-JP" smtClean="0"/>
              <a:t>2</a:t>
            </a:fld>
            <a:r>
              <a:rPr lang="en-US" altLang="ja-JP" dirty="0"/>
              <a:t> / 40</a:t>
            </a:r>
          </a:p>
        </p:txBody>
      </p:sp>
    </p:spTree>
    <p:extLst>
      <p:ext uri="{BB962C8B-B14F-4D97-AF65-F5344CB8AC3E}">
        <p14:creationId xmlns:p14="http://schemas.microsoft.com/office/powerpoint/2010/main" val="1446306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22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lang="en-US" altLang="ja-JP" sz="4000" dirty="0"/>
              <a:t>Input</a:t>
            </a:r>
            <a:r>
              <a:rPr lang="ja-JP" altLang="en-US" sz="4000" dirty="0"/>
              <a:t>のない</a:t>
            </a:r>
            <a:r>
              <a:rPr lang="en-US" altLang="ja-JP" sz="4000" dirty="0"/>
              <a:t>Macro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800" dirty="0"/>
              <a:t>Input</a:t>
            </a:r>
            <a:r>
              <a:rPr kumimoji="1" lang="ja-JP" altLang="en-US" sz="1800" dirty="0"/>
              <a:t>の</a:t>
            </a:r>
            <a:r>
              <a:rPr kumimoji="1" lang="en-US" altLang="ja-JP" sz="1800" dirty="0"/>
              <a:t>Macro</a:t>
            </a:r>
            <a:r>
              <a:rPr kumimoji="1" lang="ja-JP" altLang="en-US" sz="1800" dirty="0"/>
              <a:t>の定義が可能です</a:t>
            </a:r>
            <a:endParaRPr kumimoji="1"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関数でいうところの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Pure </a:t>
            </a:r>
            <a:r>
              <a:rPr lang="ja-JP" altLang="en-US" sz="1800" dirty="0"/>
              <a:t>指定のような形になります</a:t>
            </a:r>
            <a:endParaRPr kumimoji="1"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29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8C856025-2D56-40FC-806A-75972DE21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475" y="1825625"/>
            <a:ext cx="6630325" cy="2457793"/>
          </a:xfrm>
          <a:prstGeom prst="rect">
            <a:avLst/>
          </a:prstGeom>
        </p:spPr>
      </p:pic>
      <p:pic>
        <p:nvPicPr>
          <p:cNvPr id="8" name="図 7" descr="ホワイト, ボール, 選手 が含まれている画像&#10;&#10;自動的に生成された説明">
            <a:extLst>
              <a:ext uri="{FF2B5EF4-FFF2-40B4-BE49-F238E27FC236}">
                <a16:creationId xmlns:a16="http://schemas.microsoft.com/office/drawing/2014/main" id="{845878DB-5C35-4862-8718-607726B62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475" y="4867198"/>
            <a:ext cx="2172003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90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23</a:t>
            </a:r>
            <a:br>
              <a:rPr kumimoji="1" lang="en-US" altLang="ja-JP" sz="4000" dirty="0"/>
            </a:br>
            <a:r>
              <a:rPr kumimoji="1" lang="en-US" altLang="ja-JP" sz="4000" dirty="0"/>
              <a:t>  Exec</a:t>
            </a:r>
            <a:r>
              <a:rPr kumimoji="1" lang="ja-JP" altLang="en-US" sz="4000" dirty="0"/>
              <a:t>型について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2400" dirty="0"/>
              <a:t>Macro</a:t>
            </a:r>
            <a:r>
              <a:rPr kumimoji="1" lang="ja-JP" altLang="en-US" sz="2400" dirty="0"/>
              <a:t>では実行ピン</a:t>
            </a:r>
            <a:r>
              <a:rPr kumimoji="1" lang="ja-JP" altLang="en-US" dirty="0"/>
              <a:t>が指定可能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複数の実行ピンが指定可能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無名のピンは下記の名前を入力すれば無名になる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1800" dirty="0"/>
              <a:t>  </a:t>
            </a:r>
            <a:r>
              <a:rPr kumimoji="1" lang="ja-JP" altLang="en-US" sz="1800" dirty="0"/>
              <a:t>入力は「</a:t>
            </a:r>
            <a:r>
              <a:rPr lang="en-US" altLang="ja-JP" sz="1800" dirty="0"/>
              <a:t>execute</a:t>
            </a:r>
            <a:r>
              <a:rPr kumimoji="1" lang="ja-JP" altLang="en-US" sz="1800" dirty="0"/>
              <a:t>」</a:t>
            </a:r>
            <a:r>
              <a:rPr lang="en-US" altLang="ja-JP" sz="1800" dirty="0"/>
              <a:t>  </a:t>
            </a:r>
            <a:r>
              <a:rPr lang="ja-JP" altLang="en-US" sz="1800" dirty="0"/>
              <a:t>出力は「</a:t>
            </a:r>
            <a:r>
              <a:rPr lang="en-US" altLang="ja-JP" sz="1800" dirty="0"/>
              <a:t>then</a:t>
            </a:r>
            <a:r>
              <a:rPr lang="ja-JP" altLang="en-US" sz="1800" dirty="0"/>
              <a:t>」</a:t>
            </a:r>
            <a:endParaRPr kumimoji="1" lang="ja-JP" altLang="en-US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30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電子機器, 座る, ホワイト, 回路 が含まれている画像&#10;&#10;自動的に生成された説明">
            <a:extLst>
              <a:ext uri="{FF2B5EF4-FFF2-40B4-BE49-F238E27FC236}">
                <a16:creationId xmlns:a16="http://schemas.microsoft.com/office/drawing/2014/main" id="{9BC54825-D4BE-4AE0-BAAA-7A5AAFD6D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321" y="1825625"/>
            <a:ext cx="3972479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46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</a:t>
            </a:r>
            <a:r>
              <a:rPr lang="en-US" altLang="ja-JP" sz="4000" dirty="0"/>
              <a:t>24</a:t>
            </a:r>
            <a:br>
              <a:rPr kumimoji="1" lang="en-US" altLang="ja-JP" sz="4000" dirty="0"/>
            </a:br>
            <a:r>
              <a:rPr kumimoji="1" lang="en-US" altLang="ja-JP" sz="4000" dirty="0"/>
              <a:t>  Wildcard</a:t>
            </a:r>
            <a:r>
              <a:rPr kumimoji="1" lang="ja-JP" altLang="en-US" sz="4000" dirty="0"/>
              <a:t>型について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C/C++</a:t>
            </a:r>
            <a:r>
              <a:rPr kumimoji="1" lang="ja-JP" altLang="en-US" sz="2400" dirty="0"/>
              <a:t>の</a:t>
            </a:r>
            <a:r>
              <a:rPr lang="en-US" altLang="ja-JP" sz="2400" dirty="0"/>
              <a:t>Template</a:t>
            </a:r>
            <a:r>
              <a:rPr lang="ja-JP" altLang="en-US" sz="2400" dirty="0"/>
              <a:t>のような型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1800" dirty="0"/>
              <a:t>  </a:t>
            </a:r>
            <a:r>
              <a:rPr kumimoji="1" lang="ja-JP" altLang="en-US" sz="1800" dirty="0"/>
              <a:t>この説明だと扱うのが恐そうな感じになりますが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Array, Set, Map</a:t>
            </a:r>
            <a:r>
              <a:rPr lang="ja-JP" altLang="en-US" sz="1800" dirty="0"/>
              <a:t>も使用可能な便利な型です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使い方としては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en-US" altLang="ja-JP" sz="1800" dirty="0" err="1"/>
              <a:t>ForEachLoop</a:t>
            </a:r>
            <a:r>
              <a:rPr lang="ja-JP" altLang="en-US" sz="1800" dirty="0"/>
              <a:t>ノードを見るとわかりやすいです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あといつの間にか便利な</a:t>
            </a:r>
            <a:r>
              <a:rPr lang="en-US" altLang="ja-JP" sz="1800" dirty="0"/>
              <a:t>Macro</a:t>
            </a:r>
            <a:r>
              <a:rPr lang="ja-JP" altLang="en-US" sz="1800" dirty="0"/>
              <a:t>が追加されてました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en-US" altLang="ja-JP" sz="1800" dirty="0" err="1"/>
              <a:t>ForEachLoopWithBreak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en-US" altLang="ja-JP" sz="1800" dirty="0" err="1"/>
              <a:t>ReverseForEachLoop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31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パソコン画面のスクリーンショット&#10;&#10;自動的に生成された説明">
            <a:extLst>
              <a:ext uri="{FF2B5EF4-FFF2-40B4-BE49-F238E27FC236}">
                <a16:creationId xmlns:a16="http://schemas.microsoft.com/office/drawing/2014/main" id="{1C33BAEC-1D18-44B6-BF3B-29EF91FC4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26" y="1690688"/>
            <a:ext cx="3934374" cy="1590897"/>
          </a:xfrm>
          <a:prstGeom prst="rect">
            <a:avLst/>
          </a:prstGeom>
        </p:spPr>
      </p:pic>
      <p:pic>
        <p:nvPicPr>
          <p:cNvPr id="8" name="図 7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60A9BF87-B02D-4F78-B9ED-851B2973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6" y="4185960"/>
            <a:ext cx="4686954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10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25</a:t>
            </a:r>
            <a:br>
              <a:rPr kumimoji="1" lang="en-US" altLang="ja-JP" sz="4000" dirty="0"/>
            </a:br>
            <a:r>
              <a:rPr kumimoji="1" lang="en-US" altLang="ja-JP" sz="4000" dirty="0"/>
              <a:t>  Instance Color</a:t>
            </a:r>
            <a:r>
              <a:rPr kumimoji="1" lang="ja-JP" altLang="en-US" sz="4000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ノードの色替え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800" dirty="0"/>
              <a:t>  </a:t>
            </a:r>
            <a:r>
              <a:rPr kumimoji="1" lang="en-US" altLang="ja-JP" sz="1800" dirty="0"/>
              <a:t>Macro</a:t>
            </a:r>
            <a:r>
              <a:rPr kumimoji="1" lang="ja-JP" altLang="en-US" sz="1800" dirty="0"/>
              <a:t>限定でノードの色替えが可能です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Instance Color</a:t>
            </a:r>
            <a:r>
              <a:rPr lang="ja-JP" altLang="en-US" sz="1800" dirty="0"/>
              <a:t>で色を指定すると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右の図のようになります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32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8799A480-4F33-4200-AE51-AB1C9E192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390" y="1990605"/>
            <a:ext cx="3896269" cy="1714739"/>
          </a:xfrm>
          <a:prstGeom prst="rect">
            <a:avLst/>
          </a:prstGeom>
        </p:spPr>
      </p:pic>
      <p:pic>
        <p:nvPicPr>
          <p:cNvPr id="8" name="図 7" descr="電子機器, 記号, 回路, 画面 が含まれている画像&#10;&#10;自動的に生成された説明">
            <a:extLst>
              <a:ext uri="{FF2B5EF4-FFF2-40B4-BE49-F238E27FC236}">
                <a16:creationId xmlns:a16="http://schemas.microsoft.com/office/drawing/2014/main" id="{8B6922A2-44F6-4229-ACB2-4A97B7816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25" y="3697504"/>
            <a:ext cx="4296375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94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FC2CB-3D34-4983-BBE9-6596D4F0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E8586-7D94-4CF6-A93E-E1564CB06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自己紹介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1   – 15 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共通編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16 – 20 Function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21 – 25 Macro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/>
              <a:t>Blueprint Tips 26 – 30 Macro/Function</a:t>
            </a:r>
            <a:r>
              <a:rPr lang="ja-JP" altLang="en-US" dirty="0"/>
              <a:t>共通編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516C9A-DD9E-4D2A-A3EC-7CFD0486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64D4-D2BA-4CFB-9166-74BF101590A4}" type="slidenum">
              <a:rPr lang="en-US" altLang="ja-JP" smtClean="0"/>
              <a:t>33</a:t>
            </a:fld>
            <a:r>
              <a:rPr lang="en-US" altLang="ja-JP" dirty="0"/>
              <a:t> / 40</a:t>
            </a:r>
          </a:p>
        </p:txBody>
      </p:sp>
    </p:spTree>
    <p:extLst>
      <p:ext uri="{BB962C8B-B14F-4D97-AF65-F5344CB8AC3E}">
        <p14:creationId xmlns:p14="http://schemas.microsoft.com/office/powerpoint/2010/main" val="2187908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26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kumimoji="1" lang="ja-JP" altLang="en-US" sz="4000" dirty="0"/>
              <a:t>デフォルト引数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800" dirty="0"/>
              <a:t>関数も</a:t>
            </a:r>
            <a:r>
              <a:rPr kumimoji="1" lang="en-US" altLang="ja-JP" sz="1800" dirty="0"/>
              <a:t>Macro</a:t>
            </a:r>
            <a:r>
              <a:rPr kumimoji="1" lang="ja-JP" altLang="en-US" sz="1800" dirty="0"/>
              <a:t>も数値や文字列の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Default Value</a:t>
            </a:r>
            <a:r>
              <a:rPr lang="ja-JP" altLang="en-US" sz="1800" dirty="0"/>
              <a:t>が設定可能です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よく使う値を設定しておくと便利ですね</a:t>
            </a:r>
            <a:endParaRPr kumimoji="1"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34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白いバックグラウンドのスクリーンショット&#10;&#10;自動的に生成された説明">
            <a:extLst>
              <a:ext uri="{FF2B5EF4-FFF2-40B4-BE49-F238E27FC236}">
                <a16:creationId xmlns:a16="http://schemas.microsoft.com/office/drawing/2014/main" id="{DC18E3F8-D0B8-45AE-9905-E00F49FC9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9945"/>
            <a:ext cx="3943900" cy="952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2EA54FB-F5FD-486A-BD23-6BF260234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2629267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64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</a:t>
            </a:r>
            <a:r>
              <a:rPr lang="en-US" altLang="ja-JP" sz="4000" dirty="0"/>
              <a:t>27</a:t>
            </a:r>
            <a:br>
              <a:rPr kumimoji="1" lang="en-US" altLang="ja-JP" sz="4000" dirty="0"/>
            </a:br>
            <a:r>
              <a:rPr kumimoji="1" lang="en-US" altLang="ja-JP" sz="4000" dirty="0"/>
              <a:t>  Edito</a:t>
            </a:r>
            <a:r>
              <a:rPr lang="en-US" altLang="ja-JP" sz="4000" dirty="0"/>
              <a:t>r</a:t>
            </a:r>
            <a:r>
              <a:rPr lang="ja-JP" altLang="en-US" sz="4000" dirty="0"/>
              <a:t>からの呼び出しについて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Call In Editor</a:t>
            </a:r>
          </a:p>
          <a:p>
            <a:pPr marL="0" indent="0">
              <a:buNone/>
            </a:pPr>
            <a:r>
              <a:rPr kumimoji="1" lang="ja-JP" altLang="en-US" sz="1800" dirty="0"/>
              <a:t>  </a:t>
            </a:r>
            <a:r>
              <a:rPr kumimoji="1" lang="en-US" altLang="ja-JP" sz="1800" dirty="0"/>
              <a:t>Call In Editor</a:t>
            </a:r>
            <a:r>
              <a:rPr kumimoji="1" lang="ja-JP" altLang="en-US" sz="1800" dirty="0"/>
              <a:t>にチェックを入れると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Editor</a:t>
            </a:r>
            <a:r>
              <a:rPr lang="ja-JP" altLang="en-US" sz="1800" dirty="0"/>
              <a:t>からの呼び出しが可能になります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35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02522033-163A-403E-B0C7-0C34617D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3943900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18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28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kumimoji="1" lang="ja-JP" altLang="en-US" sz="4000" dirty="0"/>
              <a:t>ピンの挿入について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Add</a:t>
            </a:r>
            <a:r>
              <a:rPr lang="ja-JP" altLang="en-US" sz="2400" dirty="0"/>
              <a:t> </a:t>
            </a:r>
            <a:r>
              <a:rPr lang="en-US" altLang="ja-JP" sz="2400" dirty="0"/>
              <a:t>Pin</a:t>
            </a:r>
            <a:r>
              <a:rPr lang="ja-JP" altLang="en-US" sz="2400" dirty="0"/>
              <a:t> </a:t>
            </a:r>
            <a:r>
              <a:rPr lang="en-US" altLang="ja-JP" sz="2400" dirty="0"/>
              <a:t>to</a:t>
            </a:r>
            <a:r>
              <a:rPr lang="ja-JP" altLang="en-US" sz="2400" dirty="0"/>
              <a:t> </a:t>
            </a:r>
            <a:r>
              <a:rPr lang="en-US" altLang="ja-JP" sz="2400" dirty="0"/>
              <a:t>Node</a:t>
            </a:r>
          </a:p>
          <a:p>
            <a:pPr marL="0" indent="0">
              <a:buNone/>
            </a:pPr>
            <a:r>
              <a:rPr kumimoji="1" lang="en-US" altLang="ja-JP" sz="1800" dirty="0"/>
              <a:t>  Pin</a:t>
            </a:r>
            <a:r>
              <a:rPr kumimoji="1" lang="ja-JP" altLang="en-US" sz="1800" dirty="0"/>
              <a:t>を関数や</a:t>
            </a:r>
            <a:r>
              <a:rPr kumimoji="1" lang="en-US" altLang="ja-JP" sz="1800" dirty="0"/>
              <a:t>Macro</a:t>
            </a:r>
            <a:r>
              <a:rPr kumimoji="1" lang="ja-JP" altLang="en-US" sz="1800" dirty="0"/>
              <a:t>の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入力</a:t>
            </a:r>
            <a:r>
              <a:rPr lang="en-US" altLang="ja-JP" sz="1800" dirty="0"/>
              <a:t>/</a:t>
            </a:r>
            <a:r>
              <a:rPr lang="ja-JP" altLang="en-US" sz="1800" dirty="0"/>
              <a:t>出力にドラッグすると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1800" dirty="0"/>
              <a:t>  </a:t>
            </a:r>
            <a:r>
              <a:rPr kumimoji="1" lang="ja-JP" altLang="en-US" sz="1800" dirty="0"/>
              <a:t>自動で入力をしてくれます</a:t>
            </a:r>
            <a:endParaRPr kumimoji="1"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36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CA32D0B2-1419-49EF-88D2-5135737E4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825625"/>
            <a:ext cx="6096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37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29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kumimoji="1" lang="ja-JP" altLang="en-US" sz="4000" dirty="0"/>
              <a:t>関数</a:t>
            </a:r>
            <a:r>
              <a:rPr kumimoji="1" lang="en-US" altLang="ja-JP" sz="4000" dirty="0"/>
              <a:t>/Macro</a:t>
            </a:r>
            <a:r>
              <a:rPr kumimoji="1" lang="ja-JP" altLang="en-US" sz="4000" dirty="0"/>
              <a:t>の説明文について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説明文の表示について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800" dirty="0"/>
              <a:t>  関数</a:t>
            </a:r>
            <a:r>
              <a:rPr kumimoji="1" lang="en-US" altLang="ja-JP" sz="1800" dirty="0"/>
              <a:t>/Macro</a:t>
            </a:r>
            <a:r>
              <a:rPr kumimoji="1" lang="ja-JP" altLang="en-US" sz="1800" dirty="0"/>
              <a:t>の</a:t>
            </a:r>
            <a:r>
              <a:rPr kumimoji="1" lang="en-US" altLang="ja-JP" sz="1800" dirty="0"/>
              <a:t>Descrip</a:t>
            </a:r>
            <a:r>
              <a:rPr lang="en-US" altLang="ja-JP" sz="1800" dirty="0"/>
              <a:t>tion</a:t>
            </a:r>
            <a:r>
              <a:rPr lang="ja-JP" altLang="en-US" sz="1800" dirty="0"/>
              <a:t>に説明文を書くと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1800" dirty="0"/>
              <a:t>  </a:t>
            </a:r>
            <a:r>
              <a:rPr kumimoji="1" lang="ja-JP" altLang="en-US" sz="1800" dirty="0"/>
              <a:t>呼び出し先で説明が表示されます</a:t>
            </a:r>
            <a:endParaRPr kumimoji="1" lang="en-US" altLang="ja-JP" sz="1800" dirty="0"/>
          </a:p>
          <a:p>
            <a:pPr marL="0" indent="0">
              <a:buNone/>
            </a:pPr>
            <a:endParaRPr kumimoji="1" lang="ja-JP" altLang="en-US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37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文字が書かれているスクリーンショット&#10;&#10;自動的に生成された説明">
            <a:extLst>
              <a:ext uri="{FF2B5EF4-FFF2-40B4-BE49-F238E27FC236}">
                <a16:creationId xmlns:a16="http://schemas.microsoft.com/office/drawing/2014/main" id="{95567215-4656-433A-9008-07B921563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864" y="1870075"/>
            <a:ext cx="3915321" cy="1638529"/>
          </a:xfrm>
          <a:prstGeom prst="rect">
            <a:avLst/>
          </a:prstGeom>
        </p:spPr>
      </p:pic>
      <p:pic>
        <p:nvPicPr>
          <p:cNvPr id="8" name="図 7" descr="文字と数字と文字の加工写真&#10;&#10;自動的に生成された説明">
            <a:extLst>
              <a:ext uri="{FF2B5EF4-FFF2-40B4-BE49-F238E27FC236}">
                <a16:creationId xmlns:a16="http://schemas.microsoft.com/office/drawing/2014/main" id="{29B1284B-AB0F-4C44-9A25-47819B150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864" y="4180703"/>
            <a:ext cx="2057687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81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</a:t>
            </a:r>
            <a:r>
              <a:rPr lang="en-US" altLang="ja-JP" sz="4000" dirty="0"/>
              <a:t>30</a:t>
            </a:r>
            <a:br>
              <a:rPr kumimoji="1" lang="en-US" altLang="ja-JP" sz="4000" dirty="0"/>
            </a:br>
            <a:r>
              <a:rPr kumimoji="1" lang="en-US" altLang="ja-JP" sz="4000" dirty="0"/>
              <a:t>  Compact Node Title</a:t>
            </a:r>
            <a:r>
              <a:rPr kumimoji="1" lang="ja-JP" altLang="en-US" sz="4000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800" dirty="0"/>
              <a:t>Compact Node Title</a:t>
            </a:r>
            <a:r>
              <a:rPr kumimoji="1" lang="ja-JP" altLang="en-US" sz="1800" dirty="0"/>
              <a:t>に名前を入れると</a:t>
            </a:r>
            <a:endParaRPr kumimoji="1"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呼び出し先のノードがその名前になるため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簡単な計算などでは見やすい表記になります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ただし、関数と</a:t>
            </a:r>
            <a:r>
              <a:rPr lang="en-US" altLang="ja-JP" sz="1800" dirty="0"/>
              <a:t>Macro</a:t>
            </a:r>
            <a:r>
              <a:rPr lang="ja-JP" altLang="en-US" sz="1800" dirty="0"/>
              <a:t>の見分けがつきにくいため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扱いには注意が必要です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右の図では上が</a:t>
            </a:r>
            <a:r>
              <a:rPr lang="en-US" altLang="ja-JP" sz="1800" dirty="0"/>
              <a:t>Macro</a:t>
            </a:r>
            <a:r>
              <a:rPr lang="ja-JP" altLang="en-US" sz="1800" dirty="0"/>
              <a:t>で下が</a:t>
            </a:r>
            <a:r>
              <a:rPr lang="en-US" altLang="ja-JP" sz="1800" dirty="0"/>
              <a:t>Pure Function</a:t>
            </a:r>
            <a:r>
              <a:rPr lang="ja-JP" altLang="en-US" sz="1800" dirty="0"/>
              <a:t>です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気をつけないと見た目上の違いがなくなり不便です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38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白黒の写真にテキストが書いてあるスクリーンショットの画面&#10;&#10;自動的に生成された説明">
            <a:extLst>
              <a:ext uri="{FF2B5EF4-FFF2-40B4-BE49-F238E27FC236}">
                <a16:creationId xmlns:a16="http://schemas.microsoft.com/office/drawing/2014/main" id="{A784C76A-CE83-4CAA-96C7-AE65ACBAC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00" y="1938220"/>
            <a:ext cx="3943900" cy="1686160"/>
          </a:xfrm>
          <a:prstGeom prst="rect">
            <a:avLst/>
          </a:prstGeom>
        </p:spPr>
      </p:pic>
      <p:pic>
        <p:nvPicPr>
          <p:cNvPr id="8" name="図 7" descr="ipod, 電子機器, テーブル, 座る が含まれている画像&#10;&#10;自動的に生成された説明">
            <a:extLst>
              <a:ext uri="{FF2B5EF4-FFF2-40B4-BE49-F238E27FC236}">
                <a16:creationId xmlns:a16="http://schemas.microsoft.com/office/drawing/2014/main" id="{9873169F-FB2A-449E-ADE6-38D567788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00" y="4001294"/>
            <a:ext cx="1581371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FC2CB-3D34-4983-BBE9-6596D4F0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E8586-7D94-4CF6-A93E-E1564CB06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自己紹介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1   – 15 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共通編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16 – 20 Function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21 – 25 Macro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26 – 30 Macro/Function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共通編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516C9A-DD9E-4D2A-A3EC-7CFD0486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64D4-D2BA-4CFB-9166-74BF101590A4}" type="slidenum">
              <a:rPr lang="en-US" altLang="ja-JP" smtClean="0"/>
              <a:t>3</a:t>
            </a:fld>
            <a:r>
              <a:rPr lang="en-US" altLang="ja-JP" dirty="0"/>
              <a:t> / 40</a:t>
            </a:r>
          </a:p>
        </p:txBody>
      </p:sp>
    </p:spTree>
    <p:extLst>
      <p:ext uri="{BB962C8B-B14F-4D97-AF65-F5344CB8AC3E}">
        <p14:creationId xmlns:p14="http://schemas.microsoft.com/office/powerpoint/2010/main" val="559584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参考資料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800" dirty="0"/>
              <a:t>- BP</a:t>
            </a:r>
            <a:r>
              <a:rPr lang="ja-JP" altLang="en-US" sz="1800" dirty="0"/>
              <a:t>を作る時に留意している設定 </a:t>
            </a:r>
            <a:r>
              <a:rPr lang="en-US" altLang="ja-JP" sz="1800" dirty="0"/>
              <a:t>@com04</a:t>
            </a:r>
            <a:r>
              <a:rPr lang="ja-JP" altLang="en-US" sz="1800" dirty="0"/>
              <a:t>さん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>
                <a:hlinkClick r:id="rId2"/>
              </a:rPr>
              <a:t>https://qiita.com/com04/items/e10f697c2adf32175488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- </a:t>
            </a:r>
            <a:r>
              <a:rPr lang="ja-JP" altLang="en-US" sz="1800" dirty="0"/>
              <a:t>ブループリントを書くにあたって大切なこと</a:t>
            </a:r>
            <a:endParaRPr lang="en-US" altLang="ja-JP" sz="1800" dirty="0">
              <a:hlinkClick r:id="rId3"/>
            </a:endParaRPr>
          </a:p>
          <a:p>
            <a:pPr marL="0" indent="0">
              <a:buNone/>
            </a:pPr>
            <a:r>
              <a:rPr lang="en-US" altLang="ja-JP" sz="1800" dirty="0">
                <a:hlinkClick r:id="rId3"/>
              </a:rPr>
              <a:t>https://www.slideshare.net/historia_Inc/ss-64773800</a:t>
            </a:r>
            <a:endParaRPr kumimoji="1"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- </a:t>
            </a:r>
            <a:r>
              <a:rPr lang="ja-JP" altLang="en-US" sz="1800" dirty="0"/>
              <a:t>ちょっとだけ幸せになれるブループリント</a:t>
            </a:r>
            <a:endParaRPr lang="en-US" altLang="ja-JP" sz="1800" dirty="0">
              <a:hlinkClick r:id="rId4"/>
            </a:endParaRPr>
          </a:p>
          <a:p>
            <a:pPr marL="0" indent="0">
              <a:buNone/>
            </a:pPr>
            <a:r>
              <a:rPr lang="en-US" altLang="ja-JP" sz="1800" dirty="0">
                <a:hlinkClick r:id="rId4"/>
              </a:rPr>
              <a:t>http://historia.co.jp/archives/4120/</a:t>
            </a:r>
            <a:endParaRPr kumimoji="1" lang="ja-JP" altLang="en-US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39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30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おわり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いくつ知っている機能があったでしょうか？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Bluep</a:t>
            </a:r>
            <a:r>
              <a:rPr lang="en-US" altLang="ja-JP" sz="2400" dirty="0"/>
              <a:t>rint</a:t>
            </a:r>
            <a:r>
              <a:rPr lang="ja-JP" altLang="en-US" sz="2400" dirty="0"/>
              <a:t>にはまだまだ紹介しきれなかった便利機能があります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どこかの機会で今度は</a:t>
            </a:r>
            <a:r>
              <a:rPr kumimoji="1" lang="en-US" altLang="ja-JP" sz="2400" dirty="0"/>
              <a:t>Plugin</a:t>
            </a:r>
            <a:r>
              <a:rPr kumimoji="1" lang="ja-JP" altLang="en-US" sz="2400" dirty="0"/>
              <a:t>や</a:t>
            </a:r>
            <a:r>
              <a:rPr kumimoji="1" lang="en-US" altLang="ja-JP" sz="2400" dirty="0"/>
              <a:t>Unreal C++</a:t>
            </a:r>
            <a:r>
              <a:rPr kumimoji="1" lang="ja-JP" altLang="en-US" sz="2400" dirty="0"/>
              <a:t>の話もできればと思います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ご清聴ありがとうございました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40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37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A6F5F-0F94-41E9-9B72-0C3545A0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E63F41-4656-43BE-B2ED-6E4A5B0F8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900" dirty="0"/>
              <a:t>フリーランス </a:t>
            </a:r>
            <a:r>
              <a:rPr lang="en-US" altLang="ja-JP" sz="1900" dirty="0"/>
              <a:t>/ </a:t>
            </a:r>
            <a:r>
              <a:rPr lang="ja-JP" altLang="en-US" sz="1900" dirty="0"/>
              <a:t>エンジニア</a:t>
            </a:r>
            <a:endParaRPr lang="en-US" altLang="ja-JP" sz="1900" dirty="0"/>
          </a:p>
          <a:p>
            <a:pPr marL="0" indent="0">
              <a:buNone/>
            </a:pPr>
            <a:r>
              <a:rPr lang="ja-JP" altLang="en-US" dirty="0"/>
              <a:t>まめお </a:t>
            </a:r>
            <a:r>
              <a:rPr lang="en-US" altLang="ja-JP" dirty="0"/>
              <a:t>(</a:t>
            </a:r>
            <a:r>
              <a:rPr lang="en-US" altLang="ja-JP" dirty="0">
                <a:hlinkClick r:id="rId2"/>
              </a:rPr>
              <a:t>@PaperSloth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900" dirty="0"/>
              <a:t>Unity</a:t>
            </a:r>
            <a:r>
              <a:rPr lang="ja-JP" altLang="en-US" sz="1900" dirty="0"/>
              <a:t>や</a:t>
            </a:r>
            <a:r>
              <a:rPr lang="en-US" altLang="ja-JP" sz="1900" dirty="0"/>
              <a:t>UE4</a:t>
            </a:r>
            <a:r>
              <a:rPr lang="ja-JP" altLang="en-US" sz="1900" dirty="0"/>
              <a:t>でゲーム作ったり</a:t>
            </a:r>
            <a:r>
              <a:rPr lang="en-US" altLang="ja-JP" sz="1900" dirty="0"/>
              <a:t>VR</a:t>
            </a:r>
            <a:r>
              <a:rPr lang="ja-JP" altLang="en-US" sz="1900" dirty="0"/>
              <a:t>の研究開発したり</a:t>
            </a:r>
            <a:endParaRPr lang="en-US" altLang="ja-JP" sz="1900" dirty="0"/>
          </a:p>
          <a:p>
            <a:pPr marL="0" indent="0">
              <a:buNone/>
            </a:pPr>
            <a:r>
              <a:rPr lang="en-US" altLang="ja-JP" sz="1900" dirty="0"/>
              <a:t>C/C++, C#, Python…</a:t>
            </a:r>
            <a:r>
              <a:rPr lang="en-US" altLang="ja-JP" sz="1900" dirty="0" err="1"/>
              <a:t>etc</a:t>
            </a:r>
            <a:r>
              <a:rPr lang="ja-JP" altLang="en-US" sz="1900" dirty="0"/>
              <a:t>でツール作る仕事とかしてます</a:t>
            </a:r>
            <a:endParaRPr lang="en-US" altLang="ja-JP" sz="1900" dirty="0"/>
          </a:p>
          <a:p>
            <a:pPr marL="0" indent="0">
              <a:buNone/>
            </a:pPr>
            <a:endParaRPr lang="en-US" altLang="ja-JP" sz="1900" dirty="0"/>
          </a:p>
          <a:p>
            <a:pPr marL="0" indent="0">
              <a:buNone/>
            </a:pPr>
            <a:r>
              <a:rPr lang="ja-JP" altLang="en-US" sz="1900" dirty="0"/>
              <a:t>現在</a:t>
            </a:r>
            <a:r>
              <a:rPr lang="en-US" altLang="ja-JP" sz="1900" dirty="0"/>
              <a:t>UE4</a:t>
            </a:r>
            <a:r>
              <a:rPr lang="ja-JP" altLang="en-US" sz="1900" dirty="0"/>
              <a:t>は趣味でゲーム作ったりブログ書いたりしてます</a:t>
            </a:r>
            <a:endParaRPr lang="en-US" altLang="ja-JP" sz="1900" dirty="0">
              <a:hlinkClick r:id="rId3"/>
            </a:endParaRPr>
          </a:p>
          <a:p>
            <a:pPr marL="0" indent="0">
              <a:buNone/>
            </a:pPr>
            <a:r>
              <a:rPr lang="en-US" altLang="ja-JP" sz="1900" dirty="0">
                <a:hlinkClick r:id="rId3"/>
              </a:rPr>
              <a:t>Oculus Go</a:t>
            </a:r>
            <a:r>
              <a:rPr lang="en-US" altLang="ja-JP" sz="1900" dirty="0"/>
              <a:t> / </a:t>
            </a:r>
            <a:r>
              <a:rPr lang="en-US" altLang="ja-JP" sz="2000" dirty="0">
                <a:hlinkClick r:id="rId4"/>
              </a:rPr>
              <a:t>Oculus Quest</a:t>
            </a:r>
            <a:r>
              <a:rPr lang="en-US" altLang="ja-JP" sz="2000" dirty="0"/>
              <a:t> </a:t>
            </a:r>
            <a:r>
              <a:rPr lang="ja-JP" altLang="en-US" sz="2000" dirty="0"/>
              <a:t>の</a:t>
            </a:r>
            <a:r>
              <a:rPr lang="en-US" altLang="ja-JP" sz="2000" dirty="0"/>
              <a:t>UE4</a:t>
            </a:r>
            <a:r>
              <a:rPr lang="ja-JP" altLang="en-US" sz="2000" dirty="0"/>
              <a:t>向け</a:t>
            </a:r>
            <a:r>
              <a:rPr lang="en-US" altLang="ja-JP" sz="2000" dirty="0"/>
              <a:t>Template Project</a:t>
            </a:r>
            <a:r>
              <a:rPr lang="ja-JP" altLang="en-US" sz="1900" dirty="0"/>
              <a:t>を</a:t>
            </a:r>
            <a:r>
              <a:rPr lang="en-US" altLang="ja-JP" sz="1900" dirty="0"/>
              <a:t>Git Hub</a:t>
            </a:r>
            <a:r>
              <a:rPr lang="ja-JP" altLang="en-US" sz="1900" dirty="0"/>
              <a:t>にて公開中</a:t>
            </a:r>
            <a:endParaRPr lang="en-US" altLang="ja-JP" sz="1900" dirty="0"/>
          </a:p>
          <a:p>
            <a:pPr marL="0" indent="0">
              <a:buNone/>
            </a:pPr>
            <a:endParaRPr lang="en-US" altLang="ja-JP" sz="19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433BC8-26A3-4EBC-9093-C62D7C8E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kumimoji="1" lang="ja-JP" altLang="en-US" smtClean="0"/>
              <a:t>4</a:t>
            </a:fld>
            <a:r>
              <a:rPr kumimoji="1" lang="ja-JP" altLang="en-US" dirty="0"/>
              <a:t> </a:t>
            </a:r>
            <a:r>
              <a:rPr kumimoji="1" lang="en-US" altLang="ja-JP" dirty="0"/>
              <a:t>/ 40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98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75D07D9-F45A-43C4-ADCF-574DE182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05930D8-0301-4BDA-A1AA-FB4BF73DA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>
                    <a:lumMod val="50000"/>
                  </a:schemeClr>
                </a:solidFill>
              </a:rPr>
              <a:t>自己紹介</a:t>
            </a:r>
            <a:endParaRPr kumimoji="1"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/>
              <a:t>Blueprint Tips 1   – 15 </a:t>
            </a:r>
            <a:r>
              <a:rPr lang="ja-JP" altLang="en-US" dirty="0"/>
              <a:t>共通編</a:t>
            </a:r>
            <a:endParaRPr lang="en-US" altLang="ja-JP" dirty="0"/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16 – 20 Function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21 – 25 Macro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26 – 30 Macro/Function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共通編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378B017-9BF2-44D5-88F0-1B42C610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kumimoji="1" lang="ja-JP" altLang="en-US" smtClean="0"/>
              <a:t>5</a:t>
            </a:fld>
            <a:r>
              <a:rPr kumimoji="1" lang="ja-JP" altLang="en-US" dirty="0"/>
              <a:t> </a:t>
            </a:r>
            <a:r>
              <a:rPr kumimoji="1" lang="en-US" altLang="ja-JP" dirty="0"/>
              <a:t>/ 40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009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1</a:t>
            </a:r>
            <a:br>
              <a:rPr kumimoji="1" lang="en-US" altLang="ja-JP" sz="4000" dirty="0"/>
            </a:br>
            <a:r>
              <a:rPr kumimoji="1" lang="ja-JP" altLang="en-US" sz="4000" dirty="0"/>
              <a:t>  変数</a:t>
            </a:r>
            <a:r>
              <a:rPr kumimoji="1" lang="en-US" altLang="ja-JP" sz="4000" dirty="0"/>
              <a:t> Get/Set </a:t>
            </a:r>
            <a:r>
              <a:rPr kumimoji="1" lang="ja-JP" altLang="en-US" sz="4000" dirty="0"/>
              <a:t>ショートカット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6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6E5C524B-15D9-4E17-81CC-E16F5FA91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変数を</a:t>
            </a:r>
            <a:r>
              <a:rPr kumimoji="1" lang="en-US" altLang="ja-JP" sz="2400" dirty="0"/>
              <a:t>G</a:t>
            </a:r>
            <a:r>
              <a:rPr lang="en-US" altLang="ja-JP" sz="2400" dirty="0"/>
              <a:t>et/Set</a:t>
            </a:r>
            <a:r>
              <a:rPr lang="ja-JP" altLang="en-US" sz="2400" dirty="0"/>
              <a:t>する際の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ショートカットキー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Ctrl + </a:t>
            </a:r>
            <a:r>
              <a:rPr kumimoji="1" lang="ja-JP" altLang="en-US" sz="2400" dirty="0"/>
              <a:t>ドラッグ </a:t>
            </a:r>
            <a:r>
              <a:rPr kumimoji="1" lang="en-US" altLang="ja-JP" sz="2400" dirty="0"/>
              <a:t>: Get</a:t>
            </a:r>
          </a:p>
          <a:p>
            <a:pPr marL="0" indent="0">
              <a:buNone/>
            </a:pPr>
            <a:r>
              <a:rPr lang="en-US" altLang="ja-JP" sz="2400" dirty="0"/>
              <a:t>Alt  + </a:t>
            </a:r>
            <a:r>
              <a:rPr lang="ja-JP" altLang="en-US" sz="2400" dirty="0"/>
              <a:t>ドラッグ </a:t>
            </a:r>
            <a:r>
              <a:rPr lang="en-US" altLang="ja-JP" sz="2400" dirty="0"/>
              <a:t>: Set</a:t>
            </a:r>
            <a:endParaRPr kumimoji="1" lang="ja-JP" altLang="en-US" sz="2400" dirty="0"/>
          </a:p>
        </p:txBody>
      </p:sp>
      <p:pic>
        <p:nvPicPr>
          <p:cNvPr id="9" name="コンテンツ プレースホルダー 5" descr="座る, 画面, ブラック, 電話 が含まれている画像&#10;&#10;自動的に生成された説明">
            <a:extLst>
              <a:ext uri="{FF2B5EF4-FFF2-40B4-BE49-F238E27FC236}">
                <a16:creationId xmlns:a16="http://schemas.microsoft.com/office/drawing/2014/main" id="{DC61AA12-A15B-4CD1-B98F-CEAC055B5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016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1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2</a:t>
            </a:r>
            <a:br>
              <a:rPr kumimoji="1" lang="en-US" altLang="ja-JP" sz="4000" dirty="0"/>
            </a:br>
            <a:r>
              <a:rPr kumimoji="1" lang="ja-JP" altLang="en-US" sz="4000" dirty="0"/>
              <a:t>  </a:t>
            </a:r>
            <a:r>
              <a:rPr lang="ja-JP" altLang="en-US" sz="4000" dirty="0"/>
              <a:t>構造体の分割 </a:t>
            </a:r>
            <a:r>
              <a:rPr lang="en-US" altLang="ja-JP" sz="4000" dirty="0"/>
              <a:t>/ </a:t>
            </a:r>
            <a:r>
              <a:rPr lang="ja-JP" altLang="en-US" sz="4000" dirty="0"/>
              <a:t>再結合</a:t>
            </a:r>
            <a:endParaRPr kumimoji="1" lang="ja-JP" altLang="en-US" sz="4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7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930846BD-F477-470F-A29E-CA234896F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構造体の分割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1800" dirty="0"/>
              <a:t>  Break (Struct Name)</a:t>
            </a:r>
            <a:r>
              <a:rPr lang="ja-JP" altLang="en-US" sz="1800" dirty="0"/>
              <a:t>で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構造体の各要素に分割可能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  同じことが「</a:t>
            </a:r>
            <a:r>
              <a:rPr lang="en-US" altLang="ja-JP" sz="1800" dirty="0"/>
              <a:t>Split Struct Pin</a:t>
            </a:r>
            <a:r>
              <a:rPr lang="ja-JP" altLang="en-US" sz="1800" dirty="0"/>
              <a:t>」でできる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ノードの並び次第ではコンパクトになる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ja-JP" altLang="en-US" sz="2400" dirty="0"/>
              <a:t>構造体の再結合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「</a:t>
            </a:r>
            <a:r>
              <a:rPr lang="en-US" altLang="ja-JP" sz="1800" dirty="0"/>
              <a:t>Recombine Struct Pin</a:t>
            </a:r>
            <a:r>
              <a:rPr lang="ja-JP" altLang="en-US" sz="1800" dirty="0"/>
              <a:t>」で再結合が可能</a:t>
            </a:r>
            <a:endParaRPr lang="en-US" altLang="ja-JP" sz="1800" dirty="0"/>
          </a:p>
        </p:txBody>
      </p:sp>
      <p:pic>
        <p:nvPicPr>
          <p:cNvPr id="16" name="図 15" descr="屋内, 座る, 公共, グリーン が含まれている画像&#10;&#10;自動的に生成された説明">
            <a:extLst>
              <a:ext uri="{FF2B5EF4-FFF2-40B4-BE49-F238E27FC236}">
                <a16:creationId xmlns:a16="http://schemas.microsoft.com/office/drawing/2014/main" id="{5D78472F-3639-4E15-B53C-DAB79EE51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825626"/>
            <a:ext cx="6096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2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Blueprint Tips 3</a:t>
            </a:r>
            <a:br>
              <a:rPr kumimoji="1" lang="en-US" altLang="ja-JP" sz="4000" dirty="0"/>
            </a:br>
            <a:r>
              <a:rPr lang="en-US" altLang="ja-JP" sz="4000" dirty="0"/>
              <a:t>  </a:t>
            </a:r>
            <a:r>
              <a:rPr kumimoji="1" lang="ja-JP" altLang="en-US" sz="4000" dirty="0"/>
              <a:t>ノードのリンクを切断</a:t>
            </a:r>
            <a:r>
              <a:rPr lang="ja-JP" altLang="en-US" sz="4000" dirty="0"/>
              <a:t>する</a:t>
            </a:r>
            <a:r>
              <a:rPr kumimoji="1" lang="ja-JP" altLang="en-US" sz="4000" dirty="0"/>
              <a:t>ショートカット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400" dirty="0"/>
              <a:t>Break Link to (Node</a:t>
            </a:r>
            <a:r>
              <a:rPr lang="ja-JP" altLang="en-US" sz="2400" dirty="0"/>
              <a:t>名</a:t>
            </a:r>
            <a:r>
              <a:rPr lang="en-US" altLang="ja-JP" sz="2400" dirty="0"/>
              <a:t>)</a:t>
            </a:r>
            <a:r>
              <a:rPr lang="ja-JP" altLang="en-US" sz="2400" dirty="0"/>
              <a:t>でも可能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400" dirty="0"/>
              <a:t>ショートカットキー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Pin</a:t>
            </a:r>
            <a:r>
              <a:rPr lang="ja-JP" altLang="en-US" sz="2400" dirty="0"/>
              <a:t>の上で「</a:t>
            </a:r>
            <a:r>
              <a:rPr lang="en-US" altLang="ja-JP" sz="2400" dirty="0"/>
              <a:t>Alt + </a:t>
            </a:r>
            <a:r>
              <a:rPr lang="ja-JP" altLang="en-US" sz="2400" dirty="0"/>
              <a:t>左クリック」</a:t>
            </a:r>
            <a:endParaRPr kumimoji="1"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1C4BEA0-94F7-4EF8-974E-8B251CF502BF}" type="slidenum">
              <a:rPr lang="ja-JP" altLang="en-US" smtClean="0"/>
              <a:pPr/>
              <a:t>8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12" name="図 11" descr="屋内, グリーン, 座る, 公共 が含まれている画像&#10;&#10;自動的に生成された説明">
            <a:extLst>
              <a:ext uri="{FF2B5EF4-FFF2-40B4-BE49-F238E27FC236}">
                <a16:creationId xmlns:a16="http://schemas.microsoft.com/office/drawing/2014/main" id="{3840FD89-B55D-4191-A2BC-2BA375251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825625"/>
            <a:ext cx="6096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2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And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1764</Words>
  <Application>Microsoft Office PowerPoint</Application>
  <PresentationFormat>ワイド画面</PresentationFormat>
  <Paragraphs>293</Paragraphs>
  <Slides>41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5" baseType="lpstr">
      <vt:lpstr>游ゴシック</vt:lpstr>
      <vt:lpstr>Arial</vt:lpstr>
      <vt:lpstr>Segoe UI</vt:lpstr>
      <vt:lpstr>Office テーマ</vt:lpstr>
      <vt:lpstr>Blueprint Tips 30選  第4回UE4何でも勉強会 in 東京 2020/02/05</vt:lpstr>
      <vt:lpstr>環境</vt:lpstr>
      <vt:lpstr>目次</vt:lpstr>
      <vt:lpstr>目次</vt:lpstr>
      <vt:lpstr>自己紹介</vt:lpstr>
      <vt:lpstr>目次</vt:lpstr>
      <vt:lpstr>Blueprint Tips 1   変数 Get/Set ショートカット</vt:lpstr>
      <vt:lpstr>Blueprint Tips 2   構造体の分割 / 再結合</vt:lpstr>
      <vt:lpstr>Blueprint Tips 3   ノードのリンクを切断するショートカット</vt:lpstr>
      <vt:lpstr>Blueprint Tips 4   複数のノードのリンクを切断</vt:lpstr>
      <vt:lpstr>Blueprint Tips 5   変数への昇格</vt:lpstr>
      <vt:lpstr>Blueprint Tips 6   コメントグループとノードのコメント</vt:lpstr>
      <vt:lpstr>Blueprint Tips 7   Reroute Nodeとショートカットキー</vt:lpstr>
      <vt:lpstr>Blueprint Tips 8   ノードの整列とショートカットキー</vt:lpstr>
      <vt:lpstr>Blueprint Tips 9   Pinの差し替え</vt:lpstr>
      <vt:lpstr>Blueprint Tips 10   Blueprintの説明をContent Browserに公開</vt:lpstr>
      <vt:lpstr>Blueprint Tips 11   Math Experssionノード</vt:lpstr>
      <vt:lpstr>Blueprint Tips 12   IsValid関数を1つのノードにする</vt:lpstr>
      <vt:lpstr>Blueprint Tips 13   Undo History</vt:lpstr>
      <vt:lpstr>Blueprint Tips 14   未使用変数の削除</vt:lpstr>
      <vt:lpstr>Blueprint Tips 15   よく使うショートカットノード一覧</vt:lpstr>
      <vt:lpstr>目次</vt:lpstr>
      <vt:lpstr>Blueprint Tips 16   ローカル変数が使用可能</vt:lpstr>
      <vt:lpstr>Blueprint Tips 17   ローカル変数への昇格</vt:lpstr>
      <vt:lpstr>Blueprint Tips 18   複数のReturn Node</vt:lpstr>
      <vt:lpstr>Blueprint Tips 19   引数の参照が使用可能</vt:lpstr>
      <vt:lpstr>Blueprint Tips 20   const が使用可能</vt:lpstr>
      <vt:lpstr>目次</vt:lpstr>
      <vt:lpstr>Blueprint Tips 21   Macroでのローカル変数</vt:lpstr>
      <vt:lpstr>Blueprint Tips 22   InputのないMacro</vt:lpstr>
      <vt:lpstr>Blueprint Tips 23   Exec型について</vt:lpstr>
      <vt:lpstr>Blueprint Tips 24   Wildcard型について</vt:lpstr>
      <vt:lpstr>Blueprint Tips 25   Instance Colorについて</vt:lpstr>
      <vt:lpstr>目次</vt:lpstr>
      <vt:lpstr>Blueprint Tips 26   デフォルト引数</vt:lpstr>
      <vt:lpstr>Blueprint Tips 27   Editorからの呼び出しについて</vt:lpstr>
      <vt:lpstr>Blueprint Tips 28   ピンの挿入について</vt:lpstr>
      <vt:lpstr>Blueprint Tips 29   関数/Macroの説明文について</vt:lpstr>
      <vt:lpstr>Blueprint Tips 30   Compact Node Titleについて</vt:lpstr>
      <vt:lpstr>参考資料</vt:lpstr>
      <vt:lpstr>おわり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丸目 直希</dc:creator>
  <cp:lastModifiedBy>丸目 直希</cp:lastModifiedBy>
  <cp:revision>373</cp:revision>
  <dcterms:created xsi:type="dcterms:W3CDTF">2020-01-12T10:44:29Z</dcterms:created>
  <dcterms:modified xsi:type="dcterms:W3CDTF">2020-05-23T15:12:24Z</dcterms:modified>
</cp:coreProperties>
</file>