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9" r:id="rId2"/>
    <p:sldId id="268" r:id="rId3"/>
    <p:sldId id="265" r:id="rId4"/>
    <p:sldId id="258" r:id="rId5"/>
    <p:sldId id="259" r:id="rId6"/>
    <p:sldId id="262" r:id="rId7"/>
    <p:sldId id="267" r:id="rId8"/>
    <p:sldId id="264" r:id="rId9"/>
    <p:sldId id="260" r:id="rId10"/>
    <p:sldId id="266" r:id="rId11"/>
    <p:sldId id="270" r:id="rId12"/>
    <p:sldId id="257" r:id="rId13"/>
    <p:sldId id="263" r:id="rId14"/>
    <p:sldId id="256" r:id="rId15"/>
    <p:sldId id="271"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 initials="1" lastIdx="31" clrIdx="0">
    <p:extLst>
      <p:ext uri="{19B8F6BF-5375-455C-9EA6-DF929625EA0E}">
        <p15:presenceInfo xmlns:p15="http://schemas.microsoft.com/office/powerpoint/2012/main" userId="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59" autoAdjust="0"/>
    <p:restoredTop sz="94660"/>
  </p:normalViewPr>
  <p:slideViewPr>
    <p:cSldViewPr snapToGrid="0">
      <p:cViewPr varScale="1">
        <p:scale>
          <a:sx n="84" d="100"/>
          <a:sy n="84" d="100"/>
        </p:scale>
        <p:origin x="5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21T16:37:17.932" idx="6">
    <p:pos x="2895" y="684"/>
    <p:text>（1）高低表示相对强弱；（2）基于几个假设简化：忽略气态水的反扩散，PEM膜中仅存在膜态水</p:text>
    <p:extLst>
      <p:ext uri="{C676402C-5697-4E1C-873F-D02D1690AC5C}">
        <p15:threadingInfo xmlns:p15="http://schemas.microsoft.com/office/powerpoint/2012/main" timeZoneBias="-480"/>
      </p:ext>
    </p:extLst>
  </p:cm>
  <p:cm authorId="1" dt="2019-05-21T16:39:40.050" idx="7">
    <p:pos x="3030" y="549"/>
    <p:text>按PEMFC不同区域播放+分水不同流态播放</p:text>
    <p:extLst mod="1">
      <p:ext uri="{C676402C-5697-4E1C-873F-D02D1690AC5C}">
        <p15:threadingInfo xmlns:p15="http://schemas.microsoft.com/office/powerpoint/2012/main" timeZoneBias="-480"/>
      </p:ext>
    </p:extLst>
  </p:cm>
  <p:cm authorId="1" dt="2019-05-22T11:16:56.835" idx="8">
    <p:pos x="3103" y="742"/>
    <p:text>一些PEMFC区域水份传输路径有多种：</p:text>
    <p:extLst>
      <p:ext uri="{C676402C-5697-4E1C-873F-D02D1690AC5C}">
        <p15:threadingInfo xmlns:p15="http://schemas.microsoft.com/office/powerpoint/2012/main" timeZoneBias="-480"/>
      </p:ext>
    </p:extLst>
  </p:cm>
  <p:cm authorId="1" dt="2019-05-22T11:18:28.721" idx="9">
    <p:pos x="3103" y="878"/>
    <p:text>GDL、CL中，空隙区域和骨架壁面： 扩散，毛细压力（CL还包括电渗拖曳）</p:text>
    <p:extLst>
      <p:ext uri="{C676402C-5697-4E1C-873F-D02D1690AC5C}">
        <p15:threadingInfo xmlns:p15="http://schemas.microsoft.com/office/powerpoint/2012/main" timeZoneBias="-480">
          <p15:parentCm authorId="1" idx="8"/>
        </p15:threadingInfo>
      </p:ext>
    </p:extLst>
  </p:cm>
  <p:cm authorId="1" dt="2019-06-05T08:53:05.147" idx="30">
    <p:pos x="2674" y="2350"/>
    <p:text>毛细压力的作用具体包括小孔中表面张力的作用和壁面吸附力的作用</p:text>
    <p:extLst>
      <p:ext uri="{C676402C-5697-4E1C-873F-D02D1690AC5C}">
        <p15:threadingInfo xmlns:p15="http://schemas.microsoft.com/office/powerpoint/2012/main" timeZoneBias="-480"/>
      </p:ext>
    </p:extLst>
  </p:cm>
  <p:cm authorId="1" dt="2019-06-05T08:55:38.029" idx="31">
    <p:pos x="2674" y="2486"/>
    <p:text>毛细压力即定义为界面压力差，用YoungeLaplace equation来描述 [Jiao, K. and X. Li, Water transport in polymer electrolyte membrane fuel cells. Progress in Energy and Combustion Science, 2011. 37(3): p. 221-291.][126]</p:text>
    <p:extLst>
      <p:ext uri="{C676402C-5697-4E1C-873F-D02D1690AC5C}">
        <p15:threadingInfo xmlns:p15="http://schemas.microsoft.com/office/powerpoint/2012/main" timeZoneBias="-480">
          <p15:parentCm authorId="1" idx="30"/>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24T17:29:13.263" idx="10">
    <p:pos x="460" y="1776"/>
    <p:text>homogeneous gas phase chemical reactions are treated the same as a single-phase chemical reaction [73]. The reactants consumed and the products generated from the reactions are considered in the gas mixture and hence the same gas phase.</p:text>
    <p:extLst mod="1">
      <p:ext uri="{C676402C-5697-4E1C-873F-D02D1690AC5C}">
        <p15:threadingInfo xmlns:p15="http://schemas.microsoft.com/office/powerpoint/2012/main" timeZoneBias="-480"/>
      </p:ext>
    </p:extLst>
  </p:cm>
  <p:cm authorId="1" dt="2019-05-24T17:31:19.229" idx="11">
    <p:pos x="460" y="1912"/>
    <p:text>NUMERICAL AND EXPERIMENTAL STUDIES ON TRANSPORT PHENOMENA OF PROTON EXCHANGE MEMBRANE FUEL CELLS, ANH DINH LE</p:text>
    <p:extLst mod="1">
      <p:ext uri="{C676402C-5697-4E1C-873F-D02D1690AC5C}">
        <p15:threadingInfo xmlns:p15="http://schemas.microsoft.com/office/powerpoint/2012/main" timeZoneBias="-480">
          <p15:parentCm authorId="1" idx="10"/>
        </p15:threadingInfo>
      </p:ext>
    </p:extLst>
  </p:cm>
  <p:cm authorId="1" dt="2019-05-28T16:17:40.127" idx="12">
    <p:pos x="519" y="2736"/>
    <p:text>liquid saturation is computed from the following Leverett function</p:text>
    <p:extLst>
      <p:ext uri="{C676402C-5697-4E1C-873F-D02D1690AC5C}">
        <p15:threadingInfo xmlns:p15="http://schemas.microsoft.com/office/powerpoint/2012/main" timeZoneBias="-480"/>
      </p:ext>
    </p:extLst>
  </p:cm>
  <p:cm authorId="1" dt="2019-05-28T16:24:07.375" idx="13">
    <p:pos x="519" y="2872"/>
    <p:text>通过联立用达西项简化的多孔介质中的动量方程和液态水连续方程，忽略扩散项得到</p:text>
    <p:extLst>
      <p:ext uri="{C676402C-5697-4E1C-873F-D02D1690AC5C}">
        <p15:threadingInfo xmlns:p15="http://schemas.microsoft.com/office/powerpoint/2012/main" timeZoneBias="-480">
          <p15:parentCm authorId="1" idx="12"/>
        </p15:threadingInfo>
      </p:ext>
    </p:extLst>
  </p:cm>
  <p:cm authorId="1" dt="2019-05-28T17:59:21.313" idx="28">
    <p:pos x="2134" y="255"/>
    <p:text>[1].	王誉霖, 分流进气及多孔材料内气体扩散特性对PEMFC性能影响的研究, 2017, 天津大学. 第 143页.</p:text>
    <p:extLst>
      <p:ext uri="{C676402C-5697-4E1C-873F-D02D1690AC5C}">
        <p15:threadingInfo xmlns:p15="http://schemas.microsoft.com/office/powerpoint/2012/main" timeZoneBias="-480"/>
      </p:ext>
    </p:extLst>
  </p:cm>
  <p:cm authorId="1" dt="2019-05-28T18:00:02.467" idx="29">
    <p:pos x="4287" y="3192"/>
    <p:text>论文中部包括源项</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28T17:26:20.151" idx="16">
    <p:pos x="844" y="1120"/>
    <p:text>Wu H, Li X, Berg P. On the modeling of water transport in polymer electrolyte
membrane fuel cells. Electrochimica Acta 2009;54:6913e27</p:text>
    <p:extLst>
      <p:ext uri="{C676402C-5697-4E1C-873F-D02D1690AC5C}">
        <p15:threadingInfo xmlns:p15="http://schemas.microsoft.com/office/powerpoint/2012/main" timeZoneBias="-480"/>
      </p:ext>
    </p:extLst>
  </p:cm>
  <p:cm authorId="1" dt="2019-05-28T17:26:31.513" idx="17">
    <p:pos x="868" y="1582"/>
    <p:text>[1].	王誉霖, 分流进气及多孔材料内气体扩散特性对PEMFC性能影响的研究, 2017, 天津大学. 第 143页.</p:text>
    <p:extLst>
      <p:ext uri="{C676402C-5697-4E1C-873F-D02D1690AC5C}">
        <p15:threadingInfo xmlns:p15="http://schemas.microsoft.com/office/powerpoint/2012/main" timeZoneBias="-480"/>
      </p:ext>
    </p:extLst>
  </p:cm>
  <p:cm authorId="1" dt="2019-05-28T17:29:34.597" idx="19">
    <p:pos x="850" y="2068"/>
    <p:text>H. Scholz. "Modellierung und Untersuchung des Wärme- und Stofftransports und von  Flutungsphänomenen
in Niedertemperatur-PEM-Brennstoffzellen". PhD Thesis. 2015.</p:text>
    <p:extLst>
      <p:ext uri="{C676402C-5697-4E1C-873F-D02D1690AC5C}">
        <p15:threadingInfo xmlns:p15="http://schemas.microsoft.com/office/powerpoint/2012/main" timeZoneBias="-480"/>
      </p:ext>
    </p:extLst>
  </p:cm>
  <p:cm authorId="1" dt="2019-05-28T17:30:58.070" idx="21">
    <p:pos x="850" y="2836"/>
    <p:text>[1].	Zhang, G. and K. Jiao, Three-dimensional multi-phase simulation of PEMFC at high current density utilizing Eulerian-Eulerian model and two-fluid model. Energy Conversion and Management, 2018. 176: p. 409-421.</p:text>
    <p:extLst>
      <p:ext uri="{C676402C-5697-4E1C-873F-D02D1690AC5C}">
        <p15:threadingInfo xmlns:p15="http://schemas.microsoft.com/office/powerpoint/2012/main" timeZoneBias="-480"/>
      </p:ext>
    </p:extLst>
  </p:cm>
  <p:cm authorId="1" dt="2019-05-28T17:41:52.762" idx="23">
    <p:pos x="5400" y="3197"/>
    <p:text>忽略膜中的气态水和相关相变</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28T16:53:14.948" idx="14">
    <p:pos x="233" y="1084"/>
    <p:text>e: solid phase-electrical and m: electrolyte phase potential-ionic</p:text>
    <p:extLst>
      <p:ext uri="{C676402C-5697-4E1C-873F-D02D1690AC5C}">
        <p15:threadingInfo xmlns:p15="http://schemas.microsoft.com/office/powerpoint/2012/main" timeZoneBias="-480"/>
      </p:ext>
    </p:extLst>
  </p:cm>
  <p:cm authorId="1" dt="2019-05-28T17:25:26.186" idx="15">
    <p:pos x="1300" y="286"/>
    <p:text>H. Scholz. "Modellierung und Untersuchung des Wärme- und Stofftransports und von  Flutungsphänomenen
in Niedertemperatur-PEM-Brennstoffzellen". PhD Thesis. 2015.</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9"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60.wmf"/><Relationship Id="rId3" Type="http://schemas.openxmlformats.org/officeDocument/2006/relationships/image" Target="../media/image50.wmf"/><Relationship Id="rId7" Type="http://schemas.openxmlformats.org/officeDocument/2006/relationships/image" Target="../media/image54.wmf"/><Relationship Id="rId12" Type="http://schemas.openxmlformats.org/officeDocument/2006/relationships/image" Target="../media/image59.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31AF11-D304-43EE-B6E4-B029EBD63324}" type="datetimeFigureOut">
              <a:rPr lang="zh-CN" altLang="en-US" smtClean="0"/>
              <a:t>2019/6/5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FE4FD-7CD6-4399-BE09-0993CCBA1179}" type="slidenum">
              <a:rPr lang="zh-CN" altLang="en-US" smtClean="0"/>
              <a:t>‹#›</a:t>
            </a:fld>
            <a:endParaRPr lang="zh-CN" altLang="en-US"/>
          </a:p>
        </p:txBody>
      </p:sp>
    </p:spTree>
    <p:extLst>
      <p:ext uri="{BB962C8B-B14F-4D97-AF65-F5344CB8AC3E}">
        <p14:creationId xmlns:p14="http://schemas.microsoft.com/office/powerpoint/2010/main" val="276480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p>
        </p:txBody>
      </p:sp>
      <p:sp>
        <p:nvSpPr>
          <p:cNvPr id="4" name="灯片编号占位符 3"/>
          <p:cNvSpPr>
            <a:spLocks noGrp="1"/>
          </p:cNvSpPr>
          <p:nvPr>
            <p:ph type="sldNum" sz="quarter" idx="10"/>
          </p:nvPr>
        </p:nvSpPr>
        <p:spPr/>
        <p:txBody>
          <a:bodyPr/>
          <a:lstStyle/>
          <a:p>
            <a:fld id="{C1EFE4FD-7CD6-4399-BE09-0993CCBA1179}" type="slidenum">
              <a:rPr lang="zh-CN" altLang="en-US" smtClean="0"/>
              <a:t>1</a:t>
            </a:fld>
            <a:endParaRPr lang="zh-CN" altLang="en-US"/>
          </a:p>
        </p:txBody>
      </p:sp>
    </p:spTree>
    <p:extLst>
      <p:ext uri="{BB962C8B-B14F-4D97-AF65-F5344CB8AC3E}">
        <p14:creationId xmlns:p14="http://schemas.microsoft.com/office/powerpoint/2010/main" val="391854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EFE4FD-7CD6-4399-BE09-0993CCBA1179}" type="slidenum">
              <a:rPr lang="zh-CN" altLang="en-US" smtClean="0"/>
              <a:t>3</a:t>
            </a:fld>
            <a:endParaRPr lang="zh-CN" altLang="en-US"/>
          </a:p>
        </p:txBody>
      </p:sp>
    </p:spTree>
    <p:extLst>
      <p:ext uri="{BB962C8B-B14F-4D97-AF65-F5344CB8AC3E}">
        <p14:creationId xmlns:p14="http://schemas.microsoft.com/office/powerpoint/2010/main" val="2343748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0D931F99-1544-4821-BA39-7D82BFF6D049}"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CE256F-57B6-43EC-B6E6-5B23D51BEC7E}" type="slidenum">
              <a:rPr lang="zh-CN" altLang="en-US" smtClean="0"/>
              <a:t>‹#›</a:t>
            </a:fld>
            <a:endParaRPr lang="zh-CN" altLang="en-US"/>
          </a:p>
        </p:txBody>
      </p:sp>
    </p:spTree>
    <p:extLst>
      <p:ext uri="{BB962C8B-B14F-4D97-AF65-F5344CB8AC3E}">
        <p14:creationId xmlns:p14="http://schemas.microsoft.com/office/powerpoint/2010/main" val="2385127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D931F99-1544-4821-BA39-7D82BFF6D049}"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CE256F-57B6-43EC-B6E6-5B23D51BEC7E}" type="slidenum">
              <a:rPr lang="zh-CN" altLang="en-US" smtClean="0"/>
              <a:t>‹#›</a:t>
            </a:fld>
            <a:endParaRPr lang="zh-CN" altLang="en-US"/>
          </a:p>
        </p:txBody>
      </p:sp>
    </p:spTree>
    <p:extLst>
      <p:ext uri="{BB962C8B-B14F-4D97-AF65-F5344CB8AC3E}">
        <p14:creationId xmlns:p14="http://schemas.microsoft.com/office/powerpoint/2010/main" val="366863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D931F99-1544-4821-BA39-7D82BFF6D049}"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CE256F-57B6-43EC-B6E6-5B23D51BEC7E}" type="slidenum">
              <a:rPr lang="zh-CN" altLang="en-US" smtClean="0"/>
              <a:t>‹#›</a:t>
            </a:fld>
            <a:endParaRPr lang="zh-CN" altLang="en-US"/>
          </a:p>
        </p:txBody>
      </p:sp>
    </p:spTree>
    <p:extLst>
      <p:ext uri="{BB962C8B-B14F-4D97-AF65-F5344CB8AC3E}">
        <p14:creationId xmlns:p14="http://schemas.microsoft.com/office/powerpoint/2010/main" val="265310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D931F99-1544-4821-BA39-7D82BFF6D049}"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CE256F-57B6-43EC-B6E6-5B23D51BEC7E}" type="slidenum">
              <a:rPr lang="zh-CN" altLang="en-US" smtClean="0"/>
              <a:t>‹#›</a:t>
            </a:fld>
            <a:endParaRPr lang="zh-CN" altLang="en-US"/>
          </a:p>
        </p:txBody>
      </p:sp>
    </p:spTree>
    <p:extLst>
      <p:ext uri="{BB962C8B-B14F-4D97-AF65-F5344CB8AC3E}">
        <p14:creationId xmlns:p14="http://schemas.microsoft.com/office/powerpoint/2010/main" val="173402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D931F99-1544-4821-BA39-7D82BFF6D049}"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CE256F-57B6-43EC-B6E6-5B23D51BEC7E}" type="slidenum">
              <a:rPr lang="zh-CN" altLang="en-US" smtClean="0"/>
              <a:t>‹#›</a:t>
            </a:fld>
            <a:endParaRPr lang="zh-CN" altLang="en-US"/>
          </a:p>
        </p:txBody>
      </p:sp>
    </p:spTree>
    <p:extLst>
      <p:ext uri="{BB962C8B-B14F-4D97-AF65-F5344CB8AC3E}">
        <p14:creationId xmlns:p14="http://schemas.microsoft.com/office/powerpoint/2010/main" val="313094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D931F99-1544-4821-BA39-7D82BFF6D049}" type="datetimeFigureOut">
              <a:rPr lang="zh-CN" altLang="en-US" smtClean="0"/>
              <a:t>2019/6/5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CE256F-57B6-43EC-B6E6-5B23D51BEC7E}" type="slidenum">
              <a:rPr lang="zh-CN" altLang="en-US" smtClean="0"/>
              <a:t>‹#›</a:t>
            </a:fld>
            <a:endParaRPr lang="zh-CN" altLang="en-US"/>
          </a:p>
        </p:txBody>
      </p:sp>
    </p:spTree>
    <p:extLst>
      <p:ext uri="{BB962C8B-B14F-4D97-AF65-F5344CB8AC3E}">
        <p14:creationId xmlns:p14="http://schemas.microsoft.com/office/powerpoint/2010/main" val="415898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D931F99-1544-4821-BA39-7D82BFF6D049}" type="datetimeFigureOut">
              <a:rPr lang="zh-CN" altLang="en-US" smtClean="0"/>
              <a:t>2019/6/5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CE256F-57B6-43EC-B6E6-5B23D51BEC7E}" type="slidenum">
              <a:rPr lang="zh-CN" altLang="en-US" smtClean="0"/>
              <a:t>‹#›</a:t>
            </a:fld>
            <a:endParaRPr lang="zh-CN" altLang="en-US"/>
          </a:p>
        </p:txBody>
      </p:sp>
    </p:spTree>
    <p:extLst>
      <p:ext uri="{BB962C8B-B14F-4D97-AF65-F5344CB8AC3E}">
        <p14:creationId xmlns:p14="http://schemas.microsoft.com/office/powerpoint/2010/main" val="198092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D931F99-1544-4821-BA39-7D82BFF6D049}" type="datetimeFigureOut">
              <a:rPr lang="zh-CN" altLang="en-US" smtClean="0"/>
              <a:t>2019/6/5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2CE256F-57B6-43EC-B6E6-5B23D51BEC7E}" type="slidenum">
              <a:rPr lang="zh-CN" altLang="en-US" smtClean="0"/>
              <a:t>‹#›</a:t>
            </a:fld>
            <a:endParaRPr lang="zh-CN" altLang="en-US"/>
          </a:p>
        </p:txBody>
      </p:sp>
    </p:spTree>
    <p:extLst>
      <p:ext uri="{BB962C8B-B14F-4D97-AF65-F5344CB8AC3E}">
        <p14:creationId xmlns:p14="http://schemas.microsoft.com/office/powerpoint/2010/main" val="640282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31F99-1544-4821-BA39-7D82BFF6D049}" type="datetimeFigureOut">
              <a:rPr lang="zh-CN" altLang="en-US" smtClean="0"/>
              <a:t>2019/6/5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2CE256F-57B6-43EC-B6E6-5B23D51BEC7E}" type="slidenum">
              <a:rPr lang="zh-CN" altLang="en-US" smtClean="0"/>
              <a:t>‹#›</a:t>
            </a:fld>
            <a:endParaRPr lang="zh-CN" altLang="en-US"/>
          </a:p>
        </p:txBody>
      </p:sp>
    </p:spTree>
    <p:extLst>
      <p:ext uri="{BB962C8B-B14F-4D97-AF65-F5344CB8AC3E}">
        <p14:creationId xmlns:p14="http://schemas.microsoft.com/office/powerpoint/2010/main" val="216791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D931F99-1544-4821-BA39-7D82BFF6D049}" type="datetimeFigureOut">
              <a:rPr lang="zh-CN" altLang="en-US" smtClean="0"/>
              <a:t>2019/6/5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CE256F-57B6-43EC-B6E6-5B23D51BEC7E}" type="slidenum">
              <a:rPr lang="zh-CN" altLang="en-US" smtClean="0"/>
              <a:t>‹#›</a:t>
            </a:fld>
            <a:endParaRPr lang="zh-CN" altLang="en-US"/>
          </a:p>
        </p:txBody>
      </p:sp>
    </p:spTree>
    <p:extLst>
      <p:ext uri="{BB962C8B-B14F-4D97-AF65-F5344CB8AC3E}">
        <p14:creationId xmlns:p14="http://schemas.microsoft.com/office/powerpoint/2010/main" val="306604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D931F99-1544-4821-BA39-7D82BFF6D049}" type="datetimeFigureOut">
              <a:rPr lang="zh-CN" altLang="en-US" smtClean="0"/>
              <a:t>2019/6/5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CE256F-57B6-43EC-B6E6-5B23D51BEC7E}" type="slidenum">
              <a:rPr lang="zh-CN" altLang="en-US" smtClean="0"/>
              <a:t>‹#›</a:t>
            </a:fld>
            <a:endParaRPr lang="zh-CN" altLang="en-US"/>
          </a:p>
        </p:txBody>
      </p:sp>
    </p:spTree>
    <p:extLst>
      <p:ext uri="{BB962C8B-B14F-4D97-AF65-F5344CB8AC3E}">
        <p14:creationId xmlns:p14="http://schemas.microsoft.com/office/powerpoint/2010/main" val="3592103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31F99-1544-4821-BA39-7D82BFF6D049}" type="datetimeFigureOut">
              <a:rPr lang="zh-CN" altLang="en-US" smtClean="0"/>
              <a:t>2019/6/5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256F-57B6-43EC-B6E6-5B23D51BEC7E}" type="slidenum">
              <a:rPr lang="zh-CN" altLang="en-US" smtClean="0"/>
              <a:t>‹#›</a:t>
            </a:fld>
            <a:endParaRPr lang="zh-CN" altLang="en-US"/>
          </a:p>
        </p:txBody>
      </p:sp>
    </p:spTree>
    <p:extLst>
      <p:ext uri="{BB962C8B-B14F-4D97-AF65-F5344CB8AC3E}">
        <p14:creationId xmlns:p14="http://schemas.microsoft.com/office/powerpoint/2010/main" val="961319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9.emf"/><Relationship Id="rId18" Type="http://schemas.openxmlformats.org/officeDocument/2006/relationships/image" Target="../media/image24.emf"/><Relationship Id="rId26" Type="http://schemas.openxmlformats.org/officeDocument/2006/relationships/image" Target="../media/image32.emf"/><Relationship Id="rId3" Type="http://schemas.openxmlformats.org/officeDocument/2006/relationships/image" Target="../media/image9.emf"/><Relationship Id="rId21" Type="http://schemas.openxmlformats.org/officeDocument/2006/relationships/image" Target="../media/image27.emf"/><Relationship Id="rId7" Type="http://schemas.openxmlformats.org/officeDocument/2006/relationships/image" Target="../media/image13.emf"/><Relationship Id="rId12" Type="http://schemas.openxmlformats.org/officeDocument/2006/relationships/image" Target="../media/image18.emf"/><Relationship Id="rId17" Type="http://schemas.openxmlformats.org/officeDocument/2006/relationships/image" Target="../media/image23.emf"/><Relationship Id="rId25" Type="http://schemas.openxmlformats.org/officeDocument/2006/relationships/image" Target="../media/image31.emf"/><Relationship Id="rId2" Type="http://schemas.openxmlformats.org/officeDocument/2006/relationships/notesSlide" Target="../notesSlides/notesSlide2.xml"/><Relationship Id="rId16" Type="http://schemas.openxmlformats.org/officeDocument/2006/relationships/image" Target="../media/image22.emf"/><Relationship Id="rId20" Type="http://schemas.openxmlformats.org/officeDocument/2006/relationships/image" Target="../media/image26.emf"/><Relationship Id="rId1" Type="http://schemas.openxmlformats.org/officeDocument/2006/relationships/slideLayout" Target="../slideLayouts/slideLayout2.xml"/><Relationship Id="rId6" Type="http://schemas.openxmlformats.org/officeDocument/2006/relationships/image" Target="../media/image12.emf"/><Relationship Id="rId11" Type="http://schemas.openxmlformats.org/officeDocument/2006/relationships/image" Target="../media/image17.emf"/><Relationship Id="rId24" Type="http://schemas.openxmlformats.org/officeDocument/2006/relationships/image" Target="../media/image30.emf"/><Relationship Id="rId5" Type="http://schemas.openxmlformats.org/officeDocument/2006/relationships/image" Target="../media/image11.emf"/><Relationship Id="rId15" Type="http://schemas.openxmlformats.org/officeDocument/2006/relationships/image" Target="../media/image21.emf"/><Relationship Id="rId23" Type="http://schemas.openxmlformats.org/officeDocument/2006/relationships/image" Target="../media/image29.emf"/><Relationship Id="rId28" Type="http://schemas.openxmlformats.org/officeDocument/2006/relationships/comments" Target="../comments/comment1.xml"/><Relationship Id="rId10" Type="http://schemas.openxmlformats.org/officeDocument/2006/relationships/image" Target="../media/image16.emf"/><Relationship Id="rId19" Type="http://schemas.openxmlformats.org/officeDocument/2006/relationships/image" Target="../media/image25.emf"/><Relationship Id="rId4" Type="http://schemas.openxmlformats.org/officeDocument/2006/relationships/image" Target="../media/image10.emf"/><Relationship Id="rId9" Type="http://schemas.openxmlformats.org/officeDocument/2006/relationships/image" Target="../media/image15.emf"/><Relationship Id="rId14" Type="http://schemas.openxmlformats.org/officeDocument/2006/relationships/image" Target="../media/image20.emf"/><Relationship Id="rId22" Type="http://schemas.openxmlformats.org/officeDocument/2006/relationships/image" Target="../media/image28.emf"/><Relationship Id="rId27" Type="http://schemas.openxmlformats.org/officeDocument/2006/relationships/image" Target="../media/image33.emf"/></Relationships>
</file>

<file path=ppt/slides/_rels/slide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6.bin"/><Relationship Id="rId18" Type="http://schemas.openxmlformats.org/officeDocument/2006/relationships/image" Target="../media/image42.wmf"/><Relationship Id="rId3" Type="http://schemas.openxmlformats.org/officeDocument/2006/relationships/oleObject" Target="../embeddings/oleObject1.bin"/><Relationship Id="rId21" Type="http://schemas.openxmlformats.org/officeDocument/2006/relationships/comments" Target="../comments/comment2.xml"/><Relationship Id="rId7" Type="http://schemas.openxmlformats.org/officeDocument/2006/relationships/oleObject" Target="../embeddings/oleObject3.bin"/><Relationship Id="rId12" Type="http://schemas.openxmlformats.org/officeDocument/2006/relationships/image" Target="../media/image39.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41.wmf"/><Relationship Id="rId20" Type="http://schemas.openxmlformats.org/officeDocument/2006/relationships/image" Target="../media/image43.wmf"/><Relationship Id="rId1" Type="http://schemas.openxmlformats.org/officeDocument/2006/relationships/vmlDrawing" Target="../drawings/vmlDrawing1.vml"/><Relationship Id="rId6" Type="http://schemas.openxmlformats.org/officeDocument/2006/relationships/image" Target="../media/image36.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38.wmf"/><Relationship Id="rId19" Type="http://schemas.openxmlformats.org/officeDocument/2006/relationships/oleObject" Target="../embeddings/oleObject9.bin"/><Relationship Id="rId4" Type="http://schemas.openxmlformats.org/officeDocument/2006/relationships/image" Target="../media/image35.wmf"/><Relationship Id="rId9" Type="http://schemas.openxmlformats.org/officeDocument/2006/relationships/oleObject" Target="../embeddings/oleObject4.bin"/><Relationship Id="rId14" Type="http://schemas.openxmlformats.org/officeDocument/2006/relationships/image" Target="../media/image40.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43.png"/><Relationship Id="rId7" Type="http://schemas.openxmlformats.org/officeDocument/2006/relationships/image" Target="../media/image45.wmf"/><Relationship Id="rId12" Type="http://schemas.openxmlformats.org/officeDocument/2006/relationships/comments" Target="../comments/comment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1.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46.wmf"/></Relationships>
</file>

<file path=ppt/slides/_rels/slide7.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19.bin"/><Relationship Id="rId18" Type="http://schemas.openxmlformats.org/officeDocument/2006/relationships/image" Target="../media/image55.wmf"/><Relationship Id="rId26" Type="http://schemas.openxmlformats.org/officeDocument/2006/relationships/image" Target="../media/image59.wmf"/><Relationship Id="rId3" Type="http://schemas.openxmlformats.org/officeDocument/2006/relationships/oleObject" Target="../embeddings/oleObject14.bin"/><Relationship Id="rId21" Type="http://schemas.openxmlformats.org/officeDocument/2006/relationships/oleObject" Target="../embeddings/oleObject23.bin"/><Relationship Id="rId7" Type="http://schemas.openxmlformats.org/officeDocument/2006/relationships/oleObject" Target="../embeddings/oleObject16.bin"/><Relationship Id="rId12" Type="http://schemas.openxmlformats.org/officeDocument/2006/relationships/image" Target="../media/image52.wmf"/><Relationship Id="rId17" Type="http://schemas.openxmlformats.org/officeDocument/2006/relationships/oleObject" Target="../embeddings/oleObject21.bin"/><Relationship Id="rId25" Type="http://schemas.openxmlformats.org/officeDocument/2006/relationships/oleObject" Target="../embeddings/oleObject25.bin"/><Relationship Id="rId2" Type="http://schemas.openxmlformats.org/officeDocument/2006/relationships/slideLayout" Target="../slideLayouts/slideLayout2.xml"/><Relationship Id="rId16" Type="http://schemas.openxmlformats.org/officeDocument/2006/relationships/image" Target="../media/image54.wmf"/><Relationship Id="rId20" Type="http://schemas.openxmlformats.org/officeDocument/2006/relationships/image" Target="../media/image56.wmf"/><Relationship Id="rId29" Type="http://schemas.openxmlformats.org/officeDocument/2006/relationships/comments" Target="../comments/comment4.xml"/><Relationship Id="rId1" Type="http://schemas.openxmlformats.org/officeDocument/2006/relationships/vmlDrawing" Target="../drawings/vmlDrawing3.vml"/><Relationship Id="rId6" Type="http://schemas.openxmlformats.org/officeDocument/2006/relationships/image" Target="../media/image49.wmf"/><Relationship Id="rId11" Type="http://schemas.openxmlformats.org/officeDocument/2006/relationships/oleObject" Target="../embeddings/oleObject18.bin"/><Relationship Id="rId24" Type="http://schemas.openxmlformats.org/officeDocument/2006/relationships/image" Target="../media/image58.wmf"/><Relationship Id="rId5" Type="http://schemas.openxmlformats.org/officeDocument/2006/relationships/oleObject" Target="../embeddings/oleObject15.bin"/><Relationship Id="rId15" Type="http://schemas.openxmlformats.org/officeDocument/2006/relationships/oleObject" Target="../embeddings/oleObject20.bin"/><Relationship Id="rId23" Type="http://schemas.openxmlformats.org/officeDocument/2006/relationships/oleObject" Target="../embeddings/oleObject24.bin"/><Relationship Id="rId28" Type="http://schemas.openxmlformats.org/officeDocument/2006/relationships/image" Target="../media/image60.wmf"/><Relationship Id="rId10" Type="http://schemas.openxmlformats.org/officeDocument/2006/relationships/image" Target="../media/image51.wmf"/><Relationship Id="rId19" Type="http://schemas.openxmlformats.org/officeDocument/2006/relationships/oleObject" Target="../embeddings/oleObject22.bin"/><Relationship Id="rId4" Type="http://schemas.openxmlformats.org/officeDocument/2006/relationships/image" Target="../media/image48.wmf"/><Relationship Id="rId9" Type="http://schemas.openxmlformats.org/officeDocument/2006/relationships/oleObject" Target="../embeddings/oleObject17.bin"/><Relationship Id="rId14" Type="http://schemas.openxmlformats.org/officeDocument/2006/relationships/image" Target="../media/image53.wmf"/><Relationship Id="rId22" Type="http://schemas.openxmlformats.org/officeDocument/2006/relationships/image" Target="../media/image57.wmf"/><Relationship Id="rId27" Type="http://schemas.openxmlformats.org/officeDocument/2006/relationships/oleObject" Target="../embeddings/oleObject26.bin"/></Relationships>
</file>

<file path=ppt/slides/_rels/slide8.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3" y="2960370"/>
            <a:ext cx="8953309" cy="3497579"/>
          </a:xfrm>
          <a:prstGeom prst="rect">
            <a:avLst/>
          </a:prstGeom>
        </p:spPr>
      </p:pic>
    </p:spTree>
    <p:extLst>
      <p:ext uri="{BB962C8B-B14F-4D97-AF65-F5344CB8AC3E}">
        <p14:creationId xmlns:p14="http://schemas.microsoft.com/office/powerpoint/2010/main" val="323640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 descr="mesh"/>
          <p:cNvPicPr>
            <a:picLocks noChangeAspect="1" noChangeArrowheads="1"/>
          </p:cNvPicPr>
          <p:nvPr/>
        </p:nvPicPr>
        <p:blipFill>
          <a:blip r:embed="rId2">
            <a:extLst>
              <a:ext uri="{28A0092B-C50C-407E-A947-70E740481C1C}">
                <a14:useLocalDpi xmlns:a14="http://schemas.microsoft.com/office/drawing/2010/main" val="0"/>
              </a:ext>
            </a:extLst>
          </a:blip>
          <a:srcRect l="1860" t="1758"/>
          <a:stretch>
            <a:fillRect/>
          </a:stretch>
        </p:blipFill>
        <p:spPr bwMode="auto">
          <a:xfrm>
            <a:off x="171450" y="4208463"/>
            <a:ext cx="5653088"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4075" y="4240213"/>
            <a:ext cx="31400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a:spLocks noChangeArrowheads="1"/>
          </p:cNvSpPr>
          <p:nvPr/>
        </p:nvSpPr>
        <p:spPr bwMode="auto">
          <a:xfrm>
            <a:off x="6088063" y="3927475"/>
            <a:ext cx="269875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SzPct val="110000"/>
              <a:buFontTx/>
              <a:buNone/>
            </a:pP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Nu</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与实验</a:t>
            </a:r>
            <a:r>
              <a:rPr lang="en-US" altLang="zh-CN" sz="2000"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误差</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1.4%</a:t>
            </a:r>
          </a:p>
        </p:txBody>
      </p:sp>
      <p:sp>
        <p:nvSpPr>
          <p:cNvPr id="5" name="文本框 3"/>
          <p:cNvSpPr txBox="1">
            <a:spLocks noChangeArrowheads="1"/>
          </p:cNvSpPr>
          <p:nvPr/>
        </p:nvSpPr>
        <p:spPr bwMode="auto">
          <a:xfrm>
            <a:off x="6046788" y="4973638"/>
            <a:ext cx="269875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SzPct val="110000"/>
              <a:buFontTx/>
              <a:buNone/>
            </a:pP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i="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与实验</a:t>
            </a:r>
            <a:r>
              <a:rPr lang="en-US" altLang="zh-CN" sz="2000"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误差</a:t>
            </a:r>
            <a:r>
              <a:rPr lang="en-US"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6.9%</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a:extLst>
              <a:ext uri="{FF2B5EF4-FFF2-40B4-BE49-F238E27FC236}">
                <a16:creationId xmlns:a16="http://schemas.microsoft.com/office/drawing/2014/main" id="{B959E309-EB4E-44E6-B2D9-A24D41296D2B}"/>
              </a:ext>
            </a:extLst>
          </p:cNvPr>
          <p:cNvSpPr/>
          <p:nvPr/>
        </p:nvSpPr>
        <p:spPr>
          <a:xfrm>
            <a:off x="92075" y="6296025"/>
            <a:ext cx="7864475" cy="417513"/>
          </a:xfrm>
          <a:prstGeom prst="rect">
            <a:avLst/>
          </a:prstGeom>
        </p:spPr>
        <p:txBody>
          <a:bodyPr>
            <a:spAutoFit/>
          </a:bodyPr>
          <a:lstStyle/>
          <a:p>
            <a:pPr marL="381000" indent="-381000" algn="just">
              <a:lnSpc>
                <a:spcPct val="150000"/>
              </a:lnSpc>
              <a:spcAft>
                <a:spcPts val="0"/>
              </a:spcAft>
              <a:defRPr/>
            </a:pPr>
            <a:r>
              <a:rPr lang="en-US" altLang="zh-CN" sz="1600" kern="100" dirty="0">
                <a:latin typeface="Times New Roman" panose="02020603050405020304" pitchFamily="18" charset="0"/>
              </a:rPr>
              <a:t>[1] </a:t>
            </a:r>
            <a:r>
              <a:rPr lang="en-US" altLang="zh-CN" sz="1600" kern="100" dirty="0" err="1">
                <a:latin typeface="Times New Roman" panose="02020603050405020304" pitchFamily="18" charset="0"/>
              </a:rPr>
              <a:t>Žukauskas</a:t>
            </a:r>
            <a:r>
              <a:rPr lang="en-US" altLang="zh-CN" sz="1600" kern="100" dirty="0">
                <a:latin typeface="Times New Roman" panose="02020603050405020304" pitchFamily="18" charset="0"/>
              </a:rPr>
              <a:t>. Advances in Heat Transfer 1972.</a:t>
            </a:r>
            <a:endParaRPr lang="zh-CN" altLang="zh-CN" sz="1600" kern="100" dirty="0">
              <a:latin typeface="Times New Roman" panose="02020603050405020304" pitchFamily="18" charset="0"/>
            </a:endParaRPr>
          </a:p>
        </p:txBody>
      </p:sp>
      <p:sp>
        <p:nvSpPr>
          <p:cNvPr id="7" name="椭圆 6"/>
          <p:cNvSpPr>
            <a:spLocks noChangeArrowheads="1"/>
          </p:cNvSpPr>
          <p:nvPr/>
        </p:nvSpPr>
        <p:spPr bwMode="auto">
          <a:xfrm>
            <a:off x="7440613" y="4540250"/>
            <a:ext cx="255587" cy="24447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en-US" sz="1800">
              <a:latin typeface="Arial" panose="020B0604020202020204" pitchFamily="34" charset="0"/>
            </a:endParaRPr>
          </a:p>
        </p:txBody>
      </p:sp>
      <p:sp>
        <p:nvSpPr>
          <p:cNvPr id="8" name="椭圆 7"/>
          <p:cNvSpPr>
            <a:spLocks noChangeArrowheads="1"/>
          </p:cNvSpPr>
          <p:nvPr/>
        </p:nvSpPr>
        <p:spPr bwMode="auto">
          <a:xfrm>
            <a:off x="7437438" y="5765800"/>
            <a:ext cx="255587" cy="24447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en-US" sz="1800">
              <a:latin typeface="Arial" panose="020B0604020202020204" pitchFamily="34" charset="0"/>
            </a:endParaRPr>
          </a:p>
        </p:txBody>
      </p:sp>
      <p:cxnSp>
        <p:nvCxnSpPr>
          <p:cNvPr id="9" name="直接箭头连接符 8"/>
          <p:cNvCxnSpPr>
            <a:cxnSpLocks/>
            <a:endCxn id="7" idx="1"/>
          </p:cNvCxnSpPr>
          <p:nvPr/>
        </p:nvCxnSpPr>
        <p:spPr bwMode="auto">
          <a:xfrm>
            <a:off x="7153275" y="4327525"/>
            <a:ext cx="325438" cy="247650"/>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 name="直接箭头连接符 9"/>
          <p:cNvCxnSpPr>
            <a:cxnSpLocks/>
          </p:cNvCxnSpPr>
          <p:nvPr/>
        </p:nvCxnSpPr>
        <p:spPr bwMode="auto">
          <a:xfrm>
            <a:off x="7300913" y="5340350"/>
            <a:ext cx="215900" cy="446088"/>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1" name="矩形 15"/>
          <p:cNvSpPr>
            <a:spLocks noChangeArrowheads="1"/>
          </p:cNvSpPr>
          <p:nvPr/>
        </p:nvSpPr>
        <p:spPr bwMode="auto">
          <a:xfrm>
            <a:off x="6973570" y="-52388"/>
            <a:ext cx="215956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buFontTx/>
              <a:buNone/>
            </a:pPr>
            <a:r>
              <a:rPr lang="en-US" altLang="zh-CN"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、问题描述</a:t>
            </a:r>
            <a:endParaRPr lang="zh-CN" altLang="en-US" sz="28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2" name="组合 12"/>
          <p:cNvGrpSpPr>
            <a:grpSpLocks/>
          </p:cNvGrpSpPr>
          <p:nvPr/>
        </p:nvGrpSpPr>
        <p:grpSpPr bwMode="auto">
          <a:xfrm>
            <a:off x="125413" y="731838"/>
            <a:ext cx="2868612" cy="465137"/>
            <a:chOff x="124668" y="732018"/>
            <a:chExt cx="3120950" cy="465081"/>
          </a:xfrm>
        </p:grpSpPr>
        <p:sp>
          <p:nvSpPr>
            <p:cNvPr id="13" name="矩形 12">
              <a:extLst>
                <a:ext uri="{FF2B5EF4-FFF2-40B4-BE49-F238E27FC236}">
                  <a16:creationId xmlns:a16="http://schemas.microsoft.com/office/drawing/2014/main" id="{ACFF976D-C10F-4773-B6C0-A8EF394982B5}"/>
                </a:ext>
              </a:extLst>
            </p:cNvPr>
            <p:cNvSpPr/>
            <p:nvPr/>
          </p:nvSpPr>
          <p:spPr>
            <a:xfrm>
              <a:off x="360713" y="732018"/>
              <a:ext cx="2884905" cy="455033"/>
            </a:xfrm>
            <a:prstGeom prst="rect">
              <a:avLst/>
            </a:prstGeom>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lin ang="135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6">
                <a:shade val="80000"/>
                <a:hueOff val="0"/>
                <a:satOff val="0"/>
                <a:lumOff val="0"/>
                <a:alphaOff val="0"/>
              </a:schemeClr>
            </a:effectRef>
            <a:fontRef idx="minor">
              <a:schemeClr val="dk1"/>
            </a:fontRef>
          </p:style>
        </p:sp>
        <p:sp>
          <p:nvSpPr>
            <p:cNvPr id="14" name="文本框 13">
              <a:extLst>
                <a:ext uri="{FF2B5EF4-FFF2-40B4-BE49-F238E27FC236}">
                  <a16:creationId xmlns:a16="http://schemas.microsoft.com/office/drawing/2014/main" id="{3583D282-40E0-4567-95F3-C6CD9EBD4A2A}"/>
                </a:ext>
              </a:extLst>
            </p:cNvPr>
            <p:cNvSpPr txBox="1"/>
            <p:nvPr/>
          </p:nvSpPr>
          <p:spPr>
            <a:xfrm>
              <a:off x="124668" y="742066"/>
              <a:ext cx="3035630" cy="45503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lIns="361183" tIns="55880" rIns="55880" bIns="55880" spcCol="1270" anchor="ctr"/>
            <a:lstStyle/>
            <a:p>
              <a:pPr defTabSz="977900">
                <a:lnSpc>
                  <a:spcPct val="90000"/>
                </a:lnSpc>
                <a:spcAft>
                  <a:spcPts val="0"/>
                </a:spcAft>
                <a:tabLst>
                  <a:tab pos="444500" algn="l"/>
                </a:tabLst>
                <a:defRPr/>
              </a:pPr>
              <a:r>
                <a:rPr lang="zh-CN" altLang="en-US"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a:t>
              </a:r>
              <a:r>
                <a:rPr lang="zh-CN" altLang="en-US" sz="2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验证</a:t>
              </a:r>
              <a:endParaRPr lang="zh-CN" altLang="en-US" sz="22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1046590" y="2421493"/>
            <a:ext cx="6646435"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不同工况</a:t>
            </a:r>
            <a:r>
              <a:rPr lang="en-US" altLang="zh-CN" b="1" dirty="0" smtClean="0">
                <a:latin typeface="微软雅黑" panose="020B0503020204020204" pitchFamily="34" charset="-122"/>
                <a:ea typeface="微软雅黑" panose="020B0503020204020204" pitchFamily="34" charset="-122"/>
              </a:rPr>
              <a:t>(T, p, RH)</a:t>
            </a:r>
            <a:r>
              <a:rPr lang="zh-CN" altLang="en-US" b="1" dirty="0" smtClean="0">
                <a:latin typeface="微软雅黑" panose="020B0503020204020204" pitchFamily="34" charset="-122"/>
                <a:ea typeface="微软雅黑" panose="020B0503020204020204" pitchFamily="34" charset="-122"/>
              </a:rPr>
              <a:t>下</a:t>
            </a:r>
            <a:r>
              <a:rPr lang="en-US" altLang="zh-CN" b="1" dirty="0" smtClean="0">
                <a:latin typeface="微软雅黑" panose="020B0503020204020204" pitchFamily="34" charset="-122"/>
                <a:ea typeface="微软雅黑" panose="020B0503020204020204" pitchFamily="34" charset="-122"/>
              </a:rPr>
              <a:t>iv</a:t>
            </a:r>
            <a:r>
              <a:rPr lang="zh-CN" altLang="en-US" b="1" dirty="0" smtClean="0">
                <a:latin typeface="微软雅黑" panose="020B0503020204020204" pitchFamily="34" charset="-122"/>
                <a:ea typeface="微软雅黑" panose="020B0503020204020204" pitchFamily="34" charset="-122"/>
              </a:rPr>
              <a:t>和</a:t>
            </a:r>
            <a:r>
              <a:rPr lang="en-US" altLang="zh-CN" b="1" dirty="0" smtClean="0">
                <a:latin typeface="微软雅黑" panose="020B0503020204020204" pitchFamily="34" charset="-122"/>
                <a:ea typeface="微软雅黑" panose="020B0503020204020204" pitchFamily="34" charset="-122"/>
              </a:rPr>
              <a:t>O2</a:t>
            </a:r>
            <a:r>
              <a:rPr lang="zh-CN" altLang="en-US" b="1" dirty="0" smtClean="0">
                <a:latin typeface="微软雅黑" panose="020B0503020204020204" pitchFamily="34" charset="-122"/>
                <a:ea typeface="微软雅黑" panose="020B0503020204020204" pitchFamily="34" charset="-122"/>
              </a:rPr>
              <a:t>浓度分布、水饱和度厚度方向分布</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991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5"/>
          <p:cNvSpPr>
            <a:spLocks noChangeArrowheads="1"/>
          </p:cNvSpPr>
          <p:nvPr/>
        </p:nvSpPr>
        <p:spPr bwMode="auto">
          <a:xfrm>
            <a:off x="6973570" y="-52388"/>
            <a:ext cx="215956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buFontTx/>
              <a:buNone/>
            </a:pPr>
            <a:r>
              <a:rPr lang="en-US" altLang="zh-CN"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、问题描述</a:t>
            </a:r>
            <a:endParaRPr lang="zh-CN" altLang="en-US" sz="28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2" name="组合 12"/>
          <p:cNvGrpSpPr>
            <a:grpSpLocks/>
          </p:cNvGrpSpPr>
          <p:nvPr/>
        </p:nvGrpSpPr>
        <p:grpSpPr bwMode="auto">
          <a:xfrm>
            <a:off x="125413" y="731838"/>
            <a:ext cx="2868612" cy="465137"/>
            <a:chOff x="124668" y="732018"/>
            <a:chExt cx="3120950" cy="465081"/>
          </a:xfrm>
        </p:grpSpPr>
        <p:sp>
          <p:nvSpPr>
            <p:cNvPr id="13" name="矩形 12">
              <a:extLst>
                <a:ext uri="{FF2B5EF4-FFF2-40B4-BE49-F238E27FC236}">
                  <a16:creationId xmlns:a16="http://schemas.microsoft.com/office/drawing/2014/main" id="{ACFF976D-C10F-4773-B6C0-A8EF394982B5}"/>
                </a:ext>
              </a:extLst>
            </p:cNvPr>
            <p:cNvSpPr/>
            <p:nvPr/>
          </p:nvSpPr>
          <p:spPr>
            <a:xfrm>
              <a:off x="360713" y="732018"/>
              <a:ext cx="2884905" cy="455033"/>
            </a:xfrm>
            <a:prstGeom prst="rect">
              <a:avLst/>
            </a:prstGeom>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lin ang="135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6">
                <a:shade val="80000"/>
                <a:hueOff val="0"/>
                <a:satOff val="0"/>
                <a:lumOff val="0"/>
                <a:alphaOff val="0"/>
              </a:schemeClr>
            </a:effectRef>
            <a:fontRef idx="minor">
              <a:schemeClr val="dk1"/>
            </a:fontRef>
          </p:style>
        </p:sp>
        <p:sp>
          <p:nvSpPr>
            <p:cNvPr id="14" name="文本框 13">
              <a:extLst>
                <a:ext uri="{FF2B5EF4-FFF2-40B4-BE49-F238E27FC236}">
                  <a16:creationId xmlns:a16="http://schemas.microsoft.com/office/drawing/2014/main" id="{3583D282-40E0-4567-95F3-C6CD9EBD4A2A}"/>
                </a:ext>
              </a:extLst>
            </p:cNvPr>
            <p:cNvSpPr txBox="1"/>
            <p:nvPr/>
          </p:nvSpPr>
          <p:spPr>
            <a:xfrm>
              <a:off x="124668" y="742066"/>
              <a:ext cx="3035630" cy="45503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lIns="361183" tIns="55880" rIns="55880" bIns="55880" spcCol="1270" anchor="ctr"/>
            <a:lstStyle/>
            <a:p>
              <a:pPr defTabSz="977900">
                <a:lnSpc>
                  <a:spcPct val="90000"/>
                </a:lnSpc>
                <a:spcAft>
                  <a:spcPts val="0"/>
                </a:spcAft>
                <a:tabLst>
                  <a:tab pos="444500" algn="l"/>
                </a:tabLst>
                <a:defRPr/>
              </a:pPr>
              <a:r>
                <a:rPr lang="zh-CN" altLang="en-US"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a:t>
              </a:r>
              <a:r>
                <a:rPr lang="zh-CN" altLang="en-US" sz="2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验证</a:t>
              </a:r>
              <a:endParaRPr lang="zh-CN" altLang="en-US" sz="22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1046590" y="2421493"/>
            <a:ext cx="6646435"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不同工况</a:t>
            </a:r>
            <a:r>
              <a:rPr lang="en-US" altLang="zh-CN" b="1" dirty="0" smtClean="0">
                <a:latin typeface="微软雅黑" panose="020B0503020204020204" pitchFamily="34" charset="-122"/>
                <a:ea typeface="微软雅黑" panose="020B0503020204020204" pitchFamily="34" charset="-122"/>
              </a:rPr>
              <a:t>(T, p, RH)</a:t>
            </a:r>
            <a:r>
              <a:rPr lang="zh-CN" altLang="en-US" b="1" dirty="0" smtClean="0">
                <a:latin typeface="微软雅黑" panose="020B0503020204020204" pitchFamily="34" charset="-122"/>
                <a:ea typeface="微软雅黑" panose="020B0503020204020204" pitchFamily="34" charset="-122"/>
              </a:rPr>
              <a:t>下</a:t>
            </a:r>
            <a:r>
              <a:rPr lang="en-US" altLang="zh-CN" b="1" dirty="0" smtClean="0">
                <a:latin typeface="微软雅黑" panose="020B0503020204020204" pitchFamily="34" charset="-122"/>
                <a:ea typeface="微软雅黑" panose="020B0503020204020204" pitchFamily="34" charset="-122"/>
              </a:rPr>
              <a:t>iv</a:t>
            </a:r>
            <a:r>
              <a:rPr lang="zh-CN" altLang="en-US" b="1" dirty="0" smtClean="0">
                <a:latin typeface="微软雅黑" panose="020B0503020204020204" pitchFamily="34" charset="-122"/>
                <a:ea typeface="微软雅黑" panose="020B0503020204020204" pitchFamily="34" charset="-122"/>
              </a:rPr>
              <a:t>和</a:t>
            </a:r>
            <a:r>
              <a:rPr lang="en-US" altLang="zh-CN" b="1" dirty="0" smtClean="0">
                <a:latin typeface="微软雅黑" panose="020B0503020204020204" pitchFamily="34" charset="-122"/>
                <a:ea typeface="微软雅黑" panose="020B0503020204020204" pitchFamily="34" charset="-122"/>
              </a:rPr>
              <a:t>O2</a:t>
            </a:r>
            <a:r>
              <a:rPr lang="zh-CN" altLang="en-US" b="1" dirty="0" smtClean="0">
                <a:latin typeface="微软雅黑" panose="020B0503020204020204" pitchFamily="34" charset="-122"/>
                <a:ea typeface="微软雅黑" panose="020B0503020204020204" pitchFamily="34" charset="-122"/>
              </a:rPr>
              <a:t>浓度分布、水饱和度厚度方向分布</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8630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5740" y="297180"/>
            <a:ext cx="7109460" cy="830997"/>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发现</a:t>
            </a:r>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：不同电流密度，</a:t>
            </a:r>
            <a:r>
              <a:rPr lang="en-US" altLang="zh-CN" sz="2400" b="1" dirty="0" smtClean="0">
                <a:latin typeface="微软雅黑" panose="020B0503020204020204" pitchFamily="34" charset="-122"/>
                <a:ea typeface="微软雅黑" panose="020B0503020204020204" pitchFamily="34" charset="-122"/>
              </a:rPr>
              <a:t>GDL</a:t>
            </a:r>
            <a:r>
              <a:rPr lang="zh-CN" altLang="en-US" sz="2400" b="1" dirty="0" smtClean="0">
                <a:latin typeface="微软雅黑" panose="020B0503020204020204" pitchFamily="34" charset="-122"/>
                <a:ea typeface="微软雅黑" panose="020B0503020204020204" pitchFamily="34" charset="-122"/>
              </a:rPr>
              <a:t>孔隙率对电化学反应速率的影响不同</a:t>
            </a:r>
            <a:endParaRPr lang="en-US" altLang="zh-CN" sz="2400" b="1"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1280160" y="5113020"/>
            <a:ext cx="1314450" cy="276999"/>
          </a:xfrm>
          <a:prstGeom prst="rect">
            <a:avLst/>
          </a:prstGeom>
        </p:spPr>
        <p:txBody>
          <a:bodyPr wrap="square">
            <a:spAutoFit/>
          </a:bodyPr>
          <a:lstStyle>
            <a:defPPr>
              <a:defRPr lang="en-US"/>
            </a:defPPr>
            <a:lvl1pPr>
              <a:defRPr sz="1200" b="1">
                <a:latin typeface="Times New Roman" panose="02020603050405020304" pitchFamily="18" charset="0"/>
                <a:cs typeface="Times New Roman" panose="02020603050405020304" pitchFamily="18" charset="0"/>
              </a:defRPr>
            </a:lvl1pPr>
          </a:lstStyle>
          <a:p>
            <a:r>
              <a:rPr lang="en-US" altLang="zh-CN" dirty="0"/>
              <a:t>0.6V, 0.4</a:t>
            </a:r>
          </a:p>
        </p:txBody>
      </p:sp>
      <p:sp>
        <p:nvSpPr>
          <p:cNvPr id="6" name="文本框 5"/>
          <p:cNvSpPr txBox="1"/>
          <p:nvPr/>
        </p:nvSpPr>
        <p:spPr>
          <a:xfrm>
            <a:off x="1280160" y="5390019"/>
            <a:ext cx="1474470" cy="276999"/>
          </a:xfrm>
          <a:prstGeom prst="rect">
            <a:avLst/>
          </a:prstGeom>
        </p:spPr>
        <p:txBody>
          <a:bodyPr wrap="square">
            <a:spAutoFit/>
          </a:bodyPr>
          <a:lstStyle>
            <a:defPPr>
              <a:defRPr lang="en-US"/>
            </a:defPPr>
            <a:lvl1pPr>
              <a:defRPr sz="1200" b="1">
                <a:latin typeface="Times New Roman" panose="02020603050405020304" pitchFamily="18" charset="0"/>
                <a:cs typeface="Times New Roman" panose="02020603050405020304" pitchFamily="18" charset="0"/>
              </a:defRPr>
            </a:lvl1pPr>
          </a:lstStyle>
          <a:p>
            <a:r>
              <a:rPr lang="en-US" altLang="zh-CN" dirty="0"/>
              <a:t>0.6V, 0.3-0.4-0.5</a:t>
            </a:r>
          </a:p>
        </p:txBody>
      </p:sp>
      <p:sp>
        <p:nvSpPr>
          <p:cNvPr id="7" name="文本框 6"/>
          <p:cNvSpPr txBox="1"/>
          <p:nvPr/>
        </p:nvSpPr>
        <p:spPr>
          <a:xfrm>
            <a:off x="5044440" y="5113020"/>
            <a:ext cx="1314450" cy="276999"/>
          </a:xfrm>
          <a:prstGeom prst="rect">
            <a:avLst/>
          </a:prstGeom>
          <a:noFill/>
        </p:spPr>
        <p:txBody>
          <a:bodyPr wrap="square" rtlCol="0">
            <a:spAutoFit/>
          </a:bodyPr>
          <a:lstStyle/>
          <a:p>
            <a:r>
              <a:rPr lang="en-US" altLang="zh-CN" sz="1200" b="1" dirty="0">
                <a:latin typeface="Times New Roman" panose="02020603050405020304" pitchFamily="18" charset="0"/>
                <a:cs typeface="Times New Roman" panose="02020603050405020304" pitchFamily="18" charset="0"/>
              </a:rPr>
              <a:t>0.9V, 0.4</a:t>
            </a:r>
          </a:p>
        </p:txBody>
      </p:sp>
      <p:sp>
        <p:nvSpPr>
          <p:cNvPr id="8" name="文本框 7"/>
          <p:cNvSpPr txBox="1"/>
          <p:nvPr/>
        </p:nvSpPr>
        <p:spPr>
          <a:xfrm>
            <a:off x="5044440" y="5390019"/>
            <a:ext cx="1474470" cy="276999"/>
          </a:xfrm>
          <a:prstGeom prst="rect">
            <a:avLst/>
          </a:prstGeom>
          <a:noFill/>
        </p:spPr>
        <p:txBody>
          <a:bodyPr wrap="square" rtlCol="0">
            <a:spAutoFit/>
          </a:bodyPr>
          <a:lstStyle/>
          <a:p>
            <a:r>
              <a:rPr lang="en-US" altLang="zh-CN" sz="1200" b="1" dirty="0">
                <a:latin typeface="Times New Roman" panose="02020603050405020304" pitchFamily="18" charset="0"/>
                <a:cs typeface="Times New Roman" panose="02020603050405020304" pitchFamily="18" charset="0"/>
              </a:rPr>
              <a:t>0.9V, 0.3-0.4-0.5</a:t>
            </a:r>
          </a:p>
        </p:txBody>
      </p:sp>
      <p:sp>
        <p:nvSpPr>
          <p:cNvPr id="9" name="矩形 8"/>
          <p:cNvSpPr/>
          <p:nvPr/>
        </p:nvSpPr>
        <p:spPr>
          <a:xfrm flipH="1">
            <a:off x="2170261" y="5113020"/>
            <a:ext cx="1569253" cy="276999"/>
          </a:xfrm>
          <a:prstGeom prst="rect">
            <a:avLst/>
          </a:prstGeom>
        </p:spPr>
        <p:txBody>
          <a:bodyPr wrap="square">
            <a:spAutoFit/>
          </a:bodyPr>
          <a:lstStyle/>
          <a:p>
            <a:r>
              <a:rPr lang="en-US" altLang="zh-CN" sz="1200" b="1" dirty="0" smtClean="0">
                <a:latin typeface="Times New Roman" panose="02020603050405020304" pitchFamily="18" charset="0"/>
                <a:cs typeface="Times New Roman" panose="02020603050405020304" pitchFamily="18" charset="0"/>
              </a:rPr>
              <a:t>I = </a:t>
            </a:r>
            <a:r>
              <a:rPr lang="zh-CN" altLang="en-US" sz="1200" b="1" dirty="0" smtClean="0">
                <a:latin typeface="Times New Roman" panose="02020603050405020304" pitchFamily="18" charset="0"/>
                <a:cs typeface="Times New Roman" panose="02020603050405020304" pitchFamily="18" charset="0"/>
              </a:rPr>
              <a:t>0</a:t>
            </a:r>
            <a:r>
              <a:rPr lang="zh-CN" altLang="en-US" sz="1200" b="1" dirty="0">
                <a:latin typeface="Times New Roman" panose="02020603050405020304" pitchFamily="18" charset="0"/>
                <a:cs typeface="Times New Roman" panose="02020603050405020304" pitchFamily="18" charset="0"/>
              </a:rPr>
              <a:t>.017589</a:t>
            </a:r>
          </a:p>
        </p:txBody>
      </p:sp>
      <p:sp>
        <p:nvSpPr>
          <p:cNvPr id="10" name="矩形 9"/>
          <p:cNvSpPr/>
          <p:nvPr/>
        </p:nvSpPr>
        <p:spPr>
          <a:xfrm flipH="1">
            <a:off x="6029324" y="5113019"/>
            <a:ext cx="1569253" cy="276999"/>
          </a:xfrm>
          <a:prstGeom prst="rect">
            <a:avLst/>
          </a:prstGeom>
        </p:spPr>
        <p:txBody>
          <a:bodyPr wrap="square">
            <a:spAutoFit/>
          </a:bodyPr>
          <a:lstStyle/>
          <a:p>
            <a:r>
              <a:rPr lang="en-US" altLang="zh-CN" sz="1200" b="1" dirty="0" smtClean="0">
                <a:latin typeface="Times New Roman" panose="02020603050405020304" pitchFamily="18" charset="0"/>
                <a:cs typeface="Times New Roman" panose="02020603050405020304" pitchFamily="18" charset="0"/>
              </a:rPr>
              <a:t>I </a:t>
            </a:r>
            <a:r>
              <a:rPr lang="en-US" altLang="zh-CN" sz="1200" b="1" dirty="0">
                <a:latin typeface="Times New Roman" panose="02020603050405020304" pitchFamily="18" charset="0"/>
                <a:cs typeface="Times New Roman" panose="02020603050405020304" pitchFamily="18" charset="0"/>
              </a:rPr>
              <a:t>= 1.0636</a:t>
            </a:r>
            <a:endParaRPr lang="zh-CN" altLang="en-US" sz="1200" b="1" dirty="0">
              <a:latin typeface="Times New Roman" panose="02020603050405020304" pitchFamily="18" charset="0"/>
              <a:cs typeface="Times New Roman" panose="02020603050405020304" pitchFamily="18" charset="0"/>
            </a:endParaRPr>
          </a:p>
        </p:txBody>
      </p:sp>
      <p:sp>
        <p:nvSpPr>
          <p:cNvPr id="11" name="矩形 10"/>
          <p:cNvSpPr/>
          <p:nvPr/>
        </p:nvSpPr>
        <p:spPr>
          <a:xfrm flipH="1">
            <a:off x="2589847" y="5390019"/>
            <a:ext cx="1569253" cy="276999"/>
          </a:xfrm>
          <a:prstGeom prst="rect">
            <a:avLst/>
          </a:prstGeom>
        </p:spPr>
        <p:txBody>
          <a:bodyPr wrap="square">
            <a:spAutoFit/>
          </a:bodyPr>
          <a:lstStyle/>
          <a:p>
            <a:r>
              <a:rPr lang="en-US" altLang="zh-CN" sz="1200" b="1" dirty="0" smtClean="0">
                <a:latin typeface="Times New Roman" panose="02020603050405020304" pitchFamily="18" charset="0"/>
                <a:cs typeface="Times New Roman" panose="02020603050405020304" pitchFamily="18" charset="0"/>
              </a:rPr>
              <a:t>I =</a:t>
            </a:r>
            <a:endParaRPr lang="zh-CN" altLang="en-US" sz="1200" b="1" dirty="0">
              <a:latin typeface="Times New Roman" panose="02020603050405020304" pitchFamily="18" charset="0"/>
              <a:cs typeface="Times New Roman" panose="02020603050405020304" pitchFamily="18" charset="0"/>
            </a:endParaRPr>
          </a:p>
        </p:txBody>
      </p:sp>
      <p:sp>
        <p:nvSpPr>
          <p:cNvPr id="12" name="矩形 11"/>
          <p:cNvSpPr/>
          <p:nvPr/>
        </p:nvSpPr>
        <p:spPr>
          <a:xfrm flipH="1">
            <a:off x="6488430" y="5390018"/>
            <a:ext cx="1569253" cy="276999"/>
          </a:xfrm>
          <a:prstGeom prst="rect">
            <a:avLst/>
          </a:prstGeom>
        </p:spPr>
        <p:txBody>
          <a:bodyPr wrap="square">
            <a:spAutoFit/>
          </a:bodyPr>
          <a:lstStyle/>
          <a:p>
            <a:r>
              <a:rPr lang="en-US" altLang="zh-CN" sz="1200" b="1" dirty="0" smtClean="0">
                <a:latin typeface="Times New Roman" panose="02020603050405020304" pitchFamily="18" charset="0"/>
                <a:cs typeface="Times New Roman" panose="02020603050405020304" pitchFamily="18" charset="0"/>
              </a:rPr>
              <a:t>I =</a:t>
            </a:r>
            <a:endParaRPr lang="zh-CN" altLang="en-US" sz="1200" b="1" dirty="0">
              <a:latin typeface="Times New Roman" panose="02020603050405020304" pitchFamily="18" charset="0"/>
              <a:cs typeface="Times New Roman" panose="02020603050405020304" pitchFamily="18" charset="0"/>
            </a:endParaRPr>
          </a:p>
        </p:txBody>
      </p:sp>
      <p:sp>
        <p:nvSpPr>
          <p:cNvPr id="13" name="矩形 12"/>
          <p:cNvSpPr/>
          <p:nvPr/>
        </p:nvSpPr>
        <p:spPr>
          <a:xfrm>
            <a:off x="3605102" y="2797433"/>
            <a:ext cx="180049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电化学反应速率</a:t>
            </a:r>
            <a:endParaRPr lang="zh-CN" altLang="en-US" dirty="0"/>
          </a:p>
        </p:txBody>
      </p:sp>
      <p:sp>
        <p:nvSpPr>
          <p:cNvPr id="14" name="矩形 13"/>
          <p:cNvSpPr/>
          <p:nvPr/>
        </p:nvSpPr>
        <p:spPr>
          <a:xfrm>
            <a:off x="1117148" y="2081153"/>
            <a:ext cx="646331"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发现</a:t>
            </a:r>
            <a:endParaRPr lang="zh-CN" altLang="en-US" dirty="0"/>
          </a:p>
        </p:txBody>
      </p:sp>
      <p:sp>
        <p:nvSpPr>
          <p:cNvPr id="15" name="矩形 14"/>
          <p:cNvSpPr/>
          <p:nvPr/>
        </p:nvSpPr>
        <p:spPr>
          <a:xfrm>
            <a:off x="6626725" y="2081153"/>
            <a:ext cx="646331"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解释</a:t>
            </a:r>
            <a:endParaRPr lang="zh-CN" altLang="en-US" dirty="0"/>
          </a:p>
        </p:txBody>
      </p:sp>
    </p:spTree>
    <p:extLst>
      <p:ext uri="{BB962C8B-B14F-4D97-AF65-F5344CB8AC3E}">
        <p14:creationId xmlns:p14="http://schemas.microsoft.com/office/powerpoint/2010/main" val="841909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5740" y="297180"/>
            <a:ext cx="7109460" cy="830997"/>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发现</a:t>
            </a:r>
            <a:r>
              <a:rPr lang="en-US" altLang="zh-CN" sz="2400" b="1" dirty="0" smtClean="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：不同电流密度，</a:t>
            </a:r>
            <a:r>
              <a:rPr lang="en-US" altLang="zh-CN" sz="2400" b="1" dirty="0">
                <a:latin typeface="微软雅黑" panose="020B0503020204020204" pitchFamily="34" charset="-122"/>
                <a:ea typeface="微软雅黑" panose="020B0503020204020204" pitchFamily="34" charset="-122"/>
              </a:rPr>
              <a:t>GDL</a:t>
            </a:r>
            <a:r>
              <a:rPr lang="zh-CN" altLang="en-US" sz="2400" b="1" dirty="0">
                <a:latin typeface="微软雅黑" panose="020B0503020204020204" pitchFamily="34" charset="-122"/>
                <a:ea typeface="微软雅黑" panose="020B0503020204020204" pitchFamily="34" charset="-122"/>
              </a:rPr>
              <a:t>孔隙率</a:t>
            </a:r>
            <a:r>
              <a:rPr lang="zh-CN" altLang="en-US" sz="2400" b="1" dirty="0" smtClean="0">
                <a:latin typeface="微软雅黑" panose="020B0503020204020204" pitchFamily="34" charset="-122"/>
                <a:ea typeface="微软雅黑" panose="020B0503020204020204" pitchFamily="34" charset="-122"/>
              </a:rPr>
              <a:t>对厚度方向上水分布的</a:t>
            </a:r>
            <a:r>
              <a:rPr lang="zh-CN" altLang="en-US" sz="2400" b="1" dirty="0">
                <a:latin typeface="微软雅黑" panose="020B0503020204020204" pitchFamily="34" charset="-122"/>
                <a:ea typeface="微软雅黑" panose="020B0503020204020204" pitchFamily="34" charset="-122"/>
              </a:rPr>
              <a:t>影响不同</a:t>
            </a:r>
            <a:endParaRPr lang="en-US" altLang="zh-CN" sz="2400" b="1" dirty="0">
              <a:latin typeface="微软雅黑" panose="020B0503020204020204" pitchFamily="34" charset="-122"/>
              <a:ea typeface="微软雅黑" panose="020B0503020204020204" pitchFamily="34" charset="-122"/>
            </a:endParaRPr>
          </a:p>
        </p:txBody>
      </p:sp>
      <p:sp>
        <p:nvSpPr>
          <p:cNvPr id="3" name="矩形 2"/>
          <p:cNvSpPr/>
          <p:nvPr/>
        </p:nvSpPr>
        <p:spPr>
          <a:xfrm>
            <a:off x="3605102" y="2797433"/>
            <a:ext cx="1107996"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水饱和度</a:t>
            </a:r>
            <a:endParaRPr lang="zh-CN" altLang="en-US" dirty="0"/>
          </a:p>
        </p:txBody>
      </p:sp>
      <p:sp>
        <p:nvSpPr>
          <p:cNvPr id="4" name="矩形 3"/>
          <p:cNvSpPr/>
          <p:nvPr/>
        </p:nvSpPr>
        <p:spPr>
          <a:xfrm>
            <a:off x="1117148" y="2081153"/>
            <a:ext cx="646331"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发现</a:t>
            </a:r>
            <a:endParaRPr lang="zh-CN" altLang="en-US" dirty="0"/>
          </a:p>
        </p:txBody>
      </p:sp>
      <p:sp>
        <p:nvSpPr>
          <p:cNvPr id="5" name="矩形 4"/>
          <p:cNvSpPr/>
          <p:nvPr/>
        </p:nvSpPr>
        <p:spPr>
          <a:xfrm>
            <a:off x="6626725" y="2081153"/>
            <a:ext cx="646331"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解释</a:t>
            </a:r>
            <a:endParaRPr lang="zh-CN" altLang="en-US" dirty="0"/>
          </a:p>
        </p:txBody>
      </p:sp>
    </p:spTree>
    <p:extLst>
      <p:ext uri="{BB962C8B-B14F-4D97-AF65-F5344CB8AC3E}">
        <p14:creationId xmlns:p14="http://schemas.microsoft.com/office/powerpoint/2010/main" val="1164111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5740" y="297180"/>
            <a:ext cx="7109460" cy="830997"/>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发现</a:t>
            </a:r>
            <a:r>
              <a:rPr lang="en-US" altLang="zh-CN" sz="2400" b="1" dirty="0" smtClean="0">
                <a:latin typeface="微软雅黑" panose="020B0503020204020204" pitchFamily="34" charset="-122"/>
                <a:ea typeface="微软雅黑" panose="020B0503020204020204" pitchFamily="34" charset="-122"/>
              </a:rPr>
              <a:t>3</a:t>
            </a:r>
            <a:r>
              <a:rPr lang="zh-CN" altLang="en-US" sz="2400" b="1" dirty="0" smtClean="0">
                <a:latin typeface="微软雅黑" panose="020B0503020204020204" pitchFamily="34" charset="-122"/>
                <a:ea typeface="微软雅黑" panose="020B0503020204020204" pitchFamily="34" charset="-122"/>
              </a:rPr>
              <a:t>：减小</a:t>
            </a:r>
            <a:r>
              <a:rPr lang="zh-CN" altLang="en-US" sz="2400" b="1" dirty="0">
                <a:latin typeface="微软雅黑" panose="020B0503020204020204" pitchFamily="34" charset="-122"/>
                <a:ea typeface="微软雅黑" panose="020B0503020204020204" pitchFamily="34" charset="-122"/>
              </a:rPr>
              <a:t>阴极</a:t>
            </a:r>
            <a:r>
              <a:rPr lang="zh-CN" altLang="en-US" sz="2400" b="1" dirty="0" smtClean="0">
                <a:latin typeface="微软雅黑" panose="020B0503020204020204" pitchFamily="34" charset="-122"/>
                <a:ea typeface="微软雅黑" panose="020B0503020204020204" pitchFamily="34" charset="-122"/>
              </a:rPr>
              <a:t>入口处的</a:t>
            </a:r>
            <a:r>
              <a:rPr lang="en-US" altLang="zh-CN" sz="2400" b="1" dirty="0" smtClean="0">
                <a:latin typeface="微软雅黑" panose="020B0503020204020204" pitchFamily="34" charset="-122"/>
                <a:ea typeface="微软雅黑" panose="020B0503020204020204" pitchFamily="34" charset="-122"/>
              </a:rPr>
              <a:t>GDL</a:t>
            </a:r>
            <a:r>
              <a:rPr lang="zh-CN" altLang="en-US" sz="2400" b="1" dirty="0" smtClean="0">
                <a:latin typeface="微软雅黑" panose="020B0503020204020204" pitchFamily="34" charset="-122"/>
                <a:ea typeface="微软雅黑" panose="020B0503020204020204" pitchFamily="34" charset="-122"/>
              </a:rPr>
              <a:t>孔隙率对水传输和电化学反应速率的影响不同</a:t>
            </a:r>
            <a:endParaRPr lang="en-US" altLang="zh-CN" sz="2400" b="1" dirty="0" smtClean="0">
              <a:latin typeface="微软雅黑" panose="020B0503020204020204" pitchFamily="34" charset="-122"/>
              <a:ea typeface="微软雅黑" panose="020B0503020204020204" pitchFamily="34" charset="-122"/>
            </a:endParaRPr>
          </a:p>
        </p:txBody>
      </p:sp>
      <p:sp>
        <p:nvSpPr>
          <p:cNvPr id="13" name="矩形 12"/>
          <p:cNvSpPr/>
          <p:nvPr/>
        </p:nvSpPr>
        <p:spPr>
          <a:xfrm>
            <a:off x="3605102" y="2797433"/>
            <a:ext cx="1107996"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水饱和度</a:t>
            </a:r>
            <a:endParaRPr lang="zh-CN" altLang="en-US" dirty="0"/>
          </a:p>
        </p:txBody>
      </p:sp>
      <p:sp>
        <p:nvSpPr>
          <p:cNvPr id="14" name="矩形 13"/>
          <p:cNvSpPr/>
          <p:nvPr/>
        </p:nvSpPr>
        <p:spPr>
          <a:xfrm>
            <a:off x="5129077" y="2798088"/>
            <a:ext cx="180049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电化学反应速率</a:t>
            </a:r>
            <a:endParaRPr lang="zh-CN" altLang="en-US" dirty="0"/>
          </a:p>
        </p:txBody>
      </p:sp>
      <p:sp>
        <p:nvSpPr>
          <p:cNvPr id="15" name="矩形 14"/>
          <p:cNvSpPr/>
          <p:nvPr/>
        </p:nvSpPr>
        <p:spPr>
          <a:xfrm>
            <a:off x="1117148" y="2081153"/>
            <a:ext cx="646331"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发现</a:t>
            </a:r>
            <a:endParaRPr lang="zh-CN" altLang="en-US" dirty="0"/>
          </a:p>
        </p:txBody>
      </p:sp>
      <p:sp>
        <p:nvSpPr>
          <p:cNvPr id="16" name="矩形 15"/>
          <p:cNvSpPr/>
          <p:nvPr/>
        </p:nvSpPr>
        <p:spPr>
          <a:xfrm>
            <a:off x="6626725" y="2081153"/>
            <a:ext cx="646331"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解释</a:t>
            </a:r>
            <a:endParaRPr lang="zh-CN" altLang="en-US" dirty="0"/>
          </a:p>
        </p:txBody>
      </p:sp>
    </p:spTree>
    <p:extLst>
      <p:ext uri="{BB962C8B-B14F-4D97-AF65-F5344CB8AC3E}">
        <p14:creationId xmlns:p14="http://schemas.microsoft.com/office/powerpoint/2010/main" val="1101883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05740" y="297180"/>
            <a:ext cx="7109460"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下一步</a:t>
            </a:r>
            <a:endParaRPr lang="en-US" altLang="zh-CN" sz="2400" b="1" dirty="0" smtClean="0">
              <a:latin typeface="微软雅黑" panose="020B0503020204020204" pitchFamily="34" charset="-122"/>
              <a:ea typeface="微软雅黑" panose="020B0503020204020204" pitchFamily="34" charset="-122"/>
            </a:endParaRPr>
          </a:p>
        </p:txBody>
      </p:sp>
      <p:sp>
        <p:nvSpPr>
          <p:cNvPr id="3" name="矩形 2"/>
          <p:cNvSpPr/>
          <p:nvPr/>
        </p:nvSpPr>
        <p:spPr>
          <a:xfrm>
            <a:off x="827612" y="1395353"/>
            <a:ext cx="6511719" cy="646331"/>
          </a:xfrm>
          <a:prstGeom prst="rect">
            <a:avLst/>
          </a:prstGeom>
        </p:spPr>
        <p:txBody>
          <a:bodyPr wrap="none">
            <a:spAutoFit/>
          </a:bodyPr>
          <a:lstStyle/>
          <a:p>
            <a:pPr marL="342900" indent="-342900">
              <a:buAutoNum type="arabicPeriod"/>
            </a:pPr>
            <a:r>
              <a:rPr lang="en-US" altLang="zh-CN" b="1" dirty="0" smtClean="0">
                <a:latin typeface="微软雅黑" panose="020B0503020204020204" pitchFamily="34" charset="-122"/>
                <a:ea typeface="微软雅黑" panose="020B0503020204020204" pitchFamily="34" charset="-122"/>
              </a:rPr>
              <a:t>BP</a:t>
            </a:r>
            <a:r>
              <a:rPr lang="zh-CN" altLang="en-US" b="1" dirty="0" smtClean="0">
                <a:latin typeface="微软雅黑" panose="020B0503020204020204" pitchFamily="34" charset="-122"/>
                <a:ea typeface="微软雅黑" panose="020B0503020204020204" pitchFamily="34" charset="-122"/>
              </a:rPr>
              <a:t>区域下和流道下的液态水分布没有明显差别</a:t>
            </a:r>
            <a:endParaRPr lang="en-US" altLang="zh-CN" b="1" dirty="0" smtClean="0">
              <a:latin typeface="微软雅黑" panose="020B0503020204020204" pitchFamily="34" charset="-122"/>
              <a:ea typeface="微软雅黑" panose="020B0503020204020204" pitchFamily="34" charset="-122"/>
            </a:endParaRPr>
          </a:p>
          <a:p>
            <a:pPr marL="342900" indent="-342900">
              <a:buAutoNum type="arabicPeriod"/>
            </a:pPr>
            <a:r>
              <a:rPr lang="zh-CN" altLang="en-US" b="1" dirty="0">
                <a:latin typeface="微软雅黑" panose="020B0503020204020204" pitchFamily="34" charset="-122"/>
                <a:ea typeface="微软雅黑" panose="020B0503020204020204" pitchFamily="34" charset="-122"/>
              </a:rPr>
              <a:t>厚度方向上，阴极和阳极的液态水饱和度没有明显的差别</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0507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05740" y="297180"/>
            <a:ext cx="7109460"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下一步</a:t>
            </a:r>
            <a:endParaRPr lang="en-US" altLang="zh-CN" sz="2400" b="1" dirty="0" smtClean="0">
              <a:latin typeface="微软雅黑" panose="020B0503020204020204" pitchFamily="34" charset="-122"/>
              <a:ea typeface="微软雅黑" panose="020B0503020204020204" pitchFamily="34" charset="-122"/>
            </a:endParaRPr>
          </a:p>
        </p:txBody>
      </p:sp>
      <p:sp>
        <p:nvSpPr>
          <p:cNvPr id="3" name="矩形 2"/>
          <p:cNvSpPr/>
          <p:nvPr/>
        </p:nvSpPr>
        <p:spPr>
          <a:xfrm>
            <a:off x="1787732" y="389513"/>
            <a:ext cx="2954655"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用于优化的目标和算法选择</a:t>
            </a:r>
            <a:endParaRPr lang="zh-CN" altLang="en-US" dirty="0"/>
          </a:p>
        </p:txBody>
      </p:sp>
    </p:spTree>
    <p:extLst>
      <p:ext uri="{BB962C8B-B14F-4D97-AF65-F5344CB8AC3E}">
        <p14:creationId xmlns:p14="http://schemas.microsoft.com/office/powerpoint/2010/main" val="371218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228600" y="165893"/>
            <a:ext cx="8686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en-US" altLang="zh-CN" sz="3600"/>
              <a:t>Uses of hydrogen fuel cells</a:t>
            </a:r>
          </a:p>
        </p:txBody>
      </p:sp>
      <p:sp>
        <p:nvSpPr>
          <p:cNvPr id="5" name="TextBox 2"/>
          <p:cNvSpPr txBox="1">
            <a:spLocks noChangeArrowheads="1"/>
          </p:cNvSpPr>
          <p:nvPr/>
        </p:nvSpPr>
        <p:spPr bwMode="auto">
          <a:xfrm>
            <a:off x="609600" y="927893"/>
            <a:ext cx="7924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zh-CN"/>
              <a:t>There are many different uses of fuel cells being utilized right now. Some of these uses are…</a:t>
            </a:r>
          </a:p>
        </p:txBody>
      </p:sp>
      <p:sp>
        <p:nvSpPr>
          <p:cNvPr id="6" name="TextBox 3"/>
          <p:cNvSpPr txBox="1">
            <a:spLocks noChangeArrowheads="1"/>
          </p:cNvSpPr>
          <p:nvPr/>
        </p:nvSpPr>
        <p:spPr bwMode="auto">
          <a:xfrm>
            <a:off x="457200" y="1613693"/>
            <a:ext cx="8382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buFont typeface="Arial" panose="020B0604020202020204" pitchFamily="34" charset="0"/>
              <a:buChar char="•"/>
            </a:pPr>
            <a:r>
              <a:rPr lang="en-US" altLang="zh-CN" dirty="0"/>
              <a:t>Power sources for vehicles such as cars, trucks, buses and even boats and submarines</a:t>
            </a:r>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r>
              <a:rPr lang="en-US" altLang="zh-CN" dirty="0"/>
              <a:t>Power sources for spacecraft, remote weather stations and military technology</a:t>
            </a:r>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r>
              <a:rPr lang="en-US" altLang="zh-CN" dirty="0"/>
              <a:t>Batteries for electronics such as laptops and smart phones</a:t>
            </a:r>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r>
              <a:rPr lang="en-US" altLang="zh-CN" dirty="0"/>
              <a:t>Sources for uninterruptable power supplies.</a:t>
            </a:r>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918493"/>
            <a:ext cx="20574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994693"/>
            <a:ext cx="23812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918493"/>
            <a:ext cx="1447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3442493"/>
            <a:ext cx="1714500"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814093"/>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4737893"/>
            <a:ext cx="14097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67000" y="3290093"/>
            <a:ext cx="12271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945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5"/>
          <p:cNvSpPr>
            <a:spLocks noChangeArrowheads="1"/>
          </p:cNvSpPr>
          <p:nvPr/>
        </p:nvSpPr>
        <p:spPr bwMode="auto">
          <a:xfrm>
            <a:off x="6973570" y="-52388"/>
            <a:ext cx="215956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buFontTx/>
              <a:buNone/>
            </a:pPr>
            <a:r>
              <a:rPr lang="en-US" altLang="zh-CN"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、问题描述</a:t>
            </a:r>
            <a:endParaRPr lang="zh-CN" altLang="en-US" sz="28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灯片编号占位符 1"/>
          <p:cNvSpPr>
            <a:spLocks noGrp="1"/>
          </p:cNvSpPr>
          <p:nvPr>
            <p:ph type="sldNum" sz="quarter" idx="11"/>
          </p:nvPr>
        </p:nvSpPr>
        <p:spPr>
          <a:xfrm>
            <a:off x="8686800" y="6330950"/>
            <a:ext cx="527050" cy="427038"/>
          </a:xfrm>
          <a:noFill/>
        </p:spPr>
        <p:txBody>
          <a:bodyPr>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 typeface="Arial" panose="020B0604020202020204" pitchFamily="34" charset="0"/>
              <a:buNone/>
            </a:pPr>
            <a:r>
              <a:rPr lang="en-US" altLang="zh-CN" sz="1800" dirty="0" smtClean="0">
                <a:solidFill>
                  <a:srgbClr val="898989"/>
                </a:solidFill>
                <a:latin typeface="微软雅黑" panose="020B0503020204020204" pitchFamily="34" charset="-122"/>
                <a:ea typeface="微软雅黑" panose="020B0503020204020204" pitchFamily="34" charset="-122"/>
              </a:rPr>
              <a:t>?</a:t>
            </a:r>
            <a:endParaRPr lang="zh-CN" altLang="en-US" sz="1800" dirty="0" smtClean="0">
              <a:latin typeface="微软雅黑" panose="020B0503020204020204" pitchFamily="34" charset="-122"/>
              <a:ea typeface="微软雅黑" panose="020B0503020204020204" pitchFamily="34" charset="-122"/>
            </a:endParaRPr>
          </a:p>
        </p:txBody>
      </p:sp>
      <p:grpSp>
        <p:nvGrpSpPr>
          <p:cNvPr id="11" name="组合 24"/>
          <p:cNvGrpSpPr>
            <a:grpSpLocks/>
          </p:cNvGrpSpPr>
          <p:nvPr/>
        </p:nvGrpSpPr>
        <p:grpSpPr bwMode="auto">
          <a:xfrm>
            <a:off x="6203950" y="681038"/>
            <a:ext cx="2870200" cy="465137"/>
            <a:chOff x="124668" y="732018"/>
            <a:chExt cx="3120950" cy="465081"/>
          </a:xfrm>
        </p:grpSpPr>
        <p:sp>
          <p:nvSpPr>
            <p:cNvPr id="12" name="矩形 11">
              <a:extLst>
                <a:ext uri="{FF2B5EF4-FFF2-40B4-BE49-F238E27FC236}">
                  <a16:creationId xmlns:a16="http://schemas.microsoft.com/office/drawing/2014/main" id="{2E2B67B5-EEE0-42B6-AE1B-82A26F71190B}"/>
                </a:ext>
              </a:extLst>
            </p:cNvPr>
            <p:cNvSpPr/>
            <p:nvPr/>
          </p:nvSpPr>
          <p:spPr>
            <a:xfrm>
              <a:off x="360713" y="732018"/>
              <a:ext cx="2884905" cy="455033"/>
            </a:xfrm>
            <a:prstGeom prst="rect">
              <a:avLst/>
            </a:prstGeom>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lin ang="135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6">
                <a:shade val="80000"/>
                <a:hueOff val="0"/>
                <a:satOff val="0"/>
                <a:lumOff val="0"/>
                <a:alphaOff val="0"/>
              </a:schemeClr>
            </a:effectRef>
            <a:fontRef idx="minor">
              <a:schemeClr val="dk1"/>
            </a:fontRef>
          </p:style>
        </p:sp>
        <p:sp>
          <p:nvSpPr>
            <p:cNvPr id="13" name="文本框 12">
              <a:extLst>
                <a:ext uri="{FF2B5EF4-FFF2-40B4-BE49-F238E27FC236}">
                  <a16:creationId xmlns:a16="http://schemas.microsoft.com/office/drawing/2014/main" id="{50454CE5-571A-473C-B7E8-416DDFF42843}"/>
                </a:ext>
              </a:extLst>
            </p:cNvPr>
            <p:cNvSpPr txBox="1"/>
            <p:nvPr/>
          </p:nvSpPr>
          <p:spPr>
            <a:xfrm>
              <a:off x="124668" y="742066"/>
              <a:ext cx="3035630" cy="45503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lIns="361183" tIns="55880" rIns="55880" bIns="55880" spcCol="1270" anchor="ctr"/>
            <a:lstStyle/>
            <a:p>
              <a:pPr defTabSz="977900">
                <a:lnSpc>
                  <a:spcPct val="90000"/>
                </a:lnSpc>
                <a:spcAft>
                  <a:spcPts val="0"/>
                </a:spcAft>
                <a:tabLst>
                  <a:tab pos="444500" algn="l"/>
                </a:tabLst>
                <a:defRPr/>
              </a:pP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机理示意图</a:t>
              </a:r>
              <a:endParaRPr lang="zh-CN" altLang="en-US" sz="2200" dirty="0">
                <a:solidFill>
                  <a:schemeClr val="bg1"/>
                </a:solidFill>
                <a:latin typeface="微软雅黑" panose="020B0503020204020204" pitchFamily="34" charset="-122"/>
                <a:ea typeface="微软雅黑" panose="020B0503020204020204" pitchFamily="34" charset="-122"/>
              </a:endParaRPr>
            </a:p>
          </p:txBody>
        </p:sp>
      </p:grpSp>
      <p:pic>
        <p:nvPicPr>
          <p:cNvPr id="8" name="图片 7"/>
          <p:cNvPicPr>
            <a:picLocks noChangeAspect="1"/>
          </p:cNvPicPr>
          <p:nvPr/>
        </p:nvPicPr>
        <p:blipFill>
          <a:blip r:embed="rId3"/>
          <a:stretch>
            <a:fillRect/>
          </a:stretch>
        </p:blipFill>
        <p:spPr>
          <a:xfrm>
            <a:off x="83168" y="-55962"/>
            <a:ext cx="1484663" cy="1474000"/>
          </a:xfrm>
          <a:prstGeom prst="rect">
            <a:avLst/>
          </a:prstGeom>
        </p:spPr>
      </p:pic>
      <p:pic>
        <p:nvPicPr>
          <p:cNvPr id="9" name="图片 8"/>
          <p:cNvPicPr>
            <a:picLocks noChangeAspect="1"/>
          </p:cNvPicPr>
          <p:nvPr/>
        </p:nvPicPr>
        <p:blipFill>
          <a:blip r:embed="rId4"/>
          <a:stretch>
            <a:fillRect/>
          </a:stretch>
        </p:blipFill>
        <p:spPr>
          <a:xfrm>
            <a:off x="575075" y="2521866"/>
            <a:ext cx="992756" cy="3287467"/>
          </a:xfrm>
          <a:prstGeom prst="rect">
            <a:avLst/>
          </a:prstGeom>
        </p:spPr>
      </p:pic>
      <p:pic>
        <p:nvPicPr>
          <p:cNvPr id="10" name="图片 9"/>
          <p:cNvPicPr>
            <a:picLocks noChangeAspect="1"/>
          </p:cNvPicPr>
          <p:nvPr/>
        </p:nvPicPr>
        <p:blipFill>
          <a:blip r:embed="rId5"/>
          <a:stretch>
            <a:fillRect/>
          </a:stretch>
        </p:blipFill>
        <p:spPr>
          <a:xfrm>
            <a:off x="2687747" y="2294183"/>
            <a:ext cx="491906" cy="3287467"/>
          </a:xfrm>
          <a:prstGeom prst="rect">
            <a:avLst/>
          </a:prstGeom>
        </p:spPr>
      </p:pic>
      <p:pic>
        <p:nvPicPr>
          <p:cNvPr id="14" name="图片 13"/>
          <p:cNvPicPr>
            <a:picLocks noChangeAspect="1"/>
          </p:cNvPicPr>
          <p:nvPr/>
        </p:nvPicPr>
        <p:blipFill>
          <a:blip r:embed="rId6"/>
          <a:stretch>
            <a:fillRect/>
          </a:stretch>
        </p:blipFill>
        <p:spPr>
          <a:xfrm>
            <a:off x="4043965" y="2674266"/>
            <a:ext cx="116269" cy="3287467"/>
          </a:xfrm>
          <a:prstGeom prst="rect">
            <a:avLst/>
          </a:prstGeom>
        </p:spPr>
      </p:pic>
      <p:pic>
        <p:nvPicPr>
          <p:cNvPr id="15" name="图片 14"/>
          <p:cNvPicPr>
            <a:picLocks noChangeAspect="1"/>
          </p:cNvPicPr>
          <p:nvPr/>
        </p:nvPicPr>
        <p:blipFill>
          <a:blip r:embed="rId7"/>
          <a:stretch>
            <a:fillRect/>
          </a:stretch>
        </p:blipFill>
        <p:spPr>
          <a:xfrm>
            <a:off x="5517159" y="2294182"/>
            <a:ext cx="277256" cy="3287467"/>
          </a:xfrm>
          <a:prstGeom prst="rect">
            <a:avLst/>
          </a:prstGeom>
        </p:spPr>
      </p:pic>
      <p:pic>
        <p:nvPicPr>
          <p:cNvPr id="16" name="图片 15"/>
          <p:cNvPicPr>
            <a:picLocks noChangeAspect="1"/>
          </p:cNvPicPr>
          <p:nvPr/>
        </p:nvPicPr>
        <p:blipFill>
          <a:blip r:embed="rId8"/>
          <a:stretch>
            <a:fillRect/>
          </a:stretch>
        </p:blipFill>
        <p:spPr>
          <a:xfrm>
            <a:off x="1024303" y="272736"/>
            <a:ext cx="3380738" cy="2939067"/>
          </a:xfrm>
          <a:prstGeom prst="rect">
            <a:avLst/>
          </a:prstGeom>
        </p:spPr>
      </p:pic>
      <p:pic>
        <p:nvPicPr>
          <p:cNvPr id="17" name="图片 16"/>
          <p:cNvPicPr>
            <a:picLocks noChangeAspect="1"/>
          </p:cNvPicPr>
          <p:nvPr/>
        </p:nvPicPr>
        <p:blipFill>
          <a:blip r:embed="rId9"/>
          <a:stretch>
            <a:fillRect/>
          </a:stretch>
        </p:blipFill>
        <p:spPr>
          <a:xfrm>
            <a:off x="3179653" y="4217659"/>
            <a:ext cx="4731244" cy="1831333"/>
          </a:xfrm>
          <a:prstGeom prst="rect">
            <a:avLst/>
          </a:prstGeom>
        </p:spPr>
      </p:pic>
      <p:pic>
        <p:nvPicPr>
          <p:cNvPr id="19" name="图片 18"/>
          <p:cNvPicPr>
            <a:picLocks noChangeAspect="1"/>
          </p:cNvPicPr>
          <p:nvPr/>
        </p:nvPicPr>
        <p:blipFill>
          <a:blip r:embed="rId10"/>
          <a:stretch>
            <a:fillRect/>
          </a:stretch>
        </p:blipFill>
        <p:spPr>
          <a:xfrm>
            <a:off x="56134" y="3211803"/>
            <a:ext cx="1448888" cy="768267"/>
          </a:xfrm>
          <a:prstGeom prst="rect">
            <a:avLst/>
          </a:prstGeom>
        </p:spPr>
      </p:pic>
      <p:pic>
        <p:nvPicPr>
          <p:cNvPr id="20" name="图片 19"/>
          <p:cNvPicPr>
            <a:picLocks noChangeAspect="1"/>
          </p:cNvPicPr>
          <p:nvPr/>
        </p:nvPicPr>
        <p:blipFill>
          <a:blip r:embed="rId11"/>
          <a:stretch>
            <a:fillRect/>
          </a:stretch>
        </p:blipFill>
        <p:spPr>
          <a:xfrm>
            <a:off x="293346" y="4224763"/>
            <a:ext cx="1064306" cy="732533"/>
          </a:xfrm>
          <a:prstGeom prst="rect">
            <a:avLst/>
          </a:prstGeom>
        </p:spPr>
      </p:pic>
      <p:pic>
        <p:nvPicPr>
          <p:cNvPr id="21" name="图片 20"/>
          <p:cNvPicPr>
            <a:picLocks noChangeAspect="1"/>
          </p:cNvPicPr>
          <p:nvPr/>
        </p:nvPicPr>
        <p:blipFill>
          <a:blip r:embed="rId12"/>
          <a:stretch>
            <a:fillRect/>
          </a:stretch>
        </p:blipFill>
        <p:spPr>
          <a:xfrm>
            <a:off x="841921" y="3784014"/>
            <a:ext cx="1341563" cy="705733"/>
          </a:xfrm>
          <a:prstGeom prst="rect">
            <a:avLst/>
          </a:prstGeom>
        </p:spPr>
      </p:pic>
      <p:pic>
        <p:nvPicPr>
          <p:cNvPr id="22" name="图片 21"/>
          <p:cNvPicPr>
            <a:picLocks noChangeAspect="1"/>
          </p:cNvPicPr>
          <p:nvPr/>
        </p:nvPicPr>
        <p:blipFill>
          <a:blip r:embed="rId13"/>
          <a:stretch>
            <a:fillRect/>
          </a:stretch>
        </p:blipFill>
        <p:spPr>
          <a:xfrm>
            <a:off x="3071159" y="2834768"/>
            <a:ext cx="1341563" cy="705733"/>
          </a:xfrm>
          <a:prstGeom prst="rect">
            <a:avLst/>
          </a:prstGeom>
        </p:spPr>
      </p:pic>
      <p:pic>
        <p:nvPicPr>
          <p:cNvPr id="23" name="图片 22"/>
          <p:cNvPicPr>
            <a:picLocks noChangeAspect="1"/>
          </p:cNvPicPr>
          <p:nvPr/>
        </p:nvPicPr>
        <p:blipFill>
          <a:blip r:embed="rId14"/>
          <a:stretch>
            <a:fillRect/>
          </a:stretch>
        </p:blipFill>
        <p:spPr>
          <a:xfrm>
            <a:off x="4420403" y="3008998"/>
            <a:ext cx="1341563" cy="705733"/>
          </a:xfrm>
          <a:prstGeom prst="rect">
            <a:avLst/>
          </a:prstGeom>
        </p:spPr>
      </p:pic>
      <p:pic>
        <p:nvPicPr>
          <p:cNvPr id="26" name="图片 25"/>
          <p:cNvPicPr>
            <a:picLocks noChangeAspect="1"/>
          </p:cNvPicPr>
          <p:nvPr/>
        </p:nvPicPr>
        <p:blipFill>
          <a:blip r:embed="rId15"/>
          <a:stretch>
            <a:fillRect/>
          </a:stretch>
        </p:blipFill>
        <p:spPr>
          <a:xfrm>
            <a:off x="2240268" y="3650362"/>
            <a:ext cx="1860300" cy="786133"/>
          </a:xfrm>
          <a:prstGeom prst="rect">
            <a:avLst/>
          </a:prstGeom>
        </p:spPr>
      </p:pic>
      <p:pic>
        <p:nvPicPr>
          <p:cNvPr id="27" name="图片 26"/>
          <p:cNvPicPr>
            <a:picLocks noChangeAspect="1"/>
          </p:cNvPicPr>
          <p:nvPr/>
        </p:nvPicPr>
        <p:blipFill>
          <a:blip r:embed="rId16"/>
          <a:stretch>
            <a:fillRect/>
          </a:stretch>
        </p:blipFill>
        <p:spPr>
          <a:xfrm>
            <a:off x="2280500" y="4485659"/>
            <a:ext cx="1207406" cy="518133"/>
          </a:xfrm>
          <a:prstGeom prst="rect">
            <a:avLst/>
          </a:prstGeom>
        </p:spPr>
      </p:pic>
      <p:pic>
        <p:nvPicPr>
          <p:cNvPr id="28" name="图片 27"/>
          <p:cNvPicPr>
            <a:picLocks noChangeAspect="1"/>
          </p:cNvPicPr>
          <p:nvPr/>
        </p:nvPicPr>
        <p:blipFill>
          <a:blip r:embed="rId17"/>
          <a:stretch>
            <a:fillRect/>
          </a:stretch>
        </p:blipFill>
        <p:spPr>
          <a:xfrm>
            <a:off x="841921" y="5172367"/>
            <a:ext cx="1439944" cy="527067"/>
          </a:xfrm>
          <a:prstGeom prst="rect">
            <a:avLst/>
          </a:prstGeom>
        </p:spPr>
      </p:pic>
      <p:pic>
        <p:nvPicPr>
          <p:cNvPr id="29" name="图片 28"/>
          <p:cNvPicPr>
            <a:picLocks noChangeAspect="1"/>
          </p:cNvPicPr>
          <p:nvPr/>
        </p:nvPicPr>
        <p:blipFill>
          <a:blip r:embed="rId18"/>
          <a:stretch>
            <a:fillRect/>
          </a:stretch>
        </p:blipFill>
        <p:spPr>
          <a:xfrm>
            <a:off x="3428793" y="4454391"/>
            <a:ext cx="1842413" cy="580667"/>
          </a:xfrm>
          <a:prstGeom prst="rect">
            <a:avLst/>
          </a:prstGeom>
        </p:spPr>
      </p:pic>
      <p:pic>
        <p:nvPicPr>
          <p:cNvPr id="30" name="图片 29"/>
          <p:cNvPicPr>
            <a:picLocks noChangeAspect="1"/>
          </p:cNvPicPr>
          <p:nvPr/>
        </p:nvPicPr>
        <p:blipFill>
          <a:blip r:embed="rId19"/>
          <a:stretch>
            <a:fillRect/>
          </a:stretch>
        </p:blipFill>
        <p:spPr>
          <a:xfrm>
            <a:off x="3348525" y="5204791"/>
            <a:ext cx="1457831" cy="705733"/>
          </a:xfrm>
          <a:prstGeom prst="rect">
            <a:avLst/>
          </a:prstGeom>
        </p:spPr>
      </p:pic>
      <p:pic>
        <p:nvPicPr>
          <p:cNvPr id="31" name="图片 30"/>
          <p:cNvPicPr>
            <a:picLocks noChangeAspect="1"/>
          </p:cNvPicPr>
          <p:nvPr/>
        </p:nvPicPr>
        <p:blipFill>
          <a:blip r:embed="rId20"/>
          <a:stretch>
            <a:fillRect/>
          </a:stretch>
        </p:blipFill>
        <p:spPr>
          <a:xfrm>
            <a:off x="4900795" y="5006483"/>
            <a:ext cx="1457831" cy="705733"/>
          </a:xfrm>
          <a:prstGeom prst="rect">
            <a:avLst/>
          </a:prstGeom>
        </p:spPr>
      </p:pic>
      <p:pic>
        <p:nvPicPr>
          <p:cNvPr id="33" name="图片 32"/>
          <p:cNvPicPr>
            <a:picLocks noChangeAspect="1"/>
          </p:cNvPicPr>
          <p:nvPr/>
        </p:nvPicPr>
        <p:blipFill>
          <a:blip r:embed="rId21"/>
          <a:stretch>
            <a:fillRect/>
          </a:stretch>
        </p:blipFill>
        <p:spPr>
          <a:xfrm>
            <a:off x="5151350" y="3899127"/>
            <a:ext cx="1842413" cy="580667"/>
          </a:xfrm>
          <a:prstGeom prst="rect">
            <a:avLst/>
          </a:prstGeom>
        </p:spPr>
      </p:pic>
      <p:pic>
        <p:nvPicPr>
          <p:cNvPr id="34" name="图片 33"/>
          <p:cNvPicPr>
            <a:picLocks noChangeAspect="1"/>
          </p:cNvPicPr>
          <p:nvPr/>
        </p:nvPicPr>
        <p:blipFill>
          <a:blip r:embed="rId22"/>
          <a:stretch>
            <a:fillRect/>
          </a:stretch>
        </p:blipFill>
        <p:spPr>
          <a:xfrm>
            <a:off x="5559842" y="3433331"/>
            <a:ext cx="1386281" cy="562800"/>
          </a:xfrm>
          <a:prstGeom prst="rect">
            <a:avLst/>
          </a:prstGeom>
        </p:spPr>
      </p:pic>
      <p:pic>
        <p:nvPicPr>
          <p:cNvPr id="35" name="图片 34"/>
          <p:cNvPicPr>
            <a:picLocks noChangeAspect="1"/>
          </p:cNvPicPr>
          <p:nvPr/>
        </p:nvPicPr>
        <p:blipFill>
          <a:blip r:embed="rId23"/>
          <a:stretch>
            <a:fillRect/>
          </a:stretch>
        </p:blipFill>
        <p:spPr>
          <a:xfrm>
            <a:off x="5559842" y="2586883"/>
            <a:ext cx="1323675" cy="562800"/>
          </a:xfrm>
          <a:prstGeom prst="rect">
            <a:avLst/>
          </a:prstGeom>
        </p:spPr>
      </p:pic>
      <p:pic>
        <p:nvPicPr>
          <p:cNvPr id="36" name="图片 35"/>
          <p:cNvPicPr>
            <a:picLocks noChangeAspect="1"/>
          </p:cNvPicPr>
          <p:nvPr/>
        </p:nvPicPr>
        <p:blipFill>
          <a:blip r:embed="rId24"/>
          <a:stretch>
            <a:fillRect/>
          </a:stretch>
        </p:blipFill>
        <p:spPr>
          <a:xfrm>
            <a:off x="5492763" y="2087666"/>
            <a:ext cx="1457831" cy="705733"/>
          </a:xfrm>
          <a:prstGeom prst="rect">
            <a:avLst/>
          </a:prstGeom>
        </p:spPr>
      </p:pic>
      <p:pic>
        <p:nvPicPr>
          <p:cNvPr id="37" name="图片 36"/>
          <p:cNvPicPr>
            <a:picLocks noChangeAspect="1"/>
          </p:cNvPicPr>
          <p:nvPr/>
        </p:nvPicPr>
        <p:blipFill>
          <a:blip r:embed="rId25"/>
          <a:stretch>
            <a:fillRect/>
          </a:stretch>
        </p:blipFill>
        <p:spPr>
          <a:xfrm>
            <a:off x="4077440" y="1671202"/>
            <a:ext cx="1046419" cy="1045200"/>
          </a:xfrm>
          <a:prstGeom prst="rect">
            <a:avLst/>
          </a:prstGeom>
        </p:spPr>
      </p:pic>
      <p:pic>
        <p:nvPicPr>
          <p:cNvPr id="38" name="图片 37"/>
          <p:cNvPicPr>
            <a:picLocks noChangeAspect="1"/>
          </p:cNvPicPr>
          <p:nvPr/>
        </p:nvPicPr>
        <p:blipFill>
          <a:blip r:embed="rId26"/>
          <a:stretch>
            <a:fillRect/>
          </a:stretch>
        </p:blipFill>
        <p:spPr>
          <a:xfrm>
            <a:off x="3565827" y="3672346"/>
            <a:ext cx="1842413" cy="929067"/>
          </a:xfrm>
          <a:prstGeom prst="rect">
            <a:avLst/>
          </a:prstGeom>
        </p:spPr>
      </p:pic>
      <p:pic>
        <p:nvPicPr>
          <p:cNvPr id="39" name="图片 38"/>
          <p:cNvPicPr>
            <a:picLocks noChangeAspect="1"/>
          </p:cNvPicPr>
          <p:nvPr/>
        </p:nvPicPr>
        <p:blipFill>
          <a:blip r:embed="rId27"/>
          <a:stretch>
            <a:fillRect/>
          </a:stretch>
        </p:blipFill>
        <p:spPr>
          <a:xfrm>
            <a:off x="371009" y="5884826"/>
            <a:ext cx="6233794" cy="643200"/>
          </a:xfrm>
          <a:prstGeom prst="rect">
            <a:avLst/>
          </a:prstGeom>
        </p:spPr>
      </p:pic>
    </p:spTree>
    <p:extLst>
      <p:ext uri="{BB962C8B-B14F-4D97-AF65-F5344CB8AC3E}">
        <p14:creationId xmlns:p14="http://schemas.microsoft.com/office/powerpoint/2010/main" val="1326571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2"/>
          <p:cNvSpPr txBox="1">
            <a:spLocks/>
          </p:cNvSpPr>
          <p:nvPr/>
        </p:nvSpPr>
        <p:spPr bwMode="auto">
          <a:xfrm>
            <a:off x="69850" y="689769"/>
            <a:ext cx="9001125" cy="3848100"/>
          </a:xfrm>
          <a:prstGeom prst="rect">
            <a:avLst/>
          </a:prstGeom>
          <a:noFill/>
          <a:ln w="1905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内容占位符 2"/>
          <p:cNvSpPr txBox="1">
            <a:spLocks/>
          </p:cNvSpPr>
          <p:nvPr/>
        </p:nvSpPr>
        <p:spPr bwMode="auto">
          <a:xfrm>
            <a:off x="73025" y="4618038"/>
            <a:ext cx="9001125" cy="2184400"/>
          </a:xfrm>
          <a:prstGeom prst="rect">
            <a:avLst/>
          </a:prstGeom>
          <a:noFill/>
          <a:ln w="19050">
            <a:solidFill>
              <a:schemeClr val="accent1"/>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5"/>
          <p:cNvSpPr>
            <a:spLocks noChangeArrowheads="1"/>
          </p:cNvSpPr>
          <p:nvPr/>
        </p:nvSpPr>
        <p:spPr bwMode="auto">
          <a:xfrm>
            <a:off x="6973570" y="-52388"/>
            <a:ext cx="215956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buFontTx/>
              <a:buNone/>
            </a:pPr>
            <a:r>
              <a:rPr lang="en-US" altLang="zh-CN"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、问题描述</a:t>
            </a:r>
            <a:endParaRPr lang="zh-CN" altLang="en-US" sz="28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1" name="表格 20">
            <a:extLst>
              <a:ext uri="{FF2B5EF4-FFF2-40B4-BE49-F238E27FC236}">
                <a16:creationId xmlns:a16="http://schemas.microsoft.com/office/drawing/2014/main" id="{F7AED091-6557-4CCB-BE7A-1FC30B72ED58}"/>
              </a:ext>
            </a:extLst>
          </p:cNvPr>
          <p:cNvGraphicFramePr>
            <a:graphicFrameLocks noGrp="1"/>
          </p:cNvGraphicFramePr>
          <p:nvPr>
            <p:extLst>
              <p:ext uri="{D42A27DB-BD31-4B8C-83A1-F6EECF244321}">
                <p14:modId xmlns:p14="http://schemas.microsoft.com/office/powerpoint/2010/main" val="1020593379"/>
              </p:ext>
            </p:extLst>
          </p:nvPr>
        </p:nvGraphicFramePr>
        <p:xfrm>
          <a:off x="151165" y="4699000"/>
          <a:ext cx="4240212" cy="1979612"/>
        </p:xfrm>
        <a:graphic>
          <a:graphicData uri="http://schemas.openxmlformats.org/drawingml/2006/table">
            <a:tbl>
              <a:tblPr firstRow="1" firstCol="1" bandRow="1">
                <a:tableStyleId>{5C22544A-7EE6-4342-B048-85BDC9FD1C3A}</a:tableStyleId>
              </a:tblPr>
              <a:tblGrid>
                <a:gridCol w="1699173">
                  <a:extLst>
                    <a:ext uri="{9D8B030D-6E8A-4147-A177-3AD203B41FA5}">
                      <a16:colId xmlns:a16="http://schemas.microsoft.com/office/drawing/2014/main" val="3812545864"/>
                    </a:ext>
                  </a:extLst>
                </a:gridCol>
                <a:gridCol w="2541039">
                  <a:extLst>
                    <a:ext uri="{9D8B030D-6E8A-4147-A177-3AD203B41FA5}">
                      <a16:colId xmlns:a16="http://schemas.microsoft.com/office/drawing/2014/main" val="3296998995"/>
                    </a:ext>
                  </a:extLst>
                </a:gridCol>
              </a:tblGrid>
              <a:tr h="383856">
                <a:tc>
                  <a:txBody>
                    <a:bodyPr/>
                    <a:lstStyle/>
                    <a:p>
                      <a:pPr algn="ctr">
                        <a:spcAft>
                          <a:spcPts val="0"/>
                        </a:spcAft>
                      </a:pPr>
                      <a:r>
                        <a:rPr lang="zh-CN" altLang="en-US" sz="1900" b="0" kern="100" dirty="0">
                          <a:effectLst/>
                          <a:latin typeface="微软雅黑" panose="020B0503020204020204" pitchFamily="34" charset="-122"/>
                          <a:ea typeface="微软雅黑" panose="020B0503020204020204" pitchFamily="34" charset="-122"/>
                          <a:cs typeface="Times New Roman" panose="02020603050405020304" pitchFamily="18" charset="0"/>
                        </a:rPr>
                        <a:t>几何尺寸</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a:txBody>
                    <a:bodyPr/>
                    <a:lstStyle/>
                    <a:p>
                      <a:pPr algn="ctr">
                        <a:spcAft>
                          <a:spcPts val="0"/>
                        </a:spcAft>
                      </a:pPr>
                      <a:r>
                        <a:rPr lang="zh-CN" altLang="en-US" sz="1900" b="0" kern="100" dirty="0">
                          <a:effectLst/>
                          <a:latin typeface="微软雅黑" panose="020B0503020204020204" pitchFamily="34" charset="-122"/>
                          <a:ea typeface="微软雅黑" panose="020B0503020204020204" pitchFamily="34" charset="-122"/>
                          <a:cs typeface="Times New Roman" panose="02020603050405020304" pitchFamily="18" charset="0"/>
                        </a:rPr>
                        <a:t>数值</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556186860"/>
                  </a:ext>
                </a:extLst>
              </a:tr>
              <a:tr h="398939">
                <a:tc>
                  <a:txBody>
                    <a:bodyPr/>
                    <a:lstStyle/>
                    <a:p>
                      <a:pPr marL="0" algn="ctr" defTabSz="914400" rtl="0" eaLnBrk="1" latinLnBrk="0" hangingPunct="1">
                        <a:spcAft>
                          <a:spcPts val="0"/>
                        </a:spcAft>
                      </a:pPr>
                      <a:r>
                        <a:rPr lang="zh-CN" altLang="zh-CN" sz="1700" b="0" kern="100" dirty="0">
                          <a:solidFill>
                            <a:schemeClr val="lt1"/>
                          </a:solidFill>
                          <a:effectLst/>
                          <a:latin typeface="微软雅黑" panose="020B0503020204020204" pitchFamily="34" charset="-122"/>
                          <a:ea typeface="微软雅黑" panose="020B0503020204020204" pitchFamily="34" charset="-122"/>
                          <a:cs typeface="Times New Roman" panose="02020603050405020304" pitchFamily="18" charset="0"/>
                        </a:rPr>
                        <a:t>换热管直径</a:t>
                      </a:r>
                      <a:endParaRPr lang="zh-CN" altLang="en-US" sz="1700" b="0" kern="100" dirty="0">
                        <a:solidFill>
                          <a:schemeClr val="lt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r>
                        <a:rPr 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16.4 mm</a:t>
                      </a:r>
                      <a:endParaRPr lang="zh-CN" alt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2158459069"/>
                  </a:ext>
                </a:extLst>
              </a:tr>
              <a:tr h="398939">
                <a:tc>
                  <a:txBody>
                    <a:bodyPr/>
                    <a:lstStyle/>
                    <a:p>
                      <a:pPr marL="0" algn="ctr" defTabSz="914400" rtl="0" eaLnBrk="1" latinLnBrk="0" hangingPunct="1">
                        <a:spcAft>
                          <a:spcPts val="0"/>
                        </a:spcAft>
                      </a:pPr>
                      <a:r>
                        <a:rPr lang="zh-CN" altLang="zh-CN" sz="1700" b="0" kern="100" dirty="0">
                          <a:solidFill>
                            <a:schemeClr val="lt1"/>
                          </a:solidFill>
                          <a:effectLst/>
                          <a:latin typeface="微软雅黑" panose="020B0503020204020204" pitchFamily="34" charset="-122"/>
                          <a:ea typeface="微软雅黑" panose="020B0503020204020204" pitchFamily="34" charset="-122"/>
                          <a:cs typeface="Times New Roman" panose="02020603050405020304" pitchFamily="18" charset="0"/>
                        </a:rPr>
                        <a:t>计算域宽度</a:t>
                      </a:r>
                      <a:endParaRPr lang="zh-CN" altLang="en-US" sz="1700" b="0" kern="100" dirty="0">
                        <a:solidFill>
                          <a:schemeClr val="lt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r>
                        <a:rPr 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65.6 mm</a:t>
                      </a:r>
                      <a:endParaRPr lang="zh-CN" alt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087208171"/>
                  </a:ext>
                </a:extLst>
              </a:tr>
              <a:tr h="398939">
                <a:tc>
                  <a:txBody>
                    <a:bodyPr/>
                    <a:lstStyle/>
                    <a:p>
                      <a:pPr marL="0" algn="ctr" defTabSz="914400" rtl="0" eaLnBrk="1" latinLnBrk="0" hangingPunct="1">
                        <a:spcAft>
                          <a:spcPts val="0"/>
                        </a:spcAft>
                      </a:pPr>
                      <a:r>
                        <a:rPr lang="zh-CN" altLang="zh-CN" sz="1700" b="0" kern="100" dirty="0">
                          <a:solidFill>
                            <a:schemeClr val="lt1"/>
                          </a:solidFill>
                          <a:effectLst/>
                          <a:latin typeface="微软雅黑" panose="020B0503020204020204" pitchFamily="34" charset="-122"/>
                          <a:ea typeface="微软雅黑" panose="020B0503020204020204" pitchFamily="34" charset="-122"/>
                          <a:cs typeface="Times New Roman" panose="02020603050405020304" pitchFamily="18" charset="0"/>
                        </a:rPr>
                        <a:t>计算域长度</a:t>
                      </a:r>
                      <a:endParaRPr lang="zh-CN" altLang="en-US" sz="1700" b="0" kern="100" dirty="0">
                        <a:solidFill>
                          <a:schemeClr val="lt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r>
                        <a:rPr 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650 mm</a:t>
                      </a:r>
                      <a:endParaRPr lang="zh-CN" alt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894481800"/>
                  </a:ext>
                </a:extLst>
              </a:tr>
              <a:tr h="3989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700" b="0" kern="100" dirty="0">
                          <a:solidFill>
                            <a:schemeClr val="lt1"/>
                          </a:solidFill>
                          <a:effectLst/>
                          <a:latin typeface="微软雅黑" panose="020B0503020204020204" pitchFamily="34" charset="-122"/>
                          <a:ea typeface="微软雅黑" panose="020B0503020204020204" pitchFamily="34" charset="-122"/>
                          <a:cs typeface="Times New Roman" panose="02020603050405020304" pitchFamily="18" charset="0"/>
                        </a:rPr>
                        <a:t>设计单元</a:t>
                      </a:r>
                      <a:r>
                        <a:rPr lang="zh-CN" altLang="en-US" sz="1700" b="0" kern="100" dirty="0">
                          <a:solidFill>
                            <a:schemeClr val="lt1"/>
                          </a:solidFill>
                          <a:effectLst/>
                          <a:latin typeface="微软雅黑" panose="020B0503020204020204" pitchFamily="34" charset="-122"/>
                          <a:ea typeface="微软雅黑" panose="020B0503020204020204" pitchFamily="34" charset="-122"/>
                          <a:cs typeface="Times New Roman" panose="02020603050405020304" pitchFamily="18" charset="0"/>
                        </a:rPr>
                        <a:t>尺寸</a:t>
                      </a:r>
                    </a:p>
                  </a:txBody>
                  <a:tcPr marL="68590" marR="68590" marT="0" marB="0" anchor="ctr"/>
                </a:tc>
                <a:tc>
                  <a:txBody>
                    <a:bodyPr/>
                    <a:lstStyle/>
                    <a:p>
                      <a:pPr algn="ctr">
                        <a:lnSpc>
                          <a:spcPct val="150000"/>
                        </a:lnSpc>
                        <a:spcAft>
                          <a:spcPts val="0"/>
                        </a:spcAft>
                      </a:pPr>
                      <a:r>
                        <a:rPr 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65.6 </a:t>
                      </a:r>
                      <a:r>
                        <a:rPr lang="en-US" altLang="zh-CN"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mm </a:t>
                      </a:r>
                      <a:r>
                        <a:rPr 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 65.6 mm</a:t>
                      </a:r>
                      <a:endParaRPr lang="zh-CN" alt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2616931094"/>
                  </a:ext>
                </a:extLst>
              </a:tr>
            </a:tbl>
          </a:graphicData>
        </a:graphic>
      </p:graphicFrame>
      <p:grpSp>
        <p:nvGrpSpPr>
          <p:cNvPr id="22" name="组合 12"/>
          <p:cNvGrpSpPr>
            <a:grpSpLocks/>
          </p:cNvGrpSpPr>
          <p:nvPr/>
        </p:nvGrpSpPr>
        <p:grpSpPr bwMode="auto">
          <a:xfrm>
            <a:off x="125413" y="731838"/>
            <a:ext cx="2868612" cy="465137"/>
            <a:chOff x="124668" y="732018"/>
            <a:chExt cx="3120950" cy="465081"/>
          </a:xfrm>
        </p:grpSpPr>
        <p:sp>
          <p:nvSpPr>
            <p:cNvPr id="23" name="矩形 22">
              <a:extLst>
                <a:ext uri="{FF2B5EF4-FFF2-40B4-BE49-F238E27FC236}">
                  <a16:creationId xmlns:a16="http://schemas.microsoft.com/office/drawing/2014/main" id="{ACFF976D-C10F-4773-B6C0-A8EF394982B5}"/>
                </a:ext>
              </a:extLst>
            </p:cNvPr>
            <p:cNvSpPr/>
            <p:nvPr/>
          </p:nvSpPr>
          <p:spPr>
            <a:xfrm>
              <a:off x="360713" y="732018"/>
              <a:ext cx="2884905" cy="455033"/>
            </a:xfrm>
            <a:prstGeom prst="rect">
              <a:avLst/>
            </a:prstGeom>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lin ang="135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6">
                <a:shade val="80000"/>
                <a:hueOff val="0"/>
                <a:satOff val="0"/>
                <a:lumOff val="0"/>
                <a:alphaOff val="0"/>
              </a:schemeClr>
            </a:effectRef>
            <a:fontRef idx="minor">
              <a:schemeClr val="dk1"/>
            </a:fontRef>
          </p:style>
        </p:sp>
        <p:sp>
          <p:nvSpPr>
            <p:cNvPr id="24" name="文本框 23">
              <a:extLst>
                <a:ext uri="{FF2B5EF4-FFF2-40B4-BE49-F238E27FC236}">
                  <a16:creationId xmlns:a16="http://schemas.microsoft.com/office/drawing/2014/main" id="{3583D282-40E0-4567-95F3-C6CD9EBD4A2A}"/>
                </a:ext>
              </a:extLst>
            </p:cNvPr>
            <p:cNvSpPr txBox="1"/>
            <p:nvPr/>
          </p:nvSpPr>
          <p:spPr>
            <a:xfrm>
              <a:off x="124668" y="742066"/>
              <a:ext cx="3035630" cy="45503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lIns="361183" tIns="55880" rIns="55880" bIns="55880" spcCol="1270" anchor="ctr"/>
            <a:lstStyle/>
            <a:p>
              <a:pPr defTabSz="977900">
                <a:lnSpc>
                  <a:spcPct val="90000"/>
                </a:lnSpc>
                <a:spcAft>
                  <a:spcPts val="0"/>
                </a:spcAft>
                <a:tabLst>
                  <a:tab pos="444500" algn="l"/>
                </a:tabLst>
                <a:defRPr/>
              </a:pPr>
              <a:r>
                <a:rPr lang="zh-CN" altLang="en-US"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模型建立</a:t>
              </a:r>
              <a:endParaRPr lang="zh-CN" altLang="en-US" sz="2200" dirty="0">
                <a:solidFill>
                  <a:schemeClr val="bg1"/>
                </a:solidFill>
                <a:latin typeface="微软雅黑" panose="020B0503020204020204" pitchFamily="34" charset="-122"/>
                <a:ea typeface="微软雅黑" panose="020B0503020204020204" pitchFamily="34" charset="-122"/>
              </a:endParaRPr>
            </a:p>
          </p:txBody>
        </p:sp>
      </p:grpSp>
      <p:sp>
        <p:nvSpPr>
          <p:cNvPr id="25" name="灯片编号占位符 1"/>
          <p:cNvSpPr>
            <a:spLocks noGrp="1"/>
          </p:cNvSpPr>
          <p:nvPr>
            <p:ph type="sldNum" sz="quarter" idx="11"/>
          </p:nvPr>
        </p:nvSpPr>
        <p:spPr>
          <a:xfrm>
            <a:off x="8547100" y="6330950"/>
            <a:ext cx="527050" cy="427038"/>
          </a:xfrm>
          <a:noFill/>
        </p:spPr>
        <p:txBody>
          <a:bodyPr>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 typeface="Arial" panose="020B0604020202020204" pitchFamily="34" charset="0"/>
              <a:buNone/>
            </a:pPr>
            <a:r>
              <a:rPr lang="en-US" altLang="zh-CN" sz="1800" dirty="0" smtClean="0">
                <a:solidFill>
                  <a:srgbClr val="898989"/>
                </a:solidFill>
                <a:latin typeface="微软雅黑" panose="020B0503020204020204" pitchFamily="34" charset="-122"/>
                <a:ea typeface="微软雅黑" panose="020B0503020204020204" pitchFamily="34" charset="-122"/>
              </a:rPr>
              <a:t>?</a:t>
            </a:r>
            <a:endParaRPr lang="zh-CN" altLang="en-US" sz="1800" dirty="0" smtClean="0">
              <a:latin typeface="微软雅黑" panose="020B0503020204020204" pitchFamily="34" charset="-122"/>
              <a:ea typeface="微软雅黑" panose="020B0503020204020204" pitchFamily="34" charset="-122"/>
            </a:endParaRPr>
          </a:p>
        </p:txBody>
      </p:sp>
      <p:graphicFrame>
        <p:nvGraphicFramePr>
          <p:cNvPr id="12" name="表格 11">
            <a:extLst>
              <a:ext uri="{FF2B5EF4-FFF2-40B4-BE49-F238E27FC236}">
                <a16:creationId xmlns:a16="http://schemas.microsoft.com/office/drawing/2014/main" id="{F7AED091-6557-4CCB-BE7A-1FC30B72ED58}"/>
              </a:ext>
            </a:extLst>
          </p:cNvPr>
          <p:cNvGraphicFramePr>
            <a:graphicFrameLocks noGrp="1"/>
          </p:cNvGraphicFramePr>
          <p:nvPr>
            <p:extLst>
              <p:ext uri="{D42A27DB-BD31-4B8C-83A1-F6EECF244321}">
                <p14:modId xmlns:p14="http://schemas.microsoft.com/office/powerpoint/2010/main" val="2676592042"/>
              </p:ext>
            </p:extLst>
          </p:nvPr>
        </p:nvGraphicFramePr>
        <p:xfrm>
          <a:off x="4738335" y="4710112"/>
          <a:ext cx="4240212" cy="1979612"/>
        </p:xfrm>
        <a:graphic>
          <a:graphicData uri="http://schemas.openxmlformats.org/drawingml/2006/table">
            <a:tbl>
              <a:tblPr firstRow="1" firstCol="1" bandRow="1">
                <a:tableStyleId>{5C22544A-7EE6-4342-B048-85BDC9FD1C3A}</a:tableStyleId>
              </a:tblPr>
              <a:tblGrid>
                <a:gridCol w="1699173">
                  <a:extLst>
                    <a:ext uri="{9D8B030D-6E8A-4147-A177-3AD203B41FA5}">
                      <a16:colId xmlns:a16="http://schemas.microsoft.com/office/drawing/2014/main" val="3812545864"/>
                    </a:ext>
                  </a:extLst>
                </a:gridCol>
                <a:gridCol w="2541039">
                  <a:extLst>
                    <a:ext uri="{9D8B030D-6E8A-4147-A177-3AD203B41FA5}">
                      <a16:colId xmlns:a16="http://schemas.microsoft.com/office/drawing/2014/main" val="3296998995"/>
                    </a:ext>
                  </a:extLst>
                </a:gridCol>
              </a:tblGrid>
              <a:tr h="383856">
                <a:tc>
                  <a:txBody>
                    <a:bodyPr/>
                    <a:lstStyle/>
                    <a:p>
                      <a:pPr algn="ctr">
                        <a:spcAft>
                          <a:spcPts val="0"/>
                        </a:spcAft>
                      </a:pPr>
                      <a:r>
                        <a:rPr lang="zh-CN" altLang="en-US" sz="1900" b="0" kern="100" dirty="0">
                          <a:effectLst/>
                          <a:latin typeface="微软雅黑" panose="020B0503020204020204" pitchFamily="34" charset="-122"/>
                          <a:ea typeface="微软雅黑" panose="020B0503020204020204" pitchFamily="34" charset="-122"/>
                          <a:cs typeface="Times New Roman" panose="02020603050405020304" pitchFamily="18" charset="0"/>
                        </a:rPr>
                        <a:t>几何</a:t>
                      </a: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尺寸</a:t>
                      </a:r>
                      <a:r>
                        <a:rPr lang="en-US" altLang="zh-CN"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a:txBody>
                    <a:bodyPr/>
                    <a:lstStyle/>
                    <a:p>
                      <a:pPr algn="ctr">
                        <a:spcAft>
                          <a:spcPts val="0"/>
                        </a:spcAft>
                      </a:pPr>
                      <a:r>
                        <a:rPr lang="zh-CN" altLang="en-US" sz="1900" b="0" kern="100" dirty="0">
                          <a:effectLst/>
                          <a:latin typeface="微软雅黑" panose="020B0503020204020204" pitchFamily="34" charset="-122"/>
                          <a:ea typeface="微软雅黑" panose="020B0503020204020204" pitchFamily="34" charset="-122"/>
                          <a:cs typeface="Times New Roman" panose="02020603050405020304" pitchFamily="18" charset="0"/>
                        </a:rPr>
                        <a:t>数值</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556186860"/>
                  </a:ext>
                </a:extLst>
              </a:tr>
              <a:tr h="398939">
                <a:tc>
                  <a:txBody>
                    <a:bodyPr/>
                    <a:lstStyle/>
                    <a:p>
                      <a:pPr marL="0" algn="ctr" defTabSz="914400" rtl="0" eaLnBrk="1" latinLnBrk="0" hangingPunct="1">
                        <a:spcAft>
                          <a:spcPts val="0"/>
                        </a:spcAft>
                      </a:pPr>
                      <a:r>
                        <a:rPr lang="zh-CN" altLang="zh-CN" sz="1700" b="0" kern="100" dirty="0">
                          <a:solidFill>
                            <a:schemeClr val="lt1"/>
                          </a:solidFill>
                          <a:effectLst/>
                          <a:latin typeface="微软雅黑" panose="020B0503020204020204" pitchFamily="34" charset="-122"/>
                          <a:ea typeface="微软雅黑" panose="020B0503020204020204" pitchFamily="34" charset="-122"/>
                          <a:cs typeface="Times New Roman" panose="02020603050405020304" pitchFamily="18" charset="0"/>
                        </a:rPr>
                        <a:t>换热管直径</a:t>
                      </a:r>
                      <a:endParaRPr lang="zh-CN" altLang="en-US" sz="1700" b="0" kern="100" dirty="0">
                        <a:solidFill>
                          <a:schemeClr val="lt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r>
                        <a:rPr 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16.4 mm</a:t>
                      </a:r>
                      <a:endParaRPr lang="zh-CN" alt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2158459069"/>
                  </a:ext>
                </a:extLst>
              </a:tr>
              <a:tr h="398939">
                <a:tc>
                  <a:txBody>
                    <a:bodyPr/>
                    <a:lstStyle/>
                    <a:p>
                      <a:pPr marL="0" algn="ctr" defTabSz="914400" rtl="0" eaLnBrk="1" latinLnBrk="0" hangingPunct="1">
                        <a:spcAft>
                          <a:spcPts val="0"/>
                        </a:spcAft>
                      </a:pPr>
                      <a:r>
                        <a:rPr lang="zh-CN" altLang="zh-CN" sz="1700" b="0" kern="100" dirty="0">
                          <a:solidFill>
                            <a:schemeClr val="lt1"/>
                          </a:solidFill>
                          <a:effectLst/>
                          <a:latin typeface="微软雅黑" panose="020B0503020204020204" pitchFamily="34" charset="-122"/>
                          <a:ea typeface="微软雅黑" panose="020B0503020204020204" pitchFamily="34" charset="-122"/>
                          <a:cs typeface="Times New Roman" panose="02020603050405020304" pitchFamily="18" charset="0"/>
                        </a:rPr>
                        <a:t>计算域宽度</a:t>
                      </a:r>
                      <a:endParaRPr lang="zh-CN" altLang="en-US" sz="1700" b="0" kern="100" dirty="0">
                        <a:solidFill>
                          <a:schemeClr val="lt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r>
                        <a:rPr 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65.6 mm</a:t>
                      </a:r>
                      <a:endParaRPr lang="zh-CN" alt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087208171"/>
                  </a:ext>
                </a:extLst>
              </a:tr>
              <a:tr h="398939">
                <a:tc>
                  <a:txBody>
                    <a:bodyPr/>
                    <a:lstStyle/>
                    <a:p>
                      <a:pPr marL="0" algn="ctr" defTabSz="914400" rtl="0" eaLnBrk="1" latinLnBrk="0" hangingPunct="1">
                        <a:spcAft>
                          <a:spcPts val="0"/>
                        </a:spcAft>
                      </a:pPr>
                      <a:r>
                        <a:rPr lang="zh-CN" altLang="zh-CN" sz="1700" b="0" kern="100" dirty="0">
                          <a:solidFill>
                            <a:schemeClr val="lt1"/>
                          </a:solidFill>
                          <a:effectLst/>
                          <a:latin typeface="微软雅黑" panose="020B0503020204020204" pitchFamily="34" charset="-122"/>
                          <a:ea typeface="微软雅黑" panose="020B0503020204020204" pitchFamily="34" charset="-122"/>
                          <a:cs typeface="Times New Roman" panose="02020603050405020304" pitchFamily="18" charset="0"/>
                        </a:rPr>
                        <a:t>计算域长度</a:t>
                      </a:r>
                      <a:endParaRPr lang="zh-CN" altLang="en-US" sz="1700" b="0" kern="100" dirty="0">
                        <a:solidFill>
                          <a:schemeClr val="lt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r>
                        <a:rPr 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650 mm</a:t>
                      </a:r>
                      <a:endParaRPr lang="zh-CN" alt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894481800"/>
                  </a:ext>
                </a:extLst>
              </a:tr>
              <a:tr h="3989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700" b="0" kern="100" dirty="0">
                          <a:solidFill>
                            <a:schemeClr val="lt1"/>
                          </a:solidFill>
                          <a:effectLst/>
                          <a:latin typeface="微软雅黑" panose="020B0503020204020204" pitchFamily="34" charset="-122"/>
                          <a:ea typeface="微软雅黑" panose="020B0503020204020204" pitchFamily="34" charset="-122"/>
                          <a:cs typeface="Times New Roman" panose="02020603050405020304" pitchFamily="18" charset="0"/>
                        </a:rPr>
                        <a:t>设计单元</a:t>
                      </a:r>
                      <a:r>
                        <a:rPr lang="zh-CN" altLang="en-US" sz="1700" b="0" kern="100" dirty="0">
                          <a:solidFill>
                            <a:schemeClr val="lt1"/>
                          </a:solidFill>
                          <a:effectLst/>
                          <a:latin typeface="微软雅黑" panose="020B0503020204020204" pitchFamily="34" charset="-122"/>
                          <a:ea typeface="微软雅黑" panose="020B0503020204020204" pitchFamily="34" charset="-122"/>
                          <a:cs typeface="Times New Roman" panose="02020603050405020304" pitchFamily="18" charset="0"/>
                        </a:rPr>
                        <a:t>尺寸</a:t>
                      </a:r>
                    </a:p>
                  </a:txBody>
                  <a:tcPr marL="68590" marR="68590" marT="0" marB="0" anchor="ctr"/>
                </a:tc>
                <a:tc>
                  <a:txBody>
                    <a:bodyPr/>
                    <a:lstStyle/>
                    <a:p>
                      <a:pPr algn="ctr">
                        <a:lnSpc>
                          <a:spcPct val="150000"/>
                        </a:lnSpc>
                        <a:spcAft>
                          <a:spcPts val="0"/>
                        </a:spcAft>
                      </a:pPr>
                      <a:r>
                        <a:rPr 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65.6 </a:t>
                      </a:r>
                      <a:r>
                        <a:rPr lang="en-US" altLang="zh-CN"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mm </a:t>
                      </a:r>
                      <a:r>
                        <a:rPr 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 65.6 mm</a:t>
                      </a:r>
                      <a:endParaRPr lang="zh-CN" altLang="en-US" sz="1700" b="1" kern="12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2616931094"/>
                  </a:ext>
                </a:extLst>
              </a:tr>
            </a:tbl>
          </a:graphicData>
        </a:graphic>
      </p:graphicFrame>
      <p:grpSp>
        <p:nvGrpSpPr>
          <p:cNvPr id="37" name="组合 36"/>
          <p:cNvGrpSpPr/>
          <p:nvPr/>
        </p:nvGrpSpPr>
        <p:grpSpPr>
          <a:xfrm rot="16200000">
            <a:off x="7571951" y="757211"/>
            <a:ext cx="1357568" cy="1435166"/>
            <a:chOff x="4706404" y="1151719"/>
            <a:chExt cx="1357568" cy="1435166"/>
          </a:xfrm>
        </p:grpSpPr>
        <p:sp>
          <p:nvSpPr>
            <p:cNvPr id="2" name="立方体 1"/>
            <p:cNvSpPr/>
            <p:nvPr/>
          </p:nvSpPr>
          <p:spPr>
            <a:xfrm>
              <a:off x="5023555" y="1727200"/>
              <a:ext cx="451556" cy="451556"/>
            </a:xfrm>
            <a:prstGeom prst="cub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rot="5400000">
              <a:off x="4890214" y="2186345"/>
              <a:ext cx="140928" cy="125751"/>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482254" y="2059781"/>
              <a:ext cx="244652" cy="792"/>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flipV="1">
              <a:off x="4983414" y="1574909"/>
              <a:ext cx="291600"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rot="5400000">
              <a:off x="4729938" y="2241088"/>
              <a:ext cx="322263" cy="369332"/>
            </a:xfrm>
            <a:prstGeom prst="rect">
              <a:avLst/>
            </a:prstGeom>
            <a:noFill/>
          </p:spPr>
          <p:txBody>
            <a:bodyPr wrap="square" rtlCol="0">
              <a:spAutoFit/>
            </a:bodyPr>
            <a:lstStyle/>
            <a:p>
              <a:r>
                <a:rPr lang="en-US" altLang="zh-CN" b="1" dirty="0" smtClean="0">
                  <a:latin typeface="Times New Roman" panose="02020603050405020304" pitchFamily="18" charset="0"/>
                  <a:cs typeface="Times New Roman" panose="02020603050405020304" pitchFamily="18" charset="0"/>
                </a:rPr>
                <a:t>Z</a:t>
              </a:r>
              <a:endParaRPr lang="zh-CN" altLang="en-US"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rot="5400000">
              <a:off x="5718174" y="1864008"/>
              <a:ext cx="322263" cy="369332"/>
            </a:xfrm>
            <a:prstGeom prst="rect">
              <a:avLst/>
            </a:prstGeom>
            <a:noFill/>
          </p:spPr>
          <p:txBody>
            <a:bodyPr wrap="square" rtlCol="0">
              <a:spAutoFit/>
            </a:bodyPr>
            <a:lstStyle/>
            <a:p>
              <a:r>
                <a:rPr lang="en-US" altLang="zh-CN" b="1" dirty="0" smtClean="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p:txBody>
        </p:sp>
        <p:sp>
          <p:nvSpPr>
            <p:cNvPr id="29" name="文本框 28"/>
            <p:cNvSpPr txBox="1"/>
            <p:nvPr/>
          </p:nvSpPr>
          <p:spPr>
            <a:xfrm rot="5400000">
              <a:off x="4965431" y="1128185"/>
              <a:ext cx="322263" cy="369332"/>
            </a:xfrm>
            <a:prstGeom prst="rect">
              <a:avLst/>
            </a:prstGeom>
            <a:noFill/>
          </p:spPr>
          <p:txBody>
            <a:bodyPr wrap="square" rtlCol="0">
              <a:spAutoFit/>
            </a:bodyPr>
            <a:lstStyle/>
            <a:p>
              <a:r>
                <a:rPr lang="en-US" altLang="zh-CN" b="1" dirty="0" smtClean="0">
                  <a:latin typeface="Times New Roman" panose="02020603050405020304" pitchFamily="18" charset="0"/>
                  <a:cs typeface="Times New Roman" panose="02020603050405020304" pitchFamily="18" charset="0"/>
                </a:rPr>
                <a:t>Y</a:t>
              </a:r>
              <a:endParaRPr lang="zh-CN" altLang="en-US" b="1" dirty="0">
                <a:latin typeface="Times New Roman" panose="02020603050405020304" pitchFamily="18" charset="0"/>
                <a:cs typeface="Times New Roman" panose="02020603050405020304" pitchFamily="18" charset="0"/>
              </a:endParaRPr>
            </a:p>
          </p:txBody>
        </p:sp>
      </p:grpSp>
      <p:pic>
        <p:nvPicPr>
          <p:cNvPr id="38" name="图片 37"/>
          <p:cNvPicPr>
            <a:picLocks noChangeAspect="1"/>
          </p:cNvPicPr>
          <p:nvPr/>
        </p:nvPicPr>
        <p:blipFill rotWithShape="1">
          <a:blip r:embed="rId2">
            <a:extLst>
              <a:ext uri="{28A0092B-C50C-407E-A947-70E740481C1C}">
                <a14:useLocalDpi xmlns:a14="http://schemas.microsoft.com/office/drawing/2010/main" val="0"/>
              </a:ext>
            </a:extLst>
          </a:blip>
          <a:srcRect l="4929" t="2806" r="3640" b="3040"/>
          <a:stretch/>
        </p:blipFill>
        <p:spPr>
          <a:xfrm rot="16200000">
            <a:off x="3136108" y="724692"/>
            <a:ext cx="2738439" cy="4730750"/>
          </a:xfrm>
          <a:prstGeom prst="rect">
            <a:avLst/>
          </a:prstGeom>
        </p:spPr>
      </p:pic>
      <p:sp>
        <p:nvSpPr>
          <p:cNvPr id="43" name="文本框 42"/>
          <p:cNvSpPr txBox="1"/>
          <p:nvPr/>
        </p:nvSpPr>
        <p:spPr>
          <a:xfrm>
            <a:off x="2528158" y="1339850"/>
            <a:ext cx="658144" cy="369332"/>
          </a:xfrm>
          <a:prstGeom prst="rect">
            <a:avLst/>
          </a:prstGeom>
          <a:noFill/>
        </p:spPr>
        <p:txBody>
          <a:bodyPr wrap="square" rtlCol="0">
            <a:spAutoFit/>
          </a:bodyPr>
          <a:lstStyle/>
          <a:p>
            <a:r>
              <a:rPr lang="en-US" altLang="zh-CN" b="1" dirty="0" smtClean="0">
                <a:latin typeface="Times New Roman" panose="02020603050405020304" pitchFamily="18" charset="0"/>
                <a:cs typeface="Times New Roman" panose="02020603050405020304" pitchFamily="18" charset="0"/>
              </a:rPr>
              <a:t>ABP</a:t>
            </a:r>
            <a:endParaRPr lang="zh-CN" altLang="en-US" b="1" dirty="0">
              <a:latin typeface="Times New Roman" panose="02020603050405020304" pitchFamily="18" charset="0"/>
              <a:cs typeface="Times New Roman" panose="02020603050405020304" pitchFamily="18" charset="0"/>
            </a:endParaRPr>
          </a:p>
        </p:txBody>
      </p:sp>
      <p:sp>
        <p:nvSpPr>
          <p:cNvPr id="45" name="文本框 44"/>
          <p:cNvSpPr txBox="1"/>
          <p:nvPr/>
        </p:nvSpPr>
        <p:spPr>
          <a:xfrm>
            <a:off x="2885690" y="2766901"/>
            <a:ext cx="967888" cy="646331"/>
          </a:xfrm>
          <a:prstGeom prst="rect">
            <a:avLst/>
          </a:prstGeom>
          <a:noFill/>
        </p:spPr>
        <p:txBody>
          <a:bodyPr wrap="square" rtlCol="0">
            <a:spAutoFit/>
          </a:bodyPr>
          <a:lstStyle/>
          <a:p>
            <a:pPr algn="ctr"/>
            <a:r>
              <a:rPr lang="en-US" altLang="zh-CN" b="1" dirty="0" smtClean="0">
                <a:latin typeface="Times New Roman" panose="02020603050405020304" pitchFamily="18" charset="0"/>
                <a:cs typeface="Times New Roman" panose="02020603050405020304" pitchFamily="18" charset="0"/>
              </a:rPr>
              <a:t>anode</a:t>
            </a:r>
          </a:p>
          <a:p>
            <a:pPr algn="ctr"/>
            <a:r>
              <a:rPr lang="en-US" altLang="zh-CN" b="1" dirty="0" smtClean="0">
                <a:latin typeface="Times New Roman" panose="02020603050405020304" pitchFamily="18" charset="0"/>
                <a:cs typeface="Times New Roman" panose="02020603050405020304" pitchFamily="18" charset="0"/>
              </a:rPr>
              <a:t>channel</a:t>
            </a:r>
            <a:endParaRPr lang="zh-CN" altLang="en-US" b="1" dirty="0">
              <a:latin typeface="Times New Roman" panose="02020603050405020304" pitchFamily="18" charset="0"/>
              <a:cs typeface="Times New Roman" panose="02020603050405020304" pitchFamily="18" charset="0"/>
            </a:endParaRPr>
          </a:p>
        </p:txBody>
      </p:sp>
      <p:sp>
        <p:nvSpPr>
          <p:cNvPr id="46" name="文本框 45"/>
          <p:cNvSpPr txBox="1"/>
          <p:nvPr/>
        </p:nvSpPr>
        <p:spPr>
          <a:xfrm>
            <a:off x="2982613" y="852612"/>
            <a:ext cx="920082" cy="369332"/>
          </a:xfrm>
          <a:prstGeom prst="rect">
            <a:avLst/>
          </a:prstGeom>
          <a:noFill/>
        </p:spPr>
        <p:txBody>
          <a:bodyPr wrap="square" rtlCol="0">
            <a:spAutoFit/>
          </a:bodyPr>
          <a:lstStyle/>
          <a:p>
            <a:r>
              <a:rPr lang="en-US" altLang="zh-CN" b="1" dirty="0" smtClean="0">
                <a:latin typeface="Times New Roman" panose="02020603050405020304" pitchFamily="18" charset="0"/>
                <a:cs typeface="Times New Roman" panose="02020603050405020304" pitchFamily="18" charset="0"/>
              </a:rPr>
              <a:t>AGDL</a:t>
            </a:r>
            <a:endParaRPr lang="zh-CN" altLang="en-US" b="1" dirty="0">
              <a:latin typeface="Times New Roman" panose="02020603050405020304" pitchFamily="18" charset="0"/>
              <a:cs typeface="Times New Roman" panose="02020603050405020304" pitchFamily="18" charset="0"/>
            </a:endParaRPr>
          </a:p>
        </p:txBody>
      </p:sp>
      <p:sp>
        <p:nvSpPr>
          <p:cNvPr id="47" name="文本框 46"/>
          <p:cNvSpPr txBox="1"/>
          <p:nvPr/>
        </p:nvSpPr>
        <p:spPr>
          <a:xfrm>
            <a:off x="3673269" y="858031"/>
            <a:ext cx="703856" cy="369332"/>
          </a:xfrm>
          <a:prstGeom prst="rect">
            <a:avLst/>
          </a:prstGeom>
          <a:noFill/>
        </p:spPr>
        <p:txBody>
          <a:bodyPr wrap="square" rtlCol="0">
            <a:spAutoFit/>
          </a:bodyPr>
          <a:lstStyle/>
          <a:p>
            <a:r>
              <a:rPr lang="en-US" altLang="zh-CN" b="1" dirty="0" smtClean="0">
                <a:latin typeface="Times New Roman" panose="02020603050405020304" pitchFamily="18" charset="0"/>
                <a:cs typeface="Times New Roman" panose="02020603050405020304" pitchFamily="18" charset="0"/>
              </a:rPr>
              <a:t>ACL</a:t>
            </a:r>
            <a:endParaRPr lang="zh-CN" altLang="en-US" b="1" dirty="0">
              <a:latin typeface="Times New Roman" panose="02020603050405020304" pitchFamily="18" charset="0"/>
              <a:cs typeface="Times New Roman" panose="02020603050405020304" pitchFamily="18" charset="0"/>
            </a:endParaRPr>
          </a:p>
        </p:txBody>
      </p:sp>
      <p:sp>
        <p:nvSpPr>
          <p:cNvPr id="48" name="文本框 47"/>
          <p:cNvSpPr txBox="1"/>
          <p:nvPr/>
        </p:nvSpPr>
        <p:spPr>
          <a:xfrm>
            <a:off x="4121382" y="1195369"/>
            <a:ext cx="848763" cy="369332"/>
          </a:xfrm>
          <a:prstGeom prst="rect">
            <a:avLst/>
          </a:prstGeom>
          <a:noFill/>
        </p:spPr>
        <p:txBody>
          <a:bodyPr wrap="square" rtlCol="0">
            <a:spAutoFit/>
          </a:bodyPr>
          <a:lstStyle/>
          <a:p>
            <a:r>
              <a:rPr lang="en-US" altLang="zh-CN" b="1" dirty="0" smtClean="0">
                <a:latin typeface="Times New Roman" panose="02020603050405020304" pitchFamily="18" charset="0"/>
                <a:cs typeface="Times New Roman" panose="02020603050405020304" pitchFamily="18" charset="0"/>
              </a:rPr>
              <a:t>MEM</a:t>
            </a:r>
            <a:endParaRPr lang="zh-CN" altLang="en-US" b="1" dirty="0">
              <a:latin typeface="Times New Roman" panose="02020603050405020304" pitchFamily="18" charset="0"/>
              <a:cs typeface="Times New Roman" panose="02020603050405020304" pitchFamily="18" charset="0"/>
            </a:endParaRPr>
          </a:p>
        </p:txBody>
      </p:sp>
      <p:sp>
        <p:nvSpPr>
          <p:cNvPr id="49" name="文本框 48"/>
          <p:cNvSpPr txBox="1"/>
          <p:nvPr/>
        </p:nvSpPr>
        <p:spPr>
          <a:xfrm>
            <a:off x="4681271" y="856142"/>
            <a:ext cx="703856" cy="369332"/>
          </a:xfrm>
          <a:prstGeom prst="rect">
            <a:avLst/>
          </a:prstGeom>
          <a:noFill/>
        </p:spPr>
        <p:txBody>
          <a:bodyPr wrap="square" rtlCol="0">
            <a:spAutoFit/>
          </a:bodyPr>
          <a:lstStyle/>
          <a:p>
            <a:r>
              <a:rPr lang="en-US" altLang="zh-CN" b="1" dirty="0" smtClean="0">
                <a:latin typeface="Times New Roman" panose="02020603050405020304" pitchFamily="18" charset="0"/>
                <a:cs typeface="Times New Roman" panose="02020603050405020304" pitchFamily="18" charset="0"/>
              </a:rPr>
              <a:t>CCL</a:t>
            </a:r>
            <a:endParaRPr lang="zh-CN" altLang="en-US" b="1" dirty="0">
              <a:latin typeface="Times New Roman" panose="02020603050405020304" pitchFamily="18" charset="0"/>
              <a:cs typeface="Times New Roman" panose="02020603050405020304" pitchFamily="18" charset="0"/>
            </a:endParaRPr>
          </a:p>
        </p:txBody>
      </p:sp>
      <p:sp>
        <p:nvSpPr>
          <p:cNvPr id="50" name="文本框 49"/>
          <p:cNvSpPr txBox="1"/>
          <p:nvPr/>
        </p:nvSpPr>
        <p:spPr>
          <a:xfrm>
            <a:off x="5211570" y="855478"/>
            <a:ext cx="920082" cy="369332"/>
          </a:xfrm>
          <a:prstGeom prst="rect">
            <a:avLst/>
          </a:prstGeom>
          <a:noFill/>
        </p:spPr>
        <p:txBody>
          <a:bodyPr wrap="square" rtlCol="0">
            <a:spAutoFit/>
          </a:bodyPr>
          <a:lstStyle/>
          <a:p>
            <a:r>
              <a:rPr lang="en-US" altLang="zh-CN" b="1" dirty="0" smtClean="0">
                <a:latin typeface="Times New Roman" panose="02020603050405020304" pitchFamily="18" charset="0"/>
                <a:cs typeface="Times New Roman" panose="02020603050405020304" pitchFamily="18" charset="0"/>
              </a:rPr>
              <a:t>CGDL</a:t>
            </a:r>
            <a:endParaRPr lang="zh-CN" altLang="en-US" b="1" dirty="0">
              <a:latin typeface="Times New Roman" panose="02020603050405020304" pitchFamily="18" charset="0"/>
              <a:cs typeface="Times New Roman" panose="02020603050405020304" pitchFamily="18" charset="0"/>
            </a:endParaRPr>
          </a:p>
        </p:txBody>
      </p:sp>
      <p:sp>
        <p:nvSpPr>
          <p:cNvPr id="52" name="文本框 51"/>
          <p:cNvSpPr txBox="1"/>
          <p:nvPr/>
        </p:nvSpPr>
        <p:spPr>
          <a:xfrm>
            <a:off x="5838092" y="1324739"/>
            <a:ext cx="741144" cy="369332"/>
          </a:xfrm>
          <a:prstGeom prst="rect">
            <a:avLst/>
          </a:prstGeom>
          <a:noFill/>
        </p:spPr>
        <p:txBody>
          <a:bodyPr wrap="square" rtlCol="0">
            <a:spAutoFit/>
          </a:bodyPr>
          <a:lstStyle/>
          <a:p>
            <a:r>
              <a:rPr lang="en-US" altLang="zh-CN" b="1" dirty="0" smtClean="0">
                <a:latin typeface="Times New Roman" panose="02020603050405020304" pitchFamily="18" charset="0"/>
                <a:cs typeface="Times New Roman" panose="02020603050405020304" pitchFamily="18" charset="0"/>
              </a:rPr>
              <a:t>CBP</a:t>
            </a:r>
            <a:endParaRPr lang="zh-CN" altLang="en-US" b="1" dirty="0">
              <a:latin typeface="Times New Roman" panose="02020603050405020304" pitchFamily="18" charset="0"/>
              <a:cs typeface="Times New Roman" panose="02020603050405020304" pitchFamily="18" charset="0"/>
            </a:endParaRPr>
          </a:p>
        </p:txBody>
      </p:sp>
      <p:cxnSp>
        <p:nvCxnSpPr>
          <p:cNvPr id="57" name="直接连接符 56"/>
          <p:cNvCxnSpPr/>
          <p:nvPr/>
        </p:nvCxnSpPr>
        <p:spPr>
          <a:xfrm flipH="1">
            <a:off x="2845054" y="1635772"/>
            <a:ext cx="0" cy="134535"/>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5141210" y="2769721"/>
            <a:ext cx="967888" cy="646331"/>
          </a:xfrm>
          <a:prstGeom prst="rect">
            <a:avLst/>
          </a:prstGeom>
          <a:noFill/>
        </p:spPr>
        <p:txBody>
          <a:bodyPr wrap="square" rtlCol="0">
            <a:spAutoFit/>
          </a:bodyPr>
          <a:lstStyle/>
          <a:p>
            <a:pPr algn="ctr"/>
            <a:r>
              <a:rPr lang="en-US" altLang="zh-CN" b="1" dirty="0" smtClean="0">
                <a:latin typeface="Times New Roman" panose="02020603050405020304" pitchFamily="18" charset="0"/>
                <a:cs typeface="Times New Roman" panose="02020603050405020304" pitchFamily="18" charset="0"/>
              </a:rPr>
              <a:t>cathode</a:t>
            </a:r>
          </a:p>
          <a:p>
            <a:pPr algn="ctr"/>
            <a:r>
              <a:rPr lang="en-US" altLang="zh-CN" b="1" dirty="0" smtClean="0">
                <a:latin typeface="Times New Roman" panose="02020603050405020304" pitchFamily="18" charset="0"/>
                <a:cs typeface="Times New Roman" panose="02020603050405020304" pitchFamily="18" charset="0"/>
              </a:rPr>
              <a:t>channel</a:t>
            </a:r>
            <a:endParaRPr lang="zh-CN" altLang="en-US" b="1" dirty="0">
              <a:latin typeface="Times New Roman" panose="02020603050405020304" pitchFamily="18" charset="0"/>
              <a:cs typeface="Times New Roman" panose="02020603050405020304" pitchFamily="18" charset="0"/>
            </a:endParaRPr>
          </a:p>
        </p:txBody>
      </p:sp>
      <p:cxnSp>
        <p:nvCxnSpPr>
          <p:cNvPr id="69" name="直接连接符 68"/>
          <p:cNvCxnSpPr/>
          <p:nvPr/>
        </p:nvCxnSpPr>
        <p:spPr>
          <a:xfrm flipH="1">
            <a:off x="6181247" y="1635772"/>
            <a:ext cx="0" cy="134535"/>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509821" y="1552990"/>
            <a:ext cx="0" cy="21600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410179" y="1201719"/>
            <a:ext cx="715838" cy="558364"/>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950258" y="1201719"/>
            <a:ext cx="472142" cy="558364"/>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4589523" y="1196975"/>
            <a:ext cx="468043" cy="569816"/>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4891125" y="1186926"/>
            <a:ext cx="772762" cy="579865"/>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425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0115" y="586700"/>
            <a:ext cx="4781550"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SzPct val="110000"/>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控制</a:t>
            </a: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方程和水传输方程</a:t>
            </a:r>
            <a:r>
              <a:rPr lang="en-US" altLang="zh-CN" sz="2400" b="1" baseline="300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p>
          <a:p>
            <a:pPr eaLnBrk="1" hangingPunct="1">
              <a:lnSpc>
                <a:spcPct val="150000"/>
              </a:lnSpc>
              <a:spcBef>
                <a:spcPct val="0"/>
              </a:spcBef>
              <a:buSzPct val="110000"/>
              <a:buNone/>
            </a:pP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连续性方程：</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200000"/>
              </a:lnSpc>
              <a:spcBef>
                <a:spcPct val="0"/>
              </a:spcBef>
              <a:buSzPct val="110000"/>
              <a:buFontTx/>
              <a:buNone/>
            </a:pP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动量方程：</a:t>
            </a:r>
            <a:endPar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200000"/>
              </a:lnSpc>
              <a:spcBef>
                <a:spcPct val="0"/>
              </a:spcBef>
              <a:buSzPct val="110000"/>
              <a:buFontTx/>
              <a:buNone/>
            </a:pP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能量方程：</a:t>
            </a:r>
            <a:endPar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200000"/>
              </a:lnSpc>
              <a:spcBef>
                <a:spcPct val="0"/>
              </a:spcBef>
              <a:buSzPct val="110000"/>
              <a:buFontTx/>
              <a:buNone/>
            </a:pP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组分守恒方程：</a:t>
            </a:r>
            <a:endPar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200000"/>
              </a:lnSpc>
              <a:spcBef>
                <a:spcPct val="0"/>
              </a:spcBef>
              <a:buSzPct val="110000"/>
              <a:buFontTx/>
              <a:buNone/>
            </a:pP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电荷守恒方程：</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2" name="组合 24"/>
          <p:cNvGrpSpPr>
            <a:grpSpLocks/>
          </p:cNvGrpSpPr>
          <p:nvPr/>
        </p:nvGrpSpPr>
        <p:grpSpPr bwMode="auto">
          <a:xfrm>
            <a:off x="6203950" y="681038"/>
            <a:ext cx="2940050" cy="465137"/>
            <a:chOff x="124668" y="732018"/>
            <a:chExt cx="3196902" cy="465081"/>
          </a:xfrm>
        </p:grpSpPr>
        <p:sp>
          <p:nvSpPr>
            <p:cNvPr id="23" name="矩形 22">
              <a:extLst>
                <a:ext uri="{FF2B5EF4-FFF2-40B4-BE49-F238E27FC236}">
                  <a16:creationId xmlns:a16="http://schemas.microsoft.com/office/drawing/2014/main" id="{2E2B67B5-EEE0-42B6-AE1B-82A26F71190B}"/>
                </a:ext>
              </a:extLst>
            </p:cNvPr>
            <p:cNvSpPr/>
            <p:nvPr/>
          </p:nvSpPr>
          <p:spPr>
            <a:xfrm>
              <a:off x="360713" y="732018"/>
              <a:ext cx="2884905" cy="455033"/>
            </a:xfrm>
            <a:prstGeom prst="rect">
              <a:avLst/>
            </a:prstGeom>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lin ang="135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6">
                <a:shade val="80000"/>
                <a:hueOff val="0"/>
                <a:satOff val="0"/>
                <a:lumOff val="0"/>
                <a:alphaOff val="0"/>
              </a:schemeClr>
            </a:effectRef>
            <a:fontRef idx="minor">
              <a:schemeClr val="dk1"/>
            </a:fontRef>
          </p:style>
        </p:sp>
        <p:sp>
          <p:nvSpPr>
            <p:cNvPr id="24" name="文本框 23">
              <a:extLst>
                <a:ext uri="{FF2B5EF4-FFF2-40B4-BE49-F238E27FC236}">
                  <a16:creationId xmlns:a16="http://schemas.microsoft.com/office/drawing/2014/main" id="{50454CE5-571A-473C-B7E8-416DDFF42843}"/>
                </a:ext>
              </a:extLst>
            </p:cNvPr>
            <p:cNvSpPr txBox="1"/>
            <p:nvPr/>
          </p:nvSpPr>
          <p:spPr>
            <a:xfrm>
              <a:off x="124668" y="742066"/>
              <a:ext cx="3196902" cy="45503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lIns="361183" tIns="55880" rIns="55880" bIns="55880" spcCol="1270" anchor="ctr"/>
            <a:lstStyle/>
            <a:p>
              <a:pPr defTabSz="977900">
                <a:lnSpc>
                  <a:spcPct val="90000"/>
                </a:lnSpc>
                <a:spcAft>
                  <a:spcPts val="0"/>
                </a:spcAft>
                <a:tabLst>
                  <a:tab pos="444500" algn="l"/>
                </a:tabLst>
                <a:defRPr/>
              </a:pPr>
              <a:r>
                <a:rPr lang="zh-CN" altLang="en-US"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）两相</a:t>
              </a:r>
              <a:r>
                <a:rPr lang="zh-CN" altLang="en-US" sz="22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模型描述</a:t>
              </a:r>
              <a:endParaRPr lang="zh-CN" altLang="en-US" sz="2200" dirty="0">
                <a:solidFill>
                  <a:schemeClr val="bg1"/>
                </a:solidFill>
                <a:latin typeface="微软雅黑" panose="020B0503020204020204" pitchFamily="34" charset="-122"/>
                <a:ea typeface="微软雅黑" panose="020B0503020204020204" pitchFamily="34" charset="-122"/>
              </a:endParaRPr>
            </a:p>
          </p:txBody>
        </p:sp>
      </p:grpSp>
      <p:sp>
        <p:nvSpPr>
          <p:cNvPr id="25" name="灯片编号占位符 1"/>
          <p:cNvSpPr>
            <a:spLocks noGrp="1"/>
          </p:cNvSpPr>
          <p:nvPr>
            <p:ph type="sldNum" sz="quarter" idx="11"/>
          </p:nvPr>
        </p:nvSpPr>
        <p:spPr>
          <a:xfrm>
            <a:off x="8547100" y="6330950"/>
            <a:ext cx="527050" cy="427038"/>
          </a:xfrm>
          <a:noFill/>
        </p:spPr>
        <p:txBody>
          <a:bodyPr>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 typeface="Arial" panose="020B0604020202020204" pitchFamily="34" charset="0"/>
              <a:buNone/>
            </a:pPr>
            <a:r>
              <a:rPr lang="en-US" altLang="zh-CN" sz="1800" dirty="0" smtClean="0">
                <a:solidFill>
                  <a:srgbClr val="898989"/>
                </a:solidFill>
              </a:rPr>
              <a:t>?</a:t>
            </a:r>
            <a:endParaRPr lang="zh-CN" altLang="en-US" sz="1800" dirty="0" smtClean="0">
              <a:latin typeface="Arial" panose="020B0604020202020204" pitchFamily="34" charset="0"/>
            </a:endParaRPr>
          </a:p>
        </p:txBody>
      </p:sp>
      <p:sp>
        <p:nvSpPr>
          <p:cNvPr id="26" name="矩形 15"/>
          <p:cNvSpPr>
            <a:spLocks noChangeArrowheads="1"/>
          </p:cNvSpPr>
          <p:nvPr/>
        </p:nvSpPr>
        <p:spPr bwMode="auto">
          <a:xfrm>
            <a:off x="6973570" y="-52388"/>
            <a:ext cx="215956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buFontTx/>
              <a:buNone/>
            </a:pPr>
            <a:r>
              <a:rPr lang="en-US" altLang="zh-CN"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、问题描述</a:t>
            </a:r>
            <a:endParaRPr lang="zh-CN" altLang="en-US" sz="28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8" name="直接连接符 27"/>
          <p:cNvCxnSpPr/>
          <p:nvPr/>
        </p:nvCxnSpPr>
        <p:spPr>
          <a:xfrm>
            <a:off x="-10115" y="4315460"/>
            <a:ext cx="9133136"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aphicFrame>
        <p:nvGraphicFramePr>
          <p:cNvPr id="16" name="对象 33"/>
          <p:cNvGraphicFramePr>
            <a:graphicFrameLocks noChangeAspect="1"/>
          </p:cNvGraphicFramePr>
          <p:nvPr>
            <p:extLst>
              <p:ext uri="{D42A27DB-BD31-4B8C-83A1-F6EECF244321}">
                <p14:modId xmlns:p14="http://schemas.microsoft.com/office/powerpoint/2010/main" val="1439034413"/>
              </p:ext>
            </p:extLst>
          </p:nvPr>
        </p:nvGraphicFramePr>
        <p:xfrm>
          <a:off x="1846263" y="1216025"/>
          <a:ext cx="1935162" cy="452438"/>
        </p:xfrm>
        <a:graphic>
          <a:graphicData uri="http://schemas.openxmlformats.org/presentationml/2006/ole">
            <mc:AlternateContent xmlns:mc="http://schemas.openxmlformats.org/markup-compatibility/2006">
              <mc:Choice xmlns:v="urn:schemas-microsoft-com:vml" Requires="v">
                <p:oleObj spid="_x0000_s2010" name="公式" r:id="rId3" imgW="1028520" imgH="241200" progId="Equation.3">
                  <p:embed/>
                </p:oleObj>
              </mc:Choice>
              <mc:Fallback>
                <p:oleObj name="公式" r:id="rId3" imgW="1028520" imgH="241200" progId="Equation.3">
                  <p:embed/>
                  <p:pic>
                    <p:nvPicPr>
                      <p:cNvPr id="9" name="对象 33"/>
                      <p:cNvPicPr>
                        <a:picLocks noChangeAspect="1" noChangeArrowheads="1"/>
                      </p:cNvPicPr>
                      <p:nvPr/>
                    </p:nvPicPr>
                    <p:blipFill>
                      <a:blip r:embed="rId4"/>
                      <a:srcRect/>
                      <a:stretch>
                        <a:fillRect/>
                      </a:stretch>
                    </p:blipFill>
                    <p:spPr bwMode="auto">
                      <a:xfrm>
                        <a:off x="1846263" y="1216025"/>
                        <a:ext cx="1935162" cy="452438"/>
                      </a:xfrm>
                      <a:prstGeom prst="rect">
                        <a:avLst/>
                      </a:prstGeom>
                      <a:noFill/>
                      <a:ln>
                        <a:noFill/>
                      </a:ln>
                      <a:extLst/>
                    </p:spPr>
                  </p:pic>
                </p:oleObj>
              </mc:Fallback>
            </mc:AlternateContent>
          </a:graphicData>
        </a:graphic>
      </p:graphicFrame>
      <p:sp>
        <p:nvSpPr>
          <p:cNvPr id="2" name="矩形 1"/>
          <p:cNvSpPr/>
          <p:nvPr/>
        </p:nvSpPr>
        <p:spPr>
          <a:xfrm>
            <a:off x="-10115" y="4433934"/>
            <a:ext cx="4572000" cy="1323439"/>
          </a:xfrm>
          <a:prstGeom prst="rect">
            <a:avLst/>
          </a:prstGeom>
        </p:spPr>
        <p:txBody>
          <a:bodyPr>
            <a:spAutoFit/>
          </a:bodyPr>
          <a:lstStyle/>
          <a:p>
            <a:pPr>
              <a:lnSpc>
                <a:spcPct val="200000"/>
              </a:lnSpc>
              <a:spcBef>
                <a:spcPct val="0"/>
              </a:spcBef>
              <a:buSzPct val="110000"/>
            </a:pP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液态水饱和度方程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200000"/>
              </a:lnSpc>
              <a:spcBef>
                <a:spcPct val="0"/>
              </a:spcBef>
              <a:buSzPct val="110000"/>
            </a:pP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膜态水传输方程：</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8" name="对象 33"/>
          <p:cNvGraphicFramePr>
            <a:graphicFrameLocks noChangeAspect="1"/>
          </p:cNvGraphicFramePr>
          <p:nvPr>
            <p:extLst>
              <p:ext uri="{D42A27DB-BD31-4B8C-83A1-F6EECF244321}">
                <p14:modId xmlns:p14="http://schemas.microsoft.com/office/powerpoint/2010/main" val="4126600558"/>
              </p:ext>
            </p:extLst>
          </p:nvPr>
        </p:nvGraphicFramePr>
        <p:xfrm>
          <a:off x="1609725" y="1812925"/>
          <a:ext cx="4583113" cy="458788"/>
        </p:xfrm>
        <a:graphic>
          <a:graphicData uri="http://schemas.openxmlformats.org/presentationml/2006/ole">
            <mc:AlternateContent xmlns:mc="http://schemas.openxmlformats.org/markup-compatibility/2006">
              <mc:Choice xmlns:v="urn:schemas-microsoft-com:vml" Requires="v">
                <p:oleObj spid="_x0000_s2011" name="公式" r:id="rId5" imgW="2412720" imgH="241200" progId="Equation.3">
                  <p:embed/>
                </p:oleObj>
              </mc:Choice>
              <mc:Fallback>
                <p:oleObj name="公式" r:id="rId5" imgW="2412720" imgH="241200" progId="Equation.3">
                  <p:embed/>
                  <p:pic>
                    <p:nvPicPr>
                      <p:cNvPr id="16" name="对象 33"/>
                      <p:cNvPicPr>
                        <a:picLocks noChangeAspect="1" noChangeArrowheads="1"/>
                      </p:cNvPicPr>
                      <p:nvPr/>
                    </p:nvPicPr>
                    <p:blipFill>
                      <a:blip r:embed="rId6"/>
                      <a:srcRect/>
                      <a:stretch>
                        <a:fillRect/>
                      </a:stretch>
                    </p:blipFill>
                    <p:spPr bwMode="auto">
                      <a:xfrm>
                        <a:off x="1609725" y="1812925"/>
                        <a:ext cx="4583113" cy="458788"/>
                      </a:xfrm>
                      <a:prstGeom prst="rect">
                        <a:avLst/>
                      </a:prstGeom>
                      <a:noFill/>
                      <a:ln>
                        <a:noFill/>
                      </a:ln>
                      <a:extLst/>
                    </p:spPr>
                  </p:pic>
                </p:oleObj>
              </mc:Fallback>
            </mc:AlternateContent>
          </a:graphicData>
        </a:graphic>
      </p:graphicFrame>
      <p:graphicFrame>
        <p:nvGraphicFramePr>
          <p:cNvPr id="19" name="对象 33"/>
          <p:cNvGraphicFramePr>
            <a:graphicFrameLocks noChangeAspect="1"/>
          </p:cNvGraphicFramePr>
          <p:nvPr>
            <p:extLst>
              <p:ext uri="{D42A27DB-BD31-4B8C-83A1-F6EECF244321}">
                <p14:modId xmlns:p14="http://schemas.microsoft.com/office/powerpoint/2010/main" val="1377731254"/>
              </p:ext>
            </p:extLst>
          </p:nvPr>
        </p:nvGraphicFramePr>
        <p:xfrm>
          <a:off x="1550988" y="2425700"/>
          <a:ext cx="4254500" cy="476250"/>
        </p:xfrm>
        <a:graphic>
          <a:graphicData uri="http://schemas.openxmlformats.org/presentationml/2006/ole">
            <mc:AlternateContent xmlns:mc="http://schemas.openxmlformats.org/markup-compatibility/2006">
              <mc:Choice xmlns:v="urn:schemas-microsoft-com:vml" Requires="v">
                <p:oleObj spid="_x0000_s2012" name="公式" r:id="rId7" imgW="2158920" imgH="241200" progId="Equation.3">
                  <p:embed/>
                </p:oleObj>
              </mc:Choice>
              <mc:Fallback>
                <p:oleObj name="公式" r:id="rId7" imgW="2158920" imgH="241200" progId="Equation.3">
                  <p:embed/>
                  <p:pic>
                    <p:nvPicPr>
                      <p:cNvPr id="18" name="对象 33"/>
                      <p:cNvPicPr>
                        <a:picLocks noChangeAspect="1" noChangeArrowheads="1"/>
                      </p:cNvPicPr>
                      <p:nvPr/>
                    </p:nvPicPr>
                    <p:blipFill>
                      <a:blip r:embed="rId8"/>
                      <a:srcRect/>
                      <a:stretch>
                        <a:fillRect/>
                      </a:stretch>
                    </p:blipFill>
                    <p:spPr bwMode="auto">
                      <a:xfrm>
                        <a:off x="1550988" y="2425700"/>
                        <a:ext cx="4254500" cy="476250"/>
                      </a:xfrm>
                      <a:prstGeom prst="rect">
                        <a:avLst/>
                      </a:prstGeom>
                      <a:noFill/>
                      <a:ln>
                        <a:noFill/>
                      </a:ln>
                      <a:extLst/>
                    </p:spPr>
                  </p:pic>
                </p:oleObj>
              </mc:Fallback>
            </mc:AlternateContent>
          </a:graphicData>
        </a:graphic>
      </p:graphicFrame>
      <p:graphicFrame>
        <p:nvGraphicFramePr>
          <p:cNvPr id="15" name="对象 33"/>
          <p:cNvGraphicFramePr>
            <a:graphicFrameLocks noChangeAspect="1"/>
          </p:cNvGraphicFramePr>
          <p:nvPr>
            <p:extLst>
              <p:ext uri="{D42A27DB-BD31-4B8C-83A1-F6EECF244321}">
                <p14:modId xmlns:p14="http://schemas.microsoft.com/office/powerpoint/2010/main" val="3279934421"/>
              </p:ext>
            </p:extLst>
          </p:nvPr>
        </p:nvGraphicFramePr>
        <p:xfrm>
          <a:off x="2119313" y="3044825"/>
          <a:ext cx="3479800" cy="476250"/>
        </p:xfrm>
        <a:graphic>
          <a:graphicData uri="http://schemas.openxmlformats.org/presentationml/2006/ole">
            <mc:AlternateContent xmlns:mc="http://schemas.openxmlformats.org/markup-compatibility/2006">
              <mc:Choice xmlns:v="urn:schemas-microsoft-com:vml" Requires="v">
                <p:oleObj spid="_x0000_s2013" name="公式" r:id="rId9" imgW="1765080" imgH="241200" progId="Equation.3">
                  <p:embed/>
                </p:oleObj>
              </mc:Choice>
              <mc:Fallback>
                <p:oleObj name="公式" r:id="rId9" imgW="1765080" imgH="241200" progId="Equation.3">
                  <p:embed/>
                  <p:pic>
                    <p:nvPicPr>
                      <p:cNvPr id="19" name="对象 33"/>
                      <p:cNvPicPr>
                        <a:picLocks noChangeAspect="1" noChangeArrowheads="1"/>
                      </p:cNvPicPr>
                      <p:nvPr/>
                    </p:nvPicPr>
                    <p:blipFill>
                      <a:blip r:embed="rId10"/>
                      <a:srcRect/>
                      <a:stretch>
                        <a:fillRect/>
                      </a:stretch>
                    </p:blipFill>
                    <p:spPr bwMode="auto">
                      <a:xfrm>
                        <a:off x="2119313" y="3044825"/>
                        <a:ext cx="3479800" cy="476250"/>
                      </a:xfrm>
                      <a:prstGeom prst="rect">
                        <a:avLst/>
                      </a:prstGeom>
                      <a:noFill/>
                      <a:ln>
                        <a:noFill/>
                      </a:ln>
                      <a:extLst/>
                    </p:spPr>
                  </p:pic>
                </p:oleObj>
              </mc:Fallback>
            </mc:AlternateContent>
          </a:graphicData>
        </a:graphic>
      </p:graphicFrame>
      <p:graphicFrame>
        <p:nvGraphicFramePr>
          <p:cNvPr id="17" name="对象 33"/>
          <p:cNvGraphicFramePr>
            <a:graphicFrameLocks noChangeAspect="1"/>
          </p:cNvGraphicFramePr>
          <p:nvPr>
            <p:extLst>
              <p:ext uri="{D42A27DB-BD31-4B8C-83A1-F6EECF244321}">
                <p14:modId xmlns:p14="http://schemas.microsoft.com/office/powerpoint/2010/main" val="548339336"/>
              </p:ext>
            </p:extLst>
          </p:nvPr>
        </p:nvGraphicFramePr>
        <p:xfrm>
          <a:off x="6989559" y="2092325"/>
          <a:ext cx="1646237" cy="809625"/>
        </p:xfrm>
        <a:graphic>
          <a:graphicData uri="http://schemas.openxmlformats.org/presentationml/2006/ole">
            <mc:AlternateContent xmlns:mc="http://schemas.openxmlformats.org/markup-compatibility/2006">
              <mc:Choice xmlns:v="urn:schemas-microsoft-com:vml" Requires="v">
                <p:oleObj spid="_x0000_s2014" name="公式" r:id="rId11" imgW="876240" imgH="431640" progId="Equation.3">
                  <p:embed/>
                </p:oleObj>
              </mc:Choice>
              <mc:Fallback>
                <p:oleObj name="公式" r:id="rId11" imgW="876240" imgH="431640" progId="Equation.3">
                  <p:embed/>
                  <p:pic>
                    <p:nvPicPr>
                      <p:cNvPr id="16" name="对象 33"/>
                      <p:cNvPicPr>
                        <a:picLocks noChangeAspect="1" noChangeArrowheads="1"/>
                      </p:cNvPicPr>
                      <p:nvPr/>
                    </p:nvPicPr>
                    <p:blipFill>
                      <a:blip r:embed="rId12"/>
                      <a:srcRect/>
                      <a:stretch>
                        <a:fillRect/>
                      </a:stretch>
                    </p:blipFill>
                    <p:spPr bwMode="auto">
                      <a:xfrm>
                        <a:off x="6989559" y="2092325"/>
                        <a:ext cx="1646237" cy="809625"/>
                      </a:xfrm>
                      <a:prstGeom prst="rect">
                        <a:avLst/>
                      </a:prstGeom>
                      <a:noFill/>
                      <a:ln>
                        <a:noFill/>
                      </a:ln>
                      <a:extLst/>
                    </p:spPr>
                  </p:pic>
                </p:oleObj>
              </mc:Fallback>
            </mc:AlternateContent>
          </a:graphicData>
        </a:graphic>
      </p:graphicFrame>
      <p:graphicFrame>
        <p:nvGraphicFramePr>
          <p:cNvPr id="20" name="对象 33"/>
          <p:cNvGraphicFramePr>
            <a:graphicFrameLocks noChangeAspect="1"/>
          </p:cNvGraphicFramePr>
          <p:nvPr>
            <p:extLst>
              <p:ext uri="{D42A27DB-BD31-4B8C-83A1-F6EECF244321}">
                <p14:modId xmlns:p14="http://schemas.microsoft.com/office/powerpoint/2010/main" val="3209760344"/>
              </p:ext>
            </p:extLst>
          </p:nvPr>
        </p:nvGraphicFramePr>
        <p:xfrm>
          <a:off x="2087563" y="3641725"/>
          <a:ext cx="2227262" cy="452438"/>
        </p:xfrm>
        <a:graphic>
          <a:graphicData uri="http://schemas.openxmlformats.org/presentationml/2006/ole">
            <mc:AlternateContent xmlns:mc="http://schemas.openxmlformats.org/markup-compatibility/2006">
              <mc:Choice xmlns:v="urn:schemas-microsoft-com:vml" Requires="v">
                <p:oleObj spid="_x0000_s2015" name="公式" r:id="rId13" imgW="1130040" imgH="228600" progId="Equation.3">
                  <p:embed/>
                </p:oleObj>
              </mc:Choice>
              <mc:Fallback>
                <p:oleObj name="公式" r:id="rId13" imgW="1130040" imgH="228600" progId="Equation.3">
                  <p:embed/>
                  <p:pic>
                    <p:nvPicPr>
                      <p:cNvPr id="15" name="对象 33"/>
                      <p:cNvPicPr>
                        <a:picLocks noChangeAspect="1" noChangeArrowheads="1"/>
                      </p:cNvPicPr>
                      <p:nvPr/>
                    </p:nvPicPr>
                    <p:blipFill>
                      <a:blip r:embed="rId14"/>
                      <a:srcRect/>
                      <a:stretch>
                        <a:fillRect/>
                      </a:stretch>
                    </p:blipFill>
                    <p:spPr bwMode="auto">
                      <a:xfrm>
                        <a:off x="2087563" y="3641725"/>
                        <a:ext cx="2227262" cy="452438"/>
                      </a:xfrm>
                      <a:prstGeom prst="rect">
                        <a:avLst/>
                      </a:prstGeom>
                      <a:noFill/>
                      <a:ln>
                        <a:noFill/>
                      </a:ln>
                      <a:extLst/>
                    </p:spPr>
                  </p:pic>
                </p:oleObj>
              </mc:Fallback>
            </mc:AlternateContent>
          </a:graphicData>
        </a:graphic>
      </p:graphicFrame>
      <p:graphicFrame>
        <p:nvGraphicFramePr>
          <p:cNvPr id="27" name="对象 33"/>
          <p:cNvGraphicFramePr>
            <a:graphicFrameLocks noChangeAspect="1"/>
          </p:cNvGraphicFramePr>
          <p:nvPr>
            <p:extLst>
              <p:ext uri="{D42A27DB-BD31-4B8C-83A1-F6EECF244321}">
                <p14:modId xmlns:p14="http://schemas.microsoft.com/office/powerpoint/2010/main" val="960138670"/>
              </p:ext>
            </p:extLst>
          </p:nvPr>
        </p:nvGraphicFramePr>
        <p:xfrm>
          <a:off x="4583113" y="3663950"/>
          <a:ext cx="2027237" cy="452438"/>
        </p:xfrm>
        <a:graphic>
          <a:graphicData uri="http://schemas.openxmlformats.org/presentationml/2006/ole">
            <mc:AlternateContent xmlns:mc="http://schemas.openxmlformats.org/markup-compatibility/2006">
              <mc:Choice xmlns:v="urn:schemas-microsoft-com:vml" Requires="v">
                <p:oleObj spid="_x0000_s2016" name="公式" r:id="rId15" imgW="1028520" imgH="228600" progId="Equation.3">
                  <p:embed/>
                </p:oleObj>
              </mc:Choice>
              <mc:Fallback>
                <p:oleObj name="公式" r:id="rId15" imgW="1028520" imgH="228600" progId="Equation.3">
                  <p:embed/>
                  <p:pic>
                    <p:nvPicPr>
                      <p:cNvPr id="20" name="对象 33"/>
                      <p:cNvPicPr>
                        <a:picLocks noChangeAspect="1" noChangeArrowheads="1"/>
                      </p:cNvPicPr>
                      <p:nvPr/>
                    </p:nvPicPr>
                    <p:blipFill>
                      <a:blip r:embed="rId16"/>
                      <a:srcRect/>
                      <a:stretch>
                        <a:fillRect/>
                      </a:stretch>
                    </p:blipFill>
                    <p:spPr bwMode="auto">
                      <a:xfrm>
                        <a:off x="4583113" y="3663950"/>
                        <a:ext cx="2027237" cy="452438"/>
                      </a:xfrm>
                      <a:prstGeom prst="rect">
                        <a:avLst/>
                      </a:prstGeom>
                      <a:noFill/>
                      <a:ln>
                        <a:noFill/>
                      </a:ln>
                      <a:extLst/>
                    </p:spPr>
                  </p:pic>
                </p:oleObj>
              </mc:Fallback>
            </mc:AlternateContent>
          </a:graphicData>
        </a:graphic>
      </p:graphicFrame>
      <p:graphicFrame>
        <p:nvGraphicFramePr>
          <p:cNvPr id="21" name="对象 33"/>
          <p:cNvGraphicFramePr>
            <a:graphicFrameLocks noChangeAspect="1"/>
          </p:cNvGraphicFramePr>
          <p:nvPr>
            <p:extLst>
              <p:ext uri="{D42A27DB-BD31-4B8C-83A1-F6EECF244321}">
                <p14:modId xmlns:p14="http://schemas.microsoft.com/office/powerpoint/2010/main" val="1708946906"/>
              </p:ext>
            </p:extLst>
          </p:nvPr>
        </p:nvGraphicFramePr>
        <p:xfrm>
          <a:off x="2509044" y="4456113"/>
          <a:ext cx="3087687" cy="844550"/>
        </p:xfrm>
        <a:graphic>
          <a:graphicData uri="http://schemas.openxmlformats.org/presentationml/2006/ole">
            <mc:AlternateContent xmlns:mc="http://schemas.openxmlformats.org/markup-compatibility/2006">
              <mc:Choice xmlns:v="urn:schemas-microsoft-com:vml" Requires="v">
                <p:oleObj spid="_x0000_s2017" name="公式" r:id="rId17" imgW="1625400" imgH="444240" progId="Equation.3">
                  <p:embed/>
                </p:oleObj>
              </mc:Choice>
              <mc:Fallback>
                <p:oleObj name="公式" r:id="rId17" imgW="1625400" imgH="444240" progId="Equation.3">
                  <p:embed/>
                  <p:pic>
                    <p:nvPicPr>
                      <p:cNvPr id="18" name="对象 33"/>
                      <p:cNvPicPr>
                        <a:picLocks noChangeAspect="1" noChangeArrowheads="1"/>
                      </p:cNvPicPr>
                      <p:nvPr/>
                    </p:nvPicPr>
                    <p:blipFill>
                      <a:blip r:embed="rId18"/>
                      <a:srcRect/>
                      <a:stretch>
                        <a:fillRect/>
                      </a:stretch>
                    </p:blipFill>
                    <p:spPr bwMode="auto">
                      <a:xfrm>
                        <a:off x="2509044" y="4456113"/>
                        <a:ext cx="3087687" cy="844550"/>
                      </a:xfrm>
                      <a:prstGeom prst="rect">
                        <a:avLst/>
                      </a:prstGeom>
                      <a:noFill/>
                      <a:ln>
                        <a:noFill/>
                      </a:ln>
                      <a:extLst/>
                    </p:spPr>
                  </p:pic>
                </p:oleObj>
              </mc:Fallback>
            </mc:AlternateContent>
          </a:graphicData>
        </a:graphic>
      </p:graphicFrame>
      <p:graphicFrame>
        <p:nvGraphicFramePr>
          <p:cNvPr id="29" name="对象 33"/>
          <p:cNvGraphicFramePr>
            <a:graphicFrameLocks noChangeAspect="1"/>
          </p:cNvGraphicFramePr>
          <p:nvPr>
            <p:extLst>
              <p:ext uri="{D42A27DB-BD31-4B8C-83A1-F6EECF244321}">
                <p14:modId xmlns:p14="http://schemas.microsoft.com/office/powerpoint/2010/main" val="4278497118"/>
              </p:ext>
            </p:extLst>
          </p:nvPr>
        </p:nvGraphicFramePr>
        <p:xfrm>
          <a:off x="2168059" y="5101100"/>
          <a:ext cx="4776787" cy="796925"/>
        </p:xfrm>
        <a:graphic>
          <a:graphicData uri="http://schemas.openxmlformats.org/presentationml/2006/ole">
            <mc:AlternateContent xmlns:mc="http://schemas.openxmlformats.org/markup-compatibility/2006">
              <mc:Choice xmlns:v="urn:schemas-microsoft-com:vml" Requires="v">
                <p:oleObj spid="_x0000_s2018" name="公式" r:id="rId19" imgW="2514600" imgH="419040" progId="Equation.3">
                  <p:embed/>
                </p:oleObj>
              </mc:Choice>
              <mc:Fallback>
                <p:oleObj name="公式" r:id="rId19" imgW="2514600" imgH="419040" progId="Equation.3">
                  <p:embed/>
                  <p:pic>
                    <p:nvPicPr>
                      <p:cNvPr id="21" name="对象 33"/>
                      <p:cNvPicPr>
                        <a:picLocks noChangeAspect="1" noChangeArrowheads="1"/>
                      </p:cNvPicPr>
                      <p:nvPr/>
                    </p:nvPicPr>
                    <p:blipFill>
                      <a:blip r:embed="rId20"/>
                      <a:srcRect/>
                      <a:stretch>
                        <a:fillRect/>
                      </a:stretch>
                    </p:blipFill>
                    <p:spPr bwMode="auto">
                      <a:xfrm>
                        <a:off x="2168059" y="5101100"/>
                        <a:ext cx="4776787" cy="79692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4267159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1"/>
          <p:cNvSpPr>
            <a:spLocks noGrp="1"/>
          </p:cNvSpPr>
          <p:nvPr>
            <p:ph type="sldNum" sz="quarter" idx="11"/>
          </p:nvPr>
        </p:nvSpPr>
        <p:spPr>
          <a:xfrm>
            <a:off x="8547100" y="6330950"/>
            <a:ext cx="527050" cy="427038"/>
          </a:xfrm>
          <a:noFill/>
        </p:spPr>
        <p:txBody>
          <a:bodyPr>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 typeface="Arial" panose="020B0604020202020204" pitchFamily="34" charset="0"/>
              <a:buNone/>
            </a:pPr>
            <a:r>
              <a:rPr lang="en-US" altLang="zh-CN" sz="1800" dirty="0" smtClean="0">
                <a:solidFill>
                  <a:srgbClr val="898989"/>
                </a:solidFill>
              </a:rPr>
              <a:t>?</a:t>
            </a:r>
            <a:endParaRPr lang="zh-CN" altLang="en-US" sz="1800" dirty="0" smtClean="0">
              <a:latin typeface="Arial" panose="020B0604020202020204" pitchFamily="34" charset="0"/>
            </a:endParaRPr>
          </a:p>
        </p:txBody>
      </p:sp>
      <p:sp>
        <p:nvSpPr>
          <p:cNvPr id="26" name="矩形 15"/>
          <p:cNvSpPr>
            <a:spLocks noChangeArrowheads="1"/>
          </p:cNvSpPr>
          <p:nvPr/>
        </p:nvSpPr>
        <p:spPr bwMode="auto">
          <a:xfrm>
            <a:off x="6973570" y="-52388"/>
            <a:ext cx="215956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buFontTx/>
              <a:buNone/>
            </a:pPr>
            <a:r>
              <a:rPr lang="en-US" altLang="zh-CN"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、问题描述</a:t>
            </a:r>
            <a:endParaRPr lang="zh-CN" altLang="en-US" sz="28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文本框 3"/>
          <p:cNvSpPr txBox="1">
            <a:spLocks noChangeArrowheads="1"/>
          </p:cNvSpPr>
          <p:nvPr/>
        </p:nvSpPr>
        <p:spPr bwMode="auto">
          <a:xfrm>
            <a:off x="9525" y="539750"/>
            <a:ext cx="464058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SzPct val="110000"/>
              <a:buFont typeface="Wingdings" panose="05000000000000000000" pitchFamily="2" charset="2"/>
              <a:buChar char="Ø"/>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模型源项</a:t>
            </a:r>
            <a:endPar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4" name="表格 33">
                <a:extLst>
                  <a:ext uri="{FF2B5EF4-FFF2-40B4-BE49-F238E27FC236}">
                    <a16:creationId xmlns:a16="http://schemas.microsoft.com/office/drawing/2014/main" id="{F7AED091-6557-4CCB-BE7A-1FC30B72ED58}"/>
                  </a:ext>
                </a:extLst>
              </p:cNvPr>
              <p:cNvGraphicFramePr>
                <a:graphicFrameLocks noGrp="1"/>
              </p:cNvGraphicFramePr>
              <p:nvPr>
                <p:extLst>
                  <p:ext uri="{D42A27DB-BD31-4B8C-83A1-F6EECF244321}">
                    <p14:modId xmlns:p14="http://schemas.microsoft.com/office/powerpoint/2010/main" val="2254479319"/>
                  </p:ext>
                </p:extLst>
              </p:nvPr>
            </p:nvGraphicFramePr>
            <p:xfrm>
              <a:off x="-2" y="1389222"/>
              <a:ext cx="9133138" cy="4731734"/>
            </p:xfrm>
            <a:graphic>
              <a:graphicData uri="http://schemas.openxmlformats.org/drawingml/2006/table">
                <a:tbl>
                  <a:tblPr firstRow="1" firstCol="1" bandRow="1">
                    <a:tableStyleId>{5C22544A-7EE6-4342-B048-85BDC9FD1C3A}</a:tableStyleId>
                  </a:tblPr>
                  <a:tblGrid>
                    <a:gridCol w="1676402">
                      <a:extLst>
                        <a:ext uri="{9D8B030D-6E8A-4147-A177-3AD203B41FA5}">
                          <a16:colId xmlns:a16="http://schemas.microsoft.com/office/drawing/2014/main" val="3812545864"/>
                        </a:ext>
                      </a:extLst>
                    </a:gridCol>
                    <a:gridCol w="870350">
                      <a:extLst>
                        <a:ext uri="{9D8B030D-6E8A-4147-A177-3AD203B41FA5}">
                          <a16:colId xmlns:a16="http://schemas.microsoft.com/office/drawing/2014/main" val="3296998995"/>
                        </a:ext>
                      </a:extLst>
                    </a:gridCol>
                    <a:gridCol w="1339450">
                      <a:extLst>
                        <a:ext uri="{9D8B030D-6E8A-4147-A177-3AD203B41FA5}">
                          <a16:colId xmlns:a16="http://schemas.microsoft.com/office/drawing/2014/main" val="3971163769"/>
                        </a:ext>
                      </a:extLst>
                    </a:gridCol>
                    <a:gridCol w="2354580">
                      <a:extLst>
                        <a:ext uri="{9D8B030D-6E8A-4147-A177-3AD203B41FA5}">
                          <a16:colId xmlns:a16="http://schemas.microsoft.com/office/drawing/2014/main" val="1912168435"/>
                        </a:ext>
                      </a:extLst>
                    </a:gridCol>
                    <a:gridCol w="2063413">
                      <a:extLst>
                        <a:ext uri="{9D8B030D-6E8A-4147-A177-3AD203B41FA5}">
                          <a16:colId xmlns:a16="http://schemas.microsoft.com/office/drawing/2014/main" val="1428968208"/>
                        </a:ext>
                      </a:extLst>
                    </a:gridCol>
                    <a:gridCol w="828943">
                      <a:extLst>
                        <a:ext uri="{9D8B030D-6E8A-4147-A177-3AD203B41FA5}">
                          <a16:colId xmlns:a16="http://schemas.microsoft.com/office/drawing/2014/main" val="221623644"/>
                        </a:ext>
                      </a:extLst>
                    </a:gridCol>
                  </a:tblGrid>
                  <a:tr h="383856">
                    <a:tc>
                      <a:txBody>
                        <a:bodyPr/>
                        <a:lstStyle/>
                        <a:p>
                          <a:pPr algn="ctr">
                            <a:spcAft>
                              <a:spcPts val="0"/>
                            </a:spcAft>
                          </a:pP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源项</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a:txBody>
                        <a:bodyPr/>
                        <a:lstStyle/>
                        <a:p>
                          <a:pPr algn="ctr">
                            <a:spcAft>
                              <a:spcPts val="0"/>
                            </a:spcAft>
                          </a:pP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集流板</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a:txBody>
                        <a:bodyPr/>
                        <a:lstStyle/>
                        <a:p>
                          <a:pPr algn="ctr">
                            <a:spcAft>
                              <a:spcPts val="0"/>
                            </a:spcAft>
                          </a:pP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扩散层</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gridSpan="2">
                      <a:txBody>
                        <a:bodyPr/>
                        <a:lstStyle/>
                        <a:p>
                          <a:pPr algn="ctr">
                            <a:spcAft>
                              <a:spcPts val="0"/>
                            </a:spcAft>
                          </a:pP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催化层（阴极</a:t>
                          </a:r>
                          <a:r>
                            <a:rPr lang="zh-CN" altLang="en-US" sz="19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阳极）</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hMerge="1">
                      <a:txBody>
                        <a:bodyPr/>
                        <a:lstStyle/>
                        <a:p>
                          <a:endParaRPr lang="zh-CN" altLang="en-US"/>
                        </a:p>
                      </a:txBody>
                      <a:tcPr/>
                    </a:tc>
                    <a:tc>
                      <a:txBody>
                        <a:bodyPr/>
                        <a:lstStyle/>
                        <a:p>
                          <a:pPr algn="ctr">
                            <a:spcAft>
                              <a:spcPts val="0"/>
                            </a:spcAft>
                          </a:pP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膜</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556186860"/>
                      </a:ext>
                    </a:extLst>
                  </a:tr>
                  <a:tr h="6615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(kg</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m</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s</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baseline="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2158459069"/>
                      </a:ext>
                    </a:extLst>
                  </a:tr>
                  <a:tr h="3989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(kg</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m</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s</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box>
                                  <m:box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boxPr>
                                  <m:e>
                                    <m: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e>
                                </m:box>
                                <m:f>
                                  <m:f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zh-CN" altLang="el-GR"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𝜺</m:t>
                                    </m:r>
                                    <m:r>
                                      <a:rPr lang="zh-CN" altLang="en-US"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𝝁</m:t>
                                    </m:r>
                                  </m:num>
                                  <m:den>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𝑲</m:t>
                                    </m:r>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𝒓</m:t>
                                        </m:r>
                                      </m:sub>
                                    </m:sSub>
                                  </m:den>
                                </m:f>
                                <m:groupChr>
                                  <m:groupChrPr>
                                    <m:chr m:val="→"/>
                                    <m:pos m:val="top"/>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groupChrPr>
                                  <m:e>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𝒈</m:t>
                                        </m:r>
                                      </m:sub>
                                    </m:sSub>
                                  </m:e>
                                </m:groupChr>
                              </m:oMath>
                            </m:oMathPara>
                          </a14:m>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box>
                                  <m:box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boxPr>
                                  <m:e>
                                    <m: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e>
                                </m:box>
                                <m:f>
                                  <m:f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zh-CN" altLang="el-GR"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𝜺</m:t>
                                    </m:r>
                                    <m:r>
                                      <a:rPr lang="zh-CN" altLang="en-US"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𝝁</m:t>
                                    </m:r>
                                  </m:num>
                                  <m:den>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𝑲</m:t>
                                    </m:r>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𝒓</m:t>
                                        </m:r>
                                      </m:sub>
                                    </m:sSub>
                                  </m:den>
                                </m:f>
                                <m:groupChr>
                                  <m:groupChrPr>
                                    <m:chr m:val="→"/>
                                    <m:pos m:val="top"/>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groupChrPr>
                                  <m:e>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𝒈</m:t>
                                        </m:r>
                                      </m:sub>
                                    </m:sSub>
                                  </m:e>
                                </m:groupChr>
                              </m:oMath>
                            </m:oMathPara>
                          </a14:m>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box>
                                  <m:box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boxPr>
                                  <m:e>
                                    <m: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e>
                                </m:box>
                                <m:f>
                                  <m:f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zh-CN" altLang="el-GR"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𝜺</m:t>
                                    </m:r>
                                    <m:r>
                                      <a:rPr lang="zh-CN" altLang="en-US"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𝝁</m:t>
                                    </m:r>
                                  </m:num>
                                  <m:den>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𝑲</m:t>
                                    </m:r>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𝒓</m:t>
                                        </m:r>
                                      </m:sub>
                                    </m:sSub>
                                  </m:den>
                                </m:f>
                                <m:groupChr>
                                  <m:groupChrPr>
                                    <m:chr m:val="→"/>
                                    <m:pos m:val="top"/>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groupChrPr>
                                  <m:e>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𝒈</m:t>
                                        </m:r>
                                      </m:sub>
                                    </m:sSub>
                                  </m:e>
                                </m:groupChr>
                              </m:oMath>
                            </m:oMathPara>
                          </a14:m>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087208171"/>
                      </a:ext>
                    </a:extLst>
                  </a:tr>
                  <a:tr h="3989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(W m</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f>
                                  <m:f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sSubSup>
                                      <m:sSubSup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𝒆</m:t>
                                        </m:r>
                                      </m:sub>
                                      <m:sup>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sup>
                                    </m:sSubSup>
                                  </m:num>
                                  <m:den>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𝝈</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𝑩𝑷</m:t>
                                        </m:r>
                                      </m:sub>
                                    </m:sSub>
                                  </m:den>
                                </m:f>
                              </m:oMath>
                            </m:oMathPara>
                          </a14:m>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f>
                                  <m:f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sSubSup>
                                      <m:sSubSup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𝒆</m:t>
                                        </m:r>
                                      </m:sub>
                                      <m:sup>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sup>
                                    </m:sSubSup>
                                  </m:num>
                                  <m:den>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𝝈</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𝑮𝑫𝑳</m:t>
                                        </m:r>
                                      </m:sub>
                                    </m:sSub>
                                  </m:den>
                                </m:f>
                              </m:oMath>
                            </m:oMathPara>
                          </a14:m>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𝑱</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𝒄𝒂𝒕</m:t>
                                    </m:r>
                                  </m:sub>
                                </m:s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𝜼</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𝒄𝒂𝒕</m:t>
                                    </m:r>
                                  </m:sub>
                                </m:s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sSubSup>
                                      <m:sSubSup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𝒆</m:t>
                                        </m:r>
                                      </m:sub>
                                      <m:sup>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sup>
                                    </m:sSubSup>
                                  </m:num>
                                  <m:den>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𝝈</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𝑪𝑳</m:t>
                                        </m:r>
                                      </m:sub>
                                    </m:sSub>
                                  </m:den>
                                </m:f>
                                <m:r>
                                  <a:rPr lang="en-US" altLang="zh-CN" sz="1600" b="1" i="0"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sSubSup>
                                      <m:sSubSup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𝒊𝒐𝒏</m:t>
                                        </m:r>
                                      </m:sub>
                                      <m:sup>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sup>
                                    </m:sSubSup>
                                  </m:num>
                                  <m:den>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𝝈</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𝒊𝒐𝒏</m:t>
                                        </m:r>
                                      </m:sub>
                                    </m:sSub>
                                  </m:den>
                                </m:f>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𝒅</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𝒍</m:t>
                                    </m:r>
                                  </m:sub>
                                </m:s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𝒈</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𝒍</m:t>
                                    </m:r>
                                  </m:sub>
                                </m:s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𝒉</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𝑳</m:t>
                                    </m:r>
                                  </m:sub>
                                </m:sSub>
                              </m:oMath>
                            </m:oMathPara>
                          </a14:m>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𝑱</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𝒂𝒏</m:t>
                                    </m:r>
                                  </m:sub>
                                </m:s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𝜼</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𝒂𝒏</m:t>
                                    </m:r>
                                  </m:sub>
                                </m:s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sSubSup>
                                      <m:sSubSup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𝒆</m:t>
                                        </m:r>
                                      </m:sub>
                                      <m:sup>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sup>
                                    </m:sSubSup>
                                  </m:num>
                                  <m:den>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𝝈</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𝑪𝑳</m:t>
                                        </m:r>
                                      </m:sub>
                                    </m:sSub>
                                  </m:den>
                                </m:f>
                                <m:r>
                                  <a:rPr lang="en-US" altLang="zh-CN" sz="1600" b="1" i="0"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sSubSup>
                                      <m:sSubSup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𝒊𝒐𝒏</m:t>
                                        </m:r>
                                      </m:sub>
                                      <m:sup>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sup>
                                    </m:sSubSup>
                                  </m:num>
                                  <m:den>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𝝈</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𝒊𝒐𝒏</m:t>
                                        </m:r>
                                      </m:sub>
                                    </m:sSub>
                                  </m:den>
                                </m:f>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𝒅</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𝒍</m:t>
                                    </m:r>
                                  </m:sub>
                                </m:s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𝒈</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𝒍</m:t>
                                    </m:r>
                                  </m:sub>
                                </m:s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𝒉</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𝑳</m:t>
                                    </m:r>
                                  </m:sub>
                                </m:sSub>
                              </m:oMath>
                            </m:oMathPara>
                          </a14:m>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f>
                                  <m:f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sSubSup>
                                      <m:sSubSup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𝒊𝒐𝒏</m:t>
                                        </m:r>
                                      </m:sub>
                                      <m:sup>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sup>
                                    </m:sSubSup>
                                  </m:num>
                                  <m:den>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𝝈</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𝒊𝒐𝒏</m:t>
                                        </m:r>
                                      </m:sub>
                                    </m:sSub>
                                  </m:den>
                                </m:f>
                              </m:oMath>
                            </m:oMathPara>
                          </a14:m>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894481800"/>
                      </a:ext>
                    </a:extLst>
                  </a:tr>
                  <a:tr h="3989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700" b="0" kern="100" dirty="0" err="1"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O</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H</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O, </a:t>
                          </a:r>
                          <a:r>
                            <a:rPr lang="it-IT"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mol m</a:t>
                          </a:r>
                          <a:r>
                            <a:rPr lang="it-IT"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−3</a:t>
                          </a:r>
                          <a:r>
                            <a:rPr lang="it-IT"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s</a:t>
                          </a:r>
                          <a:r>
                            <a:rPr lang="it-IT"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600" b="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1600" b="1" kern="1200" baseline="-25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600" b="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 </a:t>
                          </a:r>
                          <a14:m>
                            <m:oMath xmlns:m="http://schemas.openxmlformats.org/officeDocument/2006/math">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𝒈𝒍</m:t>
                                      </m:r>
                                    </m:sub>
                                  </m:sSub>
                                </m:num>
                                <m:den>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𝑴</m:t>
                                      </m:r>
                                    </m:e>
                                    <m:sub>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𝑯</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sub>
                                      </m:s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𝑶</m:t>
                                      </m:r>
                                    </m:sub>
                                  </m:sSub>
                                </m:den>
                              </m:f>
                            </m:oMath>
                          </a14:m>
                          <a:endParaRPr lang="zh-CN" altLang="en-US" sz="1600" b="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l">
                            <a:lnSpc>
                              <a:spcPct val="150000"/>
                            </a:lnSpc>
                            <a:spcAft>
                              <a:spcPts val="0"/>
                            </a:spcAft>
                          </a:pPr>
                          <a:r>
                            <a:rPr lang="en-US" altLang="zh-CN" sz="1600" b="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1600" b="1" kern="1200" baseline="-25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600" b="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box>
                                <m:box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boxPr>
                                <m:e>
                                  <m: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e>
                              </m:box>
                              <m:f>
                                <m:f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𝑴</m:t>
                                      </m:r>
                                    </m:e>
                                    <m:sub>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𝑶</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sub>
                                      </m:sSub>
                                    </m:sub>
                                  </m:sSub>
                                </m:num>
                                <m:den>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𝟒</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𝑭</m:t>
                                  </m:r>
                                </m:den>
                              </m:f>
                              <m:sSub>
                                <m:sSub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𝑱</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𝒄𝒂𝒕</m:t>
                                  </m:r>
                                </m:sub>
                              </m:sSub>
                            </m:oMath>
                          </a14:m>
                          <a:endParaRPr lang="en-US" altLang="zh-CN" sz="1600" b="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l">
                            <a:lnSpc>
                              <a:spcPct val="150000"/>
                            </a:lnSpc>
                            <a:spcAft>
                              <a:spcPts val="0"/>
                            </a:spcAft>
                          </a:pPr>
                          <a:r>
                            <a:rPr lang="en-US" altLang="zh-CN" sz="1600" b="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1600" b="1" kern="1200" baseline="-25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600" b="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 </a:t>
                          </a:r>
                          <a14:m>
                            <m:oMath xmlns:m="http://schemas.openxmlformats.org/officeDocument/2006/math">
                              <m:f>
                                <m:f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𝑴</m:t>
                                      </m:r>
                                    </m:e>
                                    <m:sub>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𝑯</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sub>
                                      </m:s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𝑶</m:t>
                                      </m:r>
                                    </m:sub>
                                  </m:sSub>
                                </m:num>
                                <m:den>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𝑭</m:t>
                                  </m:r>
                                </m:den>
                              </m:f>
                              <m:sSub>
                                <m:sSub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𝑱</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𝒄𝒂𝒕</m:t>
                                  </m:r>
                                </m:sub>
                              </m:s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𝒅</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𝒈</m:t>
                                      </m:r>
                                    </m:sub>
                                  </m:s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𝒈</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𝒍</m:t>
                                      </m:r>
                                    </m:sub>
                                  </m:sSub>
                                </m:num>
                                <m:den>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𝑴</m:t>
                                      </m:r>
                                    </m:e>
                                    <m:sub>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𝑯</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sub>
                                      </m:s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𝑶</m:t>
                                      </m:r>
                                    </m:sub>
                                  </m:sSub>
                                </m:den>
                              </m:f>
                            </m:oMath>
                          </a14:m>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l">
                            <a:lnSpc>
                              <a:spcPct val="150000"/>
                            </a:lnSpc>
                            <a:spcAft>
                              <a:spcPts val="0"/>
                            </a:spcAft>
                          </a:pPr>
                          <a:r>
                            <a:rPr lang="en-US" altLang="zh-CN" sz="1600" b="1" kern="1200" baseline="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1600" b="1" kern="1200" baseline="-25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600" b="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box>
                                <m:box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boxPr>
                                <m:e>
                                  <m: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e>
                              </m:box>
                              <m:f>
                                <m:f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𝑴</m:t>
                                      </m:r>
                                    </m:e>
                                    <m:sub>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𝑯</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sub>
                                      </m:sSub>
                                    </m:sub>
                                  </m:sSub>
                                </m:num>
                                <m:den>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𝑭</m:t>
                                  </m:r>
                                </m:den>
                              </m:f>
                              <m:sSub>
                                <m:sSubPr>
                                  <m:ctrlPr>
                                    <a:rPr lang="el-GR"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𝑱</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𝒂𝒏</m:t>
                                  </m:r>
                                </m:sub>
                              </m:sSub>
                            </m:oMath>
                          </a14:m>
                          <a:endParaRPr lang="en-US" altLang="zh-CN" sz="1600" b="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l">
                            <a:lnSpc>
                              <a:spcPct val="150000"/>
                            </a:lnSpc>
                            <a:spcAft>
                              <a:spcPts val="0"/>
                            </a:spcAft>
                          </a:pPr>
                          <a:r>
                            <a:rPr lang="en-US" altLang="zh-CN" sz="1600" b="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1600" b="1" kern="1200" baseline="-25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600" b="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 </a:t>
                          </a:r>
                          <a14:m>
                            <m:oMath xmlns:m="http://schemas.openxmlformats.org/officeDocument/2006/math">
                              <m:f>
                                <m:f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𝒅</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𝒈</m:t>
                                      </m:r>
                                    </m:sub>
                                  </m:s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𝒈</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𝒍</m:t>
                                      </m:r>
                                    </m:sub>
                                  </m:sSub>
                                </m:num>
                                <m:den>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𝑴</m:t>
                                      </m:r>
                                    </m:e>
                                    <m:sub>
                                      <m:sSub>
                                        <m:sSubPr>
                                          <m:ctrlP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𝑯</m:t>
                                          </m:r>
                                        </m:e>
                                        <m: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sub>
                                      </m:sSub>
                                      <m:r>
                                        <a:rPr lang="en-US" altLang="zh-CN" sz="1600" b="1" i="1" kern="120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𝑶</m:t>
                                      </m:r>
                                    </m:sub>
                                  </m:sSub>
                                </m:den>
                              </m:f>
                            </m:oMath>
                          </a14:m>
                          <a:r>
                            <a:rPr lang="en-US" altLang="zh-CN" sz="1600" b="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279034352"/>
                      </a:ext>
                    </a:extLst>
                  </a:tr>
                </a:tbl>
              </a:graphicData>
            </a:graphic>
          </p:graphicFrame>
        </mc:Choice>
        <mc:Fallback xmlns="">
          <p:graphicFrame>
            <p:nvGraphicFramePr>
              <p:cNvPr id="34" name="表格 33">
                <a:extLst>
                  <a:ext uri="{FF2B5EF4-FFF2-40B4-BE49-F238E27FC236}">
                    <a16:creationId xmlns:a16="http://schemas.microsoft.com/office/drawing/2014/main" id="{F7AED091-6557-4CCB-BE7A-1FC30B72ED58}"/>
                  </a:ext>
                </a:extLst>
              </p:cNvPr>
              <p:cNvGraphicFramePr>
                <a:graphicFrameLocks noGrp="1"/>
              </p:cNvGraphicFramePr>
              <p:nvPr>
                <p:extLst>
                  <p:ext uri="{D42A27DB-BD31-4B8C-83A1-F6EECF244321}">
                    <p14:modId xmlns:p14="http://schemas.microsoft.com/office/powerpoint/2010/main" val="2254479319"/>
                  </p:ext>
                </p:extLst>
              </p:nvPr>
            </p:nvGraphicFramePr>
            <p:xfrm>
              <a:off x="-2" y="1389222"/>
              <a:ext cx="9133138" cy="4731734"/>
            </p:xfrm>
            <a:graphic>
              <a:graphicData uri="http://schemas.openxmlformats.org/drawingml/2006/table">
                <a:tbl>
                  <a:tblPr firstRow="1" firstCol="1" bandRow="1">
                    <a:tableStyleId>{5C22544A-7EE6-4342-B048-85BDC9FD1C3A}</a:tableStyleId>
                  </a:tblPr>
                  <a:tblGrid>
                    <a:gridCol w="1676402">
                      <a:extLst>
                        <a:ext uri="{9D8B030D-6E8A-4147-A177-3AD203B41FA5}">
                          <a16:colId xmlns:a16="http://schemas.microsoft.com/office/drawing/2014/main" val="3812545864"/>
                        </a:ext>
                      </a:extLst>
                    </a:gridCol>
                    <a:gridCol w="870350">
                      <a:extLst>
                        <a:ext uri="{9D8B030D-6E8A-4147-A177-3AD203B41FA5}">
                          <a16:colId xmlns:a16="http://schemas.microsoft.com/office/drawing/2014/main" val="3296998995"/>
                        </a:ext>
                      </a:extLst>
                    </a:gridCol>
                    <a:gridCol w="1339450">
                      <a:extLst>
                        <a:ext uri="{9D8B030D-6E8A-4147-A177-3AD203B41FA5}">
                          <a16:colId xmlns:a16="http://schemas.microsoft.com/office/drawing/2014/main" val="3971163769"/>
                        </a:ext>
                      </a:extLst>
                    </a:gridCol>
                    <a:gridCol w="2354580">
                      <a:extLst>
                        <a:ext uri="{9D8B030D-6E8A-4147-A177-3AD203B41FA5}">
                          <a16:colId xmlns:a16="http://schemas.microsoft.com/office/drawing/2014/main" val="1912168435"/>
                        </a:ext>
                      </a:extLst>
                    </a:gridCol>
                    <a:gridCol w="2063413">
                      <a:extLst>
                        <a:ext uri="{9D8B030D-6E8A-4147-A177-3AD203B41FA5}">
                          <a16:colId xmlns:a16="http://schemas.microsoft.com/office/drawing/2014/main" val="1428968208"/>
                        </a:ext>
                      </a:extLst>
                    </a:gridCol>
                    <a:gridCol w="828943">
                      <a:extLst>
                        <a:ext uri="{9D8B030D-6E8A-4147-A177-3AD203B41FA5}">
                          <a16:colId xmlns:a16="http://schemas.microsoft.com/office/drawing/2014/main" val="221623644"/>
                        </a:ext>
                      </a:extLst>
                    </a:gridCol>
                  </a:tblGrid>
                  <a:tr h="383856">
                    <a:tc>
                      <a:txBody>
                        <a:bodyPr/>
                        <a:lstStyle/>
                        <a:p>
                          <a:pPr algn="ctr">
                            <a:spcAft>
                              <a:spcPts val="0"/>
                            </a:spcAft>
                          </a:pP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源项</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a:txBody>
                        <a:bodyPr/>
                        <a:lstStyle/>
                        <a:p>
                          <a:pPr algn="ctr">
                            <a:spcAft>
                              <a:spcPts val="0"/>
                            </a:spcAft>
                          </a:pP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集流板</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a:txBody>
                        <a:bodyPr/>
                        <a:lstStyle/>
                        <a:p>
                          <a:pPr algn="ctr">
                            <a:spcAft>
                              <a:spcPts val="0"/>
                            </a:spcAft>
                          </a:pP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扩散层</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gridSpan="2">
                      <a:txBody>
                        <a:bodyPr/>
                        <a:lstStyle/>
                        <a:p>
                          <a:pPr algn="ctr">
                            <a:spcAft>
                              <a:spcPts val="0"/>
                            </a:spcAft>
                          </a:pP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催化层（阴极</a:t>
                          </a:r>
                          <a:r>
                            <a:rPr lang="zh-CN" altLang="en-US" sz="19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阳极）</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hMerge="1">
                      <a:txBody>
                        <a:bodyPr/>
                        <a:lstStyle/>
                        <a:p>
                          <a:endParaRPr lang="zh-CN" altLang="en-US"/>
                        </a:p>
                      </a:txBody>
                      <a:tcPr/>
                    </a:tc>
                    <a:tc>
                      <a:txBody>
                        <a:bodyPr/>
                        <a:lstStyle/>
                        <a:p>
                          <a:pPr algn="ctr">
                            <a:spcAft>
                              <a:spcPts val="0"/>
                            </a:spcAft>
                          </a:pP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膜</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556186860"/>
                      </a:ext>
                    </a:extLst>
                  </a:tr>
                  <a:tr h="6615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(kg</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m</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s</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baseline="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2158459069"/>
                      </a:ext>
                    </a:extLst>
                  </a:tr>
                  <a:tr h="69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(kg</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m</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s</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endParaRPr lang="zh-CN"/>
                        </a:p>
                      </a:txBody>
                      <a:tcPr marL="68590" marR="68590" marT="0" marB="0" anchor="ctr">
                        <a:blipFill>
                          <a:blip r:embed="rId3"/>
                          <a:stretch>
                            <a:fillRect l="-190455" t="-155263" r="-393636" b="-436842"/>
                          </a:stretch>
                        </a:blipFill>
                      </a:tcPr>
                    </a:tc>
                    <a:tc>
                      <a:txBody>
                        <a:bodyPr/>
                        <a:lstStyle/>
                        <a:p>
                          <a:endParaRPr lang="zh-CN"/>
                        </a:p>
                      </a:txBody>
                      <a:tcPr marL="68590" marR="68590" marT="0" marB="0" anchor="ctr">
                        <a:blipFill>
                          <a:blip r:embed="rId3"/>
                          <a:stretch>
                            <a:fillRect l="-165116" t="-155263" r="-123773" b="-436842"/>
                          </a:stretch>
                        </a:blipFill>
                      </a:tcPr>
                    </a:tc>
                    <a:tc>
                      <a:txBody>
                        <a:bodyPr/>
                        <a:lstStyle/>
                        <a:p>
                          <a:endParaRPr lang="zh-CN"/>
                        </a:p>
                      </a:txBody>
                      <a:tcPr marL="68590" marR="68590" marT="0" marB="0" anchor="ctr">
                        <a:blipFill>
                          <a:blip r:embed="rId3"/>
                          <a:stretch>
                            <a:fillRect l="-302655" t="-155263" r="-41298" b="-436842"/>
                          </a:stretch>
                        </a:blipFill>
                      </a:tcP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087208171"/>
                      </a:ext>
                    </a:extLst>
                  </a:tr>
                  <a:tr h="12162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(W m</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endParaRPr lang="zh-CN"/>
                        </a:p>
                      </a:txBody>
                      <a:tcPr marL="68590" marR="68590" marT="0" marB="0" anchor="ctr">
                        <a:blipFill>
                          <a:blip r:embed="rId3"/>
                          <a:stretch>
                            <a:fillRect l="-193007" t="-145500" r="-759441" b="-149000"/>
                          </a:stretch>
                        </a:blipFill>
                      </a:tcPr>
                    </a:tc>
                    <a:tc>
                      <a:txBody>
                        <a:bodyPr/>
                        <a:lstStyle/>
                        <a:p>
                          <a:endParaRPr lang="zh-CN"/>
                        </a:p>
                      </a:txBody>
                      <a:tcPr marL="68590" marR="68590" marT="0" marB="0" anchor="ctr">
                        <a:blipFill>
                          <a:blip r:embed="rId3"/>
                          <a:stretch>
                            <a:fillRect l="-190455" t="-145500" r="-393636" b="-149000"/>
                          </a:stretch>
                        </a:blipFill>
                      </a:tcPr>
                    </a:tc>
                    <a:tc>
                      <a:txBody>
                        <a:bodyPr/>
                        <a:lstStyle/>
                        <a:p>
                          <a:endParaRPr lang="zh-CN"/>
                        </a:p>
                      </a:txBody>
                      <a:tcPr marL="68590" marR="68590" marT="0" marB="0" anchor="ctr">
                        <a:blipFill>
                          <a:blip r:embed="rId3"/>
                          <a:stretch>
                            <a:fillRect l="-165116" t="-145500" r="-123773" b="-149000"/>
                          </a:stretch>
                        </a:blipFill>
                      </a:tcPr>
                    </a:tc>
                    <a:tc>
                      <a:txBody>
                        <a:bodyPr/>
                        <a:lstStyle/>
                        <a:p>
                          <a:endParaRPr lang="zh-CN"/>
                        </a:p>
                      </a:txBody>
                      <a:tcPr marL="68590" marR="68590" marT="0" marB="0" anchor="ctr">
                        <a:blipFill>
                          <a:blip r:embed="rId3"/>
                          <a:stretch>
                            <a:fillRect l="-302655" t="-145500" r="-41298" b="-149000"/>
                          </a:stretch>
                        </a:blipFill>
                      </a:tcPr>
                    </a:tc>
                    <a:tc>
                      <a:txBody>
                        <a:bodyPr/>
                        <a:lstStyle/>
                        <a:p>
                          <a:endParaRPr lang="zh-CN"/>
                        </a:p>
                      </a:txBody>
                      <a:tcPr marL="68590" marR="68590" marT="0" marB="0" anchor="ctr">
                        <a:blipFill>
                          <a:blip r:embed="rId3"/>
                          <a:stretch>
                            <a:fillRect l="-1003676" t="-145500" r="-2941" b="-149000"/>
                          </a:stretch>
                        </a:blipFill>
                      </a:tcPr>
                    </a:tc>
                    <a:extLst>
                      <a:ext uri="{0D108BD9-81ED-4DB2-BD59-A6C34878D82A}">
                        <a16:rowId xmlns:a16="http://schemas.microsoft.com/office/drawing/2014/main" val="1894481800"/>
                      </a:ext>
                    </a:extLst>
                  </a:tr>
                  <a:tr h="17785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700" b="0" kern="100" dirty="0" err="1"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O</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H</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O, </a:t>
                          </a:r>
                          <a:r>
                            <a:rPr lang="it-IT"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mol m</a:t>
                          </a:r>
                          <a:r>
                            <a:rPr lang="it-IT"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−3</a:t>
                          </a:r>
                          <a:r>
                            <a:rPr lang="it-IT"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s</a:t>
                          </a:r>
                          <a:r>
                            <a:rPr lang="it-IT"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endParaRPr lang="zh-CN"/>
                        </a:p>
                      </a:txBody>
                      <a:tcPr marL="68590" marR="68590" marT="0" marB="0" anchor="ctr">
                        <a:blipFill>
                          <a:blip r:embed="rId3"/>
                          <a:stretch>
                            <a:fillRect l="-190455" t="-168151" r="-393636" b="-2055"/>
                          </a:stretch>
                        </a:blipFill>
                      </a:tcPr>
                    </a:tc>
                    <a:tc>
                      <a:txBody>
                        <a:bodyPr/>
                        <a:lstStyle/>
                        <a:p>
                          <a:endParaRPr lang="zh-CN"/>
                        </a:p>
                      </a:txBody>
                      <a:tcPr marL="68590" marR="68590" marT="0" marB="0" anchor="ctr">
                        <a:blipFill>
                          <a:blip r:embed="rId3"/>
                          <a:stretch>
                            <a:fillRect l="-165116" t="-168151" r="-123773" b="-2055"/>
                          </a:stretch>
                        </a:blipFill>
                      </a:tcPr>
                    </a:tc>
                    <a:tc>
                      <a:txBody>
                        <a:bodyPr/>
                        <a:lstStyle/>
                        <a:p>
                          <a:endParaRPr lang="zh-CN"/>
                        </a:p>
                      </a:txBody>
                      <a:tcPr marL="68590" marR="68590" marT="0" marB="0" anchor="ctr">
                        <a:blipFill>
                          <a:blip r:embed="rId3"/>
                          <a:stretch>
                            <a:fillRect l="-302655" t="-168151" r="-41298" b="-2055"/>
                          </a:stretch>
                        </a:blipFill>
                      </a:tcP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279034352"/>
                      </a:ext>
                    </a:extLst>
                  </a:tr>
                </a:tbl>
              </a:graphicData>
            </a:graphic>
          </p:graphicFrame>
        </mc:Fallback>
      </mc:AlternateContent>
      <p:grpSp>
        <p:nvGrpSpPr>
          <p:cNvPr id="10" name="组合 24"/>
          <p:cNvGrpSpPr>
            <a:grpSpLocks/>
          </p:cNvGrpSpPr>
          <p:nvPr/>
        </p:nvGrpSpPr>
        <p:grpSpPr bwMode="auto">
          <a:xfrm>
            <a:off x="6203950" y="681038"/>
            <a:ext cx="2940050" cy="465137"/>
            <a:chOff x="124668" y="732018"/>
            <a:chExt cx="3196902" cy="465081"/>
          </a:xfrm>
        </p:grpSpPr>
        <p:sp>
          <p:nvSpPr>
            <p:cNvPr id="11" name="矩形 10">
              <a:extLst>
                <a:ext uri="{FF2B5EF4-FFF2-40B4-BE49-F238E27FC236}">
                  <a16:creationId xmlns:a16="http://schemas.microsoft.com/office/drawing/2014/main" id="{2E2B67B5-EEE0-42B6-AE1B-82A26F71190B}"/>
                </a:ext>
              </a:extLst>
            </p:cNvPr>
            <p:cNvSpPr/>
            <p:nvPr/>
          </p:nvSpPr>
          <p:spPr>
            <a:xfrm>
              <a:off x="360713" y="732018"/>
              <a:ext cx="2884905" cy="455033"/>
            </a:xfrm>
            <a:prstGeom prst="rect">
              <a:avLst/>
            </a:prstGeom>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lin ang="135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6">
                <a:shade val="80000"/>
                <a:hueOff val="0"/>
                <a:satOff val="0"/>
                <a:lumOff val="0"/>
                <a:alphaOff val="0"/>
              </a:schemeClr>
            </a:effectRef>
            <a:fontRef idx="minor">
              <a:schemeClr val="dk1"/>
            </a:fontRef>
          </p:style>
        </p:sp>
        <p:sp>
          <p:nvSpPr>
            <p:cNvPr id="12" name="文本框 11">
              <a:extLst>
                <a:ext uri="{FF2B5EF4-FFF2-40B4-BE49-F238E27FC236}">
                  <a16:creationId xmlns:a16="http://schemas.microsoft.com/office/drawing/2014/main" id="{50454CE5-571A-473C-B7E8-416DDFF42843}"/>
                </a:ext>
              </a:extLst>
            </p:cNvPr>
            <p:cNvSpPr txBox="1"/>
            <p:nvPr/>
          </p:nvSpPr>
          <p:spPr>
            <a:xfrm>
              <a:off x="124668" y="742066"/>
              <a:ext cx="3196902" cy="45503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lIns="361183" tIns="55880" rIns="55880" bIns="55880" spcCol="1270" anchor="ctr"/>
            <a:lstStyle/>
            <a:p>
              <a:pPr defTabSz="977900">
                <a:lnSpc>
                  <a:spcPct val="90000"/>
                </a:lnSpc>
                <a:spcAft>
                  <a:spcPts val="0"/>
                </a:spcAft>
                <a:tabLst>
                  <a:tab pos="444500" algn="l"/>
                </a:tabLst>
                <a:defRPr/>
              </a:pPr>
              <a:r>
                <a:rPr lang="zh-CN" altLang="en-US"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）两相</a:t>
              </a:r>
              <a:r>
                <a:rPr lang="zh-CN" altLang="en-US" sz="2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模型描述</a:t>
              </a:r>
              <a:endParaRPr lang="zh-CN" altLang="en-US" sz="2200"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886391429"/>
              </p:ext>
            </p:extLst>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192" name="公式" r:id="rId4" imgW="914400" imgH="215640" progId="Equation.3">
                  <p:embed/>
                </p:oleObj>
              </mc:Choice>
              <mc:Fallback>
                <p:oleObj name="公式" r:id="rId4" imgW="914400" imgH="215640" progId="Equation.3">
                  <p:embed/>
                  <p:pic>
                    <p:nvPicPr>
                      <p:cNvPr id="0" name=""/>
                      <p:cNvPicPr/>
                      <p:nvPr/>
                    </p:nvPicPr>
                    <p:blipFill>
                      <a:blip r:embed="rId5"/>
                      <a:stretch>
                        <a:fillRect/>
                      </a:stretch>
                    </p:blipFill>
                    <p:spPr>
                      <a:xfrm>
                        <a:off x="4114800" y="3321050"/>
                        <a:ext cx="914400" cy="2159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52726437"/>
              </p:ext>
            </p:extLst>
          </p:nvPr>
        </p:nvGraphicFramePr>
        <p:xfrm>
          <a:off x="4152900" y="1685925"/>
          <a:ext cx="2130425" cy="825500"/>
        </p:xfrm>
        <a:graphic>
          <a:graphicData uri="http://schemas.openxmlformats.org/presentationml/2006/ole">
            <mc:AlternateContent xmlns:mc="http://schemas.openxmlformats.org/markup-compatibility/2006">
              <mc:Choice xmlns:v="urn:schemas-microsoft-com:vml" Requires="v">
                <p:oleObj spid="_x0000_s2193" name="公式" r:id="rId6" imgW="1739880" imgH="672840" progId="Equation.3">
                  <p:embed/>
                </p:oleObj>
              </mc:Choice>
              <mc:Fallback>
                <p:oleObj name="公式" r:id="rId6" imgW="1739880" imgH="672840" progId="Equation.3">
                  <p:embed/>
                  <p:pic>
                    <p:nvPicPr>
                      <p:cNvPr id="0" name=""/>
                      <p:cNvPicPr/>
                      <p:nvPr/>
                    </p:nvPicPr>
                    <p:blipFill>
                      <a:blip r:embed="rId7"/>
                      <a:stretch>
                        <a:fillRect/>
                      </a:stretch>
                    </p:blipFill>
                    <p:spPr>
                      <a:xfrm>
                        <a:off x="4152900" y="1685925"/>
                        <a:ext cx="2130425" cy="82550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647014025"/>
              </p:ext>
            </p:extLst>
          </p:nvPr>
        </p:nvGraphicFramePr>
        <p:xfrm>
          <a:off x="2899728" y="1944290"/>
          <a:ext cx="522287" cy="382587"/>
        </p:xfrm>
        <a:graphic>
          <a:graphicData uri="http://schemas.openxmlformats.org/presentationml/2006/ole">
            <mc:AlternateContent xmlns:mc="http://schemas.openxmlformats.org/markup-compatibility/2006">
              <mc:Choice xmlns:v="urn:schemas-microsoft-com:vml" Requires="v">
                <p:oleObj spid="_x0000_s2194" name="公式" r:id="rId8" imgW="330120" imgH="241200" progId="Equation.3">
                  <p:embed/>
                </p:oleObj>
              </mc:Choice>
              <mc:Fallback>
                <p:oleObj name="公式" r:id="rId8" imgW="330120" imgH="241200" progId="Equation.3">
                  <p:embed/>
                  <p:pic>
                    <p:nvPicPr>
                      <p:cNvPr id="17" name="对象 16"/>
                      <p:cNvPicPr/>
                      <p:nvPr/>
                    </p:nvPicPr>
                    <p:blipFill>
                      <a:blip r:embed="rId9"/>
                      <a:stretch>
                        <a:fillRect/>
                      </a:stretch>
                    </p:blipFill>
                    <p:spPr>
                      <a:xfrm>
                        <a:off x="2899728" y="1944290"/>
                        <a:ext cx="522287" cy="38258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198864796"/>
              </p:ext>
            </p:extLst>
          </p:nvPr>
        </p:nvGraphicFramePr>
        <p:xfrm>
          <a:off x="6832600" y="1597025"/>
          <a:ext cx="1352550" cy="825500"/>
        </p:xfrm>
        <a:graphic>
          <a:graphicData uri="http://schemas.openxmlformats.org/presentationml/2006/ole">
            <mc:AlternateContent xmlns:mc="http://schemas.openxmlformats.org/markup-compatibility/2006">
              <mc:Choice xmlns:v="urn:schemas-microsoft-com:vml" Requires="v">
                <p:oleObj spid="_x0000_s2195" name="公式" r:id="rId10" imgW="1104840" imgH="672840" progId="Equation.3">
                  <p:embed/>
                </p:oleObj>
              </mc:Choice>
              <mc:Fallback>
                <p:oleObj name="公式" r:id="rId10" imgW="1104840" imgH="672840" progId="Equation.3">
                  <p:embed/>
                  <p:pic>
                    <p:nvPicPr>
                      <p:cNvPr id="3" name="对象 2"/>
                      <p:cNvPicPr/>
                      <p:nvPr/>
                    </p:nvPicPr>
                    <p:blipFill>
                      <a:blip r:embed="rId11"/>
                      <a:stretch>
                        <a:fillRect/>
                      </a:stretch>
                    </p:blipFill>
                    <p:spPr>
                      <a:xfrm>
                        <a:off x="6832600" y="1597025"/>
                        <a:ext cx="1352550" cy="825500"/>
                      </a:xfrm>
                      <a:prstGeom prst="rect">
                        <a:avLst/>
                      </a:prstGeom>
                    </p:spPr>
                  </p:pic>
                </p:oleObj>
              </mc:Fallback>
            </mc:AlternateContent>
          </a:graphicData>
        </a:graphic>
      </p:graphicFrame>
    </p:spTree>
    <p:extLst>
      <p:ext uri="{BB962C8B-B14F-4D97-AF65-F5344CB8AC3E}">
        <p14:creationId xmlns:p14="http://schemas.microsoft.com/office/powerpoint/2010/main" val="1191392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15"/>
          <p:cNvSpPr>
            <a:spLocks noChangeArrowheads="1"/>
          </p:cNvSpPr>
          <p:nvPr/>
        </p:nvSpPr>
        <p:spPr bwMode="auto">
          <a:xfrm>
            <a:off x="6973570" y="-52388"/>
            <a:ext cx="215956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buFontTx/>
              <a:buNone/>
            </a:pPr>
            <a:r>
              <a:rPr lang="en-US" altLang="zh-CN"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、问题描述</a:t>
            </a:r>
            <a:endParaRPr lang="zh-CN" altLang="en-US" sz="28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文本框 3"/>
          <p:cNvSpPr txBox="1">
            <a:spLocks noChangeArrowheads="1"/>
          </p:cNvSpPr>
          <p:nvPr/>
        </p:nvSpPr>
        <p:spPr bwMode="auto">
          <a:xfrm>
            <a:off x="9525" y="539750"/>
            <a:ext cx="464058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SzPct val="110000"/>
              <a:buFont typeface="Wingdings" panose="05000000000000000000" pitchFamily="2" charset="2"/>
              <a:buChar char="Ø"/>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模型源项</a:t>
            </a:r>
            <a:r>
              <a:rPr lang="en-US" altLang="zh-CN"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续</a:t>
            </a:r>
            <a:r>
              <a:rPr lang="en-US" altLang="zh-CN"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baseline="300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baseline="30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0" name="组合 24"/>
          <p:cNvGrpSpPr>
            <a:grpSpLocks/>
          </p:cNvGrpSpPr>
          <p:nvPr/>
        </p:nvGrpSpPr>
        <p:grpSpPr bwMode="auto">
          <a:xfrm>
            <a:off x="6203950" y="681038"/>
            <a:ext cx="2940050" cy="465137"/>
            <a:chOff x="124668" y="732018"/>
            <a:chExt cx="3196902" cy="465081"/>
          </a:xfrm>
        </p:grpSpPr>
        <p:sp>
          <p:nvSpPr>
            <p:cNvPr id="11" name="矩形 10">
              <a:extLst>
                <a:ext uri="{FF2B5EF4-FFF2-40B4-BE49-F238E27FC236}">
                  <a16:creationId xmlns:a16="http://schemas.microsoft.com/office/drawing/2014/main" id="{2E2B67B5-EEE0-42B6-AE1B-82A26F71190B}"/>
                </a:ext>
              </a:extLst>
            </p:cNvPr>
            <p:cNvSpPr/>
            <p:nvPr/>
          </p:nvSpPr>
          <p:spPr>
            <a:xfrm>
              <a:off x="360713" y="732018"/>
              <a:ext cx="2884905" cy="455033"/>
            </a:xfrm>
            <a:prstGeom prst="rect">
              <a:avLst/>
            </a:prstGeom>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lin ang="135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6">
                <a:shade val="80000"/>
                <a:hueOff val="0"/>
                <a:satOff val="0"/>
                <a:lumOff val="0"/>
                <a:alphaOff val="0"/>
              </a:schemeClr>
            </a:effectRef>
            <a:fontRef idx="minor">
              <a:schemeClr val="dk1"/>
            </a:fontRef>
          </p:style>
        </p:sp>
        <p:sp>
          <p:nvSpPr>
            <p:cNvPr id="12" name="文本框 11">
              <a:extLst>
                <a:ext uri="{FF2B5EF4-FFF2-40B4-BE49-F238E27FC236}">
                  <a16:creationId xmlns:a16="http://schemas.microsoft.com/office/drawing/2014/main" id="{50454CE5-571A-473C-B7E8-416DDFF42843}"/>
                </a:ext>
              </a:extLst>
            </p:cNvPr>
            <p:cNvSpPr txBox="1"/>
            <p:nvPr/>
          </p:nvSpPr>
          <p:spPr>
            <a:xfrm>
              <a:off x="124668" y="742066"/>
              <a:ext cx="3196902" cy="45503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lIns="361183" tIns="55880" rIns="55880" bIns="55880" spcCol="1270" anchor="ctr"/>
            <a:lstStyle/>
            <a:p>
              <a:pPr defTabSz="977900">
                <a:lnSpc>
                  <a:spcPct val="90000"/>
                </a:lnSpc>
                <a:spcAft>
                  <a:spcPts val="0"/>
                </a:spcAft>
                <a:tabLst>
                  <a:tab pos="444500" algn="l"/>
                </a:tabLst>
                <a:defRPr/>
              </a:pPr>
              <a:r>
                <a:rPr lang="zh-CN" altLang="en-US"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）两相</a:t>
              </a:r>
              <a:r>
                <a:rPr lang="zh-CN" altLang="en-US" sz="2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模型描述</a:t>
              </a:r>
              <a:endParaRPr lang="zh-CN" altLang="en-US" sz="2200"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13" name="表格 12">
            <a:extLst>
              <a:ext uri="{FF2B5EF4-FFF2-40B4-BE49-F238E27FC236}">
                <a16:creationId xmlns:a16="http://schemas.microsoft.com/office/drawing/2014/main" id="{F7AED091-6557-4CCB-BE7A-1FC30B72ED58}"/>
              </a:ext>
            </a:extLst>
          </p:cNvPr>
          <p:cNvGraphicFramePr>
            <a:graphicFrameLocks noGrp="1"/>
          </p:cNvGraphicFramePr>
          <p:nvPr>
            <p:extLst>
              <p:ext uri="{D42A27DB-BD31-4B8C-83A1-F6EECF244321}">
                <p14:modId xmlns:p14="http://schemas.microsoft.com/office/powerpoint/2010/main" val="1385071804"/>
              </p:ext>
            </p:extLst>
          </p:nvPr>
        </p:nvGraphicFramePr>
        <p:xfrm>
          <a:off x="10862" y="1494929"/>
          <a:ext cx="9133138" cy="5294491"/>
        </p:xfrm>
        <a:graphic>
          <a:graphicData uri="http://schemas.openxmlformats.org/drawingml/2006/table">
            <a:tbl>
              <a:tblPr firstRow="1" firstCol="1" bandRow="1">
                <a:tableStyleId>{5C22544A-7EE6-4342-B048-85BDC9FD1C3A}</a:tableStyleId>
              </a:tblPr>
              <a:tblGrid>
                <a:gridCol w="1676402">
                  <a:extLst>
                    <a:ext uri="{9D8B030D-6E8A-4147-A177-3AD203B41FA5}">
                      <a16:colId xmlns:a16="http://schemas.microsoft.com/office/drawing/2014/main" val="3812545864"/>
                    </a:ext>
                  </a:extLst>
                </a:gridCol>
                <a:gridCol w="870350">
                  <a:extLst>
                    <a:ext uri="{9D8B030D-6E8A-4147-A177-3AD203B41FA5}">
                      <a16:colId xmlns:a16="http://schemas.microsoft.com/office/drawing/2014/main" val="3296998995"/>
                    </a:ext>
                  </a:extLst>
                </a:gridCol>
                <a:gridCol w="1339450">
                  <a:extLst>
                    <a:ext uri="{9D8B030D-6E8A-4147-A177-3AD203B41FA5}">
                      <a16:colId xmlns:a16="http://schemas.microsoft.com/office/drawing/2014/main" val="3971163769"/>
                    </a:ext>
                  </a:extLst>
                </a:gridCol>
                <a:gridCol w="2354580">
                  <a:extLst>
                    <a:ext uri="{9D8B030D-6E8A-4147-A177-3AD203B41FA5}">
                      <a16:colId xmlns:a16="http://schemas.microsoft.com/office/drawing/2014/main" val="1912168435"/>
                    </a:ext>
                  </a:extLst>
                </a:gridCol>
                <a:gridCol w="2063413">
                  <a:extLst>
                    <a:ext uri="{9D8B030D-6E8A-4147-A177-3AD203B41FA5}">
                      <a16:colId xmlns:a16="http://schemas.microsoft.com/office/drawing/2014/main" val="1428968208"/>
                    </a:ext>
                  </a:extLst>
                </a:gridCol>
                <a:gridCol w="828943">
                  <a:extLst>
                    <a:ext uri="{9D8B030D-6E8A-4147-A177-3AD203B41FA5}">
                      <a16:colId xmlns:a16="http://schemas.microsoft.com/office/drawing/2014/main" val="221623644"/>
                    </a:ext>
                  </a:extLst>
                </a:gridCol>
              </a:tblGrid>
              <a:tr h="383856">
                <a:tc>
                  <a:txBody>
                    <a:bodyPr/>
                    <a:lstStyle/>
                    <a:p>
                      <a:pPr algn="ctr">
                        <a:spcAft>
                          <a:spcPts val="0"/>
                        </a:spcAft>
                      </a:pP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源项</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a:txBody>
                    <a:bodyPr/>
                    <a:lstStyle/>
                    <a:p>
                      <a:pPr algn="ctr">
                        <a:spcAft>
                          <a:spcPts val="0"/>
                        </a:spcAft>
                      </a:pP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集流板</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a:txBody>
                    <a:bodyPr/>
                    <a:lstStyle/>
                    <a:p>
                      <a:pPr algn="ctr">
                        <a:spcAft>
                          <a:spcPts val="0"/>
                        </a:spcAft>
                      </a:pP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扩散层</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gridSpan="2">
                  <a:txBody>
                    <a:bodyPr/>
                    <a:lstStyle/>
                    <a:p>
                      <a:pPr algn="ctr">
                        <a:spcAft>
                          <a:spcPts val="0"/>
                        </a:spcAft>
                      </a:pP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催化层（阴极</a:t>
                      </a:r>
                      <a:r>
                        <a:rPr lang="zh-CN" altLang="en-US" sz="1900" b="0" kern="100"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阳极）</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tc hMerge="1">
                  <a:txBody>
                    <a:bodyPr/>
                    <a:lstStyle/>
                    <a:p>
                      <a:endParaRPr lang="zh-CN" altLang="en-US"/>
                    </a:p>
                  </a:txBody>
                  <a:tcPr/>
                </a:tc>
                <a:tc>
                  <a:txBody>
                    <a:bodyPr/>
                    <a:lstStyle/>
                    <a:p>
                      <a:pPr algn="ctr">
                        <a:spcAft>
                          <a:spcPts val="0"/>
                        </a:spcAft>
                      </a:pPr>
                      <a:r>
                        <a:rPr lang="zh-CN" altLang="en-US" sz="1900" b="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膜</a:t>
                      </a:r>
                      <a:endParaRPr lang="zh-CN" sz="1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556186860"/>
                  </a:ext>
                </a:extLst>
              </a:tr>
              <a:tr h="3989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ion</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A m</a:t>
                      </a:r>
                      <a:r>
                        <a:rPr lang="en-US" altLang="zh-CN" sz="1800" b="0" i="0" u="none" strike="noStrike" kern="1200" baseline="30000" dirty="0" smtClean="0">
                          <a:solidFill>
                            <a:schemeClr val="lt1"/>
                          </a:solidFill>
                          <a:latin typeface="Times New Roman" panose="02020603050405020304" pitchFamily="18" charset="0"/>
                          <a:ea typeface="+mn-ea"/>
                          <a:cs typeface="Times New Roman" panose="02020603050405020304" pitchFamily="18" charset="0"/>
                        </a:rPr>
                        <a:t>−3</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2158459069"/>
                  </a:ext>
                </a:extLst>
              </a:tr>
              <a:tr h="3989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A m</a:t>
                      </a:r>
                      <a:r>
                        <a:rPr lang="en-US" altLang="zh-CN" sz="1600" b="0" i="0" u="none" strike="noStrike" kern="1200" baseline="30000" dirty="0" smtClean="0">
                          <a:solidFill>
                            <a:schemeClr val="lt1"/>
                          </a:solidFill>
                          <a:latin typeface="Times New Roman" panose="02020603050405020304" pitchFamily="18" charset="0"/>
                          <a:ea typeface="+mn-ea"/>
                          <a:cs typeface="Times New Roman" panose="02020603050405020304" pitchFamily="18" charset="0"/>
                        </a:rPr>
                        <a:t>−3</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2183503301"/>
                  </a:ext>
                </a:extLst>
              </a:tr>
              <a:tr h="3989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b="0" kern="100" dirty="0" err="1"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700" b="0" kern="100" baseline="-25000" dirty="0" err="1"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lw</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(kg</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m</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s</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3353899773"/>
                  </a:ext>
                </a:extLst>
              </a:tr>
              <a:tr h="7058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b="0" kern="100" dirty="0" err="1"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700" b="0" kern="100" baseline="-25000" dirty="0" err="1"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mw</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it-IT"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mol m</a:t>
                      </a:r>
                      <a:r>
                        <a:rPr lang="it-IT"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−3</a:t>
                      </a:r>
                      <a:r>
                        <a:rPr lang="it-IT"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s</a:t>
                      </a:r>
                      <a:r>
                        <a:rPr lang="it-IT"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3057562528"/>
                  </a:ext>
                </a:extLst>
              </a:tr>
              <a:tr h="723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b="0" kern="100" dirty="0" err="1"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700" b="0" kern="100" baseline="-25000" dirty="0" err="1"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(kg</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m</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s</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gridSpan="5">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hMerge="1">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hMerge="1">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hMerge="1">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hMerge="1">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087208171"/>
                  </a:ext>
                </a:extLst>
              </a:tr>
              <a:tr h="16668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g-l </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(kg</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m</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s</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gridSpan="5">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h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600" b="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hMerge="1">
                  <a:txBody>
                    <a:bodyPr/>
                    <a:lstStyle/>
                    <a:p>
                      <a:pPr algn="l">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hMerge="1">
                  <a:txBody>
                    <a:bodyPr/>
                    <a:lstStyle/>
                    <a:p>
                      <a:pPr algn="l">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hMerge="1">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894481800"/>
                  </a:ext>
                </a:extLst>
              </a:tr>
              <a:tr h="6172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700" b="0" kern="100" baseline="-25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g-l </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(kg</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m</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700" b="0" kern="100" baseline="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 s</a:t>
                      </a:r>
                      <a:r>
                        <a:rPr lang="en-US" altLang="zh-CN" sz="1700" b="0" kern="100" baseline="300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700" b="0" kern="100" dirty="0" smtClean="0">
                        <a:solidFill>
                          <a:schemeClr val="lt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gridSpan="5">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h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600" b="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hMerge="1">
                  <a:txBody>
                    <a:bodyPr/>
                    <a:lstStyle/>
                    <a:p>
                      <a:pPr algn="l">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hMerge="1">
                  <a:txBody>
                    <a:bodyPr/>
                    <a:lstStyle/>
                    <a:p>
                      <a:pPr algn="l">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tc hMerge="1">
                  <a:txBody>
                    <a:bodyPr/>
                    <a:lstStyle/>
                    <a:p>
                      <a:pPr algn="ctr">
                        <a:lnSpc>
                          <a:spcPct val="150000"/>
                        </a:lnSpc>
                        <a:spcAft>
                          <a:spcPts val="0"/>
                        </a:spcAft>
                      </a:pPr>
                      <a:endParaRPr lang="zh-CN" altLang="en-US" sz="1600" b="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90" marR="68590" marT="0" marB="0" anchor="ctr"/>
                </a:tc>
                <a:extLst>
                  <a:ext uri="{0D108BD9-81ED-4DB2-BD59-A6C34878D82A}">
                    <a16:rowId xmlns:a16="http://schemas.microsoft.com/office/drawing/2014/main" val="1279034352"/>
                  </a:ext>
                </a:extLst>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563284821"/>
              </p:ext>
            </p:extLst>
          </p:nvPr>
        </p:nvGraphicFramePr>
        <p:xfrm>
          <a:off x="4762177" y="1926908"/>
          <a:ext cx="524199" cy="363855"/>
        </p:xfrm>
        <a:graphic>
          <a:graphicData uri="http://schemas.openxmlformats.org/presentationml/2006/ole">
            <mc:AlternateContent xmlns:mc="http://schemas.openxmlformats.org/markup-compatibility/2006">
              <mc:Choice xmlns:v="urn:schemas-microsoft-com:vml" Requires="v">
                <p:oleObj spid="_x0000_s3427" name="公式" r:id="rId3" imgW="330120" imgH="228600" progId="Equation.3">
                  <p:embed/>
                </p:oleObj>
              </mc:Choice>
              <mc:Fallback>
                <p:oleObj name="公式" r:id="rId3" imgW="330120" imgH="228600" progId="Equation.3">
                  <p:embed/>
                  <p:pic>
                    <p:nvPicPr>
                      <p:cNvPr id="3" name="对象 2"/>
                      <p:cNvPicPr/>
                      <p:nvPr/>
                    </p:nvPicPr>
                    <p:blipFill>
                      <a:blip r:embed="rId4"/>
                      <a:stretch>
                        <a:fillRect/>
                      </a:stretch>
                    </p:blipFill>
                    <p:spPr>
                      <a:xfrm>
                        <a:off x="4762177" y="1926908"/>
                        <a:ext cx="524199" cy="363855"/>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881293651"/>
              </p:ext>
            </p:extLst>
          </p:nvPr>
        </p:nvGraphicFramePr>
        <p:xfrm>
          <a:off x="4822825" y="2297113"/>
          <a:ext cx="403225" cy="363537"/>
        </p:xfrm>
        <a:graphic>
          <a:graphicData uri="http://schemas.openxmlformats.org/presentationml/2006/ole">
            <mc:AlternateContent xmlns:mc="http://schemas.openxmlformats.org/markup-compatibility/2006">
              <mc:Choice xmlns:v="urn:schemas-microsoft-com:vml" Requires="v">
                <p:oleObj spid="_x0000_s3428" name="公式" r:id="rId5" imgW="253800" imgH="228600" progId="Equation.3">
                  <p:embed/>
                </p:oleObj>
              </mc:Choice>
              <mc:Fallback>
                <p:oleObj name="公式" r:id="rId5" imgW="253800" imgH="228600" progId="Equation.3">
                  <p:embed/>
                  <p:pic>
                    <p:nvPicPr>
                      <p:cNvPr id="9" name="对象 8"/>
                      <p:cNvPicPr/>
                      <p:nvPr/>
                    </p:nvPicPr>
                    <p:blipFill>
                      <a:blip r:embed="rId6"/>
                      <a:stretch>
                        <a:fillRect/>
                      </a:stretch>
                    </p:blipFill>
                    <p:spPr>
                      <a:xfrm>
                        <a:off x="4822825" y="2297113"/>
                        <a:ext cx="403225" cy="363537"/>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548934190"/>
              </p:ext>
            </p:extLst>
          </p:nvPr>
        </p:nvGraphicFramePr>
        <p:xfrm>
          <a:off x="6992938" y="2298700"/>
          <a:ext cx="484187" cy="363538"/>
        </p:xfrm>
        <a:graphic>
          <a:graphicData uri="http://schemas.openxmlformats.org/presentationml/2006/ole">
            <mc:AlternateContent xmlns:mc="http://schemas.openxmlformats.org/markup-compatibility/2006">
              <mc:Choice xmlns:v="urn:schemas-microsoft-com:vml" Requires="v">
                <p:oleObj spid="_x0000_s3429" name="公式" r:id="rId7" imgW="304560" imgH="228600" progId="Equation.3">
                  <p:embed/>
                </p:oleObj>
              </mc:Choice>
              <mc:Fallback>
                <p:oleObj name="公式" r:id="rId7" imgW="304560" imgH="228600" progId="Equation.3">
                  <p:embed/>
                  <p:pic>
                    <p:nvPicPr>
                      <p:cNvPr id="9" name="对象 8"/>
                      <p:cNvPicPr/>
                      <p:nvPr/>
                    </p:nvPicPr>
                    <p:blipFill>
                      <a:blip r:embed="rId8"/>
                      <a:stretch>
                        <a:fillRect/>
                      </a:stretch>
                    </p:blipFill>
                    <p:spPr>
                      <a:xfrm>
                        <a:off x="6992938" y="2298700"/>
                        <a:ext cx="484187" cy="363538"/>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876809854"/>
              </p:ext>
            </p:extLst>
          </p:nvPr>
        </p:nvGraphicFramePr>
        <p:xfrm>
          <a:off x="7034213" y="1916113"/>
          <a:ext cx="361950" cy="363537"/>
        </p:xfrm>
        <a:graphic>
          <a:graphicData uri="http://schemas.openxmlformats.org/presentationml/2006/ole">
            <mc:AlternateContent xmlns:mc="http://schemas.openxmlformats.org/markup-compatibility/2006">
              <mc:Choice xmlns:v="urn:schemas-microsoft-com:vml" Requires="v">
                <p:oleObj spid="_x0000_s3430" name="公式" r:id="rId9" imgW="228600" imgH="228600" progId="Equation.3">
                  <p:embed/>
                </p:oleObj>
              </mc:Choice>
              <mc:Fallback>
                <p:oleObj name="公式" r:id="rId9" imgW="228600" imgH="228600" progId="Equation.3">
                  <p:embed/>
                  <p:pic>
                    <p:nvPicPr>
                      <p:cNvPr id="15" name="对象 14"/>
                      <p:cNvPicPr/>
                      <p:nvPr/>
                    </p:nvPicPr>
                    <p:blipFill>
                      <a:blip r:embed="rId10"/>
                      <a:stretch>
                        <a:fillRect/>
                      </a:stretch>
                    </p:blipFill>
                    <p:spPr>
                      <a:xfrm>
                        <a:off x="7034213" y="1916113"/>
                        <a:ext cx="361950" cy="363537"/>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947749387"/>
              </p:ext>
            </p:extLst>
          </p:nvPr>
        </p:nvGraphicFramePr>
        <p:xfrm>
          <a:off x="4229100" y="2693988"/>
          <a:ext cx="1590675" cy="382587"/>
        </p:xfrm>
        <a:graphic>
          <a:graphicData uri="http://schemas.openxmlformats.org/presentationml/2006/ole">
            <mc:AlternateContent xmlns:mc="http://schemas.openxmlformats.org/markup-compatibility/2006">
              <mc:Choice xmlns:v="urn:schemas-microsoft-com:vml" Requires="v">
                <p:oleObj spid="_x0000_s3431" name="公式" r:id="rId11" imgW="1002960" imgH="241200" progId="Equation.3">
                  <p:embed/>
                </p:oleObj>
              </mc:Choice>
              <mc:Fallback>
                <p:oleObj name="公式" r:id="rId11" imgW="1002960" imgH="241200" progId="Equation.3">
                  <p:embed/>
                  <p:pic>
                    <p:nvPicPr>
                      <p:cNvPr id="14" name="对象 13"/>
                      <p:cNvPicPr/>
                      <p:nvPr/>
                    </p:nvPicPr>
                    <p:blipFill>
                      <a:blip r:embed="rId12"/>
                      <a:stretch>
                        <a:fillRect/>
                      </a:stretch>
                    </p:blipFill>
                    <p:spPr>
                      <a:xfrm>
                        <a:off x="4229100" y="2693988"/>
                        <a:ext cx="1590675" cy="382587"/>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678370481"/>
              </p:ext>
            </p:extLst>
          </p:nvPr>
        </p:nvGraphicFramePr>
        <p:xfrm>
          <a:off x="6534150" y="2681288"/>
          <a:ext cx="1590675" cy="382587"/>
        </p:xfrm>
        <a:graphic>
          <a:graphicData uri="http://schemas.openxmlformats.org/presentationml/2006/ole">
            <mc:AlternateContent xmlns:mc="http://schemas.openxmlformats.org/markup-compatibility/2006">
              <mc:Choice xmlns:v="urn:schemas-microsoft-com:vml" Requires="v">
                <p:oleObj spid="_x0000_s3432" name="公式" r:id="rId13" imgW="1002960" imgH="241200" progId="Equation.3">
                  <p:embed/>
                </p:oleObj>
              </mc:Choice>
              <mc:Fallback>
                <p:oleObj name="公式" r:id="rId13" imgW="1002960" imgH="241200" progId="Equation.3">
                  <p:embed/>
                  <p:pic>
                    <p:nvPicPr>
                      <p:cNvPr id="17" name="对象 16"/>
                      <p:cNvPicPr/>
                      <p:nvPr/>
                    </p:nvPicPr>
                    <p:blipFill>
                      <a:blip r:embed="rId14"/>
                      <a:stretch>
                        <a:fillRect/>
                      </a:stretch>
                    </p:blipFill>
                    <p:spPr>
                      <a:xfrm>
                        <a:off x="6534150" y="2681288"/>
                        <a:ext cx="1590675" cy="382587"/>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880065850"/>
              </p:ext>
            </p:extLst>
          </p:nvPr>
        </p:nvGraphicFramePr>
        <p:xfrm>
          <a:off x="4168775" y="3067050"/>
          <a:ext cx="1712913" cy="746125"/>
        </p:xfrm>
        <a:graphic>
          <a:graphicData uri="http://schemas.openxmlformats.org/presentationml/2006/ole">
            <mc:AlternateContent xmlns:mc="http://schemas.openxmlformats.org/markup-compatibility/2006">
              <mc:Choice xmlns:v="urn:schemas-microsoft-com:vml" Requires="v">
                <p:oleObj spid="_x0000_s3433" name="公式" r:id="rId15" imgW="1079280" imgH="469800" progId="Equation.3">
                  <p:embed/>
                </p:oleObj>
              </mc:Choice>
              <mc:Fallback>
                <p:oleObj name="公式" r:id="rId15" imgW="1079280" imgH="469800" progId="Equation.3">
                  <p:embed/>
                  <p:pic>
                    <p:nvPicPr>
                      <p:cNvPr id="17" name="对象 16"/>
                      <p:cNvPicPr/>
                      <p:nvPr/>
                    </p:nvPicPr>
                    <p:blipFill>
                      <a:blip r:embed="rId16"/>
                      <a:stretch>
                        <a:fillRect/>
                      </a:stretch>
                    </p:blipFill>
                    <p:spPr>
                      <a:xfrm>
                        <a:off x="4168775" y="3067050"/>
                        <a:ext cx="1712913" cy="746125"/>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561611769"/>
              </p:ext>
            </p:extLst>
          </p:nvPr>
        </p:nvGraphicFramePr>
        <p:xfrm>
          <a:off x="6774179" y="3063875"/>
          <a:ext cx="1087438" cy="746125"/>
        </p:xfrm>
        <a:graphic>
          <a:graphicData uri="http://schemas.openxmlformats.org/presentationml/2006/ole">
            <mc:AlternateContent xmlns:mc="http://schemas.openxmlformats.org/markup-compatibility/2006">
              <mc:Choice xmlns:v="urn:schemas-microsoft-com:vml" Requires="v">
                <p:oleObj spid="_x0000_s3434" name="公式" r:id="rId17" imgW="685800" imgH="469800" progId="Equation.3">
                  <p:embed/>
                </p:oleObj>
              </mc:Choice>
              <mc:Fallback>
                <p:oleObj name="公式" r:id="rId17" imgW="685800" imgH="469800" progId="Equation.3">
                  <p:embed/>
                  <p:pic>
                    <p:nvPicPr>
                      <p:cNvPr id="19" name="对象 18"/>
                      <p:cNvPicPr/>
                      <p:nvPr/>
                    </p:nvPicPr>
                    <p:blipFill>
                      <a:blip r:embed="rId18"/>
                      <a:stretch>
                        <a:fillRect/>
                      </a:stretch>
                    </p:blipFill>
                    <p:spPr>
                      <a:xfrm>
                        <a:off x="6774179" y="3063875"/>
                        <a:ext cx="1087438" cy="746125"/>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517210216"/>
              </p:ext>
            </p:extLst>
          </p:nvPr>
        </p:nvGraphicFramePr>
        <p:xfrm>
          <a:off x="4542506" y="3776166"/>
          <a:ext cx="2579687" cy="663575"/>
        </p:xfrm>
        <a:graphic>
          <a:graphicData uri="http://schemas.openxmlformats.org/presentationml/2006/ole">
            <mc:AlternateContent xmlns:mc="http://schemas.openxmlformats.org/markup-compatibility/2006">
              <mc:Choice xmlns:v="urn:schemas-microsoft-com:vml" Requires="v">
                <p:oleObj spid="_x0000_s3435" name="公式" r:id="rId19" imgW="1625400" imgH="419040" progId="Equation.3">
                  <p:embed/>
                </p:oleObj>
              </mc:Choice>
              <mc:Fallback>
                <p:oleObj name="公式" r:id="rId19" imgW="1625400" imgH="419040" progId="Equation.3">
                  <p:embed/>
                  <p:pic>
                    <p:nvPicPr>
                      <p:cNvPr id="17" name="对象 16"/>
                      <p:cNvPicPr/>
                      <p:nvPr/>
                    </p:nvPicPr>
                    <p:blipFill>
                      <a:blip r:embed="rId20"/>
                      <a:stretch>
                        <a:fillRect/>
                      </a:stretch>
                    </p:blipFill>
                    <p:spPr>
                      <a:xfrm>
                        <a:off x="4542506" y="3776166"/>
                        <a:ext cx="2579687" cy="663575"/>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532669985"/>
              </p:ext>
            </p:extLst>
          </p:nvPr>
        </p:nvGraphicFramePr>
        <p:xfrm>
          <a:off x="4445115" y="6109449"/>
          <a:ext cx="3122612" cy="663575"/>
        </p:xfrm>
        <a:graphic>
          <a:graphicData uri="http://schemas.openxmlformats.org/presentationml/2006/ole">
            <mc:AlternateContent xmlns:mc="http://schemas.openxmlformats.org/markup-compatibility/2006">
              <mc:Choice xmlns:v="urn:schemas-microsoft-com:vml" Requires="v">
                <p:oleObj spid="_x0000_s3436" name="公式" r:id="rId21" imgW="1968480" imgH="419040" progId="Equation.3">
                  <p:embed/>
                </p:oleObj>
              </mc:Choice>
              <mc:Fallback>
                <p:oleObj name="公式" r:id="rId21" imgW="1968480" imgH="419040" progId="Equation.3">
                  <p:embed/>
                  <p:pic>
                    <p:nvPicPr>
                      <p:cNvPr id="21" name="对象 20"/>
                      <p:cNvPicPr/>
                      <p:nvPr/>
                    </p:nvPicPr>
                    <p:blipFill>
                      <a:blip r:embed="rId22"/>
                      <a:stretch>
                        <a:fillRect/>
                      </a:stretch>
                    </p:blipFill>
                    <p:spPr>
                      <a:xfrm>
                        <a:off x="4445115" y="6109449"/>
                        <a:ext cx="3122612" cy="663575"/>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346172219"/>
              </p:ext>
            </p:extLst>
          </p:nvPr>
        </p:nvGraphicFramePr>
        <p:xfrm>
          <a:off x="3081338" y="4519116"/>
          <a:ext cx="4106863" cy="1544637"/>
        </p:xfrm>
        <a:graphic>
          <a:graphicData uri="http://schemas.openxmlformats.org/presentationml/2006/ole">
            <mc:AlternateContent xmlns:mc="http://schemas.openxmlformats.org/markup-compatibility/2006">
              <mc:Choice xmlns:v="urn:schemas-microsoft-com:vml" Requires="v">
                <p:oleObj spid="_x0000_s3437" name="公式" r:id="rId23" imgW="2590560" imgH="977760" progId="Equation.3">
                  <p:embed/>
                </p:oleObj>
              </mc:Choice>
              <mc:Fallback>
                <p:oleObj name="公式" r:id="rId23" imgW="2590560" imgH="977760" progId="Equation.3">
                  <p:embed/>
                  <p:pic>
                    <p:nvPicPr>
                      <p:cNvPr id="22" name="对象 21"/>
                      <p:cNvPicPr/>
                      <p:nvPr/>
                    </p:nvPicPr>
                    <p:blipFill>
                      <a:blip r:embed="rId24"/>
                      <a:stretch>
                        <a:fillRect/>
                      </a:stretch>
                    </p:blipFill>
                    <p:spPr>
                      <a:xfrm>
                        <a:off x="3081338" y="4519116"/>
                        <a:ext cx="4106863" cy="1544637"/>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042070710"/>
              </p:ext>
            </p:extLst>
          </p:nvPr>
        </p:nvGraphicFramePr>
        <p:xfrm>
          <a:off x="6777514" y="4728120"/>
          <a:ext cx="1066800" cy="382587"/>
        </p:xfrm>
        <a:graphic>
          <a:graphicData uri="http://schemas.openxmlformats.org/presentationml/2006/ole">
            <mc:AlternateContent xmlns:mc="http://schemas.openxmlformats.org/markup-compatibility/2006">
              <mc:Choice xmlns:v="urn:schemas-microsoft-com:vml" Requires="v">
                <p:oleObj spid="_x0000_s3438" name="公式" r:id="rId25" imgW="672840" imgH="241200" progId="Equation.3">
                  <p:embed/>
                </p:oleObj>
              </mc:Choice>
              <mc:Fallback>
                <p:oleObj name="公式" r:id="rId25" imgW="672840" imgH="241200" progId="Equation.3">
                  <p:embed/>
                  <p:pic>
                    <p:nvPicPr>
                      <p:cNvPr id="21" name="对象 20"/>
                      <p:cNvPicPr/>
                      <p:nvPr/>
                    </p:nvPicPr>
                    <p:blipFill>
                      <a:blip r:embed="rId26"/>
                      <a:stretch>
                        <a:fillRect/>
                      </a:stretch>
                    </p:blipFill>
                    <p:spPr>
                      <a:xfrm>
                        <a:off x="6777514" y="4728120"/>
                        <a:ext cx="1066800" cy="382587"/>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3910041985"/>
              </p:ext>
            </p:extLst>
          </p:nvPr>
        </p:nvGraphicFramePr>
        <p:xfrm>
          <a:off x="7273836" y="5512871"/>
          <a:ext cx="1066800" cy="382587"/>
        </p:xfrm>
        <a:graphic>
          <a:graphicData uri="http://schemas.openxmlformats.org/presentationml/2006/ole">
            <mc:AlternateContent xmlns:mc="http://schemas.openxmlformats.org/markup-compatibility/2006">
              <mc:Choice xmlns:v="urn:schemas-microsoft-com:vml" Requires="v">
                <p:oleObj spid="_x0000_s3439" name="公式" r:id="rId27" imgW="672840" imgH="241200" progId="Equation.3">
                  <p:embed/>
                </p:oleObj>
              </mc:Choice>
              <mc:Fallback>
                <p:oleObj name="公式" r:id="rId27" imgW="672840" imgH="241200" progId="Equation.3">
                  <p:embed/>
                  <p:pic>
                    <p:nvPicPr>
                      <p:cNvPr id="24" name="对象 23"/>
                      <p:cNvPicPr/>
                      <p:nvPr/>
                    </p:nvPicPr>
                    <p:blipFill>
                      <a:blip r:embed="rId28"/>
                      <a:stretch>
                        <a:fillRect/>
                      </a:stretch>
                    </p:blipFill>
                    <p:spPr>
                      <a:xfrm>
                        <a:off x="7273836" y="5512871"/>
                        <a:ext cx="1066800" cy="382587"/>
                      </a:xfrm>
                      <a:prstGeom prst="rect">
                        <a:avLst/>
                      </a:prstGeom>
                    </p:spPr>
                  </p:pic>
                </p:oleObj>
              </mc:Fallback>
            </mc:AlternateContent>
          </a:graphicData>
        </a:graphic>
      </p:graphicFrame>
      <p:sp>
        <p:nvSpPr>
          <p:cNvPr id="25" name="灯片编号占位符 1"/>
          <p:cNvSpPr>
            <a:spLocks noGrp="1"/>
          </p:cNvSpPr>
          <p:nvPr>
            <p:ph type="sldNum" sz="quarter" idx="11"/>
          </p:nvPr>
        </p:nvSpPr>
        <p:spPr>
          <a:xfrm>
            <a:off x="8547100" y="6330950"/>
            <a:ext cx="527050" cy="427038"/>
          </a:xfrm>
          <a:noFill/>
        </p:spPr>
        <p:txBody>
          <a:bodyPr>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 typeface="Arial" panose="020B0604020202020204" pitchFamily="34" charset="0"/>
              <a:buNone/>
            </a:pPr>
            <a:r>
              <a:rPr lang="en-US" altLang="zh-CN" sz="1800" dirty="0" smtClean="0">
                <a:solidFill>
                  <a:srgbClr val="898989"/>
                </a:solidFill>
              </a:rPr>
              <a:t>?</a:t>
            </a:r>
            <a:endParaRPr lang="zh-CN" altLang="en-US" sz="1800" dirty="0" smtClean="0">
              <a:latin typeface="Arial" panose="020B0604020202020204" pitchFamily="34" charset="0"/>
            </a:endParaRPr>
          </a:p>
        </p:txBody>
      </p:sp>
    </p:spTree>
    <p:extLst>
      <p:ext uri="{BB962C8B-B14F-4D97-AF65-F5344CB8AC3E}">
        <p14:creationId xmlns:p14="http://schemas.microsoft.com/office/powerpoint/2010/main" val="1030171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5"/>
          <p:cNvSpPr>
            <a:spLocks noChangeArrowheads="1"/>
          </p:cNvSpPr>
          <p:nvPr/>
        </p:nvSpPr>
        <p:spPr bwMode="auto">
          <a:xfrm>
            <a:off x="6973570" y="-52388"/>
            <a:ext cx="215956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buFontTx/>
              <a:buNone/>
            </a:pPr>
            <a:r>
              <a:rPr lang="en-US" altLang="zh-CN"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、问题描述</a:t>
            </a:r>
            <a:endParaRPr lang="zh-CN" altLang="en-US" sz="28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灯片编号占位符 1"/>
          <p:cNvSpPr>
            <a:spLocks noGrp="1"/>
          </p:cNvSpPr>
          <p:nvPr>
            <p:ph type="sldNum" sz="quarter" idx="11"/>
          </p:nvPr>
        </p:nvSpPr>
        <p:spPr>
          <a:xfrm>
            <a:off x="8547100" y="6330950"/>
            <a:ext cx="527050" cy="427038"/>
          </a:xfrm>
          <a:noFill/>
        </p:spPr>
        <p:txBody>
          <a:bodyPr>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 typeface="Arial" panose="020B0604020202020204" pitchFamily="34" charset="0"/>
              <a:buNone/>
            </a:pPr>
            <a:r>
              <a:rPr lang="en-US" altLang="zh-CN" sz="1800" dirty="0" smtClean="0">
                <a:solidFill>
                  <a:srgbClr val="898989"/>
                </a:solidFill>
                <a:latin typeface="微软雅黑" panose="020B0503020204020204" pitchFamily="34" charset="-122"/>
                <a:ea typeface="微软雅黑" panose="020B0503020204020204" pitchFamily="34" charset="-122"/>
              </a:rPr>
              <a:t>?</a:t>
            </a:r>
            <a:endParaRPr lang="zh-CN" altLang="en-US" sz="18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1380595"/>
            <a:ext cx="8115300" cy="5248275"/>
          </a:xfrm>
          <a:prstGeom prst="rect">
            <a:avLst/>
          </a:prstGeom>
        </p:spPr>
      </p:pic>
      <p:sp>
        <p:nvSpPr>
          <p:cNvPr id="8" name="文本框 3"/>
          <p:cNvSpPr txBox="1">
            <a:spLocks noChangeArrowheads="1"/>
          </p:cNvSpPr>
          <p:nvPr/>
        </p:nvSpPr>
        <p:spPr bwMode="auto">
          <a:xfrm>
            <a:off x="285750" y="539750"/>
            <a:ext cx="464058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SzPct val="110000"/>
              <a:buFont typeface="Wingdings" panose="05000000000000000000" pitchFamily="2" charset="2"/>
              <a:buChar char="Ø"/>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边界条件</a:t>
            </a:r>
            <a:endPar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9" name="组合 24"/>
          <p:cNvGrpSpPr>
            <a:grpSpLocks/>
          </p:cNvGrpSpPr>
          <p:nvPr/>
        </p:nvGrpSpPr>
        <p:grpSpPr bwMode="auto">
          <a:xfrm>
            <a:off x="6203950" y="681038"/>
            <a:ext cx="2870200" cy="465137"/>
            <a:chOff x="124668" y="732018"/>
            <a:chExt cx="3120950" cy="465081"/>
          </a:xfrm>
        </p:grpSpPr>
        <p:sp>
          <p:nvSpPr>
            <p:cNvPr id="10" name="矩形 9">
              <a:extLst>
                <a:ext uri="{FF2B5EF4-FFF2-40B4-BE49-F238E27FC236}">
                  <a16:creationId xmlns:a16="http://schemas.microsoft.com/office/drawing/2014/main" id="{2E2B67B5-EEE0-42B6-AE1B-82A26F71190B}"/>
                </a:ext>
              </a:extLst>
            </p:cNvPr>
            <p:cNvSpPr/>
            <p:nvPr/>
          </p:nvSpPr>
          <p:spPr>
            <a:xfrm>
              <a:off x="360713" y="732018"/>
              <a:ext cx="2884905" cy="455033"/>
            </a:xfrm>
            <a:prstGeom prst="rect">
              <a:avLst/>
            </a:prstGeom>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lin ang="135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6">
                <a:shade val="80000"/>
                <a:hueOff val="0"/>
                <a:satOff val="0"/>
                <a:lumOff val="0"/>
                <a:alphaOff val="0"/>
              </a:schemeClr>
            </a:effectRef>
            <a:fontRef idx="minor">
              <a:schemeClr val="dk1"/>
            </a:fontRef>
          </p:style>
        </p:sp>
        <p:sp>
          <p:nvSpPr>
            <p:cNvPr id="11" name="文本框 10">
              <a:extLst>
                <a:ext uri="{FF2B5EF4-FFF2-40B4-BE49-F238E27FC236}">
                  <a16:creationId xmlns:a16="http://schemas.microsoft.com/office/drawing/2014/main" id="{50454CE5-571A-473C-B7E8-416DDFF42843}"/>
                </a:ext>
              </a:extLst>
            </p:cNvPr>
            <p:cNvSpPr txBox="1"/>
            <p:nvPr/>
          </p:nvSpPr>
          <p:spPr>
            <a:xfrm>
              <a:off x="124668" y="742066"/>
              <a:ext cx="3120950" cy="45503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lIns="361183" tIns="55880" rIns="55880" bIns="55880" spcCol="1270" anchor="ctr"/>
            <a:lstStyle/>
            <a:p>
              <a:pPr defTabSz="977900">
                <a:lnSpc>
                  <a:spcPct val="90000"/>
                </a:lnSpc>
                <a:spcAft>
                  <a:spcPts val="0"/>
                </a:spcAft>
                <a:tabLst>
                  <a:tab pos="444500" algn="l"/>
                </a:tabLst>
                <a:defRPr/>
              </a:pPr>
              <a:r>
                <a:rPr lang="zh-CN" altLang="en-US"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）两相</a:t>
              </a:r>
              <a:r>
                <a:rPr lang="zh-CN" altLang="en-US" sz="2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模型描述</a:t>
              </a:r>
              <a:endParaRPr lang="zh-CN" altLang="en-US" sz="22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67180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 descr="mesh"/>
          <p:cNvPicPr>
            <a:picLocks noChangeAspect="1" noChangeArrowheads="1"/>
          </p:cNvPicPr>
          <p:nvPr/>
        </p:nvPicPr>
        <p:blipFill>
          <a:blip r:embed="rId2">
            <a:extLst>
              <a:ext uri="{28A0092B-C50C-407E-A947-70E740481C1C}">
                <a14:useLocalDpi xmlns:a14="http://schemas.microsoft.com/office/drawing/2010/main" val="0"/>
              </a:ext>
            </a:extLst>
          </a:blip>
          <a:srcRect l="1860" t="1758"/>
          <a:stretch>
            <a:fillRect/>
          </a:stretch>
        </p:blipFill>
        <p:spPr bwMode="auto">
          <a:xfrm>
            <a:off x="171450" y="4208463"/>
            <a:ext cx="5653088"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4075" y="4240213"/>
            <a:ext cx="31400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a:spLocks noChangeArrowheads="1"/>
          </p:cNvSpPr>
          <p:nvPr/>
        </p:nvSpPr>
        <p:spPr bwMode="auto">
          <a:xfrm>
            <a:off x="6088063" y="3927475"/>
            <a:ext cx="269875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SzPct val="110000"/>
              <a:buFontTx/>
              <a:buNone/>
            </a:pP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Nu</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与实验</a:t>
            </a:r>
            <a:r>
              <a:rPr lang="en-US" altLang="zh-CN" sz="2000"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误差</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1.4%</a:t>
            </a:r>
          </a:p>
        </p:txBody>
      </p:sp>
      <p:sp>
        <p:nvSpPr>
          <p:cNvPr id="5" name="文本框 3"/>
          <p:cNvSpPr txBox="1">
            <a:spLocks noChangeArrowheads="1"/>
          </p:cNvSpPr>
          <p:nvPr/>
        </p:nvSpPr>
        <p:spPr bwMode="auto">
          <a:xfrm>
            <a:off x="6046788" y="4973638"/>
            <a:ext cx="269875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SzPct val="110000"/>
              <a:buFontTx/>
              <a:buNone/>
            </a:pP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i="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与实验</a:t>
            </a:r>
            <a:r>
              <a:rPr lang="en-US" altLang="zh-CN" sz="2000"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误差</a:t>
            </a:r>
            <a:r>
              <a:rPr lang="en-US"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6.9%</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a:extLst>
              <a:ext uri="{FF2B5EF4-FFF2-40B4-BE49-F238E27FC236}">
                <a16:creationId xmlns:a16="http://schemas.microsoft.com/office/drawing/2014/main" id="{B959E309-EB4E-44E6-B2D9-A24D41296D2B}"/>
              </a:ext>
            </a:extLst>
          </p:cNvPr>
          <p:cNvSpPr/>
          <p:nvPr/>
        </p:nvSpPr>
        <p:spPr>
          <a:xfrm>
            <a:off x="92075" y="6296025"/>
            <a:ext cx="7864475" cy="417513"/>
          </a:xfrm>
          <a:prstGeom prst="rect">
            <a:avLst/>
          </a:prstGeom>
        </p:spPr>
        <p:txBody>
          <a:bodyPr>
            <a:spAutoFit/>
          </a:bodyPr>
          <a:lstStyle/>
          <a:p>
            <a:pPr marL="381000" indent="-381000" algn="just">
              <a:lnSpc>
                <a:spcPct val="150000"/>
              </a:lnSpc>
              <a:spcAft>
                <a:spcPts val="0"/>
              </a:spcAft>
              <a:defRPr/>
            </a:pPr>
            <a:r>
              <a:rPr lang="en-US" altLang="zh-CN" sz="1600" kern="100" dirty="0">
                <a:latin typeface="Times New Roman" panose="02020603050405020304" pitchFamily="18" charset="0"/>
              </a:rPr>
              <a:t>[1] </a:t>
            </a:r>
            <a:r>
              <a:rPr lang="en-US" altLang="zh-CN" sz="1600" kern="100" dirty="0" err="1">
                <a:latin typeface="Times New Roman" panose="02020603050405020304" pitchFamily="18" charset="0"/>
              </a:rPr>
              <a:t>Žukauskas</a:t>
            </a:r>
            <a:r>
              <a:rPr lang="en-US" altLang="zh-CN" sz="1600" kern="100" dirty="0">
                <a:latin typeface="Times New Roman" panose="02020603050405020304" pitchFamily="18" charset="0"/>
              </a:rPr>
              <a:t>. Advances in Heat Transfer 1972.</a:t>
            </a:r>
            <a:endParaRPr lang="zh-CN" altLang="zh-CN" sz="1600" kern="100" dirty="0">
              <a:latin typeface="Times New Roman" panose="02020603050405020304" pitchFamily="18" charset="0"/>
            </a:endParaRPr>
          </a:p>
        </p:txBody>
      </p:sp>
      <p:sp>
        <p:nvSpPr>
          <p:cNvPr id="7" name="椭圆 6"/>
          <p:cNvSpPr>
            <a:spLocks noChangeArrowheads="1"/>
          </p:cNvSpPr>
          <p:nvPr/>
        </p:nvSpPr>
        <p:spPr bwMode="auto">
          <a:xfrm>
            <a:off x="7440613" y="4540250"/>
            <a:ext cx="255587" cy="24447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en-US" sz="1800">
              <a:latin typeface="Arial" panose="020B0604020202020204" pitchFamily="34" charset="0"/>
            </a:endParaRPr>
          </a:p>
        </p:txBody>
      </p:sp>
      <p:sp>
        <p:nvSpPr>
          <p:cNvPr id="8" name="椭圆 7"/>
          <p:cNvSpPr>
            <a:spLocks noChangeArrowheads="1"/>
          </p:cNvSpPr>
          <p:nvPr/>
        </p:nvSpPr>
        <p:spPr bwMode="auto">
          <a:xfrm>
            <a:off x="7437438" y="5765800"/>
            <a:ext cx="255587" cy="24447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en-US" sz="1800">
              <a:latin typeface="Arial" panose="020B0604020202020204" pitchFamily="34" charset="0"/>
            </a:endParaRPr>
          </a:p>
        </p:txBody>
      </p:sp>
      <p:cxnSp>
        <p:nvCxnSpPr>
          <p:cNvPr id="9" name="直接箭头连接符 8"/>
          <p:cNvCxnSpPr>
            <a:cxnSpLocks/>
            <a:endCxn id="7" idx="1"/>
          </p:cNvCxnSpPr>
          <p:nvPr/>
        </p:nvCxnSpPr>
        <p:spPr bwMode="auto">
          <a:xfrm>
            <a:off x="7153275" y="4327525"/>
            <a:ext cx="325438" cy="247650"/>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 name="直接箭头连接符 9"/>
          <p:cNvCxnSpPr>
            <a:cxnSpLocks/>
          </p:cNvCxnSpPr>
          <p:nvPr/>
        </p:nvCxnSpPr>
        <p:spPr bwMode="auto">
          <a:xfrm>
            <a:off x="7300913" y="5340350"/>
            <a:ext cx="215900" cy="446088"/>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1" name="矩形 15"/>
          <p:cNvSpPr>
            <a:spLocks noChangeArrowheads="1"/>
          </p:cNvSpPr>
          <p:nvPr/>
        </p:nvSpPr>
        <p:spPr bwMode="auto">
          <a:xfrm>
            <a:off x="6973570" y="-52388"/>
            <a:ext cx="215956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buFontTx/>
              <a:buNone/>
            </a:pPr>
            <a:r>
              <a:rPr lang="en-US" altLang="zh-CN"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smtClean="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、问题描述</a:t>
            </a:r>
            <a:endParaRPr lang="zh-CN" altLang="en-US" sz="28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2" name="组合 12"/>
          <p:cNvGrpSpPr>
            <a:grpSpLocks/>
          </p:cNvGrpSpPr>
          <p:nvPr/>
        </p:nvGrpSpPr>
        <p:grpSpPr bwMode="auto">
          <a:xfrm>
            <a:off x="125413" y="731838"/>
            <a:ext cx="2868612" cy="465137"/>
            <a:chOff x="124668" y="732018"/>
            <a:chExt cx="3120950" cy="465081"/>
          </a:xfrm>
        </p:grpSpPr>
        <p:sp>
          <p:nvSpPr>
            <p:cNvPr id="13" name="矩形 12">
              <a:extLst>
                <a:ext uri="{FF2B5EF4-FFF2-40B4-BE49-F238E27FC236}">
                  <a16:creationId xmlns:a16="http://schemas.microsoft.com/office/drawing/2014/main" id="{ACFF976D-C10F-4773-B6C0-A8EF394982B5}"/>
                </a:ext>
              </a:extLst>
            </p:cNvPr>
            <p:cNvSpPr/>
            <p:nvPr/>
          </p:nvSpPr>
          <p:spPr>
            <a:xfrm>
              <a:off x="360713" y="732018"/>
              <a:ext cx="2884905" cy="455033"/>
            </a:xfrm>
            <a:prstGeom prst="rect">
              <a:avLst/>
            </a:prstGeom>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lin ang="135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6">
                <a:shade val="80000"/>
                <a:hueOff val="0"/>
                <a:satOff val="0"/>
                <a:lumOff val="0"/>
                <a:alphaOff val="0"/>
              </a:schemeClr>
            </a:effectRef>
            <a:fontRef idx="minor">
              <a:schemeClr val="dk1"/>
            </a:fontRef>
          </p:style>
        </p:sp>
        <p:sp>
          <p:nvSpPr>
            <p:cNvPr id="14" name="文本框 13">
              <a:extLst>
                <a:ext uri="{FF2B5EF4-FFF2-40B4-BE49-F238E27FC236}">
                  <a16:creationId xmlns:a16="http://schemas.microsoft.com/office/drawing/2014/main" id="{3583D282-40E0-4567-95F3-C6CD9EBD4A2A}"/>
                </a:ext>
              </a:extLst>
            </p:cNvPr>
            <p:cNvSpPr txBox="1"/>
            <p:nvPr/>
          </p:nvSpPr>
          <p:spPr>
            <a:xfrm>
              <a:off x="124668" y="742066"/>
              <a:ext cx="3035630" cy="45503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lIns="361183" tIns="55880" rIns="55880" bIns="55880" spcCol="1270" anchor="ctr"/>
            <a:lstStyle/>
            <a:p>
              <a:pPr defTabSz="977900">
                <a:lnSpc>
                  <a:spcPct val="90000"/>
                </a:lnSpc>
                <a:spcAft>
                  <a:spcPts val="0"/>
                </a:spcAft>
                <a:tabLst>
                  <a:tab pos="444500" algn="l"/>
                </a:tabLst>
                <a:defRPr/>
              </a:pPr>
              <a:r>
                <a:rPr lang="zh-CN" altLang="en-US"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a:t>
              </a:r>
              <a:r>
                <a:rPr lang="zh-CN" altLang="en-US" sz="2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验证</a:t>
              </a:r>
              <a:endParaRPr lang="zh-CN" altLang="en-US" sz="2200" dirty="0">
                <a:solidFill>
                  <a:schemeClr val="bg1"/>
                </a:solidFill>
                <a:latin typeface="微软雅黑" panose="020B0503020204020204" pitchFamily="34" charset="-122"/>
                <a:ea typeface="微软雅黑" panose="020B0503020204020204" pitchFamily="34" charset="-122"/>
              </a:endParaRPr>
            </a:p>
          </p:txBody>
        </p:sp>
      </p:grpSp>
      <p:sp>
        <p:nvSpPr>
          <p:cNvPr id="16" name="矩形 15"/>
          <p:cNvSpPr/>
          <p:nvPr/>
        </p:nvSpPr>
        <p:spPr>
          <a:xfrm>
            <a:off x="3605102" y="2797433"/>
            <a:ext cx="1107996"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极化曲线</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551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4345</TotalTime>
  <Words>582</Words>
  <Application>Microsoft Office PowerPoint</Application>
  <PresentationFormat>全屏显示(4:3)</PresentationFormat>
  <Paragraphs>158</Paragraphs>
  <Slides>16</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8" baseType="lpstr">
      <vt:lpstr>等线</vt:lpstr>
      <vt:lpstr>等线 Light</vt:lpstr>
      <vt:lpstr>宋体</vt:lpstr>
      <vt:lpstr>微软雅黑</vt:lpstr>
      <vt:lpstr>Arial</vt:lpstr>
      <vt:lpstr>Calibri</vt:lpstr>
      <vt:lpstr>Calibri Light</vt:lpstr>
      <vt:lpstr>Cambria Math</vt:lpstr>
      <vt:lpstr>Times New Roman</vt:lpstr>
      <vt:lpstr>Wingdings</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dc:creator>
  <cp:lastModifiedBy>1</cp:lastModifiedBy>
  <cp:revision>156</cp:revision>
  <dcterms:created xsi:type="dcterms:W3CDTF">2019-04-23T14:06:35Z</dcterms:created>
  <dcterms:modified xsi:type="dcterms:W3CDTF">2019-06-05T03:36:37Z</dcterms:modified>
</cp:coreProperties>
</file>