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1" r:id="rId2"/>
    <p:sldId id="265" r:id="rId3"/>
    <p:sldId id="258" r:id="rId4"/>
    <p:sldId id="264" r:id="rId5"/>
    <p:sldId id="259" r:id="rId6"/>
    <p:sldId id="262" r:id="rId7"/>
    <p:sldId id="260" r:id="rId8"/>
    <p:sldId id="256" r:id="rId9"/>
    <p:sldId id="257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" initials="1" lastIdx="5" clrIdx="0">
    <p:extLst>
      <p:ext uri="{19B8F6BF-5375-455C-9EA6-DF929625EA0E}">
        <p15:presenceInfo xmlns:p15="http://schemas.microsoft.com/office/powerpoint/2012/main" userId="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6T21:43:12.133" idx="1">
    <p:pos x="3118" y="915"/>
    <p:text>一般情况下化学位梯度大都与浓度梯度方向一致，因而当扩散沿高浓度向低浓度方向进行时，掩盖了化学位梯度的作用</p:text>
    <p:extLst mod="1">
      <p:ext uri="{C676402C-5697-4E1C-873F-D02D1690AC5C}">
        <p15:threadingInfo xmlns:p15="http://schemas.microsoft.com/office/powerpoint/2012/main" timeZoneBias="-480"/>
      </p:ext>
    </p:extLst>
  </p:cm>
  <p:cm authorId="1" dt="2019-05-16T21:43:33.854" idx="2">
    <p:pos x="3118" y="1051"/>
    <p:text>根据热力学分析，在等温等压条件下，不管浓度梯度如何，组元原子总是从化学位高的地方自发地转移到化学位低的地方，只有当每种组元的化学位置系统中各点都相等时，才达到动态平衡，看不到物质的转移</p:text>
    <p:extLst mod="1">
      <p:ext uri="{C676402C-5697-4E1C-873F-D02D1690AC5C}">
        <p15:threadingInfo xmlns:p15="http://schemas.microsoft.com/office/powerpoint/2012/main" timeZoneBias="-480">
          <p15:parentCm authorId="1" idx="1"/>
        </p15:threadingInfo>
      </p:ext>
    </p:extLst>
  </p:cm>
  <p:cm authorId="1" dt="2019-05-16T21:44:48.782" idx="3">
    <p:pos x="3713" y="3293"/>
    <p:text>气体扩散的特性本质是分子碰撞的结果，催化层、扩散层以及流道内都存在这种现象，但是对于催化层来说，由于其孔隙直径非常小接近分子碰撞的平均自由程，因此分子和壁面之间的也会发生碰撞，则努森扩散变得十分重要，根据努森数可以判断努森扩散否占主导地位</p:text>
    <p:extLst mod="1">
      <p:ext uri="{C676402C-5697-4E1C-873F-D02D1690AC5C}">
        <p15:threadingInfo xmlns:p15="http://schemas.microsoft.com/office/powerpoint/2012/main" timeZoneBias="-480"/>
      </p:ext>
    </p:extLst>
  </p:cm>
  <p:cm authorId="1" dt="2019-05-16T21:53:46.721" idx="4">
    <p:pos x="965" y="892"/>
    <p:text>参考绘图</p:text>
    <p:extLst>
      <p:ext uri="{C676402C-5697-4E1C-873F-D02D1690AC5C}">
        <p15:threadingInfo xmlns:p15="http://schemas.microsoft.com/office/powerpoint/2012/main" timeZoneBias="-480"/>
      </p:ext>
    </p:extLst>
  </p:cm>
  <p:cm authorId="1" dt="2019-05-16T22:09:01.193" idx="5">
    <p:pos x="3468" y="453"/>
    <p:text>质子在通过质子交互膜时，往往要携带水分以水合氢离子的方式传递，由于质子传导引起的膜内水的传输称为电渗拖曳</p:text>
    <p:extLst mod="1"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1AF11-D304-43EE-B6E4-B029EBD63324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FE4FD-7CD6-4399-BE09-0993CCBA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80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FE4FD-7CD6-4399-BE09-0993CCBA11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76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12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63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10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2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94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98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28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91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04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10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31F99-1544-4821-BA39-7D82BFF6D049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1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5"/>
          <p:cNvSpPr>
            <a:spLocks noChangeArrowheads="1"/>
          </p:cNvSpPr>
          <p:nvPr/>
        </p:nvSpPr>
        <p:spPr bwMode="auto">
          <a:xfrm>
            <a:off x="6973570" y="-52388"/>
            <a:ext cx="21595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、问题描述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252" y="595515"/>
            <a:ext cx="6425671" cy="34541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49" y="4879056"/>
            <a:ext cx="4438650" cy="1724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555" y="2950277"/>
            <a:ext cx="5838825" cy="4229100"/>
          </a:xfrm>
          <a:prstGeom prst="rect">
            <a:avLst/>
          </a:prstGeom>
        </p:spPr>
      </p:pic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2352584" y="-153455"/>
            <a:ext cx="6130292" cy="809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10000"/>
              <a:buFont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表达：形态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驱动力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方向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SzPct val="110000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膜 （忽略温度压力梯度下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的膜态水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传输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l/g&lt;-&gt;d+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压力 温度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电渗拖曳力（电渗拖曳）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+PEM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</a:t>
            </a:r>
            <a:r>
              <a:rPr lang="en-US" altLang="zh-CN" sz="2000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阳极到阴极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化学位梯度（扩散）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 PEM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</a:t>
            </a:r>
            <a:r>
              <a:rPr lang="en-US" altLang="zh-CN" sz="2000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阴极到阳极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SzPct val="110000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SzPct val="110000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---GDL</a:t>
            </a:r>
            <a:endParaRPr lang="en-US" altLang="zh-CN" sz="2000" baseline="-25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g&lt;-&gt;l +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压力 温度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+g 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化学位梯度（扩散）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 GDL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</a:t>
            </a: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化学位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梯度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扩散）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 GDL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channel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</a:t>
            </a: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毛细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压力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隙内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+ GDL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channel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SzPct val="110000"/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SzPct val="110000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---CL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l/g&lt;-&gt;d+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压力 温度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g&lt;-&gt;l+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压力 温度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化学位梯度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扩散）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 CL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PEM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l/d+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化学位梯度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（扩散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 CL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PEM</a:t>
            </a: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l/g +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化学位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梯度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（努森扩散）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毛细压力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孔隙内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+ CL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GDL</a:t>
            </a: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电渗拖曳力（电渗拖曳）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</a:t>
            </a:r>
            <a:r>
              <a:rPr lang="en-US" altLang="zh-CN" sz="2000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PEM</a:t>
            </a:r>
          </a:p>
          <a:p>
            <a:pPr marL="342900" indent="-342900">
              <a:spcBef>
                <a:spcPct val="0"/>
              </a:spcBef>
              <a:buSzPct val="110000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SzPct val="110000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 channel</a:t>
            </a: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压差（对流）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入口到出口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化学位梯度（扩散）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channel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GDL</a:t>
            </a:r>
          </a:p>
          <a:p>
            <a:pPr marL="342900" indent="-342900">
              <a:spcBef>
                <a:spcPct val="0"/>
              </a:spcBef>
              <a:buSzPct val="110000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g&lt;-&gt;l+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压力 温度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4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11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73025" y="4618038"/>
            <a:ext cx="9001125" cy="218440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5"/>
          <p:cNvSpPr>
            <a:spLocks noChangeArrowheads="1"/>
          </p:cNvSpPr>
          <p:nvPr/>
        </p:nvSpPr>
        <p:spPr bwMode="auto">
          <a:xfrm>
            <a:off x="6973570" y="-52388"/>
            <a:ext cx="21595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、问题描述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473075" y="4152900"/>
            <a:ext cx="8288338" cy="34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Caption here</a:t>
            </a:r>
            <a:endParaRPr kumimoji="1" lang="en-US" altLang="zh-CN" sz="16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2" name="组合 12"/>
          <p:cNvGrpSpPr>
            <a:grpSpLocks/>
          </p:cNvGrpSpPr>
          <p:nvPr/>
        </p:nvGrpSpPr>
        <p:grpSpPr bwMode="auto">
          <a:xfrm>
            <a:off x="125413" y="731838"/>
            <a:ext cx="2868612" cy="465137"/>
            <a:chOff x="124668" y="732018"/>
            <a:chExt cx="3120950" cy="46508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CFF976D-C10F-4773-B6C0-A8EF394982B5}"/>
                </a:ext>
              </a:extLst>
            </p:cNvPr>
            <p:cNvSpPr/>
            <p:nvPr/>
          </p:nvSpPr>
          <p:spPr>
            <a:xfrm>
              <a:off x="360713" y="732018"/>
              <a:ext cx="2884905" cy="455033"/>
            </a:xfrm>
            <a:prstGeom prst="rect">
              <a:avLst/>
            </a:prstGeom>
            <a:gradFill flip="none" rotWithShape="0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583D282-40E0-4567-95F3-C6CD9EBD4A2A}"/>
                </a:ext>
              </a:extLst>
            </p:cNvPr>
            <p:cNvSpPr txBox="1"/>
            <p:nvPr/>
          </p:nvSpPr>
          <p:spPr>
            <a:xfrm>
              <a:off x="124668" y="742066"/>
              <a:ext cx="3035630" cy="45503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1183" tIns="55880" rIns="55880" bIns="55880" spcCol="1270" anchor="ctr"/>
            <a:lstStyle/>
            <a:p>
              <a:pPr defTabSz="977900">
                <a:lnSpc>
                  <a:spcPct val="90000"/>
                </a:lnSpc>
                <a:spcAft>
                  <a:spcPts val="0"/>
                </a:spcAft>
                <a:tabLst>
                  <a:tab pos="444500" algn="l"/>
                </a:tabLst>
                <a:defRPr/>
              </a:pPr>
              <a:r>
                <a:rPr lang="zh-CN" alt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机理示意图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8547100" y="6330950"/>
            <a:ext cx="527050" cy="427038"/>
          </a:xfrm>
          <a:noFill/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57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73025" y="4618038"/>
            <a:ext cx="9001125" cy="218440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69850" y="687388"/>
            <a:ext cx="9001125" cy="3848100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5"/>
          <p:cNvSpPr>
            <a:spLocks noChangeArrowheads="1"/>
          </p:cNvSpPr>
          <p:nvPr/>
        </p:nvSpPr>
        <p:spPr bwMode="auto">
          <a:xfrm>
            <a:off x="6973570" y="-52388"/>
            <a:ext cx="21595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、问题描述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473075" y="4152900"/>
            <a:ext cx="8288338" cy="34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Caption here</a:t>
            </a:r>
            <a:endParaRPr kumimoji="1" lang="en-US" altLang="zh-CN" sz="16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7AED091-6557-4CCB-BE7A-1FC30B72E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593379"/>
              </p:ext>
            </p:extLst>
          </p:nvPr>
        </p:nvGraphicFramePr>
        <p:xfrm>
          <a:off x="151165" y="4699000"/>
          <a:ext cx="4240212" cy="1979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9173">
                  <a:extLst>
                    <a:ext uri="{9D8B030D-6E8A-4147-A177-3AD203B41FA5}">
                      <a16:colId xmlns:a16="http://schemas.microsoft.com/office/drawing/2014/main" val="3812545864"/>
                    </a:ext>
                  </a:extLst>
                </a:gridCol>
                <a:gridCol w="2541039">
                  <a:extLst>
                    <a:ext uri="{9D8B030D-6E8A-4147-A177-3AD203B41FA5}">
                      <a16:colId xmlns:a16="http://schemas.microsoft.com/office/drawing/2014/main" val="3296998995"/>
                    </a:ext>
                  </a:extLst>
                </a:gridCol>
              </a:tblGrid>
              <a:tr h="383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几何尺寸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数值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556186860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换热管直径</a:t>
                      </a:r>
                      <a:endParaRPr lang="zh-CN" altLang="en-US" sz="1700" b="0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16.4 mm</a:t>
                      </a:r>
                      <a:endParaRPr lang="zh-CN" altLang="en-US" sz="17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2158459069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计算域宽度</a:t>
                      </a:r>
                      <a:endParaRPr lang="zh-CN" altLang="en-US" sz="1700" b="0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65.6 mm</a:t>
                      </a:r>
                      <a:endParaRPr lang="zh-CN" altLang="en-US" sz="17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087208171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计算域长度</a:t>
                      </a:r>
                      <a:endParaRPr lang="zh-CN" altLang="en-US" sz="1700" b="0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650 mm</a:t>
                      </a:r>
                      <a:endParaRPr lang="zh-CN" altLang="en-US" sz="17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894481800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设计单元</a:t>
                      </a:r>
                      <a:r>
                        <a:rPr lang="zh-CN" altLang="en-US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尺寸</a:t>
                      </a: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65.6 </a:t>
                      </a:r>
                      <a:r>
                        <a:rPr lang="en-US" altLang="zh-CN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mm </a:t>
                      </a: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* 65.6 mm</a:t>
                      </a:r>
                      <a:endParaRPr lang="zh-CN" altLang="en-US" sz="17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2616931094"/>
                  </a:ext>
                </a:extLst>
              </a:tr>
            </a:tbl>
          </a:graphicData>
        </a:graphic>
      </p:graphicFrame>
      <p:grpSp>
        <p:nvGrpSpPr>
          <p:cNvPr id="22" name="组合 12"/>
          <p:cNvGrpSpPr>
            <a:grpSpLocks/>
          </p:cNvGrpSpPr>
          <p:nvPr/>
        </p:nvGrpSpPr>
        <p:grpSpPr bwMode="auto">
          <a:xfrm>
            <a:off x="125413" y="731838"/>
            <a:ext cx="2868612" cy="465137"/>
            <a:chOff x="124668" y="732018"/>
            <a:chExt cx="3120950" cy="46508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CFF976D-C10F-4773-B6C0-A8EF394982B5}"/>
                </a:ext>
              </a:extLst>
            </p:cNvPr>
            <p:cNvSpPr/>
            <p:nvPr/>
          </p:nvSpPr>
          <p:spPr>
            <a:xfrm>
              <a:off x="360713" y="732018"/>
              <a:ext cx="2884905" cy="455033"/>
            </a:xfrm>
            <a:prstGeom prst="rect">
              <a:avLst/>
            </a:prstGeom>
            <a:gradFill flip="none" rotWithShape="0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583D282-40E0-4567-95F3-C6CD9EBD4A2A}"/>
                </a:ext>
              </a:extLst>
            </p:cNvPr>
            <p:cNvSpPr txBox="1"/>
            <p:nvPr/>
          </p:nvSpPr>
          <p:spPr>
            <a:xfrm>
              <a:off x="124668" y="742066"/>
              <a:ext cx="3035630" cy="45503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1183" tIns="55880" rIns="55880" bIns="55880" spcCol="1270" anchor="ctr"/>
            <a:lstStyle/>
            <a:p>
              <a:pPr defTabSz="977900">
                <a:lnSpc>
                  <a:spcPct val="90000"/>
                </a:lnSpc>
                <a:spcAft>
                  <a:spcPts val="0"/>
                </a:spcAft>
                <a:tabLst>
                  <a:tab pos="444500" algn="l"/>
                </a:tabLst>
                <a:defRPr/>
              </a:pPr>
              <a:r>
                <a:rPr lang="zh-CN" alt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模型建立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8547100" y="6330950"/>
            <a:ext cx="527050" cy="427038"/>
          </a:xfrm>
          <a:noFill/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7AED091-6557-4CCB-BE7A-1FC30B72E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92042"/>
              </p:ext>
            </p:extLst>
          </p:nvPr>
        </p:nvGraphicFramePr>
        <p:xfrm>
          <a:off x="4738335" y="4710112"/>
          <a:ext cx="4240212" cy="1979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9173">
                  <a:extLst>
                    <a:ext uri="{9D8B030D-6E8A-4147-A177-3AD203B41FA5}">
                      <a16:colId xmlns:a16="http://schemas.microsoft.com/office/drawing/2014/main" val="3812545864"/>
                    </a:ext>
                  </a:extLst>
                </a:gridCol>
                <a:gridCol w="2541039">
                  <a:extLst>
                    <a:ext uri="{9D8B030D-6E8A-4147-A177-3AD203B41FA5}">
                      <a16:colId xmlns:a16="http://schemas.microsoft.com/office/drawing/2014/main" val="3296998995"/>
                    </a:ext>
                  </a:extLst>
                </a:gridCol>
              </a:tblGrid>
              <a:tr h="383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几何</a:t>
                      </a:r>
                      <a:r>
                        <a:rPr lang="zh-CN" altLang="en-US" sz="19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尺寸</a:t>
                      </a:r>
                      <a:r>
                        <a:rPr lang="en-US" altLang="zh-CN" sz="19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数值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556186860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换热管直径</a:t>
                      </a:r>
                      <a:endParaRPr lang="zh-CN" altLang="en-US" sz="1700" b="0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16.4 mm</a:t>
                      </a:r>
                      <a:endParaRPr lang="zh-CN" altLang="en-US" sz="17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2158459069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计算域宽度</a:t>
                      </a:r>
                      <a:endParaRPr lang="zh-CN" altLang="en-US" sz="1700" b="0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65.6 mm</a:t>
                      </a:r>
                      <a:endParaRPr lang="zh-CN" altLang="en-US" sz="17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087208171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计算域长度</a:t>
                      </a:r>
                      <a:endParaRPr lang="zh-CN" altLang="en-US" sz="1700" b="0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650 mm</a:t>
                      </a:r>
                      <a:endParaRPr lang="zh-CN" altLang="en-US" sz="17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894481800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设计单元</a:t>
                      </a:r>
                      <a:r>
                        <a:rPr lang="zh-CN" altLang="en-US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尺寸</a:t>
                      </a: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65.6 </a:t>
                      </a:r>
                      <a:r>
                        <a:rPr lang="en-US" altLang="zh-CN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mm </a:t>
                      </a: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* 65.6 mm</a:t>
                      </a:r>
                      <a:endParaRPr lang="zh-CN" altLang="en-US" sz="17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2616931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42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5"/>
          <p:cNvSpPr>
            <a:spLocks noChangeArrowheads="1"/>
          </p:cNvSpPr>
          <p:nvPr/>
        </p:nvSpPr>
        <p:spPr bwMode="auto">
          <a:xfrm>
            <a:off x="6973570" y="-52388"/>
            <a:ext cx="21595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、问题描述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2" name="组合 12"/>
          <p:cNvGrpSpPr>
            <a:grpSpLocks/>
          </p:cNvGrpSpPr>
          <p:nvPr/>
        </p:nvGrpSpPr>
        <p:grpSpPr bwMode="auto">
          <a:xfrm>
            <a:off x="125413" y="731838"/>
            <a:ext cx="2868612" cy="465137"/>
            <a:chOff x="124668" y="732018"/>
            <a:chExt cx="3120950" cy="46508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CFF976D-C10F-4773-B6C0-A8EF394982B5}"/>
                </a:ext>
              </a:extLst>
            </p:cNvPr>
            <p:cNvSpPr/>
            <p:nvPr/>
          </p:nvSpPr>
          <p:spPr>
            <a:xfrm>
              <a:off x="360713" y="732018"/>
              <a:ext cx="2884905" cy="455033"/>
            </a:xfrm>
            <a:prstGeom prst="rect">
              <a:avLst/>
            </a:prstGeom>
            <a:gradFill flip="none" rotWithShape="0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583D282-40E0-4567-95F3-C6CD9EBD4A2A}"/>
                </a:ext>
              </a:extLst>
            </p:cNvPr>
            <p:cNvSpPr txBox="1"/>
            <p:nvPr/>
          </p:nvSpPr>
          <p:spPr>
            <a:xfrm>
              <a:off x="124668" y="742066"/>
              <a:ext cx="3035630" cy="45503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1183" tIns="55880" rIns="55880" bIns="55880" spcCol="1270" anchor="ctr"/>
            <a:lstStyle/>
            <a:p>
              <a:pPr defTabSz="977900">
                <a:lnSpc>
                  <a:spcPct val="90000"/>
                </a:lnSpc>
                <a:spcAft>
                  <a:spcPts val="0"/>
                </a:spcAft>
                <a:tabLst>
                  <a:tab pos="444500" algn="l"/>
                </a:tabLst>
                <a:defRPr/>
              </a:pPr>
              <a:r>
                <a:rPr lang="zh-CN" alt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模型建立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8547100" y="6330950"/>
            <a:ext cx="527050" cy="427038"/>
          </a:xfrm>
          <a:noFill/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380595"/>
            <a:ext cx="81153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8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85750" y="538163"/>
            <a:ext cx="478155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控制方程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及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lang="el-GR" altLang="zh-CN" sz="2400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湍流模型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SzPct val="110000"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连续性方程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SzPct val="110000"/>
              <a:buFontTx/>
              <a:buNone/>
            </a:pPr>
            <a:r>
              <a:rPr lang="en-US" altLang="zh-CN" sz="20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方向动量方程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SzPct val="110000"/>
              <a:buFontTx/>
              <a:buNone/>
            </a:pPr>
            <a:r>
              <a:rPr lang="en-US" altLang="zh-CN" sz="20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方向动量方程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SzPct val="110000"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能量方程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5" name="对象 25"/>
          <p:cNvGraphicFramePr>
            <a:graphicFrameLocks noChangeAspect="1"/>
          </p:cNvGraphicFramePr>
          <p:nvPr/>
        </p:nvGraphicFramePr>
        <p:xfrm>
          <a:off x="2195513" y="1219200"/>
          <a:ext cx="9398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" name="公式" r:id="rId3" imgW="558800" imgH="228600" progId="Equation.3">
                  <p:embed/>
                </p:oleObj>
              </mc:Choice>
              <mc:Fallback>
                <p:oleObj name="公式" r:id="rId3" imgW="558800" imgH="228600" progId="Equation.3">
                  <p:embed/>
                  <p:pic>
                    <p:nvPicPr>
                      <p:cNvPr id="53253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219200"/>
                        <a:ext cx="9398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27"/>
          <p:cNvGraphicFramePr>
            <a:graphicFrameLocks noChangeAspect="1"/>
          </p:cNvGraphicFramePr>
          <p:nvPr/>
        </p:nvGraphicFramePr>
        <p:xfrm>
          <a:off x="2195513" y="1711325"/>
          <a:ext cx="27606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" name="公式" r:id="rId5" imgW="2108200" imgH="457200" progId="Equation.3">
                  <p:embed/>
                </p:oleObj>
              </mc:Choice>
              <mc:Fallback>
                <p:oleObj name="公式" r:id="rId5" imgW="2108200" imgH="457200" progId="Equation.3">
                  <p:embed/>
                  <p:pic>
                    <p:nvPicPr>
                      <p:cNvPr id="53254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711325"/>
                        <a:ext cx="276066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29"/>
          <p:cNvGraphicFramePr>
            <a:graphicFrameLocks noChangeAspect="1"/>
          </p:cNvGraphicFramePr>
          <p:nvPr/>
        </p:nvGraphicFramePr>
        <p:xfrm>
          <a:off x="2195513" y="2374900"/>
          <a:ext cx="272256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" name="公式" r:id="rId7" imgW="2082800" imgH="457200" progId="Equation.3">
                  <p:embed/>
                </p:oleObj>
              </mc:Choice>
              <mc:Fallback>
                <p:oleObj name="公式" r:id="rId7" imgW="2082800" imgH="457200" progId="Equation.3">
                  <p:embed/>
                  <p:pic>
                    <p:nvPicPr>
                      <p:cNvPr id="53255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374900"/>
                        <a:ext cx="272256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31"/>
          <p:cNvGraphicFramePr>
            <a:graphicFrameLocks noChangeAspect="1"/>
          </p:cNvGraphicFramePr>
          <p:nvPr/>
        </p:nvGraphicFramePr>
        <p:xfrm>
          <a:off x="2195513" y="2984500"/>
          <a:ext cx="24606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" name="公式" r:id="rId9" imgW="1879600" imgH="457200" progId="Equation.3">
                  <p:embed/>
                </p:oleObj>
              </mc:Choice>
              <mc:Fallback>
                <p:oleObj name="公式" r:id="rId9" imgW="1879600" imgH="457200" progId="Equation.3">
                  <p:embed/>
                  <p:pic>
                    <p:nvPicPr>
                      <p:cNvPr id="53256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984500"/>
                        <a:ext cx="24606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189037"/>
              </p:ext>
            </p:extLst>
          </p:nvPr>
        </p:nvGraphicFramePr>
        <p:xfrm>
          <a:off x="1845628" y="4403090"/>
          <a:ext cx="3036887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" name="公式" r:id="rId11" imgW="2540000" imgH="508000" progId="Equation.3">
                  <p:embed/>
                </p:oleObj>
              </mc:Choice>
              <mc:Fallback>
                <p:oleObj name="公式" r:id="rId11" imgW="2540000" imgH="508000" progId="Equation.3">
                  <p:embed/>
                  <p:pic>
                    <p:nvPicPr>
                      <p:cNvPr id="53257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5628" y="4403090"/>
                        <a:ext cx="3036887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50415"/>
              </p:ext>
            </p:extLst>
          </p:nvPr>
        </p:nvGraphicFramePr>
        <p:xfrm>
          <a:off x="1407478" y="5708015"/>
          <a:ext cx="372903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" name="公式" r:id="rId13" imgW="3136900" imgH="508000" progId="Equation.3">
                  <p:embed/>
                </p:oleObj>
              </mc:Choice>
              <mc:Fallback>
                <p:oleObj name="公式" r:id="rId13" imgW="3136900" imgH="508000" progId="Equation.3">
                  <p:embed/>
                  <p:pic>
                    <p:nvPicPr>
                      <p:cNvPr id="53258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478" y="5708015"/>
                        <a:ext cx="372903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237615" y="3215640"/>
            <a:ext cx="244856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SzPct val="110000"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湍动能部分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SzPct val="110000"/>
              <a:buFontTx/>
              <a:buNone/>
            </a:pPr>
            <a:endParaRPr lang="en-US" altLang="zh-CN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SzPct val="110000"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湍流能量耗散部分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22" name="组合 24"/>
          <p:cNvGrpSpPr>
            <a:grpSpLocks/>
          </p:cNvGrpSpPr>
          <p:nvPr/>
        </p:nvGrpSpPr>
        <p:grpSpPr bwMode="auto">
          <a:xfrm>
            <a:off x="6203950" y="681038"/>
            <a:ext cx="2870200" cy="465137"/>
            <a:chOff x="124668" y="732018"/>
            <a:chExt cx="3120950" cy="46508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E2B67B5-EEE0-42B6-AE1B-82A26F71190B}"/>
                </a:ext>
              </a:extLst>
            </p:cNvPr>
            <p:cNvSpPr/>
            <p:nvPr/>
          </p:nvSpPr>
          <p:spPr>
            <a:xfrm>
              <a:off x="360713" y="732018"/>
              <a:ext cx="2884905" cy="455033"/>
            </a:xfrm>
            <a:prstGeom prst="rect">
              <a:avLst/>
            </a:prstGeom>
            <a:gradFill flip="none" rotWithShape="0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0454CE5-571A-473C-B7E8-416DDFF42843}"/>
                </a:ext>
              </a:extLst>
            </p:cNvPr>
            <p:cNvSpPr txBox="1"/>
            <p:nvPr/>
          </p:nvSpPr>
          <p:spPr>
            <a:xfrm>
              <a:off x="124668" y="742066"/>
              <a:ext cx="3035630" cy="45503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1183" tIns="55880" rIns="55880" bIns="55880" spcCol="1270" anchor="ctr"/>
            <a:lstStyle/>
            <a:p>
              <a:pPr defTabSz="977900">
                <a:lnSpc>
                  <a:spcPct val="90000"/>
                </a:lnSpc>
                <a:spcAft>
                  <a:spcPts val="0"/>
                </a:spcAft>
                <a:tabLst>
                  <a:tab pos="444500" algn="l"/>
                </a:tabLst>
                <a:defRPr/>
              </a:pP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方程和源项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8547100" y="6330950"/>
            <a:ext cx="527050" cy="427038"/>
          </a:xfrm>
          <a:noFill/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898989"/>
                </a:solidFill>
              </a:rPr>
              <a:t>?</a:t>
            </a:r>
            <a:endParaRPr lang="zh-CN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26" name="矩形 15"/>
          <p:cNvSpPr>
            <a:spLocks noChangeArrowheads="1"/>
          </p:cNvSpPr>
          <p:nvPr/>
        </p:nvSpPr>
        <p:spPr bwMode="auto">
          <a:xfrm>
            <a:off x="6973570" y="-52388"/>
            <a:ext cx="21595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、问题描述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0" y="3705860"/>
            <a:ext cx="913313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15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8547100" y="6330950"/>
            <a:ext cx="527050" cy="427038"/>
          </a:xfrm>
          <a:noFill/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898989"/>
                </a:solidFill>
              </a:rPr>
              <a:t>?</a:t>
            </a:r>
            <a:endParaRPr lang="zh-CN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26" name="矩形 15"/>
          <p:cNvSpPr>
            <a:spLocks noChangeArrowheads="1"/>
          </p:cNvSpPr>
          <p:nvPr/>
        </p:nvSpPr>
        <p:spPr bwMode="auto">
          <a:xfrm>
            <a:off x="6973570" y="-52388"/>
            <a:ext cx="21595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、问题描述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3"/>
          <p:cNvSpPr txBox="1">
            <a:spLocks noChangeArrowheads="1"/>
          </p:cNvSpPr>
          <p:nvPr/>
        </p:nvSpPr>
        <p:spPr bwMode="auto">
          <a:xfrm>
            <a:off x="285750" y="539750"/>
            <a:ext cx="464058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模型源项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F7AED091-6557-4CCB-BE7A-1FC30B72E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566749"/>
              </p:ext>
            </p:extLst>
          </p:nvPr>
        </p:nvGraphicFramePr>
        <p:xfrm>
          <a:off x="285750" y="3063399"/>
          <a:ext cx="8567069" cy="36945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191">
                  <a:extLst>
                    <a:ext uri="{9D8B030D-6E8A-4147-A177-3AD203B41FA5}">
                      <a16:colId xmlns:a16="http://schemas.microsoft.com/office/drawing/2014/main" val="381254586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296998995"/>
                    </a:ext>
                  </a:extLst>
                </a:gridCol>
                <a:gridCol w="1639508">
                  <a:extLst>
                    <a:ext uri="{9D8B030D-6E8A-4147-A177-3AD203B41FA5}">
                      <a16:colId xmlns:a16="http://schemas.microsoft.com/office/drawing/2014/main" val="3971163769"/>
                    </a:ext>
                  </a:extLst>
                </a:gridCol>
                <a:gridCol w="1835005">
                  <a:extLst>
                    <a:ext uri="{9D8B030D-6E8A-4147-A177-3AD203B41FA5}">
                      <a16:colId xmlns:a16="http://schemas.microsoft.com/office/drawing/2014/main" val="1912168435"/>
                    </a:ext>
                  </a:extLst>
                </a:gridCol>
                <a:gridCol w="1835005">
                  <a:extLst>
                    <a:ext uri="{9D8B030D-6E8A-4147-A177-3AD203B41FA5}">
                      <a16:colId xmlns:a16="http://schemas.microsoft.com/office/drawing/2014/main" val="221623644"/>
                    </a:ext>
                  </a:extLst>
                </a:gridCol>
              </a:tblGrid>
              <a:tr h="383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源项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流道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扩散层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催化层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质子交换膜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556186860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kern="1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700" b="0" kern="100" baseline="-250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mass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(kg</a:t>
                      </a:r>
                      <a:r>
                        <a:rPr lang="en-US" altLang="zh-CN" sz="1700" b="0" kern="100" baseline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m</a:t>
                      </a:r>
                      <a:r>
                        <a:rPr lang="en-US" altLang="zh-CN" sz="1700" b="0" kern="1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-3</a:t>
                      </a:r>
                      <a:r>
                        <a:rPr lang="en-US" altLang="zh-CN" sz="1700" b="0" kern="100" baseline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altLang="zh-CN" sz="1700" b="0" kern="1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700" b="0" kern="1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2158459069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700" b="0" kern="100" baseline="-25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(kg</a:t>
                      </a:r>
                      <a:r>
                        <a:rPr lang="en-US" altLang="zh-CN" sz="1700" b="0" kern="100" baseline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m</a:t>
                      </a:r>
                      <a:r>
                        <a:rPr lang="en-US" altLang="zh-CN" sz="1700" b="0" kern="1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altLang="zh-CN" sz="1700" b="0" kern="100" baseline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altLang="zh-CN" sz="1700" b="0" kern="1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700" b="0" kern="1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087208171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700" b="0" kern="100" baseline="-25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CN" sz="1700" b="0" kern="1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=H2,</a:t>
                      </a:r>
                      <a:r>
                        <a:rPr lang="en-US" altLang="zh-CN" sz="1700" b="0" kern="100" baseline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O2, H2O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700" b="0" kern="1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894481800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700" b="0" kern="100" baseline="-25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()</a:t>
                      </a:r>
                      <a:endParaRPr lang="zh-CN" altLang="en-US" sz="1700" b="0" kern="1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279034352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700" b="0" kern="100" baseline="-25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ion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()</a:t>
                      </a:r>
                      <a:endParaRPr lang="zh-CN" altLang="en-US" sz="1700" b="0" kern="1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2763679610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700" b="0" kern="100" baseline="-25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()</a:t>
                      </a:r>
                      <a:endParaRPr lang="zh-CN" altLang="en-US" sz="1700" b="0" kern="1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672884891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kern="1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700" b="0" kern="100" baseline="-250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()</a:t>
                      </a:r>
                      <a:endParaRPr lang="zh-CN" altLang="en-US" sz="1700" b="0" kern="1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2209325535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kern="1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700" b="0" kern="100" baseline="-250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mw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()</a:t>
                      </a:r>
                      <a:endParaRPr lang="zh-CN" altLang="en-US" sz="1700" b="0" kern="1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7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65618991"/>
                  </a:ext>
                </a:extLst>
              </a:tr>
            </a:tbl>
          </a:graphicData>
        </a:graphic>
      </p:graphicFrame>
      <p:grpSp>
        <p:nvGrpSpPr>
          <p:cNvPr id="19" name="组合 24"/>
          <p:cNvGrpSpPr>
            <a:grpSpLocks/>
          </p:cNvGrpSpPr>
          <p:nvPr/>
        </p:nvGrpSpPr>
        <p:grpSpPr bwMode="auto">
          <a:xfrm>
            <a:off x="6203950" y="681038"/>
            <a:ext cx="2870200" cy="465137"/>
            <a:chOff x="124668" y="732018"/>
            <a:chExt cx="3120950" cy="46508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E2B67B5-EEE0-42B6-AE1B-82A26F71190B}"/>
                </a:ext>
              </a:extLst>
            </p:cNvPr>
            <p:cNvSpPr/>
            <p:nvPr/>
          </p:nvSpPr>
          <p:spPr>
            <a:xfrm>
              <a:off x="360713" y="732018"/>
              <a:ext cx="2884905" cy="455033"/>
            </a:xfrm>
            <a:prstGeom prst="rect">
              <a:avLst/>
            </a:prstGeom>
            <a:gradFill flip="none" rotWithShape="0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0454CE5-571A-473C-B7E8-416DDFF42843}"/>
                </a:ext>
              </a:extLst>
            </p:cNvPr>
            <p:cNvSpPr txBox="1"/>
            <p:nvPr/>
          </p:nvSpPr>
          <p:spPr>
            <a:xfrm>
              <a:off x="124668" y="742066"/>
              <a:ext cx="3035630" cy="45503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1183" tIns="55880" rIns="55880" bIns="55880" spcCol="1270" anchor="ctr"/>
            <a:lstStyle/>
            <a:p>
              <a:pPr defTabSz="977900">
                <a:lnSpc>
                  <a:spcPct val="90000"/>
                </a:lnSpc>
                <a:spcAft>
                  <a:spcPts val="0"/>
                </a:spcAft>
                <a:tabLst>
                  <a:tab pos="444500" algn="l"/>
                </a:tabLst>
                <a:defRPr/>
              </a:pP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方程和源项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425115" y="2262445"/>
            <a:ext cx="8288338" cy="34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16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模型侧视图</a:t>
            </a:r>
            <a:endParaRPr kumimoji="1" lang="en-US" altLang="zh-CN" sz="16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me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" t="1758"/>
          <a:stretch>
            <a:fillRect/>
          </a:stretch>
        </p:blipFill>
        <p:spPr bwMode="auto">
          <a:xfrm>
            <a:off x="171450" y="4208463"/>
            <a:ext cx="5653088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240213"/>
            <a:ext cx="31400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088063" y="3927475"/>
            <a:ext cx="269875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10000"/>
              <a:buFontTx/>
              <a:buNone/>
            </a:pP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与实验</a:t>
            </a:r>
            <a:r>
              <a:rPr lang="en-US" altLang="zh-CN" sz="20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误差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1.4%</a:t>
            </a: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6046788" y="4973638"/>
            <a:ext cx="269875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10000"/>
              <a:buFontTx/>
              <a:buNone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与实验</a:t>
            </a:r>
            <a:r>
              <a:rPr lang="en-US" altLang="zh-CN" sz="20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误差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6.9%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59E309-EB4E-44E6-B2D9-A24D41296D2B}"/>
              </a:ext>
            </a:extLst>
          </p:cNvPr>
          <p:cNvSpPr/>
          <p:nvPr/>
        </p:nvSpPr>
        <p:spPr>
          <a:xfrm>
            <a:off x="92075" y="6296025"/>
            <a:ext cx="7864475" cy="4175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0" indent="-3810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latin typeface="Times New Roman" panose="02020603050405020304" pitchFamily="18" charset="0"/>
              </a:rPr>
              <a:t>[1] 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Žukauskas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. Advances in Heat Transfer 1972.</a:t>
            </a:r>
            <a:endParaRPr lang="zh-CN" altLang="zh-CN" sz="1600" kern="100" dirty="0">
              <a:latin typeface="Times New Roman" panose="02020603050405020304" pitchFamily="18" charset="0"/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7440613" y="4540250"/>
            <a:ext cx="255587" cy="2444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7437438" y="5765800"/>
            <a:ext cx="255587" cy="2444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cxnSp>
        <p:nvCxnSpPr>
          <p:cNvPr id="9" name="直接箭头连接符 8"/>
          <p:cNvCxnSpPr>
            <a:cxnSpLocks/>
            <a:endCxn id="7" idx="1"/>
          </p:cNvCxnSpPr>
          <p:nvPr/>
        </p:nvCxnSpPr>
        <p:spPr bwMode="auto">
          <a:xfrm>
            <a:off x="7153275" y="4327525"/>
            <a:ext cx="325438" cy="24765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箭头连接符 9"/>
          <p:cNvCxnSpPr>
            <a:cxnSpLocks/>
          </p:cNvCxnSpPr>
          <p:nvPr/>
        </p:nvCxnSpPr>
        <p:spPr bwMode="auto">
          <a:xfrm>
            <a:off x="7300913" y="5340350"/>
            <a:ext cx="215900" cy="4460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矩形 15"/>
          <p:cNvSpPr>
            <a:spLocks noChangeArrowheads="1"/>
          </p:cNvSpPr>
          <p:nvPr/>
        </p:nvSpPr>
        <p:spPr bwMode="auto">
          <a:xfrm>
            <a:off x="6973570" y="-52388"/>
            <a:ext cx="21595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、问题描述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2"/>
          <p:cNvGrpSpPr>
            <a:grpSpLocks/>
          </p:cNvGrpSpPr>
          <p:nvPr/>
        </p:nvGrpSpPr>
        <p:grpSpPr bwMode="auto">
          <a:xfrm>
            <a:off x="125413" y="731838"/>
            <a:ext cx="2868612" cy="465137"/>
            <a:chOff x="124668" y="732018"/>
            <a:chExt cx="3120950" cy="46508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CFF976D-C10F-4773-B6C0-A8EF394982B5}"/>
                </a:ext>
              </a:extLst>
            </p:cNvPr>
            <p:cNvSpPr/>
            <p:nvPr/>
          </p:nvSpPr>
          <p:spPr>
            <a:xfrm>
              <a:off x="360713" y="732018"/>
              <a:ext cx="2884905" cy="455033"/>
            </a:xfrm>
            <a:prstGeom prst="rect">
              <a:avLst/>
            </a:prstGeom>
            <a:gradFill flip="none" rotWithShape="0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583D282-40E0-4567-95F3-C6CD9EBD4A2A}"/>
                </a:ext>
              </a:extLst>
            </p:cNvPr>
            <p:cNvSpPr txBox="1"/>
            <p:nvPr/>
          </p:nvSpPr>
          <p:spPr>
            <a:xfrm>
              <a:off x="124668" y="742066"/>
              <a:ext cx="3035630" cy="45503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1183" tIns="55880" rIns="55880" bIns="55880" spcCol="1270" anchor="ctr"/>
            <a:lstStyle/>
            <a:p>
              <a:pPr defTabSz="977900">
                <a:lnSpc>
                  <a:spcPct val="90000"/>
                </a:lnSpc>
                <a:spcAft>
                  <a:spcPts val="0"/>
                </a:spcAft>
                <a:tabLst>
                  <a:tab pos="444500" algn="l"/>
                </a:tabLst>
                <a:defRPr/>
              </a:pP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模型</a:t>
              </a:r>
              <a:r>
                <a: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验证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51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740" y="297180"/>
            <a:ext cx="7109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：不同电流密度，减小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阴极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入口处的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GDL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孔隙率对水传输和电化学反应速率的影响不同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0160" y="5113020"/>
            <a:ext cx="131445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0.6V, 0.4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80160" y="5390019"/>
            <a:ext cx="147447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0.6V, 0.3-0.4-0.5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44440" y="5113020"/>
            <a:ext cx="131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0.9V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0.4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44440" y="5390019"/>
            <a:ext cx="1474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0.9V, 0.3-0.4-0.5</a:t>
            </a:r>
          </a:p>
        </p:txBody>
      </p:sp>
      <p:sp>
        <p:nvSpPr>
          <p:cNvPr id="9" name="矩形 8"/>
          <p:cNvSpPr/>
          <p:nvPr/>
        </p:nvSpPr>
        <p:spPr>
          <a:xfrm flipH="1">
            <a:off x="2170261" y="5113020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 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.017589</a:t>
            </a:r>
          </a:p>
        </p:txBody>
      </p:sp>
      <p:sp>
        <p:nvSpPr>
          <p:cNvPr id="10" name="矩形 9"/>
          <p:cNvSpPr/>
          <p:nvPr/>
        </p:nvSpPr>
        <p:spPr>
          <a:xfrm flipH="1">
            <a:off x="6029324" y="5113019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1.0636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 flipH="1">
            <a:off x="2589847" y="5390019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6488430" y="5390018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05102" y="279743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水饱和度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88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740" y="297180"/>
            <a:ext cx="7109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：不同电流密度，减小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阴极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入口处的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GDL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孔隙率对水传输和电化学反应速率的影响不同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0160" y="5113020"/>
            <a:ext cx="131445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0.6V, 0.4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80160" y="5390019"/>
            <a:ext cx="147447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0.6V, 0.3-0.4-0.5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44440" y="5113020"/>
            <a:ext cx="131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0.9V, 0.4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44440" y="5390019"/>
            <a:ext cx="1474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0.9V, 0.3-0.4-0.5</a:t>
            </a:r>
          </a:p>
        </p:txBody>
      </p:sp>
      <p:sp>
        <p:nvSpPr>
          <p:cNvPr id="9" name="矩形 8"/>
          <p:cNvSpPr/>
          <p:nvPr/>
        </p:nvSpPr>
        <p:spPr>
          <a:xfrm flipH="1">
            <a:off x="2170261" y="5113020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 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.017589</a:t>
            </a:r>
          </a:p>
        </p:txBody>
      </p:sp>
      <p:sp>
        <p:nvSpPr>
          <p:cNvPr id="10" name="矩形 9"/>
          <p:cNvSpPr/>
          <p:nvPr/>
        </p:nvSpPr>
        <p:spPr>
          <a:xfrm flipH="1">
            <a:off x="6029324" y="5113019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1.0636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 flipH="1">
            <a:off x="2589847" y="5390019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6488430" y="5390018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05102" y="279743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电化学反应速率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90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2747</TotalTime>
  <Words>526</Words>
  <Application>Microsoft Office PowerPoint</Application>
  <PresentationFormat>全屏显示(4:3)</PresentationFormat>
  <Paragraphs>113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等线</vt:lpstr>
      <vt:lpstr>等线 Light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</dc:creator>
  <cp:lastModifiedBy>1</cp:lastModifiedBy>
  <cp:revision>50</cp:revision>
  <dcterms:created xsi:type="dcterms:W3CDTF">2019-04-23T14:06:35Z</dcterms:created>
  <dcterms:modified xsi:type="dcterms:W3CDTF">2019-05-20T14:18:45Z</dcterms:modified>
</cp:coreProperties>
</file>