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68" r:id="rId3"/>
    <p:sldId id="265" r:id="rId4"/>
    <p:sldId id="258" r:id="rId5"/>
    <p:sldId id="259" r:id="rId6"/>
    <p:sldId id="262" r:id="rId7"/>
    <p:sldId id="267" r:id="rId8"/>
    <p:sldId id="264" r:id="rId9"/>
    <p:sldId id="260" r:id="rId10"/>
    <p:sldId id="266" r:id="rId11"/>
    <p:sldId id="257" r:id="rId12"/>
    <p:sldId id="263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29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1T16:37:17.932" idx="6">
    <p:pos x="2895" y="684"/>
    <p:text>（1）高低表示相对强弱；（2）基于几个假设简化：忽略气态水的反扩散，PEM膜中仅存在膜态水</p:text>
    <p:extLst>
      <p:ext uri="{C676402C-5697-4E1C-873F-D02D1690AC5C}">
        <p15:threadingInfo xmlns:p15="http://schemas.microsoft.com/office/powerpoint/2012/main" timeZoneBias="-480"/>
      </p:ext>
    </p:extLst>
  </p:cm>
  <p:cm authorId="1" dt="2019-05-21T16:39:40.050" idx="7">
    <p:pos x="3030" y="549"/>
    <p:text>按PEMFC不同区域播放+分水不同流态播放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5-22T11:16:56.835" idx="8">
    <p:pos x="3103" y="742"/>
    <p:text>一些PEMFC区域水份传输路径有多种：</p:text>
    <p:extLst>
      <p:ext uri="{C676402C-5697-4E1C-873F-D02D1690AC5C}">
        <p15:threadingInfo xmlns:p15="http://schemas.microsoft.com/office/powerpoint/2012/main" timeZoneBias="-480"/>
      </p:ext>
    </p:extLst>
  </p:cm>
  <p:cm authorId="1" dt="2019-05-22T11:18:28.721" idx="9">
    <p:pos x="3103" y="878"/>
    <p:text>GDL、CL中，空隙区域和骨架壁面： 扩散，毛细压力（CL还包括电渗拖曳）</p:text>
    <p:extLst>
      <p:ext uri="{C676402C-5697-4E1C-873F-D02D1690AC5C}">
        <p15:threadingInfo xmlns:p15="http://schemas.microsoft.com/office/powerpoint/2012/main" timeZoneBias="-480">
          <p15:parentCm authorId="1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4T17:29:13.263" idx="10">
    <p:pos x="460" y="1776"/>
    <p:text>homogeneous gas phase chemical reactions are treated the same as a single-phase chemical reaction [73]. The reactants consumed and the products generated from the reactions are considered in the gas mixture and hence the same gas phase.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05-24T17:31:19.229" idx="11">
    <p:pos x="460" y="1912"/>
    <p:text>NUMERICAL AND EXPERIMENTAL STUDIES ON TRANSPORT PHENOMENA OF PROTON EXCHANGE MEMBRANE FUEL CELLS, ANH DINH LE</p:text>
    <p:extLst mod="1"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  <p:cm authorId="1" dt="2019-05-28T16:17:40.127" idx="12">
    <p:pos x="519" y="2736"/>
    <p:text>liquid saturation is computed from the following Leverett function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6:24:07.375" idx="13">
    <p:pos x="519" y="2872"/>
    <p:text>通过联立用达西项简化的多孔介质中的动量方程和液态水连续方程，忽略扩散项得到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19-05-28T17:59:21.313" idx="28">
    <p:pos x="2134" y="255"/>
    <p:text>[1].	王誉霖, 分流进气及多孔材料内气体扩散特性对PEMFC性能影响的研究, 2017, 天津大学. 第 143页.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8:00:02.467" idx="29">
    <p:pos x="4287" y="3192"/>
    <p:text>论文中部包括源项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17:26:20.151" idx="16">
    <p:pos x="844" y="1120"/>
    <p:text>Wu H, Li X, Berg P. On the modeling of water transport in polymer electrolyte
membrane fuel cells. Electrochimica Acta 2009;54:6913e27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7:26:31.513" idx="17">
    <p:pos x="868" y="1582"/>
    <p:text>[1].	王誉霖, 分流进气及多孔材料内气体扩散特性对PEMFC性能影响的研究, 2017, 天津大学. 第 143页.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7:29:34.597" idx="19">
    <p:pos x="850" y="2068"/>
    <p:text>H. Scholz. "Modellierung und Untersuchung des Wärme- und Stofftransports und von  Flutungsphänomenen
in Niedertemperatur-PEM-Brennstoffzellen". PhD Thesis. 2015.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7:30:58.070" idx="21">
    <p:pos x="850" y="2836"/>
    <p:text>[1].	Zhang, G. and K. Jiao, Three-dimensional multi-phase simulation of PEMFC at high current density utilizing Eulerian-Eulerian model and two-fluid model. Energy Conversion and Management, 2018. 176: p. 409-421.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7:41:52.762" idx="23">
    <p:pos x="5400" y="3197"/>
    <p:text>忽略膜中的气态水和相关相变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16:53:14.948" idx="14">
    <p:pos x="233" y="1084"/>
    <p:text>e: solid phase-electrical and m: electrolyte phase potential-ionic</p:text>
    <p:extLst>
      <p:ext uri="{C676402C-5697-4E1C-873F-D02D1690AC5C}">
        <p15:threadingInfo xmlns:p15="http://schemas.microsoft.com/office/powerpoint/2012/main" timeZoneBias="-480"/>
      </p:ext>
    </p:extLst>
  </p:cm>
  <p:cm authorId="1" dt="2019-05-28T17:25:26.186" idx="15">
    <p:pos x="1300" y="286"/>
    <p:text>H. Scholz. "Modellierung und Untersuchung des Wärme- und Stofftransports und von  Flutungsphänomenen
in Niedertemperatur-PEM-Brennstoffzellen". PhD Thesis. 2015.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AF11-D304-43EE-B6E4-B029EBD63324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E4FD-7CD6-4399-BE09-0993CCBA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0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26" Type="http://schemas.openxmlformats.org/officeDocument/2006/relationships/image" Target="../media/image33.emf"/><Relationship Id="rId3" Type="http://schemas.openxmlformats.org/officeDocument/2006/relationships/image" Target="../media/image10.emf"/><Relationship Id="rId21" Type="http://schemas.openxmlformats.org/officeDocument/2006/relationships/image" Target="../media/image28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5" Type="http://schemas.openxmlformats.org/officeDocument/2006/relationships/image" Target="../media/image32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24" Type="http://schemas.openxmlformats.org/officeDocument/2006/relationships/image" Target="../media/image31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23" Type="http://schemas.openxmlformats.org/officeDocument/2006/relationships/image" Target="../media/image30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Relationship Id="rId22" Type="http://schemas.openxmlformats.org/officeDocument/2006/relationships/image" Target="../media/image29.emf"/><Relationship Id="rId27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1.bin"/><Relationship Id="rId21" Type="http://schemas.openxmlformats.org/officeDocument/2006/relationships/comments" Target="../comments/comment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3.png"/><Relationship Id="rId7" Type="http://schemas.openxmlformats.org/officeDocument/2006/relationships/image" Target="../media/image45.wmf"/><Relationship Id="rId12" Type="http://schemas.openxmlformats.org/officeDocument/2006/relationships/comments" Target="../comments/commen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comments" Target="../comments/commen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" y="2960370"/>
            <a:ext cx="8953309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758"/>
          <a:stretch>
            <a:fillRect/>
          </a:stretch>
        </p:blipFill>
        <p:spPr bwMode="auto">
          <a:xfrm>
            <a:off x="171450" y="4208463"/>
            <a:ext cx="565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240213"/>
            <a:ext cx="314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88063" y="3927475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046788" y="4973638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6.9%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9E309-EB4E-44E6-B2D9-A24D41296D2B}"/>
              </a:ext>
            </a:extLst>
          </p:cNvPr>
          <p:cNvSpPr/>
          <p:nvPr/>
        </p:nvSpPr>
        <p:spPr>
          <a:xfrm>
            <a:off x="92075" y="6296025"/>
            <a:ext cx="7864475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latin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Žukauskas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. Advances in Heat Transfer 1972.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440613" y="454025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437438" y="576580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 bwMode="auto">
          <a:xfrm>
            <a:off x="7153275" y="4327525"/>
            <a:ext cx="325438" cy="247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7300913" y="5340350"/>
            <a:ext cx="215900" cy="4460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6590" y="2421493"/>
            <a:ext cx="664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不同工况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(T, p, RH)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浓度分布、水饱和度厚度方向分布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9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17148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26725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对厚度方向上水分布的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影响不同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7148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26725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11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29077" y="279808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17148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26725" y="20811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65893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3600"/>
              <a:t>Uses of hydrogen fuel cells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0" y="927893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zh-CN"/>
              <a:t>There are many different uses of fuel cells being utilized right now. Some of these uses are…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1613693"/>
            <a:ext cx="8382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Power sources for vehicles such as cars, trucks, buses and even boats and submarines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Power sources for spacecraft, remote weather stations and military technology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Batteries for electronics such as laptops and smart phones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Sources for uninterruptable power supplies.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18493"/>
            <a:ext cx="2057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94693"/>
            <a:ext cx="2381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18493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42493"/>
            <a:ext cx="17145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14093"/>
            <a:ext cx="1371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37893"/>
            <a:ext cx="14097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90093"/>
            <a:ext cx="1227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4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6868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机理示意图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8" y="-55962"/>
            <a:ext cx="1484663" cy="147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5" y="2521866"/>
            <a:ext cx="992756" cy="32874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747" y="2294183"/>
            <a:ext cx="491906" cy="32874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965" y="2674266"/>
            <a:ext cx="116269" cy="32874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159" y="2294182"/>
            <a:ext cx="277256" cy="32874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303" y="272736"/>
            <a:ext cx="3380738" cy="29390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9653" y="4217659"/>
            <a:ext cx="4731244" cy="18313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4" y="3211803"/>
            <a:ext cx="1448888" cy="76826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346" y="4224763"/>
            <a:ext cx="1064306" cy="73253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921" y="3784014"/>
            <a:ext cx="1341563" cy="7057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1159" y="2834768"/>
            <a:ext cx="1341563" cy="70573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0403" y="3008998"/>
            <a:ext cx="1341563" cy="70573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0268" y="3650362"/>
            <a:ext cx="1860300" cy="7861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80500" y="4485659"/>
            <a:ext cx="1207406" cy="5181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1921" y="5172367"/>
            <a:ext cx="1439944" cy="52706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8793" y="4454391"/>
            <a:ext cx="1842413" cy="58066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48525" y="5204791"/>
            <a:ext cx="1457831" cy="70573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00795" y="5006483"/>
            <a:ext cx="1457831" cy="70573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51350" y="3899127"/>
            <a:ext cx="1842413" cy="58066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59842" y="3433331"/>
            <a:ext cx="1386281" cy="5628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59842" y="2586883"/>
            <a:ext cx="1323675" cy="562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92763" y="2087666"/>
            <a:ext cx="1457831" cy="70573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77440" y="1671202"/>
            <a:ext cx="1046419" cy="10452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65827" y="3672346"/>
            <a:ext cx="1842413" cy="92906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1009" y="5884826"/>
            <a:ext cx="6233794" cy="6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69850" y="689769"/>
            <a:ext cx="9001125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3025" y="4618038"/>
            <a:ext cx="9001125" cy="21844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93379"/>
              </p:ext>
            </p:extLst>
          </p:nvPr>
        </p:nvGraphicFramePr>
        <p:xfrm>
          <a:off x="151165" y="4699000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几何尺寸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模型建立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92042"/>
              </p:ext>
            </p:extLst>
          </p:nvPr>
        </p:nvGraphicFramePr>
        <p:xfrm>
          <a:off x="4738335" y="4710112"/>
          <a:ext cx="4240212" cy="1979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173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2541039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几何</a:t>
                      </a: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  <a:r>
                        <a:rPr lang="en-US" altLang="zh-CN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换热管直径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16.4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计算域宽度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计算域长度</a:t>
                      </a:r>
                      <a:endParaRPr lang="zh-CN" altLang="en-US" sz="1700" b="0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650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设计单元</a:t>
                      </a:r>
                      <a:r>
                        <a:rPr lang="zh-CN" altLang="en-US" sz="1700" b="0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尺寸</a:t>
                      </a: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65.6 </a:t>
                      </a:r>
                      <a:r>
                        <a:rPr lang="en-US" altLang="zh-CN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mm </a:t>
                      </a:r>
                      <a:r>
                        <a:rPr lang="en-US" sz="17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 65.6 mm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616931094"/>
                  </a:ext>
                </a:extLst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 rot="16200000">
            <a:off x="7571951" y="757211"/>
            <a:ext cx="1357568" cy="1435166"/>
            <a:chOff x="4706404" y="1151719"/>
            <a:chExt cx="1357568" cy="1435166"/>
          </a:xfrm>
        </p:grpSpPr>
        <p:sp>
          <p:nvSpPr>
            <p:cNvPr id="2" name="立方体 1"/>
            <p:cNvSpPr/>
            <p:nvPr/>
          </p:nvSpPr>
          <p:spPr>
            <a:xfrm>
              <a:off x="5023555" y="1727200"/>
              <a:ext cx="451556" cy="45155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4890214" y="2186345"/>
              <a:ext cx="140928" cy="12575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482254" y="2059781"/>
              <a:ext cx="244652" cy="792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 flipV="1">
              <a:off x="4983414" y="1574909"/>
              <a:ext cx="2916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5400000">
              <a:off x="4729938" y="2241088"/>
              <a:ext cx="32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rot="5400000">
              <a:off x="5718174" y="1864008"/>
              <a:ext cx="32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 rot="5400000">
              <a:off x="4965431" y="1128185"/>
              <a:ext cx="32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2806" r="3640" b="3040"/>
          <a:stretch/>
        </p:blipFill>
        <p:spPr>
          <a:xfrm rot="16200000">
            <a:off x="3136108" y="724692"/>
            <a:ext cx="2738439" cy="473075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528158" y="1339850"/>
            <a:ext cx="6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885690" y="2766901"/>
            <a:ext cx="96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2613" y="852612"/>
            <a:ext cx="92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AGDL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73269" y="858031"/>
            <a:ext cx="70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21382" y="1195369"/>
            <a:ext cx="8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81271" y="856142"/>
            <a:ext cx="70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11570" y="855478"/>
            <a:ext cx="92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CGDL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38092" y="1324739"/>
            <a:ext cx="74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2845054" y="1635772"/>
            <a:ext cx="0" cy="13453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141210" y="2769721"/>
            <a:ext cx="96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6181247" y="1635772"/>
            <a:ext cx="0" cy="13453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509821" y="1552990"/>
            <a:ext cx="0" cy="21600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410179" y="1201719"/>
            <a:ext cx="715838" cy="55836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950258" y="1201719"/>
            <a:ext cx="472142" cy="55836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4589523" y="1196975"/>
            <a:ext cx="468043" cy="56981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4891125" y="1186926"/>
            <a:ext cx="772762" cy="57986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-10115" y="586700"/>
            <a:ext cx="4781550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方程和水传输方程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连续性方程：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动量方程：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能量方程：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组分守恒方程：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SzPct val="110000"/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电荷守恒方程：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4"/>
          <p:cNvGrpSpPr>
            <a:grpSpLocks/>
          </p:cNvGrpSpPr>
          <p:nvPr/>
        </p:nvGrpSpPr>
        <p:grpSpPr bwMode="auto">
          <a:xfrm>
            <a:off x="6203950" y="681038"/>
            <a:ext cx="2940050" cy="465137"/>
            <a:chOff x="124668" y="732018"/>
            <a:chExt cx="3196902" cy="4650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196902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）两相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模型描述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10115" y="4315460"/>
            <a:ext cx="913313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34413"/>
              </p:ext>
            </p:extLst>
          </p:nvPr>
        </p:nvGraphicFramePr>
        <p:xfrm>
          <a:off x="1846263" y="1216025"/>
          <a:ext cx="19351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公式" r:id="rId3" imgW="1028520" imgH="241200" progId="Equation.3">
                  <p:embed/>
                </p:oleObj>
              </mc:Choice>
              <mc:Fallback>
                <p:oleObj name="公式" r:id="rId3" imgW="1028520" imgH="241200" progId="Equation.3">
                  <p:embed/>
                  <p:pic>
                    <p:nvPicPr>
                      <p:cNvPr id="9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216025"/>
                        <a:ext cx="19351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-10115" y="443393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SzPct val="11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液态水饱和度方程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SzPct val="110000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膜态水传输方程：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00558"/>
              </p:ext>
            </p:extLst>
          </p:nvPr>
        </p:nvGraphicFramePr>
        <p:xfrm>
          <a:off x="1609725" y="1812925"/>
          <a:ext cx="45831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公式" r:id="rId5" imgW="2412720" imgH="241200" progId="Equation.3">
                  <p:embed/>
                </p:oleObj>
              </mc:Choice>
              <mc:Fallback>
                <p:oleObj name="公式" r:id="rId5" imgW="2412720" imgH="241200" progId="Equation.3">
                  <p:embed/>
                  <p:pic>
                    <p:nvPicPr>
                      <p:cNvPr id="16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812925"/>
                        <a:ext cx="45831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31254"/>
              </p:ext>
            </p:extLst>
          </p:nvPr>
        </p:nvGraphicFramePr>
        <p:xfrm>
          <a:off x="1550988" y="2425700"/>
          <a:ext cx="425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公式" r:id="rId7" imgW="2158920" imgH="241200" progId="Equation.3">
                  <p:embed/>
                </p:oleObj>
              </mc:Choice>
              <mc:Fallback>
                <p:oleObj name="公式" r:id="rId7" imgW="2158920" imgH="241200" progId="Equation.3">
                  <p:embed/>
                  <p:pic>
                    <p:nvPicPr>
                      <p:cNvPr id="18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425700"/>
                        <a:ext cx="425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34421"/>
              </p:ext>
            </p:extLst>
          </p:nvPr>
        </p:nvGraphicFramePr>
        <p:xfrm>
          <a:off x="2119313" y="3044825"/>
          <a:ext cx="3479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" name="公式" r:id="rId9" imgW="1765080" imgH="241200" progId="Equation.3">
                  <p:embed/>
                </p:oleObj>
              </mc:Choice>
              <mc:Fallback>
                <p:oleObj name="公式" r:id="rId9" imgW="1765080" imgH="241200" progId="Equation.3">
                  <p:embed/>
                  <p:pic>
                    <p:nvPicPr>
                      <p:cNvPr id="19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044825"/>
                        <a:ext cx="3479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39336"/>
              </p:ext>
            </p:extLst>
          </p:nvPr>
        </p:nvGraphicFramePr>
        <p:xfrm>
          <a:off x="6989559" y="2092325"/>
          <a:ext cx="16462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" name="公式" r:id="rId11" imgW="876240" imgH="431640" progId="Equation.3">
                  <p:embed/>
                </p:oleObj>
              </mc:Choice>
              <mc:Fallback>
                <p:oleObj name="公式" r:id="rId11" imgW="876240" imgH="431640" progId="Equation.3">
                  <p:embed/>
                  <p:pic>
                    <p:nvPicPr>
                      <p:cNvPr id="16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559" y="2092325"/>
                        <a:ext cx="16462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60344"/>
              </p:ext>
            </p:extLst>
          </p:nvPr>
        </p:nvGraphicFramePr>
        <p:xfrm>
          <a:off x="2087563" y="3641725"/>
          <a:ext cx="2227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" name="公式" r:id="rId13" imgW="1130040" imgH="228600" progId="Equation.3">
                  <p:embed/>
                </p:oleObj>
              </mc:Choice>
              <mc:Fallback>
                <p:oleObj name="公式" r:id="rId13" imgW="1130040" imgH="228600" progId="Equation.3">
                  <p:embed/>
                  <p:pic>
                    <p:nvPicPr>
                      <p:cNvPr id="15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641725"/>
                        <a:ext cx="2227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38670"/>
              </p:ext>
            </p:extLst>
          </p:nvPr>
        </p:nvGraphicFramePr>
        <p:xfrm>
          <a:off x="4583113" y="3663950"/>
          <a:ext cx="20272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" name="公式" r:id="rId15" imgW="1028520" imgH="228600" progId="Equation.3">
                  <p:embed/>
                </p:oleObj>
              </mc:Choice>
              <mc:Fallback>
                <p:oleObj name="公式" r:id="rId15" imgW="1028520" imgH="228600" progId="Equation.3">
                  <p:embed/>
                  <p:pic>
                    <p:nvPicPr>
                      <p:cNvPr id="2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663950"/>
                        <a:ext cx="20272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46906"/>
              </p:ext>
            </p:extLst>
          </p:nvPr>
        </p:nvGraphicFramePr>
        <p:xfrm>
          <a:off x="2509044" y="4456113"/>
          <a:ext cx="3087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" name="公式" r:id="rId17" imgW="1625400" imgH="444240" progId="Equation.3">
                  <p:embed/>
                </p:oleObj>
              </mc:Choice>
              <mc:Fallback>
                <p:oleObj name="公式" r:id="rId17" imgW="1625400" imgH="444240" progId="Equation.3">
                  <p:embed/>
                  <p:pic>
                    <p:nvPicPr>
                      <p:cNvPr id="18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044" y="4456113"/>
                        <a:ext cx="30876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97118"/>
              </p:ext>
            </p:extLst>
          </p:nvPr>
        </p:nvGraphicFramePr>
        <p:xfrm>
          <a:off x="2168059" y="5101100"/>
          <a:ext cx="47767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" name="公式" r:id="rId19" imgW="2514600" imgH="419040" progId="Equation.3">
                  <p:embed/>
                </p:oleObj>
              </mc:Choice>
              <mc:Fallback>
                <p:oleObj name="公式" r:id="rId19" imgW="2514600" imgH="419040" progId="Equation.3">
                  <p:embed/>
                  <p:pic>
                    <p:nvPicPr>
                      <p:cNvPr id="21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59" y="5101100"/>
                        <a:ext cx="47767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9525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模型源项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F7AED091-6557-4CCB-BE7A-1FC30B72E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79319"/>
                  </p:ext>
                </p:extLst>
              </p:nvPr>
            </p:nvGraphicFramePr>
            <p:xfrm>
              <a:off x="-2" y="1389222"/>
              <a:ext cx="9133138" cy="47317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402">
                      <a:extLst>
                        <a:ext uri="{9D8B030D-6E8A-4147-A177-3AD203B41FA5}">
                          <a16:colId xmlns:a16="http://schemas.microsoft.com/office/drawing/2014/main" val="3812545864"/>
                        </a:ext>
                      </a:extLst>
                    </a:gridCol>
                    <a:gridCol w="870350">
                      <a:extLst>
                        <a:ext uri="{9D8B030D-6E8A-4147-A177-3AD203B41FA5}">
                          <a16:colId xmlns:a16="http://schemas.microsoft.com/office/drawing/2014/main" val="3296998995"/>
                        </a:ext>
                      </a:extLst>
                    </a:gridCol>
                    <a:gridCol w="1339450">
                      <a:extLst>
                        <a:ext uri="{9D8B030D-6E8A-4147-A177-3AD203B41FA5}">
                          <a16:colId xmlns:a16="http://schemas.microsoft.com/office/drawing/2014/main" val="3971163769"/>
                        </a:ext>
                      </a:extLst>
                    </a:gridCol>
                    <a:gridCol w="2354580">
                      <a:extLst>
                        <a:ext uri="{9D8B030D-6E8A-4147-A177-3AD203B41FA5}">
                          <a16:colId xmlns:a16="http://schemas.microsoft.com/office/drawing/2014/main" val="1912168435"/>
                        </a:ext>
                      </a:extLst>
                    </a:gridCol>
                    <a:gridCol w="2063413">
                      <a:extLst>
                        <a:ext uri="{9D8B030D-6E8A-4147-A177-3AD203B41FA5}">
                          <a16:colId xmlns:a16="http://schemas.microsoft.com/office/drawing/2014/main" val="1428968208"/>
                        </a:ext>
                      </a:extLst>
                    </a:gridCol>
                    <a:gridCol w="828943">
                      <a:extLst>
                        <a:ext uri="{9D8B030D-6E8A-4147-A177-3AD203B41FA5}">
                          <a16:colId xmlns:a16="http://schemas.microsoft.com/office/drawing/2014/main" val="221623644"/>
                        </a:ext>
                      </a:extLst>
                    </a:gridCol>
                  </a:tblGrid>
                  <a:tr h="38385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源项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集流板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扩散层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催化层（阴极</a:t>
                          </a:r>
                          <a:r>
                            <a:rPr lang="zh-CN" altLang="en-US" sz="1900" b="0" kern="100" baseline="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阳极）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膜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186860"/>
                      </a:ext>
                    </a:extLst>
                  </a:tr>
                  <a:tr h="6615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(kg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2158459069"/>
                      </a:ext>
                    </a:extLst>
                  </a:tr>
                  <a:tr h="3989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(kg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e>
                                </m:box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l-GR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𝜺</m:t>
                                    </m:r>
                                    <m:r>
                                      <a:rPr lang="zh-CN" alt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den>
                                </m:f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e>
                                </m:groupChr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e>
                                </m:box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l-GR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𝜺</m:t>
                                    </m:r>
                                    <m:r>
                                      <a:rPr lang="zh-CN" alt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den>
                                </m:f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e>
                                </m:groupChr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e>
                                </m:box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l-GR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𝜺</m:t>
                                    </m:r>
                                    <m:r>
                                      <a:rPr lang="zh-CN" alt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𝝁</m:t>
                                    </m:r>
                                  </m:num>
                                  <m:den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𝑲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den>
                                </m:f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e>
                                </m:groupChr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087208171"/>
                      </a:ext>
                    </a:extLst>
                  </a:tr>
                  <a:tr h="3989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(W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𝒆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𝑩𝑷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𝒆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𝑮𝑫𝑳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𝒄𝒂𝒕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𝒄𝒂𝒕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|+</m:t>
                                </m:r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𝒆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𝑪𝑳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6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𝒂𝒏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𝒂𝒏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|+</m:t>
                                </m:r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𝒆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𝑪𝑳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600" b="1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𝒅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zh-CN" sz="16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altLang="zh-CN" sz="16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l-GR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18" charset="0"/>
                                          </a:rPr>
                                          <m:t>𝒊𝒐𝒏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894481800"/>
                      </a:ext>
                    </a:extLst>
                  </a:tr>
                  <a:tr h="39893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altLang="zh-CN" sz="1700" b="0" kern="100" dirty="0" err="1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=H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O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 H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O, </a:t>
                          </a:r>
                          <a:r>
                            <a:rPr lang="it-IT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mol m</a:t>
                          </a:r>
                          <a:r>
                            <a:rPr lang="it-IT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−3</a:t>
                          </a:r>
                          <a:r>
                            <a:rPr lang="it-IT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it-IT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−1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600" b="1" kern="1200" baseline="-25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𝒈𝒍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sz="1600" b="1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</a:t>
                          </a:r>
                          <a:r>
                            <a:rPr lang="en-US" altLang="zh-CN" sz="1600" b="1" kern="1200" baseline="-25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box>
                              <m:f>
                                <m:f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𝒄𝒂𝒕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b="1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600" b="1" kern="1200" baseline="-25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𝒄𝒂𝒕</m:t>
                                  </m:r>
                                </m:sub>
                              </m:sSub>
                              <m:r>
                                <a:rPr lang="en-US" altLang="zh-CN" sz="16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600" b="1" kern="12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600" b="1" kern="1200" baseline="-25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box>
                              <m:f>
                                <m:f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l-GR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𝒂𝒏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b="1" kern="12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600" b="1" kern="1200" baseline="-25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  <m:r>
                                    <a:rPr lang="en-US" altLang="zh-CN" sz="16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𝒈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1" i="1" kern="12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CN" sz="1600" b="1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3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F7AED091-6557-4CCB-BE7A-1FC30B72E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79319"/>
                  </p:ext>
                </p:extLst>
              </p:nvPr>
            </p:nvGraphicFramePr>
            <p:xfrm>
              <a:off x="-2" y="1389222"/>
              <a:ext cx="9133138" cy="47317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402">
                      <a:extLst>
                        <a:ext uri="{9D8B030D-6E8A-4147-A177-3AD203B41FA5}">
                          <a16:colId xmlns:a16="http://schemas.microsoft.com/office/drawing/2014/main" val="3812545864"/>
                        </a:ext>
                      </a:extLst>
                    </a:gridCol>
                    <a:gridCol w="870350">
                      <a:extLst>
                        <a:ext uri="{9D8B030D-6E8A-4147-A177-3AD203B41FA5}">
                          <a16:colId xmlns:a16="http://schemas.microsoft.com/office/drawing/2014/main" val="3296998995"/>
                        </a:ext>
                      </a:extLst>
                    </a:gridCol>
                    <a:gridCol w="1339450">
                      <a:extLst>
                        <a:ext uri="{9D8B030D-6E8A-4147-A177-3AD203B41FA5}">
                          <a16:colId xmlns:a16="http://schemas.microsoft.com/office/drawing/2014/main" val="3971163769"/>
                        </a:ext>
                      </a:extLst>
                    </a:gridCol>
                    <a:gridCol w="2354580">
                      <a:extLst>
                        <a:ext uri="{9D8B030D-6E8A-4147-A177-3AD203B41FA5}">
                          <a16:colId xmlns:a16="http://schemas.microsoft.com/office/drawing/2014/main" val="1912168435"/>
                        </a:ext>
                      </a:extLst>
                    </a:gridCol>
                    <a:gridCol w="2063413">
                      <a:extLst>
                        <a:ext uri="{9D8B030D-6E8A-4147-A177-3AD203B41FA5}">
                          <a16:colId xmlns:a16="http://schemas.microsoft.com/office/drawing/2014/main" val="1428968208"/>
                        </a:ext>
                      </a:extLst>
                    </a:gridCol>
                    <a:gridCol w="828943">
                      <a:extLst>
                        <a:ext uri="{9D8B030D-6E8A-4147-A177-3AD203B41FA5}">
                          <a16:colId xmlns:a16="http://schemas.microsoft.com/office/drawing/2014/main" val="221623644"/>
                        </a:ext>
                      </a:extLst>
                    </a:gridCol>
                  </a:tblGrid>
                  <a:tr h="38385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源项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集流板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扩散层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催化层（阴极</a:t>
                          </a:r>
                          <a:r>
                            <a:rPr lang="zh-CN" altLang="en-US" sz="1900" b="0" kern="100" baseline="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阳极）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900" b="0" kern="1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膜</a:t>
                          </a:r>
                          <a:endParaRPr lang="zh-CN" sz="1900" b="0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556186860"/>
                      </a:ext>
                    </a:extLst>
                  </a:tr>
                  <a:tr h="6615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(kg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2158459069"/>
                      </a:ext>
                    </a:extLst>
                  </a:tr>
                  <a:tr h="69151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(kg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90455" t="-155263" r="-393636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65116" t="-155263" r="-123773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302655" t="-155263" r="-41298" b="-4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087208171"/>
                      </a:ext>
                    </a:extLst>
                  </a:tr>
                  <a:tr h="12162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(W m</a:t>
                          </a:r>
                          <a:r>
                            <a:rPr lang="en-US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93007" t="-145500" r="-759441" b="-14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90455" t="-145500" r="-393636" b="-14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65116" t="-145500" r="-123773" b="-14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302655" t="-145500" r="-41298" b="-14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003676" t="-145500" r="-2941" b="-14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481800"/>
                      </a:ext>
                    </a:extLst>
                  </a:tr>
                  <a:tr h="17785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altLang="zh-CN" sz="1700" b="0" kern="100" dirty="0" err="1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=H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O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, H</a:t>
                          </a:r>
                          <a:r>
                            <a:rPr lang="en-US" altLang="zh-CN" sz="1700" b="0" kern="100" baseline="-25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O, </a:t>
                          </a:r>
                          <a:r>
                            <a:rPr lang="it-IT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mol m</a:t>
                          </a:r>
                          <a:r>
                            <a:rPr lang="it-IT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−3</a:t>
                          </a:r>
                          <a:r>
                            <a:rPr lang="it-IT" altLang="zh-CN" sz="1700" b="0" kern="100" baseline="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it-IT" altLang="zh-CN" sz="1700" b="0" kern="100" baseline="300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−1</a:t>
                          </a:r>
                          <a:r>
                            <a:rPr lang="en-US" altLang="zh-CN" sz="1700" b="0" kern="100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1700" b="0" kern="100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90455" t="-168151" r="-393636" b="-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165116" t="-168151" r="-123773" b="-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90" marR="68590" marT="0" marB="0" anchor="ctr">
                        <a:blipFill>
                          <a:blip r:embed="rId3"/>
                          <a:stretch>
                            <a:fillRect l="-302655" t="-168151" r="-41298" b="-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zh-CN" altLang="en-US" sz="16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90" marR="68590" marT="0" marB="0" anchor="ctr"/>
                    </a:tc>
                    <a:extLst>
                      <a:ext uri="{0D108BD9-81ED-4DB2-BD59-A6C34878D82A}">
                        <a16:rowId xmlns:a16="http://schemas.microsoft.com/office/drawing/2014/main" val="127903435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24"/>
          <p:cNvGrpSpPr>
            <a:grpSpLocks/>
          </p:cNvGrpSpPr>
          <p:nvPr/>
        </p:nvGrpSpPr>
        <p:grpSpPr bwMode="auto">
          <a:xfrm>
            <a:off x="6203950" y="681038"/>
            <a:ext cx="2940050" cy="465137"/>
            <a:chOff x="124668" y="732018"/>
            <a:chExt cx="3196902" cy="4650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196902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）两相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模型描述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91429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公式" r:id="rId4" imgW="914400" imgH="215640" progId="Equation.3">
                  <p:embed/>
                </p:oleObj>
              </mc:Choice>
              <mc:Fallback>
                <p:oleObj name="公式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26437"/>
              </p:ext>
            </p:extLst>
          </p:nvPr>
        </p:nvGraphicFramePr>
        <p:xfrm>
          <a:off x="4152900" y="1685925"/>
          <a:ext cx="21304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公式" r:id="rId6" imgW="1739880" imgH="672840" progId="Equation.3">
                  <p:embed/>
                </p:oleObj>
              </mc:Choice>
              <mc:Fallback>
                <p:oleObj name="公式" r:id="rId6" imgW="173988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2900" y="1685925"/>
                        <a:ext cx="213042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014025"/>
              </p:ext>
            </p:extLst>
          </p:nvPr>
        </p:nvGraphicFramePr>
        <p:xfrm>
          <a:off x="2899728" y="1944290"/>
          <a:ext cx="5222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公式" r:id="rId8" imgW="330120" imgH="241200" progId="Equation.3">
                  <p:embed/>
                </p:oleObj>
              </mc:Choice>
              <mc:Fallback>
                <p:oleObj name="公式" r:id="rId8" imgW="330120" imgH="241200" progId="Equation.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9728" y="1944290"/>
                        <a:ext cx="522287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64796"/>
              </p:ext>
            </p:extLst>
          </p:nvPr>
        </p:nvGraphicFramePr>
        <p:xfrm>
          <a:off x="6832600" y="1597025"/>
          <a:ext cx="1352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公式" r:id="rId10" imgW="1104840" imgH="672840" progId="Equation.3">
                  <p:embed/>
                </p:oleObj>
              </mc:Choice>
              <mc:Fallback>
                <p:oleObj name="公式" r:id="rId10" imgW="1104840" imgH="67284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2600" y="1597025"/>
                        <a:ext cx="13525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3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9525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模型源项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续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endParaRPr lang="en-US" altLang="zh-CN" sz="2400" b="1" baseline="30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24"/>
          <p:cNvGrpSpPr>
            <a:grpSpLocks/>
          </p:cNvGrpSpPr>
          <p:nvPr/>
        </p:nvGrpSpPr>
        <p:grpSpPr bwMode="auto">
          <a:xfrm>
            <a:off x="6203950" y="681038"/>
            <a:ext cx="2940050" cy="465137"/>
            <a:chOff x="124668" y="732018"/>
            <a:chExt cx="3196902" cy="4650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196902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）两相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模型描述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7AED091-6557-4CCB-BE7A-1FC30B7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71804"/>
              </p:ext>
            </p:extLst>
          </p:nvPr>
        </p:nvGraphicFramePr>
        <p:xfrm>
          <a:off x="10862" y="1494929"/>
          <a:ext cx="9133138" cy="529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2">
                  <a:extLst>
                    <a:ext uri="{9D8B030D-6E8A-4147-A177-3AD203B41FA5}">
                      <a16:colId xmlns:a16="http://schemas.microsoft.com/office/drawing/2014/main" val="3812545864"/>
                    </a:ext>
                  </a:extLst>
                </a:gridCol>
                <a:gridCol w="870350">
                  <a:extLst>
                    <a:ext uri="{9D8B030D-6E8A-4147-A177-3AD203B41FA5}">
                      <a16:colId xmlns:a16="http://schemas.microsoft.com/office/drawing/2014/main" val="3296998995"/>
                    </a:ext>
                  </a:extLst>
                </a:gridCol>
                <a:gridCol w="1339450">
                  <a:extLst>
                    <a:ext uri="{9D8B030D-6E8A-4147-A177-3AD203B41FA5}">
                      <a16:colId xmlns:a16="http://schemas.microsoft.com/office/drawing/2014/main" val="3971163769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1912168435"/>
                    </a:ext>
                  </a:extLst>
                </a:gridCol>
                <a:gridCol w="2063413">
                  <a:extLst>
                    <a:ext uri="{9D8B030D-6E8A-4147-A177-3AD203B41FA5}">
                      <a16:colId xmlns:a16="http://schemas.microsoft.com/office/drawing/2014/main" val="1428968208"/>
                    </a:ext>
                  </a:extLst>
                </a:gridCol>
                <a:gridCol w="828943">
                  <a:extLst>
                    <a:ext uri="{9D8B030D-6E8A-4147-A177-3AD203B41FA5}">
                      <a16:colId xmlns:a16="http://schemas.microsoft.com/office/drawing/2014/main" val="221623644"/>
                    </a:ext>
                  </a:extLst>
                </a:gridCol>
              </a:tblGrid>
              <a:tr h="383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源项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集流板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扩散层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催化层（阴极</a:t>
                      </a:r>
                      <a:r>
                        <a:rPr lang="zh-CN" altLang="en-US" sz="1900" b="0" kern="100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阳极）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9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膜</a:t>
                      </a:r>
                      <a:endParaRPr lang="zh-CN" sz="19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556186860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ion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m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−3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58459069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600" b="0" i="0" u="none" strike="noStrike" kern="1200" baseline="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m</a:t>
                      </a:r>
                      <a:r>
                        <a:rPr lang="en-US" altLang="zh-CN" sz="1600" b="0" i="0" u="none" strike="noStrike" kern="1200" baseline="300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−3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2183503301"/>
                  </a:ext>
                </a:extLst>
              </a:tr>
              <a:tr h="39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3353899773"/>
                  </a:ext>
                </a:extLst>
              </a:tr>
              <a:tr h="705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mol m</a:t>
                      </a:r>
                      <a:r>
                        <a:rPr lang="it-IT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−3</a:t>
                      </a:r>
                      <a:r>
                        <a:rPr lang="it-IT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it-IT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−1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3057562528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err="1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-l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087208171"/>
                  </a:ext>
                </a:extLst>
              </a:tr>
              <a:tr h="166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g-l 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894481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1700" b="0" kern="100" baseline="-25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g-l 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(kg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700" b="0" kern="1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altLang="zh-CN" sz="1700" b="0" kern="100" baseline="300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700" b="0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700" b="0" kern="1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 anchor="ctr"/>
                </a:tc>
                <a:extLst>
                  <a:ext uri="{0D108BD9-81ED-4DB2-BD59-A6C34878D82A}">
                    <a16:rowId xmlns:a16="http://schemas.microsoft.com/office/drawing/2014/main" val="1279034352"/>
                  </a:ext>
                </a:extLst>
              </a:tr>
            </a:tbl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84821"/>
              </p:ext>
            </p:extLst>
          </p:nvPr>
        </p:nvGraphicFramePr>
        <p:xfrm>
          <a:off x="4762177" y="1926908"/>
          <a:ext cx="524199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公式" r:id="rId3" imgW="330120" imgH="228600" progId="Equation.3">
                  <p:embed/>
                </p:oleObj>
              </mc:Choice>
              <mc:Fallback>
                <p:oleObj name="公式" r:id="rId3" imgW="330120" imgH="2286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2177" y="1926908"/>
                        <a:ext cx="524199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93651"/>
              </p:ext>
            </p:extLst>
          </p:nvPr>
        </p:nvGraphicFramePr>
        <p:xfrm>
          <a:off x="4822825" y="2297113"/>
          <a:ext cx="403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公式" r:id="rId5" imgW="253800" imgH="228600" progId="Equation.3">
                  <p:embed/>
                </p:oleObj>
              </mc:Choice>
              <mc:Fallback>
                <p:oleObj name="公式" r:id="rId5" imgW="253800" imgH="228600" progId="Equation.3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2825" y="2297113"/>
                        <a:ext cx="403225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34190"/>
              </p:ext>
            </p:extLst>
          </p:nvPr>
        </p:nvGraphicFramePr>
        <p:xfrm>
          <a:off x="6992938" y="2298700"/>
          <a:ext cx="4841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公式" r:id="rId7" imgW="304560" imgH="228600" progId="Equation.3">
                  <p:embed/>
                </p:oleObj>
              </mc:Choice>
              <mc:Fallback>
                <p:oleObj name="公式" r:id="rId7" imgW="304560" imgH="228600" progId="Equation.3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2938" y="2298700"/>
                        <a:ext cx="484187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09854"/>
              </p:ext>
            </p:extLst>
          </p:nvPr>
        </p:nvGraphicFramePr>
        <p:xfrm>
          <a:off x="7034213" y="1916113"/>
          <a:ext cx="3619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公式" r:id="rId9" imgW="228600" imgH="228600" progId="Equation.3">
                  <p:embed/>
                </p:oleObj>
              </mc:Choice>
              <mc:Fallback>
                <p:oleObj name="公式" r:id="rId9" imgW="228600" imgH="228600" progId="Equation.3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34213" y="1916113"/>
                        <a:ext cx="361950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49387"/>
              </p:ext>
            </p:extLst>
          </p:nvPr>
        </p:nvGraphicFramePr>
        <p:xfrm>
          <a:off x="4229100" y="2693988"/>
          <a:ext cx="15906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公式" r:id="rId11" imgW="1002960" imgH="241200" progId="Equation.3">
                  <p:embed/>
                </p:oleObj>
              </mc:Choice>
              <mc:Fallback>
                <p:oleObj name="公式" r:id="rId11" imgW="1002960" imgH="241200" progId="Equation.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9100" y="2693988"/>
                        <a:ext cx="15906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70481"/>
              </p:ext>
            </p:extLst>
          </p:nvPr>
        </p:nvGraphicFramePr>
        <p:xfrm>
          <a:off x="6534150" y="2681288"/>
          <a:ext cx="15906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公式" r:id="rId13" imgW="1002960" imgH="241200" progId="Equation.3">
                  <p:embed/>
                </p:oleObj>
              </mc:Choice>
              <mc:Fallback>
                <p:oleObj name="公式" r:id="rId13" imgW="1002960" imgH="241200" progId="Equation.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4150" y="2681288"/>
                        <a:ext cx="15906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65850"/>
              </p:ext>
            </p:extLst>
          </p:nvPr>
        </p:nvGraphicFramePr>
        <p:xfrm>
          <a:off x="4168775" y="3067050"/>
          <a:ext cx="17129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公式" r:id="rId15" imgW="1079280" imgH="469800" progId="Equation.3">
                  <p:embed/>
                </p:oleObj>
              </mc:Choice>
              <mc:Fallback>
                <p:oleObj name="公式" r:id="rId15" imgW="1079280" imgH="469800" progId="Equation.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8775" y="3067050"/>
                        <a:ext cx="171291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11769"/>
              </p:ext>
            </p:extLst>
          </p:nvPr>
        </p:nvGraphicFramePr>
        <p:xfrm>
          <a:off x="6774179" y="3063875"/>
          <a:ext cx="10874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公式" r:id="rId17" imgW="685800" imgH="469800" progId="Equation.3">
                  <p:embed/>
                </p:oleObj>
              </mc:Choice>
              <mc:Fallback>
                <p:oleObj name="公式" r:id="rId17" imgW="685800" imgH="469800" progId="Equation.3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74179" y="3063875"/>
                        <a:ext cx="1087438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10216"/>
              </p:ext>
            </p:extLst>
          </p:nvPr>
        </p:nvGraphicFramePr>
        <p:xfrm>
          <a:off x="4542506" y="3776166"/>
          <a:ext cx="25796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公式" r:id="rId19" imgW="1625400" imgH="419040" progId="Equation.3">
                  <p:embed/>
                </p:oleObj>
              </mc:Choice>
              <mc:Fallback>
                <p:oleObj name="公式" r:id="rId19" imgW="1625400" imgH="419040" progId="Equation.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42506" y="3776166"/>
                        <a:ext cx="2579687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69985"/>
              </p:ext>
            </p:extLst>
          </p:nvPr>
        </p:nvGraphicFramePr>
        <p:xfrm>
          <a:off x="4445115" y="6109449"/>
          <a:ext cx="31226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公式" r:id="rId21" imgW="1968480" imgH="419040" progId="Equation.3">
                  <p:embed/>
                </p:oleObj>
              </mc:Choice>
              <mc:Fallback>
                <p:oleObj name="公式" r:id="rId21" imgW="1968480" imgH="419040" progId="Equation.3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5115" y="6109449"/>
                        <a:ext cx="3122612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72219"/>
              </p:ext>
            </p:extLst>
          </p:nvPr>
        </p:nvGraphicFramePr>
        <p:xfrm>
          <a:off x="3081338" y="4519116"/>
          <a:ext cx="4106863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公式" r:id="rId23" imgW="2590560" imgH="977760" progId="Equation.3">
                  <p:embed/>
                </p:oleObj>
              </mc:Choice>
              <mc:Fallback>
                <p:oleObj name="公式" r:id="rId23" imgW="2590560" imgH="977760" progId="Equation.3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81338" y="4519116"/>
                        <a:ext cx="4106863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70710"/>
              </p:ext>
            </p:extLst>
          </p:nvPr>
        </p:nvGraphicFramePr>
        <p:xfrm>
          <a:off x="6777514" y="4728120"/>
          <a:ext cx="1066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公式" r:id="rId25" imgW="672840" imgH="241200" progId="Equation.3">
                  <p:embed/>
                </p:oleObj>
              </mc:Choice>
              <mc:Fallback>
                <p:oleObj name="公式" r:id="rId25" imgW="672840" imgH="241200" progId="Equation.3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77514" y="4728120"/>
                        <a:ext cx="10668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41985"/>
              </p:ext>
            </p:extLst>
          </p:nvPr>
        </p:nvGraphicFramePr>
        <p:xfrm>
          <a:off x="7273836" y="5512871"/>
          <a:ext cx="1066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公式" r:id="rId27" imgW="672840" imgH="241200" progId="Equation.3">
                  <p:embed/>
                </p:oleObj>
              </mc:Choice>
              <mc:Fallback>
                <p:oleObj name="公式" r:id="rId27" imgW="672840" imgH="241200" progId="Equation.3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3836" y="5512871"/>
                        <a:ext cx="10668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</a:rPr>
              <a:t>?</a:t>
            </a:r>
            <a:endParaRPr lang="zh-CN" alt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8547100" y="6330950"/>
            <a:ext cx="527050" cy="427038"/>
          </a:xfrm>
          <a:noFill/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380595"/>
            <a:ext cx="8115300" cy="5248275"/>
          </a:xfrm>
          <a:prstGeom prst="rect">
            <a:avLst/>
          </a:prstGeom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85750" y="539750"/>
            <a:ext cx="46405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边界条件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6203950" y="681038"/>
            <a:ext cx="2870200" cy="465137"/>
            <a:chOff x="124668" y="732018"/>
            <a:chExt cx="3120950" cy="46508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2B67B5-EEE0-42B6-AE1B-82A26F71190B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454CE5-571A-473C-B7E8-416DDFF42843}"/>
                </a:ext>
              </a:extLst>
            </p:cNvPr>
            <p:cNvSpPr txBox="1"/>
            <p:nvPr/>
          </p:nvSpPr>
          <p:spPr>
            <a:xfrm>
              <a:off x="124668" y="742066"/>
              <a:ext cx="312095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）两相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模型描述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m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1758"/>
          <a:stretch>
            <a:fillRect/>
          </a:stretch>
        </p:blipFill>
        <p:spPr bwMode="auto">
          <a:xfrm>
            <a:off x="171450" y="4208463"/>
            <a:ext cx="5653088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240213"/>
            <a:ext cx="3140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88063" y="3927475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1.4%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046788" y="4973638"/>
            <a:ext cx="26987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10000"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与实验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6.9%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9E309-EB4E-44E6-B2D9-A24D41296D2B}"/>
              </a:ext>
            </a:extLst>
          </p:cNvPr>
          <p:cNvSpPr/>
          <p:nvPr/>
        </p:nvSpPr>
        <p:spPr>
          <a:xfrm>
            <a:off x="92075" y="6296025"/>
            <a:ext cx="7864475" cy="417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latin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Žukauskas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. Advances in Heat Transfer 1972.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440613" y="454025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437438" y="5765800"/>
            <a:ext cx="255587" cy="2444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 bwMode="auto">
          <a:xfrm>
            <a:off x="7153275" y="4327525"/>
            <a:ext cx="325438" cy="2476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7300913" y="5340350"/>
            <a:ext cx="215900" cy="4460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973570" y="-52388"/>
            <a:ext cx="21595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、问题描述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>
            <a:off x="125413" y="731838"/>
            <a:ext cx="2868612" cy="465137"/>
            <a:chOff x="124668" y="732018"/>
            <a:chExt cx="3120950" cy="4650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FF976D-C10F-4773-B6C0-A8EF394982B5}"/>
                </a:ext>
              </a:extLst>
            </p:cNvPr>
            <p:cNvSpPr/>
            <p:nvPr/>
          </p:nvSpPr>
          <p:spPr>
            <a:xfrm>
              <a:off x="360713" y="732018"/>
              <a:ext cx="2884905" cy="455033"/>
            </a:xfrm>
            <a:prstGeom prst="rect">
              <a:avLst/>
            </a:prstGeom>
            <a:gradFill flip="none" rotWithShape="0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83D282-40E0-4567-95F3-C6CD9EBD4A2A}"/>
                </a:ext>
              </a:extLst>
            </p:cNvPr>
            <p:cNvSpPr txBox="1"/>
            <p:nvPr/>
          </p:nvSpPr>
          <p:spPr>
            <a:xfrm>
              <a:off x="124668" y="742066"/>
              <a:ext cx="3035630" cy="45503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1183" tIns="55880" rIns="55880" bIns="55880" spcCol="1270" anchor="ctr"/>
            <a:lstStyle/>
            <a:p>
              <a:pPr defTabSz="977900">
                <a:lnSpc>
                  <a:spcPct val="90000"/>
                </a:lnSpc>
                <a:spcAft>
                  <a:spcPts val="0"/>
                </a:spcAft>
                <a:tabLst>
                  <a:tab pos="444500" algn="l"/>
                </a:tabLst>
                <a:defRPr/>
              </a:pP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极化曲线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5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4176</TotalTime>
  <Words>517</Words>
  <Application>Microsoft Office PowerPoint</Application>
  <PresentationFormat>全屏显示(4:3)</PresentationFormat>
  <Paragraphs>148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150</cp:revision>
  <dcterms:created xsi:type="dcterms:W3CDTF">2019-04-23T14:06:35Z</dcterms:created>
  <dcterms:modified xsi:type="dcterms:W3CDTF">2019-05-29T02:43:09Z</dcterms:modified>
</cp:coreProperties>
</file>