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58" r:id="rId3"/>
    <p:sldId id="264" r:id="rId4"/>
    <p:sldId id="259" r:id="rId5"/>
    <p:sldId id="262" r:id="rId6"/>
    <p:sldId id="260" r:id="rId7"/>
    <p:sldId id="256" r:id="rId8"/>
    <p:sldId id="25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5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21:43:12.133" idx="1">
    <p:pos x="3118" y="915"/>
    <p:text>一般情况下化学位梯度大都与浓度梯度方向一致，因而当扩散沿高浓度向低浓度方向进行时，掩盖了化学位梯度的作用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05-16T21:43:33.854" idx="2">
    <p:pos x="3118" y="1051"/>
    <p:text>根据热力学分析，在等温等压条件下，不管浓度梯度如何，组元原子总是从化学位高的地方自发地转移到化学位低的地方，只有当每种组元的化学位置系统中各点都相等时，才达到动态平衡，看不到物质的转移</p:text>
    <p:extLst mod="1"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19-05-16T21:44:48.782" idx="3">
    <p:pos x="4134" y="3492"/>
    <p:text>气体扩散的特性本质是分子碰撞的结果，催化层、扩散层以及流道内都存在这种现象，但是对于催化层来说，由于其孔隙直径非常小接近分子碰撞的平均自由程，因此分子和壁面之间的也会发生碰撞，则努森扩散变得十分重要，根据努森数可以判断努森扩散否占主导地位</p:text>
    <p:extLst>
      <p:ext uri="{C676402C-5697-4E1C-873F-D02D1690AC5C}">
        <p15:threadingInfo xmlns:p15="http://schemas.microsoft.com/office/powerpoint/2012/main" timeZoneBias="-480"/>
      </p:ext>
    </p:extLst>
  </p:cm>
  <p:cm authorId="1" dt="2019-05-16T21:53:46.721" idx="4">
    <p:pos x="965" y="892"/>
    <p:text>参考绘图</p:text>
    <p:extLst>
      <p:ext uri="{C676402C-5697-4E1C-873F-D02D1690AC5C}">
        <p15:threadingInfo xmlns:p15="http://schemas.microsoft.com/office/powerpoint/2012/main" timeZoneBias="-480"/>
      </p:ext>
    </p:extLst>
  </p:cm>
  <p:cm authorId="1" dt="2019-05-16T22:09:01.193" idx="5">
    <p:pos x="3940" y="527"/>
    <p:text>质子在通过质子交互膜时，往往要携带水分以水合氢离子的方式传递，由于质子传导引起的膜内水的传输称为电渗拖曳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1AF11-D304-43EE-B6E4-B029EBD63324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FE4FD-7CD6-4399-BE09-0993CCBA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0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FE4FD-7CD6-4399-BE09-0993CCBA11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1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1F99-1544-4821-BA39-7D82BFF6D04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1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7362" y="396809"/>
            <a:ext cx="6425671" cy="34541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9" y="4879056"/>
            <a:ext cx="4438650" cy="1724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623" y="2882544"/>
            <a:ext cx="5838825" cy="4229100"/>
          </a:xfrm>
          <a:prstGeom prst="rect">
            <a:avLst/>
          </a:prstGeom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810933" y="-1598433"/>
            <a:ext cx="6130292" cy="871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表达：形态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驱动力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膜 （忽略温度压力梯度下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的膜态水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l/g&lt;-&gt;d+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电渗拖曳力（电渗拖曳）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+PEM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阳极到阴极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化学位梯度（扩散）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PEM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阴极到阳极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---GDL</a:t>
            </a:r>
            <a:endParaRPr lang="en-US" altLang="zh-CN" sz="2000" baseline="-25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g&lt;-&gt;l 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 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扩散）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GDL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扩散）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GDL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毛细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隙内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+ GDL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---CL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l/g&lt;-&gt;d+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g&lt;-&gt;l+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扩散）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l/d+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（扩散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PEM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l/g +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梯度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（努森扩散）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毛细压力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孔隙内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CL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电渗拖曳力（电渗拖曳）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GDL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altLang="zh-CN" sz="2000" baseline="-25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 channel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压差（对流）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入口到出口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化学位梯度（扩散）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g&lt;-&gt;l+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73025" y="4618038"/>
            <a:ext cx="9001125" cy="21844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69850" y="687388"/>
            <a:ext cx="9001125" cy="3848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73075" y="4152900"/>
            <a:ext cx="8288338" cy="34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Caption here</a:t>
            </a:r>
            <a:endParaRPr kumimoji="1"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93379"/>
              </p:ext>
            </p:extLst>
          </p:nvPr>
        </p:nvGraphicFramePr>
        <p:xfrm>
          <a:off x="151165" y="4699000"/>
          <a:ext cx="4240212" cy="1979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173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2541039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几何尺寸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换热管直径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16.4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计算域宽度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计算域长度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650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设计单元</a:t>
                      </a:r>
                      <a:r>
                        <a:rPr lang="zh-CN" altLang="en-US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</a:t>
                      </a:r>
                      <a:r>
                        <a:rPr lang="en-US" altLang="zh-CN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mm 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 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616931094"/>
                  </a:ext>
                </a:extLst>
              </a:tr>
            </a:tbl>
          </a:graphicData>
        </a:graphic>
      </p:graphicFrame>
      <p:grpSp>
        <p:nvGrpSpPr>
          <p:cNvPr id="2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模型建立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92042"/>
              </p:ext>
            </p:extLst>
          </p:nvPr>
        </p:nvGraphicFramePr>
        <p:xfrm>
          <a:off x="4738335" y="4710112"/>
          <a:ext cx="4240212" cy="1979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173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2541039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几何</a:t>
                      </a: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  <a:r>
                        <a:rPr lang="en-US" altLang="zh-CN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换热管直径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16.4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计算域宽度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计算域长度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650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设计单元</a:t>
                      </a:r>
                      <a:r>
                        <a:rPr lang="zh-CN" altLang="en-US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</a:t>
                      </a:r>
                      <a:r>
                        <a:rPr lang="en-US" altLang="zh-CN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mm 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 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61693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模型建立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380595"/>
            <a:ext cx="8115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85750" y="538163"/>
            <a:ext cx="47815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控制方程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l-GR" altLang="zh-CN" sz="24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湍流模型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连续性方程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方向动量方程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方向动量方程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能量方程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对象 25"/>
          <p:cNvGraphicFramePr>
            <a:graphicFrameLocks noChangeAspect="1"/>
          </p:cNvGraphicFramePr>
          <p:nvPr/>
        </p:nvGraphicFramePr>
        <p:xfrm>
          <a:off x="2195513" y="1219200"/>
          <a:ext cx="939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公式" r:id="rId3" imgW="558800" imgH="228600" progId="Equation.3">
                  <p:embed/>
                </p:oleObj>
              </mc:Choice>
              <mc:Fallback>
                <p:oleObj name="公式" r:id="rId3" imgW="558800" imgH="228600" progId="Equation.3">
                  <p:embed/>
                  <p:pic>
                    <p:nvPicPr>
                      <p:cNvPr id="53253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19200"/>
                        <a:ext cx="939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7"/>
          <p:cNvGraphicFramePr>
            <a:graphicFrameLocks noChangeAspect="1"/>
          </p:cNvGraphicFramePr>
          <p:nvPr/>
        </p:nvGraphicFramePr>
        <p:xfrm>
          <a:off x="2195513" y="1711325"/>
          <a:ext cx="27606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公式" r:id="rId5" imgW="2108200" imgH="457200" progId="Equation.3">
                  <p:embed/>
                </p:oleObj>
              </mc:Choice>
              <mc:Fallback>
                <p:oleObj name="公式" r:id="rId5" imgW="2108200" imgH="457200" progId="Equation.3">
                  <p:embed/>
                  <p:pic>
                    <p:nvPicPr>
                      <p:cNvPr id="53254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11325"/>
                        <a:ext cx="27606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9"/>
          <p:cNvGraphicFramePr>
            <a:graphicFrameLocks noChangeAspect="1"/>
          </p:cNvGraphicFramePr>
          <p:nvPr/>
        </p:nvGraphicFramePr>
        <p:xfrm>
          <a:off x="2195513" y="2374900"/>
          <a:ext cx="27225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公式" r:id="rId7" imgW="2082800" imgH="457200" progId="Equation.3">
                  <p:embed/>
                </p:oleObj>
              </mc:Choice>
              <mc:Fallback>
                <p:oleObj name="公式" r:id="rId7" imgW="2082800" imgH="457200" progId="Equation.3">
                  <p:embed/>
                  <p:pic>
                    <p:nvPicPr>
                      <p:cNvPr id="53255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74900"/>
                        <a:ext cx="27225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1"/>
          <p:cNvGraphicFramePr>
            <a:graphicFrameLocks noChangeAspect="1"/>
          </p:cNvGraphicFramePr>
          <p:nvPr/>
        </p:nvGraphicFramePr>
        <p:xfrm>
          <a:off x="2195513" y="2984500"/>
          <a:ext cx="2460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公式" r:id="rId9" imgW="1879600" imgH="457200" progId="Equation.3">
                  <p:embed/>
                </p:oleObj>
              </mc:Choice>
              <mc:Fallback>
                <p:oleObj name="公式" r:id="rId9" imgW="1879600" imgH="457200" progId="Equation.3">
                  <p:embed/>
                  <p:pic>
                    <p:nvPicPr>
                      <p:cNvPr id="53256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84500"/>
                        <a:ext cx="24606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89037"/>
              </p:ext>
            </p:extLst>
          </p:nvPr>
        </p:nvGraphicFramePr>
        <p:xfrm>
          <a:off x="1845628" y="4403090"/>
          <a:ext cx="30368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公式" r:id="rId11" imgW="2540000" imgH="508000" progId="Equation.3">
                  <p:embed/>
                </p:oleObj>
              </mc:Choice>
              <mc:Fallback>
                <p:oleObj name="公式" r:id="rId11" imgW="2540000" imgH="508000" progId="Equation.3">
                  <p:embed/>
                  <p:pic>
                    <p:nvPicPr>
                      <p:cNvPr id="53257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28" y="4403090"/>
                        <a:ext cx="30368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0415"/>
              </p:ext>
            </p:extLst>
          </p:nvPr>
        </p:nvGraphicFramePr>
        <p:xfrm>
          <a:off x="1407478" y="5708015"/>
          <a:ext cx="37290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公式" r:id="rId13" imgW="3136900" imgH="508000" progId="Equation.3">
                  <p:embed/>
                </p:oleObj>
              </mc:Choice>
              <mc:Fallback>
                <p:oleObj name="公式" r:id="rId13" imgW="3136900" imgH="508000" progId="Equation.3">
                  <p:embed/>
                  <p:pic>
                    <p:nvPicPr>
                      <p:cNvPr id="53258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478" y="5708015"/>
                        <a:ext cx="37290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37615" y="3215640"/>
            <a:ext cx="244856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湍动能部分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endParaRPr lang="en-US" altLang="zh-CN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湍流能量耗散部分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2" name="组合 24"/>
          <p:cNvGrpSpPr>
            <a:grpSpLocks/>
          </p:cNvGrpSpPr>
          <p:nvPr/>
        </p:nvGrpSpPr>
        <p:grpSpPr bwMode="auto">
          <a:xfrm>
            <a:off x="6203950" y="681038"/>
            <a:ext cx="2870200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方程和源项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</a:rPr>
              <a:t>?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3705860"/>
            <a:ext cx="913313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</a:rPr>
              <a:t>?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"/>
          <p:cNvSpPr txBox="1">
            <a:spLocks noChangeArrowheads="1"/>
          </p:cNvSpPr>
          <p:nvPr/>
        </p:nvSpPr>
        <p:spPr bwMode="auto">
          <a:xfrm>
            <a:off x="285750" y="539750"/>
            <a:ext cx="46405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模型源项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66749"/>
              </p:ext>
            </p:extLst>
          </p:nvPr>
        </p:nvGraphicFramePr>
        <p:xfrm>
          <a:off x="285750" y="3063399"/>
          <a:ext cx="8567069" cy="3694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1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  <a:gridCol w="1639508">
                  <a:extLst>
                    <a:ext uri="{9D8B030D-6E8A-4147-A177-3AD203B41FA5}">
                      <a16:colId xmlns:a16="http://schemas.microsoft.com/office/drawing/2014/main" val="3971163769"/>
                    </a:ext>
                  </a:extLst>
                </a:gridCol>
                <a:gridCol w="1835005">
                  <a:extLst>
                    <a:ext uri="{9D8B030D-6E8A-4147-A177-3AD203B41FA5}">
                      <a16:colId xmlns:a16="http://schemas.microsoft.com/office/drawing/2014/main" val="1912168435"/>
                    </a:ext>
                  </a:extLst>
                </a:gridCol>
                <a:gridCol w="1835005">
                  <a:extLst>
                    <a:ext uri="{9D8B030D-6E8A-4147-A177-3AD203B41FA5}">
                      <a16:colId xmlns:a16="http://schemas.microsoft.com/office/drawing/2014/main" val="221623644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源项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流道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扩散层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催化层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质子交换膜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mass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=H2,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O2, H2O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279034352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ion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76367961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67288489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209325535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65618991"/>
                  </a:ext>
                </a:extLst>
              </a:tr>
            </a:tbl>
          </a:graphicData>
        </a:graphic>
      </p:graphicFrame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203950" y="681038"/>
            <a:ext cx="2870200" cy="465137"/>
            <a:chOff x="124668" y="732018"/>
            <a:chExt cx="3120950" cy="4650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方程和源项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25115" y="2262445"/>
            <a:ext cx="8288338" cy="34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模型侧视图</a:t>
            </a:r>
            <a:endParaRPr kumimoji="1"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m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1758"/>
          <a:stretch>
            <a:fillRect/>
          </a:stretch>
        </p:blipFill>
        <p:spPr bwMode="auto">
          <a:xfrm>
            <a:off x="171450" y="4208463"/>
            <a:ext cx="56530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240213"/>
            <a:ext cx="3140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88063" y="3927475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1.4%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6046788" y="4973638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6.9%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59E309-EB4E-44E6-B2D9-A24D41296D2B}"/>
              </a:ext>
            </a:extLst>
          </p:cNvPr>
          <p:cNvSpPr/>
          <p:nvPr/>
        </p:nvSpPr>
        <p:spPr>
          <a:xfrm>
            <a:off x="92075" y="6296025"/>
            <a:ext cx="7864475" cy="417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indent="-3810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latin typeface="Times New Roman" panose="02020603050405020304" pitchFamily="18" charset="0"/>
              </a:rPr>
              <a:t>[1]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Žukauskas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. Advances in Heat Transfer 1972.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440613" y="454025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437438" y="576580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cxnSpLocks/>
            <a:endCxn id="7" idx="1"/>
          </p:cNvCxnSpPr>
          <p:nvPr/>
        </p:nvCxnSpPr>
        <p:spPr bwMode="auto">
          <a:xfrm>
            <a:off x="7153275" y="4327525"/>
            <a:ext cx="325438" cy="2476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7300913" y="5340350"/>
            <a:ext cx="215900" cy="4460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5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：不同电流密度，减小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入口处的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孔隙率对水传输和电化学反应速率的影响不同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5113020"/>
            <a:ext cx="13144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0160" y="5390019"/>
            <a:ext cx="1474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0.3-0.4-0.5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5113020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0.4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440" y="5390019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0.9V, 0.3-0.4-0.5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2170261" y="5113020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.017589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6029324" y="5113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1.0636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2589847" y="5390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6488430" y="5390018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水饱和度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：不同电流密度，减小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入口处的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孔隙率对水传输和电化学反应速率的影响不同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5113020"/>
            <a:ext cx="13144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0160" y="5390019"/>
            <a:ext cx="1474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0.3-0.4-0.5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5113020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0.9V, 0.4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440" y="5390019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0.9V, 0.3-0.4-0.5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2170261" y="5113020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.017589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6029324" y="5113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1.0636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2589847" y="5390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6488430" y="5390018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电化学反应速率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90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1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519</Words>
  <Application>Microsoft Office PowerPoint</Application>
  <PresentationFormat>全屏显示(4:3)</PresentationFormat>
  <Paragraphs>109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44</cp:revision>
  <dcterms:created xsi:type="dcterms:W3CDTF">2019-04-23T14:06:35Z</dcterms:created>
  <dcterms:modified xsi:type="dcterms:W3CDTF">2019-05-17T15:04:12Z</dcterms:modified>
</cp:coreProperties>
</file>