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5"/>
  </p:notesMasterIdLst>
  <p:sldIdLst>
    <p:sldId id="411" r:id="rId3"/>
    <p:sldId id="393" r:id="rId4"/>
    <p:sldId id="413" r:id="rId5"/>
    <p:sldId id="416" r:id="rId6"/>
    <p:sldId id="415" r:id="rId7"/>
    <p:sldId id="414" r:id="rId8"/>
    <p:sldId id="421" r:id="rId9"/>
    <p:sldId id="417" r:id="rId10"/>
    <p:sldId id="418" r:id="rId11"/>
    <p:sldId id="419" r:id="rId12"/>
    <p:sldId id="420" r:id="rId13"/>
    <p:sldId id="42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9" autoAdjust="0"/>
  </p:normalViewPr>
  <p:slideViewPr>
    <p:cSldViewPr snapToGrid="0" snapToObjects="1">
      <p:cViewPr varScale="1">
        <p:scale>
          <a:sx n="80" d="100"/>
          <a:sy n="80" d="100"/>
        </p:scale>
        <p:origin x="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B99B1-3472-4405-A08E-1FD2D62D5A26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3E01-0FBC-456F-BE1D-33E157F79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F3E01-0FBC-456F-BE1D-33E157F796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6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F3E01-0FBC-456F-BE1D-33E157F796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9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05929-53D1-B736-878C-F449AA722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7B0894-F1B7-8A13-EC4A-D562A6DC6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2B9B0-2FD9-BD74-9A0F-F0B010BB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2FDB-A502-1D4E-9640-1D18A3B9E69C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7F5C5-0013-47D0-AC1F-E6FBD39D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521EE-8B49-39B5-66B4-C2BD50B3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351-8518-C746-8306-318FEA6EE8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48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361E9-008B-4D4E-D497-BF81803D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F2B01A-D7FB-49B4-394D-F6F328B90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0B072-A915-D573-B5BF-2BEFC510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2FDB-A502-1D4E-9640-1D18A3B9E69C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6C973-00BF-117C-AAE9-35DBC774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B83A5-55BF-CF87-D37E-615F002F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351-8518-C746-8306-318FEA6EE8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1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9B808A-DA2B-2DD7-8417-3E9372D5C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B56257-C67F-D121-67AA-89A1E9ADA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2EBBE-28E2-AF55-F88C-4149D548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2FDB-A502-1D4E-9640-1D18A3B9E69C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85B93-557A-C0CC-CF64-A3827271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A8109-6665-1930-0A46-33BEBA1E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351-8518-C746-8306-318FEA6EE8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4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58270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A63B-1BDD-D942-90ED-E902E979B3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27D-09EA-0A45-8815-CDD8F393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93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247"/>
            <a:ext cx="12192000" cy="839561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3" y="1045029"/>
            <a:ext cx="11901715" cy="5131934"/>
          </a:xfrm>
        </p:spPr>
        <p:txBody>
          <a:bodyPr lIns="72000"/>
          <a:lstStyle>
            <a:lvl1pPr marL="228600" indent="-228600">
              <a:lnSpc>
                <a:spcPct val="120000"/>
              </a:lnSpc>
              <a:buClr>
                <a:srgbClr val="942093"/>
              </a:buClr>
              <a:buSzPct val="100000"/>
              <a:buFont typeface="Wingdings" pitchFamily="2" charset="2"/>
              <a:buChar char="q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20000"/>
              </a:lnSpc>
              <a:buFont typeface="Wingdings" pitchFamily="2" charset="2"/>
              <a:buChar char="§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1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A63B-1BDD-D942-90ED-E902E979B3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27D-09EA-0A45-8815-CDD8F393D56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4824EE16-F00F-CA47-BB80-03444DAA3B64}"/>
              </a:ext>
            </a:extLst>
          </p:cNvPr>
          <p:cNvCxnSpPr/>
          <p:nvPr userDrawn="1"/>
        </p:nvCxnSpPr>
        <p:spPr>
          <a:xfrm>
            <a:off x="0" y="838200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79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A63B-1BDD-D942-90ED-E902E979B3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27D-09EA-0A45-8815-CDD8F393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74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A63B-1BDD-D942-90ED-E902E979B3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27D-09EA-0A45-8815-CDD8F393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7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A63B-1BDD-D942-90ED-E902E979B3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27D-09EA-0A45-8815-CDD8F393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35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A63B-1BDD-D942-90ED-E902E979B3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27D-09EA-0A45-8815-CDD8F393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40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A63B-1BDD-D942-90ED-E902E979B3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27D-09EA-0A45-8815-CDD8F393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964D1-487A-CEE8-17FA-8AF6E9C4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AE896-DCC8-AFC7-B7B9-5B2CA0235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4C6AD-B9DE-35EB-A746-57ED187C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2FDB-A502-1D4E-9640-1D18A3B9E69C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BF808-E7A7-243E-ADA2-49D3D236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0D47F-D683-2F9B-8499-85BAE9A2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351-8518-C746-8306-318FEA6EE8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194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A63B-1BDD-D942-90ED-E902E979B3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27D-09EA-0A45-8815-CDD8F393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A63B-1BDD-D942-90ED-E902E979B3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27D-09EA-0A45-8815-CDD8F393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08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A63B-1BDD-D942-90ED-E902E979B3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27D-09EA-0A45-8815-CDD8F393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77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A63B-1BDD-D942-90ED-E902E979B3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127D-09EA-0A45-8815-CDD8F393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7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443928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A974B-6E0E-144A-568C-2C13969C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51D48-ADCF-2A69-6CFA-77E4BB5A5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A48DF-F5BC-4961-3C0D-C2F33417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2FDB-A502-1D4E-9640-1D18A3B9E69C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25CB1-0137-72D4-1A8A-F88D8191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B9109-45E4-59BF-35B8-9FB7434F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351-8518-C746-8306-318FEA6EE8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9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C1F57-DA68-081C-D28B-773E546F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4D2BA-3733-A14B-43B0-9BF69185C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34A485-448E-2AFB-196C-330708FDE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6B4BDC-1599-C093-869E-2456CC3B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2FDB-A502-1D4E-9640-1D18A3B9E69C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51445-6318-98EB-311E-ED80350B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27FBC-77A5-1FC8-8376-0B055284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351-8518-C746-8306-318FEA6EE8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74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85F3-EB39-BD63-827E-1665E23B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FF9606-94B6-74AF-0D4A-3C814127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777754-B142-1CE9-FD5F-A7CBFA40B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0FF028-0E6B-A6C0-F08D-C40BA375A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7B6E6F-45DA-02E4-891A-E4A8CA896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75B674-4E19-5ADE-85BD-E50B4BC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2FDB-A502-1D4E-9640-1D18A3B9E69C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BC180A-7D9E-4992-D651-944A1339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4E7E66-52FF-60C0-C6C1-4B7FD5DE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351-8518-C746-8306-318FEA6EE8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01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A02FC-76EB-CE20-A6AC-50A57188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589508-5E15-6DAD-1AF8-06AFB7A1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2FDB-A502-1D4E-9640-1D18A3B9E69C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17F597-3D75-E8AE-8F3A-4F26B485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02D13A-F9CA-3540-502E-27009717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351-8518-C746-8306-318FEA6EE8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755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FA4731-530D-F717-FF58-65398178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2FDB-A502-1D4E-9640-1D18A3B9E69C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1A8E30-F415-AA43-8A7A-504D1DE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0CCA1-058A-2EEB-EC14-06575F8A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351-8518-C746-8306-318FEA6EE8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6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D6D64-441F-7DF8-F4C9-D4BFC920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B36ED-889E-9855-50B7-2F0215D2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BE6D89-AC9D-B56A-E28E-D839E954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6854D6-55B4-9293-4DD4-0C185175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2FDB-A502-1D4E-9640-1D18A3B9E69C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E1C367-99BA-3560-EFB6-5F00301B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DEFA5-BDA9-40FD-535C-088E536E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351-8518-C746-8306-318FEA6EE8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15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D4CE5-12DA-E869-3AE2-2DB5A0FA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9E9EDF-8DFC-DD71-AE70-1AFF0EA6F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F679A-1CB6-2BCA-AF25-6B5BA98C4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253E80-C3E4-781F-D74F-2F31260F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2FDB-A502-1D4E-9640-1D18A3B9E69C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E0C2E3-2D89-72C8-FBE6-07C652B3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EF6F14-7745-3DC9-FECD-BC04BD53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F351-8518-C746-8306-318FEA6EE8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1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AB87E8-FD54-CDE4-90A6-3781CE06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41ED6-B35C-CB67-CBF3-26DE8E86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2028D-34F3-E4A9-0DF8-C92F986E0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2FDB-A502-1D4E-9640-1D18A3B9E69C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46C82-011F-61BD-C8B9-E6ABF6597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28229-1AE9-8076-9C38-1A1C3A2A4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F351-8518-C746-8306-318FEA6EE8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962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9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D0DEC68-3543-8040-99CC-DACC9E90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1424"/>
            <a:ext cx="12191999" cy="839561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实验：对话状态追踪系统</a:t>
            </a:r>
            <a:endParaRPr lang="en-US" sz="48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4402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</a:t>
            </a:r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：对话状态追踪系统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330BA9-87F1-B87B-78F2-1F02544C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07" y="1056012"/>
            <a:ext cx="10352994" cy="8395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400" dirty="0"/>
              <a:t> 预处理数据</a:t>
            </a:r>
            <a:endParaRPr lang="en" altLang="zh-CN" sz="2400" dirty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endParaRPr lang="en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EA3EEB-B805-1A2D-2AD6-9A21B633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" y="1895573"/>
            <a:ext cx="103124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0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</a:t>
            </a:r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：对话状态追踪系统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330BA9-87F1-B87B-78F2-1F02544C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07" y="1056012"/>
            <a:ext cx="10352994" cy="8395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400" dirty="0"/>
              <a:t> 训练</a:t>
            </a:r>
            <a:endParaRPr lang="en" altLang="zh-CN" sz="2400" dirty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endParaRPr lang="en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C1A215-F406-44F1-5B92-1FFF1F76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032" y="900340"/>
            <a:ext cx="7684671" cy="1902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C90F38-0138-0622-D548-378204155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032" y="3003743"/>
            <a:ext cx="7497572" cy="3768362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B34214A9-BFED-6B46-C9E1-0DDBCB1B77A8}"/>
              </a:ext>
            </a:extLst>
          </p:cNvPr>
          <p:cNvSpPr txBox="1">
            <a:spLocks/>
          </p:cNvSpPr>
          <p:nvPr/>
        </p:nvSpPr>
        <p:spPr>
          <a:xfrm>
            <a:off x="301307" y="4122867"/>
            <a:ext cx="10352994" cy="839561"/>
          </a:xfrm>
          <a:prstGeom prst="rect">
            <a:avLst/>
          </a:prstGeom>
        </p:spPr>
        <p:txBody>
          <a:bodyPr vert="horz" lIns="7200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942093"/>
              </a:buClr>
              <a:buSzPct val="100000"/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400" dirty="0"/>
              <a:t> 评测</a:t>
            </a:r>
            <a:endParaRPr lang="en" altLang="zh-CN" sz="2400" dirty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endParaRPr lang="en" altLang="zh-CN" sz="24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3F6126-8E94-7B50-4155-B50DA00D9AC6}"/>
              </a:ext>
            </a:extLst>
          </p:cNvPr>
          <p:cNvCxnSpPr/>
          <p:nvPr/>
        </p:nvCxnSpPr>
        <p:spPr>
          <a:xfrm>
            <a:off x="2611581" y="2920233"/>
            <a:ext cx="9261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39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</a:t>
            </a:r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：对话状态追踪系统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330BA9-87F1-B87B-78F2-1F02544C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07" y="1056012"/>
            <a:ext cx="10352994" cy="162622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400" dirty="0"/>
              <a:t> 在</a:t>
            </a:r>
            <a:r>
              <a:rPr lang="en-US" altLang="zh-CN" sz="2400" dirty="0"/>
              <a:t>output</a:t>
            </a:r>
            <a:r>
              <a:rPr lang="zh-CN" altLang="en-US" sz="2400" dirty="0"/>
              <a:t>文件夹下，运行以下命令：</a:t>
            </a:r>
            <a:endParaRPr lang="en-US" altLang="zh-CN" sz="2400" dirty="0"/>
          </a:p>
          <a:p>
            <a:pPr lvl="1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000" dirty="0"/>
              <a:t> </a:t>
            </a:r>
            <a:r>
              <a:rPr lang="en-US" altLang="zh-CN" sz="2000" dirty="0" err="1"/>
              <a:t>tensorboard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logdir</a:t>
            </a:r>
            <a:r>
              <a:rPr lang="en-US" altLang="zh-CN" sz="2000" dirty="0"/>
              <a:t>=./</a:t>
            </a:r>
            <a:endParaRPr lang="en" altLang="zh-CN" sz="2000" dirty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endParaRPr lang="en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075715-2EA3-5BC7-92E7-1837F2D6C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07030"/>
            <a:ext cx="10591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5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45F8-7ABB-2D49-9109-24680A90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对话状态追踪（</a:t>
            </a:r>
            <a:r>
              <a:rPr lang="en" altLang="zh-CN" dirty="0"/>
              <a:t>DST, </a:t>
            </a:r>
            <a:r>
              <a:rPr lang="en-US" altLang="zh-CN" dirty="0"/>
              <a:t>Dialogue State Tracking</a:t>
            </a:r>
            <a:r>
              <a:rPr lang="zh-CN" altLang="en" dirty="0"/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FAA66F-2566-7D55-46FD-4B465DF53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449"/>
          <a:stretch>
            <a:fillRect/>
          </a:stretch>
        </p:blipFill>
        <p:spPr>
          <a:xfrm>
            <a:off x="1117863" y="3495517"/>
            <a:ext cx="9848696" cy="24748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523175-E4F4-A217-D245-295CD5A2F63D}"/>
              </a:ext>
            </a:extLst>
          </p:cNvPr>
          <p:cNvSpPr txBox="1"/>
          <p:nvPr/>
        </p:nvSpPr>
        <p:spPr>
          <a:xfrm>
            <a:off x="453231" y="1174058"/>
            <a:ext cx="953629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对话状态（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Dialogue State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对话状态是人机对话过程中，用户目标（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Goal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）的达成状态，一般用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(domain, intent, slot)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标识。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例如：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35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数据集：</a:t>
            </a:r>
            <a:r>
              <a:rPr lang="en-US" altLang="zh-CN" dirty="0" err="1"/>
              <a:t>RiSAWOZ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851C87-9249-241A-799E-3CE91D32F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02" y="1254268"/>
            <a:ext cx="5714587" cy="48054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9482EE-FA7D-FD73-CEB4-36B0BE46F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163" y="969700"/>
            <a:ext cx="2018897" cy="50900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13F32F-B565-888B-1A96-C782535D05F1}"/>
              </a:ext>
            </a:extLst>
          </p:cNvPr>
          <p:cNvSpPr txBox="1"/>
          <p:nvPr/>
        </p:nvSpPr>
        <p:spPr>
          <a:xfrm>
            <a:off x="1719072" y="6317393"/>
            <a:ext cx="1901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Dialogue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16127A-E539-C8C0-008D-E9C3C3ACFBF1}"/>
              </a:ext>
            </a:extLst>
          </p:cNvPr>
          <p:cNvSpPr txBox="1"/>
          <p:nvPr/>
        </p:nvSpPr>
        <p:spPr>
          <a:xfrm>
            <a:off x="6845108" y="6181066"/>
            <a:ext cx="1901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7EA1C5-79D2-39EF-0516-9B45EB523235}"/>
              </a:ext>
            </a:extLst>
          </p:cNvPr>
          <p:cNvSpPr txBox="1"/>
          <p:nvPr/>
        </p:nvSpPr>
        <p:spPr>
          <a:xfrm>
            <a:off x="6125568" y="6517447"/>
            <a:ext cx="32240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dst_code/data/risawoz/origin_data/ontology.json</a:t>
            </a: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A3C80B68-153C-2D15-4BC9-9EC625EFB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07812"/>
              </p:ext>
            </p:extLst>
          </p:nvPr>
        </p:nvGraphicFramePr>
        <p:xfrm>
          <a:off x="9514334" y="2303212"/>
          <a:ext cx="2431364" cy="244679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5682">
                  <a:extLst>
                    <a:ext uri="{9D8B030D-6E8A-4147-A177-3AD203B41FA5}">
                      <a16:colId xmlns:a16="http://schemas.microsoft.com/office/drawing/2014/main" val="2589792231"/>
                    </a:ext>
                  </a:extLst>
                </a:gridCol>
                <a:gridCol w="1215682">
                  <a:extLst>
                    <a:ext uri="{9D8B030D-6E8A-4147-A177-3AD203B41FA5}">
                      <a16:colId xmlns:a16="http://schemas.microsoft.com/office/drawing/2014/main" val="232693885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r>
                        <a:rPr lang="en" altLang="zh-CN" b="0" dirty="0"/>
                        <a:t>Dialogues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10,000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24407"/>
                  </a:ext>
                </a:extLst>
              </a:tr>
              <a:tr h="509422">
                <a:tc>
                  <a:txBody>
                    <a:bodyPr/>
                    <a:lstStyle/>
                    <a:p>
                      <a:r>
                        <a:rPr lang="en" altLang="zh-CN" dirty="0"/>
                        <a:t>Turns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134,580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34664"/>
                  </a:ext>
                </a:extLst>
              </a:tr>
              <a:tr h="509422">
                <a:tc>
                  <a:txBody>
                    <a:bodyPr/>
                    <a:lstStyle/>
                    <a:p>
                      <a:r>
                        <a:rPr lang="en" altLang="zh-CN" b="0" dirty="0"/>
                        <a:t>Domains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185507"/>
                  </a:ext>
                </a:extLst>
              </a:tr>
              <a:tr h="522529">
                <a:tc>
                  <a:txBody>
                    <a:bodyPr/>
                    <a:lstStyle/>
                    <a:p>
                      <a:r>
                        <a:rPr lang="en" altLang="zh-CN" dirty="0"/>
                        <a:t>Slots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26064"/>
                  </a:ext>
                </a:extLst>
              </a:tr>
              <a:tr h="442129">
                <a:tc>
                  <a:txBody>
                    <a:bodyPr/>
                    <a:lstStyle/>
                    <a:p>
                      <a:r>
                        <a:rPr lang="en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实验：对话状态追踪系统</a:t>
            </a:r>
            <a:endParaRPr 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9ECA8DA-E7F6-6629-2014-46E4608CBE3A}"/>
              </a:ext>
            </a:extLst>
          </p:cNvPr>
          <p:cNvSpPr/>
          <p:nvPr/>
        </p:nvSpPr>
        <p:spPr>
          <a:xfrm>
            <a:off x="5633420" y="2461645"/>
            <a:ext cx="1267902" cy="10744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68EF2B3-CD2A-052C-5317-96594EE62736}"/>
              </a:ext>
            </a:extLst>
          </p:cNvPr>
          <p:cNvSpPr/>
          <p:nvPr/>
        </p:nvSpPr>
        <p:spPr>
          <a:xfrm>
            <a:off x="7507171" y="2461644"/>
            <a:ext cx="1267902" cy="10744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Decoder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56B2C2-EA98-E62C-720B-F2C7FAAFC34C}"/>
              </a:ext>
            </a:extLst>
          </p:cNvPr>
          <p:cNvSpPr txBox="1"/>
          <p:nvPr/>
        </p:nvSpPr>
        <p:spPr>
          <a:xfrm>
            <a:off x="582855" y="982943"/>
            <a:ext cx="4277032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用户：你好！我是从外地来苏州旅游的，能推荐个好玩的地方吗？</a:t>
            </a:r>
            <a:endParaRPr lang="en-US" altLang="zh-CN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系统：你好！当然没问题的！你想去哪个区域的景点呢？</a:t>
            </a:r>
            <a:endParaRPr lang="en-US" altLang="zh-CN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用户：在昆山吧，适合朋友一起玩的地方，消费贵点也是可以的。</a:t>
            </a:r>
            <a:endParaRPr lang="en-US" altLang="zh-CN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系统：来苏州一定要去看看小桥流水，推荐周庄古镇。</a:t>
            </a:r>
            <a:endParaRPr lang="en-US" altLang="zh-CN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用户：有什么特色呢？</a:t>
            </a:r>
            <a:endParaRPr lang="en-US" altLang="zh-CN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系统：小桥流水与人家，双桥水巷摇橹船，还有沈万三的足迹待你寻访。</a:t>
            </a:r>
            <a:endParaRPr lang="en-US" altLang="zh-CN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用户：真不错啊，地址在哪？</a:t>
            </a:r>
            <a:endParaRPr lang="en-US" altLang="zh-CN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系统：苏州市昆山市周庄镇全福路</a:t>
            </a:r>
            <a:r>
              <a:rPr lang="en-US" altLang="zh-CN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zh-CN" alt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号。</a:t>
            </a:r>
            <a:endParaRPr lang="en-US" altLang="zh-CN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用户：地铁能直达吗？</a:t>
            </a:r>
            <a:endParaRPr lang="en-US" altLang="zh-CN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系统：没有地铁直达。</a:t>
            </a:r>
            <a:endParaRPr lang="en-US" altLang="zh-CN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用户：好吧，谢谢你的推荐！再见！</a:t>
            </a:r>
            <a:endParaRPr lang="en-GB" altLang="zh-CN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F27C84E-8A53-C709-975F-AE0CC6BB6102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4859887" y="2998879"/>
            <a:ext cx="7735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箭头 9">
            <a:extLst>
              <a:ext uri="{FF2B5EF4-FFF2-40B4-BE49-F238E27FC236}">
                <a16:creationId xmlns:a16="http://schemas.microsoft.com/office/drawing/2014/main" id="{CC15E533-1D0F-54ED-1C83-6C3A10A95244}"/>
              </a:ext>
            </a:extLst>
          </p:cNvPr>
          <p:cNvSpPr/>
          <p:nvPr/>
        </p:nvSpPr>
        <p:spPr>
          <a:xfrm>
            <a:off x="6898042" y="2892605"/>
            <a:ext cx="605848" cy="21254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16F1FD5-A7A6-6BD4-3D77-2932FB96A57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8775073" y="2998877"/>
            <a:ext cx="605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E46E140-B97C-824D-6856-5737D6F18F67}"/>
              </a:ext>
            </a:extLst>
          </p:cNvPr>
          <p:cNvSpPr txBox="1"/>
          <p:nvPr/>
        </p:nvSpPr>
        <p:spPr>
          <a:xfrm>
            <a:off x="9380922" y="2260213"/>
            <a:ext cx="268915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旅游景点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昆山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zh-CN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旅游景点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最适合人群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朋友出游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zh-CN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旅游景点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消费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偏贵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zh-CN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旅游景点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名称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周庄古镇</a:t>
            </a:r>
            <a:endParaRPr lang="en-GB" altLang="zh-C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C50610A-0F01-6F48-521C-96B53DFE28E3}"/>
              </a:ext>
            </a:extLst>
          </p:cNvPr>
          <p:cNvSpPr txBox="1"/>
          <p:nvPr/>
        </p:nvSpPr>
        <p:spPr>
          <a:xfrm>
            <a:off x="1024128" y="5449824"/>
            <a:ext cx="871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对话角色：用户，系统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输出格式：领域</a:t>
            </a:r>
            <a:r>
              <a:rPr kumimoji="1" lang="en-US" altLang="zh-CN" dirty="0"/>
              <a:t>-</a:t>
            </a:r>
            <a:r>
              <a:rPr kumimoji="1" lang="zh-CN" altLang="en-US" dirty="0"/>
              <a:t>槽名</a:t>
            </a:r>
            <a:r>
              <a:rPr kumimoji="1" lang="en-US" altLang="zh-CN" dirty="0"/>
              <a:t>-</a:t>
            </a:r>
            <a:r>
              <a:rPr kumimoji="1" lang="zh-CN" altLang="en-US" dirty="0"/>
              <a:t>槽值，以逗号分隔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" dirty="0"/>
              <a:t>预处理</a:t>
            </a:r>
            <a:r>
              <a:rPr kumimoji="1" lang="zh-CN" altLang="en-US" dirty="0"/>
              <a:t>后的数据：</a:t>
            </a:r>
            <a:r>
              <a:rPr kumimoji="1" lang="en" altLang="zh-CN" dirty="0"/>
              <a:t>dst_code/data/risawoz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train.json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dev.json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test.json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33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评价指标：</a:t>
            </a:r>
            <a:r>
              <a:rPr lang="en-US" altLang="zh-CN" dirty="0"/>
              <a:t>Joint Goal Accuracy</a:t>
            </a:r>
            <a:endParaRPr lang="en-US" dirty="0"/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88FC0481-06C6-73CB-54E4-634470D1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07" y="1056012"/>
            <a:ext cx="10352994" cy="14921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000" dirty="0"/>
              <a:t> 当且仅当“预测的所有槽和槽值”与“</a:t>
            </a:r>
            <a:r>
              <a:rPr lang="en" altLang="zh-CN" sz="2000" dirty="0"/>
              <a:t>ground truth</a:t>
            </a:r>
            <a:r>
              <a:rPr lang="zh-CN" altLang="en-US" sz="2000" dirty="0"/>
              <a:t>”完全匹配时，模型的预测才被认为是正确的</a:t>
            </a:r>
            <a:endParaRPr lang="en-US" altLang="zh-CN" sz="2000" dirty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000" dirty="0"/>
              <a:t> 计算模型预测正确的轮数占所有对话轮数的比例</a:t>
            </a:r>
            <a:endParaRPr lang="en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63C084-2DF6-B49C-4D33-0462F7ACF6A1}"/>
              </a:ext>
            </a:extLst>
          </p:cNvPr>
          <p:cNvSpPr txBox="1"/>
          <p:nvPr/>
        </p:nvSpPr>
        <p:spPr>
          <a:xfrm>
            <a:off x="1597152" y="2656362"/>
            <a:ext cx="358444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旅游景点-区域：吴中区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旅游景点-最适合人群：朋友出游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旅游景点-消费：中等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旅游景点-名称：天平山景区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餐厅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价位：中等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餐厅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菜系：火锅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餐厅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名称：四川香天下火锅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9C5B58-9374-EA62-140D-B1874AF65621}"/>
              </a:ext>
            </a:extLst>
          </p:cNvPr>
          <p:cNvSpPr txBox="1"/>
          <p:nvPr/>
        </p:nvSpPr>
        <p:spPr>
          <a:xfrm>
            <a:off x="2072640" y="4681728"/>
            <a:ext cx="29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08E45D-D762-3DA8-0341-BC17D05E6891}"/>
              </a:ext>
            </a:extLst>
          </p:cNvPr>
          <p:cNvSpPr txBox="1"/>
          <p:nvPr/>
        </p:nvSpPr>
        <p:spPr>
          <a:xfrm>
            <a:off x="2767584" y="5340323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415356-D3EE-8649-F1F8-6123891900E4}"/>
              </a:ext>
            </a:extLst>
          </p:cNvPr>
          <p:cNvSpPr txBox="1"/>
          <p:nvPr/>
        </p:nvSpPr>
        <p:spPr>
          <a:xfrm>
            <a:off x="7069853" y="2656362"/>
            <a:ext cx="358444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旅游景点-区域：吴中区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旅游景点-最适合人群：朋友出游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旅游景点-消费：中等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旅游景点-名称：天平山景区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餐厅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价位：偏贵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餐厅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菜系：火锅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餐厅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名称：四川香天下火锅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1658C7-FD0B-AE0B-ADF7-DD5D1DCA4131}"/>
              </a:ext>
            </a:extLst>
          </p:cNvPr>
          <p:cNvSpPr txBox="1"/>
          <p:nvPr/>
        </p:nvSpPr>
        <p:spPr>
          <a:xfrm>
            <a:off x="7545341" y="4681728"/>
            <a:ext cx="29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6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</a:t>
            </a:r>
            <a:r>
              <a:rPr lang="zh-CN" altLang="en-US" dirty="0"/>
              <a:t>环境准备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330BA9-87F1-B87B-78F2-1F02544C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07" y="1056012"/>
            <a:ext cx="10352994" cy="380075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400" dirty="0"/>
              <a:t> 运行以下命令：</a:t>
            </a:r>
            <a:endParaRPr lang="en-US" altLang="zh-CN" sz="2400" dirty="0"/>
          </a:p>
          <a:p>
            <a:pPr lvl="1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000" dirty="0"/>
              <a:t> </a:t>
            </a:r>
            <a:r>
              <a:rPr lang="en" altLang="zh-CN" sz="2000" dirty="0"/>
              <a:t>pip install -r </a:t>
            </a:r>
            <a:r>
              <a:rPr lang="en" altLang="zh-CN" sz="2000" dirty="0" err="1"/>
              <a:t>requirements.txt</a:t>
            </a:r>
            <a:endParaRPr lang="en" altLang="zh-CN" sz="2400" dirty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" altLang="zh-CN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altLang="zh-CN" sz="1700" dirty="0">
                <a:latin typeface="SimSun" panose="02010600030101010101" pitchFamily="2" charset="-122"/>
                <a:ea typeface="SimSun" panose="02010600030101010101" pitchFamily="2" charset="-122"/>
              </a:rPr>
              <a:t>   datasets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altLang="zh-CN" sz="1700" dirty="0">
                <a:latin typeface="SimSun" panose="02010600030101010101" pitchFamily="2" charset="-122"/>
                <a:ea typeface="SimSun" panose="02010600030101010101" pitchFamily="2" charset="-122"/>
              </a:rPr>
              <a:t>   filelock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altLang="zh-CN" sz="1700" dirty="0">
                <a:latin typeface="SimSun" panose="02010600030101010101" pitchFamily="2" charset="-122"/>
                <a:ea typeface="SimSun" panose="02010600030101010101" pitchFamily="2" charset="-122"/>
              </a:rPr>
              <a:t>   nltk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altLang="zh-CN" sz="1700" dirty="0">
                <a:latin typeface="SimSun" panose="02010600030101010101" pitchFamily="2" charset="-122"/>
                <a:ea typeface="SimSun" panose="02010600030101010101" pitchFamily="2" charset="-122"/>
              </a:rPr>
              <a:t>   numpy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" altLang="zh-CN" sz="1700" dirty="0">
                <a:latin typeface="SimSun" panose="02010600030101010101" pitchFamily="2" charset="-122"/>
                <a:ea typeface="SimSun" panose="02010600030101010101" pitchFamily="2" charset="-122"/>
              </a:rPr>
              <a:t>   transformers==4.21.2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2342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</a:t>
            </a:r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：对话状态追踪系统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330BA9-87F1-B87B-78F2-1F02544C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07" y="1056012"/>
            <a:ext cx="10352994" cy="8395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400" dirty="0"/>
              <a:t> 文件结构</a:t>
            </a:r>
            <a:endParaRPr lang="en" altLang="zh-CN" sz="2400" dirty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endParaRPr lang="en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690DCF-BE1C-8A22-BC90-9A22925E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01" y="913218"/>
            <a:ext cx="3779283" cy="12735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01C0CA-B701-D802-EEE5-67A304A8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352" y="2650951"/>
            <a:ext cx="4914900" cy="35179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8089D1C-0950-0308-58B7-D7DDFAFA2BB7}"/>
              </a:ext>
            </a:extLst>
          </p:cNvPr>
          <p:cNvSpPr txBox="1"/>
          <p:nvPr/>
        </p:nvSpPr>
        <p:spPr>
          <a:xfrm>
            <a:off x="1645920" y="6424377"/>
            <a:ext cx="386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train</a:t>
            </a:r>
            <a:r>
              <a:rPr kumimoji="1" lang="en-US" altLang="zh-CN"/>
              <a:t>.sh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21C325-05B2-E527-AEBA-3F0DB26627B9}"/>
              </a:ext>
            </a:extLst>
          </p:cNvPr>
          <p:cNvSpPr txBox="1"/>
          <p:nvPr/>
        </p:nvSpPr>
        <p:spPr>
          <a:xfrm>
            <a:off x="8046720" y="6424377"/>
            <a:ext cx="80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test.sh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6BA8321-20E7-FFEE-906E-F2E07016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50" y="2395425"/>
            <a:ext cx="4914900" cy="402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8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</a:t>
            </a:r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：对话状态追踪系统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330BA9-87F1-B87B-78F2-1F02544C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07" y="1056012"/>
            <a:ext cx="10352994" cy="8395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400" dirty="0"/>
              <a:t> 数据加载</a:t>
            </a:r>
            <a:endParaRPr lang="en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91D60B-6E1C-5A6C-2EBD-66F116B24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03" y="1895572"/>
            <a:ext cx="6339049" cy="398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3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</a:t>
            </a:r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：对话状态追踪系统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330BA9-87F1-B87B-78F2-1F02544C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07" y="1056012"/>
            <a:ext cx="10352994" cy="8395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400" dirty="0"/>
              <a:t> 加载模型：</a:t>
            </a:r>
            <a:r>
              <a:rPr lang="en" altLang="zh-CN" sz="2400" dirty="0"/>
              <a:t>Randeng-T5-77M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p"/>
            </a:pPr>
            <a:endParaRPr lang="en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EAAA92-2796-BF81-08BF-85C4961F8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06" y="1895573"/>
            <a:ext cx="88773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9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580</Words>
  <Application>Microsoft Office PowerPoint</Application>
  <PresentationFormat>宽屏</PresentationFormat>
  <Paragraphs>87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SimSun</vt:lpstr>
      <vt:lpstr>Microsoft YaHei</vt:lpstr>
      <vt:lpstr>Arial</vt:lpstr>
      <vt:lpstr>Calibri</vt:lpstr>
      <vt:lpstr>Calibri Light</vt:lpstr>
      <vt:lpstr>Times New Roman</vt:lpstr>
      <vt:lpstr>Wingdings</vt:lpstr>
      <vt:lpstr>Office 主题​​</vt:lpstr>
      <vt:lpstr>Office Theme</vt:lpstr>
      <vt:lpstr>实验：对话状态追踪系统</vt:lpstr>
      <vt:lpstr>对话状态追踪（DST, Dialogue State Tracking）</vt:lpstr>
      <vt:lpstr>数据集：RiSAWOZ</vt:lpstr>
      <vt:lpstr>实验：对话状态追踪系统</vt:lpstr>
      <vt:lpstr>评价指标：Joint Goal Accuracy</vt:lpstr>
      <vt:lpstr>实验环境准备</vt:lpstr>
      <vt:lpstr>实验：对话状态追踪系统</vt:lpstr>
      <vt:lpstr>实验：对话状态追踪系统</vt:lpstr>
      <vt:lpstr>实验：对话状态追踪系统</vt:lpstr>
      <vt:lpstr>实验：对话状态追踪系统</vt:lpstr>
      <vt:lpstr>实验：对话状态追踪系统</vt:lpstr>
      <vt:lpstr>实验：对话状态追踪系统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实验：对话状态追踪系统</dc:title>
  <dc:creator>游超斌</dc:creator>
  <cp:lastModifiedBy>dan shi</cp:lastModifiedBy>
  <cp:revision>35</cp:revision>
  <dcterms:created xsi:type="dcterms:W3CDTF">2023-04-02T07:08:18Z</dcterms:created>
  <dcterms:modified xsi:type="dcterms:W3CDTF">2024-04-24T23:33:58Z</dcterms:modified>
</cp:coreProperties>
</file>