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 id="2147483728" r:id="rId3"/>
  </p:sldMasterIdLst>
  <p:notesMasterIdLst>
    <p:notesMasterId r:id="rId10"/>
  </p:notesMasterIdLst>
  <p:handoutMasterIdLst>
    <p:handoutMasterId r:id="rId11"/>
  </p:handoutMasterIdLst>
  <p:sldIdLst>
    <p:sldId id="257" r:id="rId4"/>
    <p:sldId id="258" r:id="rId5"/>
    <p:sldId id="259" r:id="rId6"/>
    <p:sldId id="260" r:id="rId7"/>
    <p:sldId id="262" r:id="rId8"/>
    <p:sldId id="263" r:id="rId9"/>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315" autoAdjust="0"/>
  </p:normalViewPr>
  <p:slideViewPr>
    <p:cSldViewPr snapToGrid="0">
      <p:cViewPr varScale="1">
        <p:scale>
          <a:sx n="53" d="100"/>
          <a:sy n="53" d="100"/>
        </p:scale>
        <p:origin x="48" y="62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7/6/2020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7/6/2020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3401902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7552787"/>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213781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2769466"/>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016032392"/>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5912914"/>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6720065"/>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2179075"/>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126412909"/>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5348183"/>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440181"/>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1777411389"/>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267506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0445356"/>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018738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474609717"/>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582514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7" r:id="rId15"/>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7/6/2020</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944618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hd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foursquare.com/" TargetMode="Externa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2199-96E2-4612-B049-B98590BA911D}"/>
              </a:ext>
            </a:extLst>
          </p:cNvPr>
          <p:cNvSpPr>
            <a:spLocks noGrp="1"/>
          </p:cNvSpPr>
          <p:nvPr>
            <p:ph type="ctrTitle"/>
          </p:nvPr>
        </p:nvSpPr>
        <p:spPr/>
        <p:txBody>
          <a:bodyPr/>
          <a:lstStyle/>
          <a:p>
            <a:r>
              <a:rPr lang="en-US" dirty="0"/>
              <a:t>Analyzing </a:t>
            </a:r>
            <a:r>
              <a:rPr lang="en-US" dirty="0" err="1"/>
              <a:t>Lacoma</a:t>
            </a:r>
            <a:r>
              <a:rPr lang="en-US" dirty="0"/>
              <a:t> Neighborhood</a:t>
            </a:r>
            <a:endParaRPr lang="es-ES" dirty="0"/>
          </a:p>
        </p:txBody>
      </p:sp>
      <p:sp>
        <p:nvSpPr>
          <p:cNvPr id="3" name="Subtitle 2">
            <a:extLst>
              <a:ext uri="{FF2B5EF4-FFF2-40B4-BE49-F238E27FC236}">
                <a16:creationId xmlns:a16="http://schemas.microsoft.com/office/drawing/2014/main" id="{17562F91-3437-43B8-AAF7-3E93849277FD}"/>
              </a:ext>
            </a:extLst>
          </p:cNvPr>
          <p:cNvSpPr>
            <a:spLocks noGrp="1"/>
          </p:cNvSpPr>
          <p:nvPr>
            <p:ph type="subTitle" idx="1"/>
          </p:nvPr>
        </p:nvSpPr>
        <p:spPr/>
        <p:txBody>
          <a:bodyPr/>
          <a:lstStyle/>
          <a:p>
            <a:r>
              <a:rPr lang="en-US" dirty="0"/>
              <a:t>Patricia Pérez</a:t>
            </a:r>
            <a:endParaRPr lang="es-ES" dirty="0"/>
          </a:p>
        </p:txBody>
      </p:sp>
      <p:sp>
        <p:nvSpPr>
          <p:cNvPr id="4" name="Footer Placeholder 3">
            <a:extLst>
              <a:ext uri="{FF2B5EF4-FFF2-40B4-BE49-F238E27FC236}">
                <a16:creationId xmlns:a16="http://schemas.microsoft.com/office/drawing/2014/main" id="{BEDEC399-C269-46E8-BAFB-37552ACD2780}"/>
              </a:ext>
            </a:extLst>
          </p:cNvPr>
          <p:cNvSpPr>
            <a:spLocks noGrp="1"/>
          </p:cNvSpPr>
          <p:nvPr>
            <p:ph type="ftr" sz="quarter" idx="11"/>
          </p:nvPr>
        </p:nvSpPr>
        <p:spPr/>
        <p:txBody>
          <a:bodyPr/>
          <a:lstStyle/>
          <a:p>
            <a:r>
              <a:rPr lang="en-US" dirty="0"/>
              <a:t>06/07/2020</a:t>
            </a:r>
          </a:p>
        </p:txBody>
      </p:sp>
      <p:sp>
        <p:nvSpPr>
          <p:cNvPr id="5" name="Slide Number Placeholder 4">
            <a:extLst>
              <a:ext uri="{FF2B5EF4-FFF2-40B4-BE49-F238E27FC236}">
                <a16:creationId xmlns:a16="http://schemas.microsoft.com/office/drawing/2014/main" id="{5024C8F1-906A-44DC-BFA9-57B69BE7AE3D}"/>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1645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6524-7908-4D15-BAF3-A64833D49F2A}"/>
              </a:ext>
            </a:extLst>
          </p:cNvPr>
          <p:cNvSpPr>
            <a:spLocks noGrp="1"/>
          </p:cNvSpPr>
          <p:nvPr>
            <p:ph type="title"/>
          </p:nvPr>
        </p:nvSpPr>
        <p:spPr/>
        <p:txBody>
          <a:bodyPr/>
          <a:lstStyle/>
          <a:p>
            <a:r>
              <a:rPr lang="es-ES" dirty="0"/>
              <a:t>New restaurants </a:t>
            </a:r>
            <a:r>
              <a:rPr lang="es-ES" dirty="0" err="1"/>
              <a:t>opportunities</a:t>
            </a:r>
            <a:r>
              <a:rPr lang="es-ES" dirty="0"/>
              <a:t> </a:t>
            </a:r>
            <a:r>
              <a:rPr lang="es-ES" dirty="0" err="1"/>
              <a:t>due</a:t>
            </a:r>
            <a:r>
              <a:rPr lang="es-ES" dirty="0"/>
              <a:t> </a:t>
            </a:r>
            <a:r>
              <a:rPr lang="es-ES" dirty="0" err="1"/>
              <a:t>to</a:t>
            </a:r>
            <a:r>
              <a:rPr lang="es-ES" dirty="0"/>
              <a:t> Covid-19</a:t>
            </a:r>
          </a:p>
        </p:txBody>
      </p:sp>
      <p:sp>
        <p:nvSpPr>
          <p:cNvPr id="3" name="Content Placeholder 2">
            <a:extLst>
              <a:ext uri="{FF2B5EF4-FFF2-40B4-BE49-F238E27FC236}">
                <a16:creationId xmlns:a16="http://schemas.microsoft.com/office/drawing/2014/main" id="{5C699029-CC29-4C95-9D0D-8B893AB06A65}"/>
              </a:ext>
            </a:extLst>
          </p:cNvPr>
          <p:cNvSpPr>
            <a:spLocks noGrp="1"/>
          </p:cNvSpPr>
          <p:nvPr>
            <p:ph idx="1"/>
          </p:nvPr>
        </p:nvSpPr>
        <p:spPr/>
        <p:txBody>
          <a:bodyPr>
            <a:normAutofit/>
          </a:bodyPr>
          <a:lstStyle/>
          <a:p>
            <a:r>
              <a:rPr lang="en-US" dirty="0"/>
              <a:t>Due to the Covid-19 crisis, many businesses have had to close</a:t>
            </a:r>
          </a:p>
          <a:p>
            <a:endParaRPr lang="en-US" dirty="0"/>
          </a:p>
          <a:p>
            <a:r>
              <a:rPr lang="es-ES" dirty="0" err="1"/>
              <a:t>Starting</a:t>
            </a:r>
            <a:r>
              <a:rPr lang="es-ES" dirty="0"/>
              <a:t> a new </a:t>
            </a:r>
            <a:r>
              <a:rPr lang="es-ES" dirty="0" err="1"/>
              <a:t>business</a:t>
            </a:r>
            <a:r>
              <a:rPr lang="es-ES" dirty="0"/>
              <a:t> </a:t>
            </a:r>
            <a:r>
              <a:rPr lang="es-ES" dirty="0" err="1"/>
              <a:t>is</a:t>
            </a:r>
            <a:r>
              <a:rPr lang="es-ES" dirty="0"/>
              <a:t> a </a:t>
            </a:r>
            <a:r>
              <a:rPr lang="es-ES" dirty="0" err="1"/>
              <a:t>way</a:t>
            </a:r>
            <a:r>
              <a:rPr lang="es-ES" dirty="0"/>
              <a:t> </a:t>
            </a:r>
            <a:r>
              <a:rPr lang="es-ES" dirty="0" err="1"/>
              <a:t>to</a:t>
            </a:r>
            <a:r>
              <a:rPr lang="es-ES" dirty="0"/>
              <a:t> revive </a:t>
            </a:r>
            <a:r>
              <a:rPr lang="es-ES" dirty="0" err="1"/>
              <a:t>the</a:t>
            </a:r>
            <a:r>
              <a:rPr lang="es-ES" dirty="0"/>
              <a:t> </a:t>
            </a:r>
            <a:r>
              <a:rPr lang="es-ES" dirty="0" err="1"/>
              <a:t>economy</a:t>
            </a:r>
            <a:endParaRPr lang="es-ES" dirty="0"/>
          </a:p>
          <a:p>
            <a:endParaRPr lang="es-ES" dirty="0"/>
          </a:p>
          <a:p>
            <a:r>
              <a:rPr lang="es-ES" dirty="0" err="1"/>
              <a:t>Opnening</a:t>
            </a:r>
            <a:r>
              <a:rPr lang="es-ES" dirty="0"/>
              <a:t> new </a:t>
            </a:r>
            <a:r>
              <a:rPr lang="es-ES" dirty="0" err="1"/>
              <a:t>resturants</a:t>
            </a:r>
            <a:r>
              <a:rPr lang="es-ES" dirty="0"/>
              <a:t> </a:t>
            </a:r>
            <a:r>
              <a:rPr lang="es-ES" dirty="0" err="1"/>
              <a:t>brings</a:t>
            </a:r>
            <a:r>
              <a:rPr lang="es-ES" dirty="0"/>
              <a:t> </a:t>
            </a:r>
            <a:r>
              <a:rPr lang="es-ES" dirty="0" err="1"/>
              <a:t>the</a:t>
            </a:r>
            <a:r>
              <a:rPr lang="es-ES" dirty="0"/>
              <a:t> </a:t>
            </a:r>
            <a:r>
              <a:rPr lang="es-ES" dirty="0" err="1"/>
              <a:t>neighborhood</a:t>
            </a:r>
            <a:r>
              <a:rPr lang="es-ES" dirty="0"/>
              <a:t> back </a:t>
            </a:r>
            <a:r>
              <a:rPr lang="es-ES" dirty="0" err="1"/>
              <a:t>to</a:t>
            </a:r>
            <a:r>
              <a:rPr lang="es-ES" dirty="0"/>
              <a:t> </a:t>
            </a:r>
            <a:r>
              <a:rPr lang="es-ES" dirty="0" err="1"/>
              <a:t>life</a:t>
            </a:r>
            <a:endParaRPr lang="es-ES" dirty="0"/>
          </a:p>
          <a:p>
            <a:endParaRPr lang="es-ES" dirty="0"/>
          </a:p>
          <a:p>
            <a:r>
              <a:rPr lang="en-US" dirty="0"/>
              <a:t>Factor that will influence our decision of opening a restaurant are:</a:t>
            </a:r>
          </a:p>
          <a:p>
            <a:pPr lvl="1"/>
            <a:r>
              <a:rPr lang="en-US" dirty="0"/>
              <a:t>number of existing restaurants in the neighborhood (any type of restaurant)</a:t>
            </a:r>
          </a:p>
          <a:p>
            <a:pPr lvl="1"/>
            <a:r>
              <a:rPr lang="en-US" dirty="0"/>
              <a:t>number of and distance to different sports centers in the neighborhood, if any</a:t>
            </a:r>
          </a:p>
          <a:p>
            <a:endParaRPr lang="es-ES" dirty="0"/>
          </a:p>
        </p:txBody>
      </p:sp>
      <p:sp>
        <p:nvSpPr>
          <p:cNvPr id="5" name="Slide Number Placeholder 4">
            <a:extLst>
              <a:ext uri="{FF2B5EF4-FFF2-40B4-BE49-F238E27FC236}">
                <a16:creationId xmlns:a16="http://schemas.microsoft.com/office/drawing/2014/main" id="{5623C50B-F96E-4967-8C65-0C7C63082AD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58391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6524-7908-4D15-BAF3-A64833D49F2A}"/>
              </a:ext>
            </a:extLst>
          </p:cNvPr>
          <p:cNvSpPr>
            <a:spLocks noGrp="1"/>
          </p:cNvSpPr>
          <p:nvPr>
            <p:ph type="title"/>
          </p:nvPr>
        </p:nvSpPr>
        <p:spPr/>
        <p:txBody>
          <a:bodyPr/>
          <a:lstStyle/>
          <a:p>
            <a:r>
              <a:rPr lang="es-ES" dirty="0"/>
              <a:t>Data </a:t>
            </a:r>
            <a:r>
              <a:rPr lang="es-ES" dirty="0" err="1"/>
              <a:t>acquisition</a:t>
            </a:r>
            <a:r>
              <a:rPr lang="es-ES" dirty="0"/>
              <a:t> and </a:t>
            </a:r>
            <a:r>
              <a:rPr lang="es-ES" dirty="0" err="1"/>
              <a:t>cleaning</a:t>
            </a:r>
            <a:endParaRPr lang="es-ES" dirty="0"/>
          </a:p>
        </p:txBody>
      </p:sp>
      <p:sp>
        <p:nvSpPr>
          <p:cNvPr id="3" name="Content Placeholder 2">
            <a:extLst>
              <a:ext uri="{FF2B5EF4-FFF2-40B4-BE49-F238E27FC236}">
                <a16:creationId xmlns:a16="http://schemas.microsoft.com/office/drawing/2014/main" id="{5C699029-CC29-4C95-9D0D-8B893AB06A65}"/>
              </a:ext>
            </a:extLst>
          </p:cNvPr>
          <p:cNvSpPr>
            <a:spLocks noGrp="1"/>
          </p:cNvSpPr>
          <p:nvPr>
            <p:ph idx="1"/>
          </p:nvPr>
        </p:nvSpPr>
        <p:spPr>
          <a:xfrm>
            <a:off x="508001" y="1620442"/>
            <a:ext cx="6447501" cy="2910580"/>
          </a:xfrm>
        </p:spPr>
        <p:txBody>
          <a:bodyPr>
            <a:normAutofit fontScale="92500" lnSpcReduction="10000"/>
          </a:bodyPr>
          <a:lstStyle/>
          <a:p>
            <a:r>
              <a:rPr lang="en-US" sz="1400" dirty="0"/>
              <a:t>Sources from IBM Data Science Professional Certificate courses</a:t>
            </a:r>
          </a:p>
          <a:p>
            <a:endParaRPr lang="en-US" sz="1400" dirty="0"/>
          </a:p>
          <a:p>
            <a:r>
              <a:rPr lang="en-US" sz="1400" dirty="0"/>
              <a:t>Places:</a:t>
            </a:r>
            <a:r>
              <a:rPr lang="en-US" sz="1400" u="sng" dirty="0">
                <a:hlinkClick r:id="rId2"/>
              </a:rPr>
              <a:t> https://developer.foursquare.com/</a:t>
            </a:r>
            <a:endParaRPr lang="en-US" sz="1400" u="sng" dirty="0"/>
          </a:p>
          <a:p>
            <a:endParaRPr lang="en-US" sz="1400" u="sng" dirty="0"/>
          </a:p>
          <a:p>
            <a:r>
              <a:rPr lang="en-US" sz="1400" dirty="0"/>
              <a:t>Raw data set contains 33 places</a:t>
            </a:r>
          </a:p>
          <a:p>
            <a:pPr marL="0" indent="0">
              <a:buNone/>
            </a:pPr>
            <a:endParaRPr lang="es-ES" sz="1400" dirty="0"/>
          </a:p>
          <a:p>
            <a:r>
              <a:rPr lang="es-ES" sz="1400" dirty="0" err="1"/>
              <a:t>Cleaned</a:t>
            </a:r>
            <a:r>
              <a:rPr lang="es-ES" sz="1400" dirty="0"/>
              <a:t> data </a:t>
            </a:r>
            <a:r>
              <a:rPr lang="es-ES" sz="1400" dirty="0" err="1"/>
              <a:t>contains</a:t>
            </a:r>
            <a:endParaRPr lang="es-ES" sz="1400" dirty="0"/>
          </a:p>
          <a:p>
            <a:pPr lvl="1"/>
            <a:r>
              <a:rPr lang="es-ES" sz="1400" dirty="0"/>
              <a:t>11 restaurants</a:t>
            </a:r>
          </a:p>
          <a:p>
            <a:pPr lvl="1"/>
            <a:r>
              <a:rPr lang="es-ES" sz="1400" dirty="0"/>
              <a:t>7 </a:t>
            </a:r>
            <a:r>
              <a:rPr lang="es-ES" sz="1400" dirty="0" err="1"/>
              <a:t>bars</a:t>
            </a:r>
            <a:endParaRPr lang="es-ES" sz="1400" dirty="0"/>
          </a:p>
          <a:p>
            <a:pPr lvl="1"/>
            <a:r>
              <a:rPr lang="es-ES" sz="1400" dirty="0"/>
              <a:t>4 sport centers</a:t>
            </a:r>
          </a:p>
        </p:txBody>
      </p:sp>
      <p:sp>
        <p:nvSpPr>
          <p:cNvPr id="5" name="Slide Number Placeholder 4">
            <a:extLst>
              <a:ext uri="{FF2B5EF4-FFF2-40B4-BE49-F238E27FC236}">
                <a16:creationId xmlns:a16="http://schemas.microsoft.com/office/drawing/2014/main" id="{5623C50B-F96E-4967-8C65-0C7C63082AD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5241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BD70-5D6E-4073-907B-689A975F922C}"/>
              </a:ext>
            </a:extLst>
          </p:cNvPr>
          <p:cNvSpPr>
            <a:spLocks noGrp="1"/>
          </p:cNvSpPr>
          <p:nvPr>
            <p:ph type="title"/>
          </p:nvPr>
        </p:nvSpPr>
        <p:spPr/>
        <p:txBody>
          <a:bodyPr/>
          <a:lstStyle/>
          <a:p>
            <a:r>
              <a:rPr lang="es-ES" dirty="0">
                <a:solidFill>
                  <a:srgbClr val="0070C0"/>
                </a:solidFill>
              </a:rPr>
              <a:t>Restaurants (blue) </a:t>
            </a:r>
            <a:r>
              <a:rPr lang="es-ES" dirty="0"/>
              <a:t>and </a:t>
            </a:r>
            <a:r>
              <a:rPr lang="es-ES" dirty="0" err="1">
                <a:solidFill>
                  <a:schemeClr val="accent5"/>
                </a:solidFill>
              </a:rPr>
              <a:t>Bars</a:t>
            </a:r>
            <a:r>
              <a:rPr lang="es-ES" dirty="0">
                <a:solidFill>
                  <a:schemeClr val="accent5"/>
                </a:solidFill>
              </a:rPr>
              <a:t> (red)</a:t>
            </a:r>
          </a:p>
        </p:txBody>
      </p:sp>
      <p:sp>
        <p:nvSpPr>
          <p:cNvPr id="5" name="Slide Number Placeholder 4">
            <a:extLst>
              <a:ext uri="{FF2B5EF4-FFF2-40B4-BE49-F238E27FC236}">
                <a16:creationId xmlns:a16="http://schemas.microsoft.com/office/drawing/2014/main" id="{16911D25-72DA-4EFA-BC96-2B1BEEA89114}"/>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Content Placeholder 5">
            <a:extLst>
              <a:ext uri="{FF2B5EF4-FFF2-40B4-BE49-F238E27FC236}">
                <a16:creationId xmlns:a16="http://schemas.microsoft.com/office/drawing/2014/main" id="{7FFFD576-9FA3-466C-86D4-262E9FD4B099}"/>
              </a:ext>
            </a:extLst>
          </p:cNvPr>
          <p:cNvPicPr>
            <a:picLocks noGrp="1"/>
          </p:cNvPicPr>
          <p:nvPr>
            <p:ph idx="1"/>
          </p:nvPr>
        </p:nvPicPr>
        <p:blipFill>
          <a:blip r:embed="rId2"/>
          <a:stretch>
            <a:fillRect/>
          </a:stretch>
        </p:blipFill>
        <p:spPr>
          <a:xfrm>
            <a:off x="1311872" y="1620838"/>
            <a:ext cx="4839093" cy="2909887"/>
          </a:xfrm>
          <a:prstGeom prst="rect">
            <a:avLst/>
          </a:prstGeom>
        </p:spPr>
      </p:pic>
    </p:spTree>
    <p:extLst>
      <p:ext uri="{BB962C8B-B14F-4D97-AF65-F5344CB8AC3E}">
        <p14:creationId xmlns:p14="http://schemas.microsoft.com/office/powerpoint/2010/main" val="375400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0073-4B47-4870-A971-F1DD3F1F6EBA}"/>
              </a:ext>
            </a:extLst>
          </p:cNvPr>
          <p:cNvSpPr>
            <a:spLocks noGrp="1"/>
          </p:cNvSpPr>
          <p:nvPr>
            <p:ph type="title"/>
          </p:nvPr>
        </p:nvSpPr>
        <p:spPr>
          <a:xfrm>
            <a:off x="4064606" y="1384482"/>
            <a:ext cx="2890896" cy="958850"/>
          </a:xfrm>
        </p:spPr>
        <p:txBody>
          <a:bodyPr>
            <a:normAutofit/>
          </a:bodyPr>
          <a:lstStyle/>
          <a:p>
            <a:r>
              <a:rPr lang="es-ES" sz="1800" dirty="0">
                <a:solidFill>
                  <a:srgbClr val="0070C0"/>
                </a:solidFill>
              </a:rPr>
              <a:t>Restaurants (blue)</a:t>
            </a:r>
            <a:r>
              <a:rPr lang="es-ES" sz="1800" dirty="0"/>
              <a:t>,</a:t>
            </a:r>
            <a:r>
              <a:rPr lang="es-ES" sz="1800" dirty="0">
                <a:solidFill>
                  <a:srgbClr val="0070C0"/>
                </a:solidFill>
              </a:rPr>
              <a:t> </a:t>
            </a:r>
            <a:r>
              <a:rPr lang="es-ES" sz="1800" dirty="0" err="1">
                <a:solidFill>
                  <a:schemeClr val="accent5"/>
                </a:solidFill>
              </a:rPr>
              <a:t>Bars</a:t>
            </a:r>
            <a:r>
              <a:rPr lang="es-ES" sz="1800" dirty="0">
                <a:solidFill>
                  <a:schemeClr val="accent5"/>
                </a:solidFill>
              </a:rPr>
              <a:t> (red) </a:t>
            </a:r>
            <a:r>
              <a:rPr lang="es-ES" sz="1800" dirty="0"/>
              <a:t>and</a:t>
            </a:r>
            <a:r>
              <a:rPr lang="es-ES" sz="1800" dirty="0">
                <a:solidFill>
                  <a:schemeClr val="accent5"/>
                </a:solidFill>
              </a:rPr>
              <a:t> </a:t>
            </a:r>
            <a:r>
              <a:rPr lang="es-ES" sz="1800" dirty="0">
                <a:solidFill>
                  <a:schemeClr val="accent2"/>
                </a:solidFill>
              </a:rPr>
              <a:t>Sport Centers (</a:t>
            </a:r>
            <a:r>
              <a:rPr lang="es-ES" sz="1800" dirty="0" err="1">
                <a:solidFill>
                  <a:schemeClr val="accent2"/>
                </a:solidFill>
              </a:rPr>
              <a:t>green</a:t>
            </a:r>
            <a:r>
              <a:rPr lang="es-ES" sz="1800" dirty="0">
                <a:solidFill>
                  <a:schemeClr val="accent2"/>
                </a:solidFill>
              </a:rPr>
              <a:t>)</a:t>
            </a:r>
            <a:endParaRPr lang="es-ES" sz="1800" dirty="0"/>
          </a:p>
        </p:txBody>
      </p:sp>
      <p:sp>
        <p:nvSpPr>
          <p:cNvPr id="4" name="Text Placeholder 3">
            <a:extLst>
              <a:ext uri="{FF2B5EF4-FFF2-40B4-BE49-F238E27FC236}">
                <a16:creationId xmlns:a16="http://schemas.microsoft.com/office/drawing/2014/main" id="{A46BED00-5AF2-45E2-A3E0-2C70A890283B}"/>
              </a:ext>
            </a:extLst>
          </p:cNvPr>
          <p:cNvSpPr>
            <a:spLocks noGrp="1"/>
          </p:cNvSpPr>
          <p:nvPr>
            <p:ph type="body" sz="half" idx="2"/>
          </p:nvPr>
        </p:nvSpPr>
        <p:spPr>
          <a:xfrm>
            <a:off x="4064606" y="2410618"/>
            <a:ext cx="2890896" cy="1938337"/>
          </a:xfrm>
        </p:spPr>
        <p:txBody>
          <a:bodyPr>
            <a:normAutofit/>
          </a:bodyPr>
          <a:lstStyle/>
          <a:p>
            <a:r>
              <a:rPr lang="es-ES" sz="1200" dirty="0" err="1"/>
              <a:t>There</a:t>
            </a:r>
            <a:r>
              <a:rPr lang="es-ES" sz="1200" dirty="0"/>
              <a:t> </a:t>
            </a:r>
            <a:r>
              <a:rPr lang="es-ES" sz="1200" dirty="0" err="1"/>
              <a:t>is</a:t>
            </a:r>
            <a:r>
              <a:rPr lang="es-ES" sz="1200" dirty="0"/>
              <a:t> </a:t>
            </a:r>
            <a:r>
              <a:rPr lang="es-ES" sz="1200" dirty="0" err="1"/>
              <a:t>an</a:t>
            </a:r>
            <a:r>
              <a:rPr lang="es-ES" sz="1200" dirty="0"/>
              <a:t> </a:t>
            </a:r>
            <a:r>
              <a:rPr lang="es-ES" sz="1200" dirty="0" err="1"/>
              <a:t>area</a:t>
            </a:r>
            <a:r>
              <a:rPr lang="es-ES" sz="1200" dirty="0"/>
              <a:t> </a:t>
            </a:r>
            <a:r>
              <a:rPr lang="es-ES" sz="1200" dirty="0" err="1"/>
              <a:t>with</a:t>
            </a:r>
            <a:r>
              <a:rPr lang="es-ES" sz="1200" dirty="0"/>
              <a:t> </a:t>
            </a:r>
            <a:r>
              <a:rPr lang="es-ES" sz="1200" dirty="0" err="1"/>
              <a:t>low</a:t>
            </a:r>
            <a:r>
              <a:rPr lang="es-ES" sz="1200" dirty="0"/>
              <a:t> </a:t>
            </a:r>
            <a:r>
              <a:rPr lang="es-ES" sz="1200" dirty="0" err="1"/>
              <a:t>density</a:t>
            </a:r>
            <a:r>
              <a:rPr lang="es-ES" sz="1200" dirty="0"/>
              <a:t> </a:t>
            </a:r>
            <a:r>
              <a:rPr lang="es-ES" sz="1200" dirty="0" err="1"/>
              <a:t>of</a:t>
            </a:r>
            <a:r>
              <a:rPr lang="es-ES" sz="1200" dirty="0"/>
              <a:t> </a:t>
            </a:r>
            <a:r>
              <a:rPr lang="es-ES" sz="1200" dirty="0" err="1"/>
              <a:t>food</a:t>
            </a:r>
            <a:r>
              <a:rPr lang="es-ES" sz="1200" dirty="0"/>
              <a:t> places and </a:t>
            </a:r>
            <a:r>
              <a:rPr lang="es-ES" sz="1200" dirty="0" err="1"/>
              <a:t>high</a:t>
            </a:r>
            <a:r>
              <a:rPr lang="es-ES" sz="1200" dirty="0"/>
              <a:t> </a:t>
            </a:r>
            <a:r>
              <a:rPr lang="es-ES" sz="1200" dirty="0" err="1"/>
              <a:t>density</a:t>
            </a:r>
            <a:r>
              <a:rPr lang="es-ES" sz="1200" dirty="0"/>
              <a:t> </a:t>
            </a:r>
            <a:r>
              <a:rPr lang="es-ES" sz="1200" dirty="0" err="1"/>
              <a:t>of</a:t>
            </a:r>
            <a:r>
              <a:rPr lang="es-ES" sz="1200" dirty="0"/>
              <a:t> sport places: MIRASIERRA</a:t>
            </a:r>
          </a:p>
        </p:txBody>
      </p:sp>
      <p:sp>
        <p:nvSpPr>
          <p:cNvPr id="6" name="Slide Number Placeholder 5">
            <a:extLst>
              <a:ext uri="{FF2B5EF4-FFF2-40B4-BE49-F238E27FC236}">
                <a16:creationId xmlns:a16="http://schemas.microsoft.com/office/drawing/2014/main" id="{4F627426-6140-4B24-BB04-89D7184820C5}"/>
              </a:ext>
            </a:extLst>
          </p:cNvPr>
          <p:cNvSpPr>
            <a:spLocks noGrp="1"/>
          </p:cNvSpPr>
          <p:nvPr>
            <p:ph type="sldNum" sz="quarter" idx="12"/>
          </p:nvPr>
        </p:nvSpPr>
        <p:spPr/>
        <p:txBody>
          <a:bodyPr/>
          <a:lstStyle/>
          <a:p>
            <a:fld id="{519954A3-9DFD-4C44-94BA-B95130A3BA1C}" type="slidenum">
              <a:rPr lang="en-US" smtClean="0"/>
              <a:t>5</a:t>
            </a:fld>
            <a:endParaRPr lang="en-US" dirty="0"/>
          </a:p>
        </p:txBody>
      </p:sp>
      <p:pic>
        <p:nvPicPr>
          <p:cNvPr id="10" name="Content Placeholder 9">
            <a:extLst>
              <a:ext uri="{FF2B5EF4-FFF2-40B4-BE49-F238E27FC236}">
                <a16:creationId xmlns:a16="http://schemas.microsoft.com/office/drawing/2014/main" id="{59B5EDA6-08E7-4DDF-9000-24603341EEF5}"/>
              </a:ext>
            </a:extLst>
          </p:cNvPr>
          <p:cNvPicPr>
            <a:picLocks noGrp="1"/>
          </p:cNvPicPr>
          <p:nvPr>
            <p:ph idx="1"/>
          </p:nvPr>
        </p:nvPicPr>
        <p:blipFill>
          <a:blip r:embed="rId2"/>
          <a:stretch>
            <a:fillRect/>
          </a:stretch>
        </p:blipFill>
        <p:spPr>
          <a:xfrm>
            <a:off x="508000" y="1384482"/>
            <a:ext cx="3384550" cy="2052273"/>
          </a:xfrm>
          <a:prstGeom prst="rect">
            <a:avLst/>
          </a:prstGeom>
        </p:spPr>
      </p:pic>
    </p:spTree>
    <p:extLst>
      <p:ext uri="{BB962C8B-B14F-4D97-AF65-F5344CB8AC3E}">
        <p14:creationId xmlns:p14="http://schemas.microsoft.com/office/powerpoint/2010/main" val="154425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287F-4CC6-481F-AD6F-8EBD523B49FA}"/>
              </a:ext>
            </a:extLst>
          </p:cNvPr>
          <p:cNvSpPr>
            <a:spLocks noGrp="1"/>
          </p:cNvSpPr>
          <p:nvPr>
            <p:ph type="title"/>
          </p:nvPr>
        </p:nvSpPr>
        <p:spPr/>
        <p:txBody>
          <a:bodyPr/>
          <a:lstStyle/>
          <a:p>
            <a:r>
              <a:rPr lang="es-ES" dirty="0" err="1"/>
              <a:t>Conclusion</a:t>
            </a:r>
            <a:endParaRPr lang="es-ES" dirty="0"/>
          </a:p>
        </p:txBody>
      </p:sp>
      <p:sp>
        <p:nvSpPr>
          <p:cNvPr id="3" name="Content Placeholder 2">
            <a:extLst>
              <a:ext uri="{FF2B5EF4-FFF2-40B4-BE49-F238E27FC236}">
                <a16:creationId xmlns:a16="http://schemas.microsoft.com/office/drawing/2014/main" id="{8E7CF942-8220-4298-9892-562630F45443}"/>
              </a:ext>
            </a:extLst>
          </p:cNvPr>
          <p:cNvSpPr>
            <a:spLocks noGrp="1"/>
          </p:cNvSpPr>
          <p:nvPr>
            <p:ph idx="1"/>
          </p:nvPr>
        </p:nvSpPr>
        <p:spPr/>
        <p:txBody>
          <a:bodyPr/>
          <a:lstStyle/>
          <a:p>
            <a:r>
              <a:rPr lang="es-ES" dirty="0" err="1"/>
              <a:t>The</a:t>
            </a:r>
            <a:r>
              <a:rPr lang="es-ES" dirty="0"/>
              <a:t> </a:t>
            </a:r>
            <a:r>
              <a:rPr lang="es-ES" dirty="0" err="1"/>
              <a:t>north</a:t>
            </a:r>
            <a:r>
              <a:rPr lang="es-ES" dirty="0"/>
              <a:t> and </a:t>
            </a:r>
            <a:r>
              <a:rPr lang="es-ES" dirty="0" err="1"/>
              <a:t>the</a:t>
            </a:r>
            <a:r>
              <a:rPr lang="es-ES" dirty="0"/>
              <a:t> </a:t>
            </a:r>
            <a:r>
              <a:rPr lang="es-ES" dirty="0" err="1"/>
              <a:t>south</a:t>
            </a:r>
            <a:r>
              <a:rPr lang="es-ES" dirty="0"/>
              <a:t> </a:t>
            </a:r>
            <a:r>
              <a:rPr lang="es-ES" dirty="0" err="1"/>
              <a:t>have</a:t>
            </a:r>
            <a:r>
              <a:rPr lang="es-ES" dirty="0"/>
              <a:t> </a:t>
            </a:r>
            <a:r>
              <a:rPr lang="es-ES" dirty="0" err="1"/>
              <a:t>high</a:t>
            </a:r>
            <a:r>
              <a:rPr lang="es-ES" dirty="0"/>
              <a:t> </a:t>
            </a:r>
            <a:r>
              <a:rPr lang="es-ES" dirty="0" err="1"/>
              <a:t>concentration</a:t>
            </a:r>
            <a:r>
              <a:rPr lang="es-ES" dirty="0"/>
              <a:t> </a:t>
            </a:r>
            <a:r>
              <a:rPr lang="es-ES" dirty="0" err="1"/>
              <a:t>of</a:t>
            </a:r>
            <a:r>
              <a:rPr lang="es-ES" dirty="0"/>
              <a:t> restaurants</a:t>
            </a:r>
          </a:p>
          <a:p>
            <a:endParaRPr lang="es-ES" dirty="0"/>
          </a:p>
          <a:p>
            <a:r>
              <a:rPr lang="es-ES" dirty="0" err="1"/>
              <a:t>There</a:t>
            </a:r>
            <a:r>
              <a:rPr lang="es-ES" dirty="0"/>
              <a:t> are </a:t>
            </a:r>
            <a:r>
              <a:rPr lang="es-ES" dirty="0" err="1"/>
              <a:t>two</a:t>
            </a:r>
            <a:r>
              <a:rPr lang="es-ES" dirty="0"/>
              <a:t> </a:t>
            </a:r>
            <a:r>
              <a:rPr lang="es-ES" dirty="0" err="1"/>
              <a:t>areas</a:t>
            </a:r>
            <a:r>
              <a:rPr lang="es-ES" dirty="0"/>
              <a:t> </a:t>
            </a:r>
            <a:r>
              <a:rPr lang="es-ES" dirty="0" err="1"/>
              <a:t>with</a:t>
            </a:r>
            <a:r>
              <a:rPr lang="es-ES" dirty="0"/>
              <a:t> </a:t>
            </a:r>
            <a:r>
              <a:rPr lang="es-ES" dirty="0" err="1"/>
              <a:t>low</a:t>
            </a:r>
            <a:r>
              <a:rPr lang="es-ES" dirty="0"/>
              <a:t> </a:t>
            </a:r>
            <a:r>
              <a:rPr lang="es-ES" dirty="0" err="1"/>
              <a:t>food</a:t>
            </a:r>
            <a:r>
              <a:rPr lang="es-ES" dirty="0"/>
              <a:t> places </a:t>
            </a:r>
            <a:r>
              <a:rPr lang="es-ES" dirty="0" err="1"/>
              <a:t>density</a:t>
            </a:r>
            <a:r>
              <a:rPr lang="es-ES" dirty="0"/>
              <a:t>: PEÑAGRANDE and MIRASIERRA</a:t>
            </a:r>
          </a:p>
          <a:p>
            <a:endParaRPr lang="es-ES" dirty="0"/>
          </a:p>
          <a:p>
            <a:r>
              <a:rPr lang="es-ES" dirty="0"/>
              <a:t>MIRASIERRA has </a:t>
            </a:r>
            <a:r>
              <a:rPr lang="es-ES" dirty="0" err="1"/>
              <a:t>also</a:t>
            </a:r>
            <a:r>
              <a:rPr lang="es-ES" dirty="0"/>
              <a:t> </a:t>
            </a:r>
            <a:r>
              <a:rPr lang="es-ES" dirty="0" err="1"/>
              <a:t>high</a:t>
            </a:r>
            <a:r>
              <a:rPr lang="es-ES" dirty="0"/>
              <a:t> </a:t>
            </a:r>
            <a:r>
              <a:rPr lang="es-ES" dirty="0" err="1"/>
              <a:t>density</a:t>
            </a:r>
            <a:r>
              <a:rPr lang="es-ES" dirty="0"/>
              <a:t> </a:t>
            </a:r>
            <a:r>
              <a:rPr lang="es-ES" dirty="0" err="1"/>
              <a:t>of</a:t>
            </a:r>
            <a:r>
              <a:rPr lang="es-ES" dirty="0"/>
              <a:t> sport places, </a:t>
            </a:r>
            <a:r>
              <a:rPr lang="es-ES" dirty="0" err="1"/>
              <a:t>which</a:t>
            </a:r>
            <a:r>
              <a:rPr lang="es-ES" dirty="0"/>
              <a:t> are a </a:t>
            </a:r>
            <a:r>
              <a:rPr lang="es-ES" dirty="0" err="1"/>
              <a:t>good</a:t>
            </a:r>
            <a:r>
              <a:rPr lang="es-ES" dirty="0"/>
              <a:t> </a:t>
            </a:r>
            <a:r>
              <a:rPr lang="es-ES" dirty="0" err="1"/>
              <a:t>claim</a:t>
            </a:r>
            <a:endParaRPr lang="es-ES" dirty="0"/>
          </a:p>
        </p:txBody>
      </p:sp>
      <p:sp>
        <p:nvSpPr>
          <p:cNvPr id="5" name="Slide Number Placeholder 4">
            <a:extLst>
              <a:ext uri="{FF2B5EF4-FFF2-40B4-BE49-F238E27FC236}">
                <a16:creationId xmlns:a16="http://schemas.microsoft.com/office/drawing/2014/main" id="{5546A7B1-18E9-445A-A6BF-2503488AC70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31480672"/>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E_template" id="{0F42F65F-9510-4E64-ACC2-90A81035847B}" vid="{6A07BD04-29EC-4EBA-8BF6-FF49DCCAA63F}"/>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E_template" id="{0F42F65F-9510-4E64-ACC2-90A81035847B}" vid="{707A6E17-0414-44E6-A48E-1526596491F7}"/>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21</TotalTime>
  <Words>206</Words>
  <Application>Microsoft Office PowerPoint</Application>
  <PresentationFormat>On-screen Show (16:9)</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vt:lpstr>
      <vt:lpstr>Calibri</vt:lpstr>
      <vt:lpstr>Lucida Grande</vt:lpstr>
      <vt:lpstr>Trebuchet MS</vt:lpstr>
      <vt:lpstr>Wingdings 3</vt:lpstr>
      <vt:lpstr>SE15_LIO_TextOnly V3</vt:lpstr>
      <vt:lpstr>Schneider Text Slides</vt:lpstr>
      <vt:lpstr>Facet</vt:lpstr>
      <vt:lpstr>Analyzing Lacoma Neighborhood</vt:lpstr>
      <vt:lpstr>New restaurants opportunities due to Covid-19</vt:lpstr>
      <vt:lpstr>Data acquisition and cleaning</vt:lpstr>
      <vt:lpstr>Restaurants (blue) and Bars (red)</vt:lpstr>
      <vt:lpstr>Restaurants (blue), Bars (red) and Sport Centers (green)</vt:lpstr>
      <vt:lpstr>Conclusion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Lacoma Neighborhood</dc:title>
  <dc:creator>Patricia Perez</dc:creator>
  <cp:lastModifiedBy>Patricia Perez</cp:lastModifiedBy>
  <cp:revision>6</cp:revision>
  <dcterms:created xsi:type="dcterms:W3CDTF">2020-07-06T17:44:24Z</dcterms:created>
  <dcterms:modified xsi:type="dcterms:W3CDTF">2020-07-06T18:06:11Z</dcterms:modified>
</cp:coreProperties>
</file>