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>
        <p:scale>
          <a:sx n="33" d="100"/>
          <a:sy n="33" d="100"/>
        </p:scale>
        <p:origin x="72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5BEC-2AE9-42A2-800E-F962B53565ED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24A0-591B-4817-B86E-73E96948C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64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5BEC-2AE9-42A2-800E-F962B53565ED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24A0-591B-4817-B86E-73E96948C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28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5BEC-2AE9-42A2-800E-F962B53565ED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24A0-591B-4817-B86E-73E96948C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73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5BEC-2AE9-42A2-800E-F962B53565ED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24A0-591B-4817-B86E-73E96948C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10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5BEC-2AE9-42A2-800E-F962B53565ED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24A0-591B-4817-B86E-73E96948C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28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5BEC-2AE9-42A2-800E-F962B53565ED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24A0-591B-4817-B86E-73E96948C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37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5BEC-2AE9-42A2-800E-F962B53565ED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24A0-591B-4817-B86E-73E96948C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61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5BEC-2AE9-42A2-800E-F962B53565ED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24A0-591B-4817-B86E-73E96948C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20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5BEC-2AE9-42A2-800E-F962B53565ED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24A0-591B-4817-B86E-73E96948C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51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5BEC-2AE9-42A2-800E-F962B53565ED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24A0-591B-4817-B86E-73E96948C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60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5BEC-2AE9-42A2-800E-F962B53565ED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24A0-591B-4817-B86E-73E96948C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48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5BEC-2AE9-42A2-800E-F962B53565ED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624A0-591B-4817-B86E-73E96948C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Homework #5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CH#507 Advanced Process Control</a:t>
            </a:r>
          </a:p>
          <a:p>
            <a:r>
              <a:rPr lang="en-US" altLang="zh-TW" dirty="0"/>
              <a:t>Prof. S.S. Jang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029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03CC8676-D005-4CD8-89BE-9B4143439399}"/>
              </a:ext>
            </a:extLst>
          </p:cNvPr>
          <p:cNvGrpSpPr/>
          <p:nvPr/>
        </p:nvGrpSpPr>
        <p:grpSpPr>
          <a:xfrm>
            <a:off x="2082416" y="620713"/>
            <a:ext cx="9931261" cy="5611968"/>
            <a:chOff x="2082416" y="620713"/>
            <a:chExt cx="9931261" cy="5611968"/>
          </a:xfrm>
        </p:grpSpPr>
        <p:grpSp>
          <p:nvGrpSpPr>
            <p:cNvPr id="27650" name="Group 34"/>
            <p:cNvGrpSpPr>
              <a:grpSpLocks/>
            </p:cNvGrpSpPr>
            <p:nvPr/>
          </p:nvGrpSpPr>
          <p:grpSpPr bwMode="auto">
            <a:xfrm>
              <a:off x="2603116" y="5002368"/>
              <a:ext cx="3405188" cy="1230313"/>
              <a:chOff x="690" y="2659"/>
              <a:chExt cx="2145" cy="775"/>
            </a:xfrm>
          </p:grpSpPr>
          <p:sp>
            <p:nvSpPr>
              <p:cNvPr id="27675" name="Rectangle 2"/>
              <p:cNvSpPr>
                <a:spLocks noChangeArrowheads="1"/>
              </p:cNvSpPr>
              <p:nvPr/>
            </p:nvSpPr>
            <p:spPr bwMode="auto">
              <a:xfrm>
                <a:off x="1338" y="2795"/>
                <a:ext cx="861" cy="45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kumimoji="1" sz="2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5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kumimoji="1" sz="22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27676" name="Line 3"/>
              <p:cNvSpPr>
                <a:spLocks noChangeShapeType="1"/>
              </p:cNvSpPr>
              <p:nvPr/>
            </p:nvSpPr>
            <p:spPr bwMode="auto">
              <a:xfrm>
                <a:off x="703" y="2886"/>
                <a:ext cx="6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77" name="Line 4"/>
              <p:cNvSpPr>
                <a:spLocks noChangeShapeType="1"/>
              </p:cNvSpPr>
              <p:nvPr/>
            </p:nvSpPr>
            <p:spPr bwMode="auto">
              <a:xfrm>
                <a:off x="703" y="3158"/>
                <a:ext cx="6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78" name="Line 5"/>
              <p:cNvSpPr>
                <a:spLocks noChangeShapeType="1"/>
              </p:cNvSpPr>
              <p:nvPr/>
            </p:nvSpPr>
            <p:spPr bwMode="auto">
              <a:xfrm>
                <a:off x="2200" y="2886"/>
                <a:ext cx="6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79" name="Line 6"/>
              <p:cNvSpPr>
                <a:spLocks noChangeShapeType="1"/>
              </p:cNvSpPr>
              <p:nvPr/>
            </p:nvSpPr>
            <p:spPr bwMode="auto">
              <a:xfrm>
                <a:off x="2200" y="3158"/>
                <a:ext cx="6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0" name="Text Box 7"/>
              <p:cNvSpPr txBox="1">
                <a:spLocks noChangeArrowheads="1"/>
              </p:cNvSpPr>
              <p:nvPr/>
            </p:nvSpPr>
            <p:spPr bwMode="auto">
              <a:xfrm>
                <a:off x="690" y="2671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kumimoji="1" sz="2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5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kumimoji="1" sz="22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F</a:t>
                </a:r>
                <a:r>
                  <a:rPr lang="en-US" altLang="zh-TW" sz="1800" baseline="-250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7681" name="Text Box 8"/>
              <p:cNvSpPr txBox="1">
                <a:spLocks noChangeArrowheads="1"/>
              </p:cNvSpPr>
              <p:nvPr/>
            </p:nvSpPr>
            <p:spPr bwMode="auto">
              <a:xfrm>
                <a:off x="748" y="3203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kumimoji="1" sz="2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5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kumimoji="1" sz="22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F</a:t>
                </a:r>
                <a:r>
                  <a:rPr lang="en-US" altLang="zh-TW" sz="1800" baseline="-250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7682" name="Text Box 9"/>
              <p:cNvSpPr txBox="1">
                <a:spLocks noChangeArrowheads="1"/>
              </p:cNvSpPr>
              <p:nvPr/>
            </p:nvSpPr>
            <p:spPr bwMode="auto">
              <a:xfrm>
                <a:off x="2381" y="2659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kumimoji="1" sz="2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5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kumimoji="1" sz="22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X</a:t>
                </a:r>
                <a:r>
                  <a:rPr lang="en-US" altLang="zh-TW" sz="1800" baseline="-250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7683" name="Text Box 10"/>
              <p:cNvSpPr txBox="1">
                <a:spLocks noChangeArrowheads="1"/>
              </p:cNvSpPr>
              <p:nvPr/>
            </p:nvSpPr>
            <p:spPr bwMode="auto">
              <a:xfrm>
                <a:off x="2426" y="3158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kumimoji="1" sz="2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5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kumimoji="1" sz="22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F</a:t>
                </a:r>
                <a:endParaRPr lang="en-US" altLang="zh-TW" sz="1800" baseline="-25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7651" name="Group 11"/>
            <p:cNvGrpSpPr>
              <a:grpSpLocks/>
            </p:cNvGrpSpPr>
            <p:nvPr/>
          </p:nvGrpSpPr>
          <p:grpSpPr bwMode="auto">
            <a:xfrm>
              <a:off x="2082416" y="2636892"/>
              <a:ext cx="4968875" cy="1781175"/>
              <a:chOff x="975" y="630"/>
              <a:chExt cx="3130" cy="1122"/>
            </a:xfrm>
          </p:grpSpPr>
          <p:grpSp>
            <p:nvGrpSpPr>
              <p:cNvPr id="27653" name="Group 12"/>
              <p:cNvGrpSpPr>
                <a:grpSpLocks/>
              </p:cNvGrpSpPr>
              <p:nvPr/>
            </p:nvGrpSpPr>
            <p:grpSpPr bwMode="auto">
              <a:xfrm>
                <a:off x="1655" y="890"/>
                <a:ext cx="181" cy="182"/>
                <a:chOff x="1474" y="1298"/>
                <a:chExt cx="181" cy="182"/>
              </a:xfrm>
            </p:grpSpPr>
            <p:sp>
              <p:nvSpPr>
                <p:cNvPr id="27672" name="AutoShape 13"/>
                <p:cNvSpPr>
                  <a:spLocks noChangeArrowheads="1"/>
                </p:cNvSpPr>
                <p:nvPr/>
              </p:nvSpPr>
              <p:spPr bwMode="auto">
                <a:xfrm rot="5400000">
                  <a:off x="1519" y="1344"/>
                  <a:ext cx="91" cy="181"/>
                </a:xfrm>
                <a:prstGeom prst="flowChartCollat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¡"/>
                    <a:defRPr kumimoji="1" sz="29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5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¡"/>
                    <a:defRPr kumimoji="1"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kumimoji="1"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kumimoji="1"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kumimoji="1"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kumimoji="1"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kumimoji="1"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/>
                </a:p>
              </p:txBody>
            </p:sp>
            <p:sp>
              <p:nvSpPr>
                <p:cNvPr id="27673" name="Line 14"/>
                <p:cNvSpPr>
                  <a:spLocks noChangeShapeType="1"/>
                </p:cNvSpPr>
                <p:nvPr/>
              </p:nvSpPr>
              <p:spPr bwMode="auto">
                <a:xfrm>
                  <a:off x="1565" y="1344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74" name="AutoShape 15"/>
                <p:cNvSpPr>
                  <a:spLocks noChangeArrowheads="1"/>
                </p:cNvSpPr>
                <p:nvPr/>
              </p:nvSpPr>
              <p:spPr bwMode="auto">
                <a:xfrm>
                  <a:off x="1495" y="1298"/>
                  <a:ext cx="136" cy="46"/>
                </a:xfrm>
                <a:prstGeom prst="flowChartPreparation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¡"/>
                    <a:defRPr kumimoji="1" sz="29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5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¡"/>
                    <a:defRPr kumimoji="1"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kumimoji="1"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kumimoji="1"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kumimoji="1"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kumimoji="1"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kumimoji="1"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/>
                </a:p>
              </p:txBody>
            </p:sp>
          </p:grpSp>
          <p:sp>
            <p:nvSpPr>
              <p:cNvPr id="27654" name="Line 16"/>
              <p:cNvSpPr>
                <a:spLocks noChangeShapeType="1"/>
              </p:cNvSpPr>
              <p:nvPr/>
            </p:nvSpPr>
            <p:spPr bwMode="auto">
              <a:xfrm>
                <a:off x="975" y="1026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55" name="Line 17"/>
              <p:cNvSpPr>
                <a:spLocks noChangeShapeType="1"/>
              </p:cNvSpPr>
              <p:nvPr/>
            </p:nvSpPr>
            <p:spPr bwMode="auto">
              <a:xfrm>
                <a:off x="1837" y="1026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56" name="Line 18"/>
              <p:cNvSpPr>
                <a:spLocks noChangeShapeType="1"/>
              </p:cNvSpPr>
              <p:nvPr/>
            </p:nvSpPr>
            <p:spPr bwMode="auto">
              <a:xfrm>
                <a:off x="2608" y="1026"/>
                <a:ext cx="0" cy="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27657" name="Group 19"/>
              <p:cNvGrpSpPr>
                <a:grpSpLocks/>
              </p:cNvGrpSpPr>
              <p:nvPr/>
            </p:nvGrpSpPr>
            <p:grpSpPr bwMode="auto">
              <a:xfrm>
                <a:off x="1655" y="1570"/>
                <a:ext cx="181" cy="182"/>
                <a:chOff x="1474" y="1298"/>
                <a:chExt cx="181" cy="182"/>
              </a:xfrm>
            </p:grpSpPr>
            <p:sp>
              <p:nvSpPr>
                <p:cNvPr id="27669" name="AutoShape 20"/>
                <p:cNvSpPr>
                  <a:spLocks noChangeArrowheads="1"/>
                </p:cNvSpPr>
                <p:nvPr/>
              </p:nvSpPr>
              <p:spPr bwMode="auto">
                <a:xfrm rot="5400000">
                  <a:off x="1519" y="1344"/>
                  <a:ext cx="91" cy="181"/>
                </a:xfrm>
                <a:prstGeom prst="flowChartCollat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¡"/>
                    <a:defRPr kumimoji="1" sz="29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5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¡"/>
                    <a:defRPr kumimoji="1"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kumimoji="1"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kumimoji="1"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kumimoji="1"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kumimoji="1"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kumimoji="1"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/>
                </a:p>
              </p:txBody>
            </p:sp>
            <p:sp>
              <p:nvSpPr>
                <p:cNvPr id="27670" name="Line 21"/>
                <p:cNvSpPr>
                  <a:spLocks noChangeShapeType="1"/>
                </p:cNvSpPr>
                <p:nvPr/>
              </p:nvSpPr>
              <p:spPr bwMode="auto">
                <a:xfrm>
                  <a:off x="1565" y="1344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71" name="AutoShape 22"/>
                <p:cNvSpPr>
                  <a:spLocks noChangeArrowheads="1"/>
                </p:cNvSpPr>
                <p:nvPr/>
              </p:nvSpPr>
              <p:spPr bwMode="auto">
                <a:xfrm>
                  <a:off x="1495" y="1298"/>
                  <a:ext cx="136" cy="46"/>
                </a:xfrm>
                <a:prstGeom prst="flowChartPreparation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¡"/>
                    <a:defRPr kumimoji="1" sz="29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5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¡"/>
                    <a:defRPr kumimoji="1"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kumimoji="1"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kumimoji="1"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kumimoji="1"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kumimoji="1"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kumimoji="1"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/>
                </a:p>
              </p:txBody>
            </p:sp>
          </p:grpSp>
          <p:sp>
            <p:nvSpPr>
              <p:cNvPr id="27658" name="Line 23"/>
              <p:cNvSpPr>
                <a:spLocks noChangeShapeType="1"/>
              </p:cNvSpPr>
              <p:nvPr/>
            </p:nvSpPr>
            <p:spPr bwMode="auto">
              <a:xfrm>
                <a:off x="975" y="1706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59" name="Line 24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60" name="Line 25"/>
              <p:cNvSpPr>
                <a:spLocks noChangeShapeType="1"/>
              </p:cNvSpPr>
              <p:nvPr/>
            </p:nvSpPr>
            <p:spPr bwMode="auto">
              <a:xfrm>
                <a:off x="2608" y="1344"/>
                <a:ext cx="14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61" name="Line 26"/>
              <p:cNvSpPr>
                <a:spLocks noChangeShapeType="1"/>
              </p:cNvSpPr>
              <p:nvPr/>
            </p:nvSpPr>
            <p:spPr bwMode="auto">
              <a:xfrm>
                <a:off x="3061" y="1207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62" name="Line 27"/>
              <p:cNvSpPr>
                <a:spLocks noChangeShapeType="1"/>
              </p:cNvSpPr>
              <p:nvPr/>
            </p:nvSpPr>
            <p:spPr bwMode="auto">
              <a:xfrm>
                <a:off x="3787" y="1207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63" name="Rectangle 28"/>
              <p:cNvSpPr>
                <a:spLocks noChangeArrowheads="1"/>
              </p:cNvSpPr>
              <p:nvPr/>
            </p:nvSpPr>
            <p:spPr bwMode="auto">
              <a:xfrm>
                <a:off x="2789" y="981"/>
                <a:ext cx="545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kumimoji="1" sz="2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5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kumimoji="1" sz="22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CT</a:t>
                </a:r>
              </a:p>
            </p:txBody>
          </p:sp>
          <p:sp>
            <p:nvSpPr>
              <p:cNvPr id="27664" name="Rectangle 29"/>
              <p:cNvSpPr>
                <a:spLocks noChangeArrowheads="1"/>
              </p:cNvSpPr>
              <p:nvPr/>
            </p:nvSpPr>
            <p:spPr bwMode="auto">
              <a:xfrm>
                <a:off x="3515" y="981"/>
                <a:ext cx="545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kumimoji="1" sz="2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5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kumimoji="1" sz="22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FT</a:t>
                </a:r>
              </a:p>
            </p:txBody>
          </p:sp>
          <p:sp>
            <p:nvSpPr>
              <p:cNvPr id="27665" name="Line 30"/>
              <p:cNvSpPr>
                <a:spLocks noChangeShapeType="1"/>
              </p:cNvSpPr>
              <p:nvPr/>
            </p:nvSpPr>
            <p:spPr bwMode="auto">
              <a:xfrm flipV="1">
                <a:off x="3061" y="709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66" name="Line 31"/>
              <p:cNvSpPr>
                <a:spLocks noChangeShapeType="1"/>
              </p:cNvSpPr>
              <p:nvPr/>
            </p:nvSpPr>
            <p:spPr bwMode="auto">
              <a:xfrm flipV="1">
                <a:off x="3787" y="709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67" name="Text Box 32"/>
              <p:cNvSpPr txBox="1">
                <a:spLocks noChangeArrowheads="1"/>
              </p:cNvSpPr>
              <p:nvPr/>
            </p:nvSpPr>
            <p:spPr bwMode="auto">
              <a:xfrm>
                <a:off x="3094" y="630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kumimoji="1" sz="2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5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kumimoji="1" sz="22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X</a:t>
                </a:r>
                <a:r>
                  <a:rPr lang="en-US" altLang="zh-TW" sz="1800" baseline="-250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7668" name="Text Box 33"/>
              <p:cNvSpPr txBox="1">
                <a:spLocks noChangeArrowheads="1"/>
              </p:cNvSpPr>
              <p:nvPr/>
            </p:nvSpPr>
            <p:spPr bwMode="auto">
              <a:xfrm>
                <a:off x="3878" y="66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kumimoji="1" sz="2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5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kumimoji="1" sz="22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F</a:t>
                </a:r>
                <a:endParaRPr lang="en-US" altLang="zh-TW" sz="1800" baseline="-25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7652" name="Text Box 35"/>
            <p:cNvSpPr txBox="1">
              <a:spLocks noChangeArrowheads="1"/>
            </p:cNvSpPr>
            <p:nvPr/>
          </p:nvSpPr>
          <p:spPr bwMode="auto">
            <a:xfrm>
              <a:off x="2711451" y="620713"/>
              <a:ext cx="8313686" cy="175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3600" dirty="0"/>
                <a:t>Problem 1: Blending Problem –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3600" dirty="0"/>
                <a:t>Determine the Relative Gain Array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3600" dirty="0"/>
                <a:t>Of the following problem</a:t>
              </a:r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8592344" y="2666738"/>
              <a:ext cx="17816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Such that :</a:t>
              </a:r>
            </a:p>
            <a:p>
              <a:endParaRPr lang="zh-TW" altLang="en-US" dirty="0"/>
            </a:p>
          </p:txBody>
        </p:sp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54441" y="3313069"/>
              <a:ext cx="3659236" cy="1378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34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Problem 2:  Consider the following two input- two output System, determine the relative gain array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88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Determine the interactive transfer functions of the hot-cold water system in the notes.</a:t>
            </a:r>
          </a:p>
          <a:p>
            <a:r>
              <a:rPr lang="en-US" altLang="zh-TW" dirty="0"/>
              <a:t>What is the decoupling system of this system?</a:t>
            </a:r>
          </a:p>
          <a:p>
            <a:r>
              <a:rPr lang="en-US" altLang="zh-TW" dirty="0"/>
              <a:t>Implement the decoupling system by SIMULINK.</a:t>
            </a:r>
          </a:p>
          <a:p>
            <a:r>
              <a:rPr lang="en-US" altLang="zh-TW" dirty="0"/>
              <a:t>Compare the decoupling and original control </a:t>
            </a:r>
            <a:r>
              <a:rPr lang="en-US" altLang="zh-TW"/>
              <a:t>system using SIMULINK.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44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121</Words>
  <Application>Microsoft Office PowerPoint</Application>
  <PresentationFormat>寬螢幕</PresentationFormat>
  <Paragraphs>23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Verdana</vt:lpstr>
      <vt:lpstr>Office 佈景主題</vt:lpstr>
      <vt:lpstr>Homework #5</vt:lpstr>
      <vt:lpstr>PowerPoint 簡報</vt:lpstr>
      <vt:lpstr>Problem 2:  Consider the following two input- two output System, determine the relative gain array</vt:lpstr>
      <vt:lpstr>Problem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#5</dc:title>
  <dc:creator>ssjang</dc:creator>
  <cp:lastModifiedBy>YYlab_05</cp:lastModifiedBy>
  <cp:revision>4</cp:revision>
  <dcterms:created xsi:type="dcterms:W3CDTF">2022-01-08T08:38:42Z</dcterms:created>
  <dcterms:modified xsi:type="dcterms:W3CDTF">2023-12-22T10:08:46Z</dcterms:modified>
</cp:coreProperties>
</file>