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6A76-6183-445F-BB0E-FD2BF7417CC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39F8-451A-4739-98DA-D6F6538567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CHE507</a:t>
            </a:r>
            <a:br>
              <a:rPr lang="en-US" altLang="zh-TW" dirty="0" smtClean="0"/>
            </a:br>
            <a:r>
              <a:rPr lang="en-US" altLang="zh-TW" dirty="0" smtClean="0"/>
              <a:t>Homework 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Due </a:t>
            </a:r>
            <a:r>
              <a:rPr lang="en-US" altLang="zh-TW" smtClean="0"/>
              <a:t>11/14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 rot="10800000">
            <a:off x="3490910" y="2852735"/>
            <a:ext cx="3951605" cy="3431744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920037" cy="836613"/>
          </a:xfrm>
        </p:spPr>
        <p:txBody>
          <a:bodyPr>
            <a:normAutofit fontScale="90000"/>
          </a:bodyPr>
          <a:lstStyle/>
          <a:p>
            <a:r>
              <a:rPr lang="en-US" altLang="zh-TW" sz="4100" dirty="0" smtClean="0"/>
              <a:t>Consider the following The </a:t>
            </a:r>
            <a:r>
              <a:rPr lang="en-US" altLang="zh-TW" sz="4100" dirty="0"/>
              <a:t>jacketed </a:t>
            </a:r>
            <a:r>
              <a:rPr lang="en-US" altLang="zh-TW" sz="4100" dirty="0" smtClean="0"/>
              <a:t>CSTR as demonstrated in the previous homework</a:t>
            </a:r>
            <a:endParaRPr lang="en-US" altLang="zh-TW" sz="41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35148" y="5949950"/>
            <a:ext cx="6042401" cy="32397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zh-TW" altLang="zh-TW" sz="1400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rot="10800000">
            <a:off x="3678994" y="2689261"/>
            <a:ext cx="3477691" cy="343174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279143" y="1866331"/>
            <a:ext cx="1702345" cy="3777591"/>
            <a:chOff x="4279143" y="1866331"/>
            <a:chExt cx="1702345" cy="3777591"/>
          </a:xfrm>
        </p:grpSpPr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 rot="1988333">
              <a:off x="4279143" y="4896198"/>
              <a:ext cx="750074" cy="33768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 rot="1988333">
              <a:off x="4907216" y="5306241"/>
              <a:ext cx="750074" cy="33768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rot="1988333" flipV="1">
              <a:off x="5981488" y="1866331"/>
              <a:ext cx="0" cy="3703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1835150" y="1628775"/>
            <a:ext cx="632466" cy="70419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TRC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1835150" y="3141663"/>
            <a:ext cx="632466" cy="70419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FC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067175" y="3573463"/>
            <a:ext cx="158552" cy="17459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2413000" y="1916113"/>
            <a:ext cx="1900883" cy="2025292"/>
          </a:xfrm>
          <a:custGeom>
            <a:avLst/>
            <a:gdLst>
              <a:gd name="T0" fmla="*/ 1089 w 1091"/>
              <a:gd name="T1" fmla="*/ 1044 h 1044"/>
              <a:gd name="T2" fmla="*/ 1091 w 1091"/>
              <a:gd name="T3" fmla="*/ 0 h 1044"/>
              <a:gd name="T4" fmla="*/ 0 w 1091"/>
              <a:gd name="T5" fmla="*/ 0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1" h="1044">
                <a:moveTo>
                  <a:pt x="1089" y="1044"/>
                </a:moveTo>
                <a:lnTo>
                  <a:pt x="1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 rot="5400000">
            <a:off x="1886580" y="4817431"/>
            <a:ext cx="529603" cy="632466"/>
          </a:xfrm>
          <a:prstGeom prst="flowChartCollate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411413" y="5084763"/>
            <a:ext cx="1264931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1906587" y="4652963"/>
            <a:ext cx="475656" cy="174595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2122488" y="4797425"/>
            <a:ext cx="0" cy="351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2124075" y="3716336"/>
            <a:ext cx="0" cy="11445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2124075" y="2205036"/>
            <a:ext cx="0" cy="11445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403349" y="5084763"/>
            <a:ext cx="473914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647699" y="5084763"/>
            <a:ext cx="43384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042988" y="4724400"/>
            <a:ext cx="0" cy="793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1403350" y="4724400"/>
            <a:ext cx="0" cy="793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0" name="Freeform 24"/>
          <p:cNvSpPr>
            <a:spLocks/>
          </p:cNvSpPr>
          <p:nvPr/>
        </p:nvSpPr>
        <p:spPr bwMode="auto">
          <a:xfrm>
            <a:off x="1184274" y="3425825"/>
            <a:ext cx="714354" cy="2029172"/>
          </a:xfrm>
          <a:custGeom>
            <a:avLst/>
            <a:gdLst>
              <a:gd name="T0" fmla="*/ 2 w 410"/>
              <a:gd name="T1" fmla="*/ 1046 h 1046"/>
              <a:gd name="T2" fmla="*/ 0 w 410"/>
              <a:gd name="T3" fmla="*/ 0 h 1046"/>
              <a:gd name="T4" fmla="*/ 410 w 410"/>
              <a:gd name="T5" fmla="*/ 3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" h="1046">
                <a:moveTo>
                  <a:pt x="2" y="1046"/>
                </a:moveTo>
                <a:lnTo>
                  <a:pt x="0" y="0"/>
                </a:lnTo>
                <a:lnTo>
                  <a:pt x="41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47699" y="1916113"/>
            <a:ext cx="1303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2" name="Freeform 26"/>
          <p:cNvSpPr>
            <a:spLocks/>
          </p:cNvSpPr>
          <p:nvPr/>
        </p:nvSpPr>
        <p:spPr bwMode="auto">
          <a:xfrm>
            <a:off x="1331912" y="1190626"/>
            <a:ext cx="4030009" cy="1503450"/>
          </a:xfrm>
          <a:custGeom>
            <a:avLst/>
            <a:gdLst>
              <a:gd name="T0" fmla="*/ 0 w 2313"/>
              <a:gd name="T1" fmla="*/ 4 h 775"/>
              <a:gd name="T2" fmla="*/ 2312 w 2313"/>
              <a:gd name="T3" fmla="*/ 0 h 775"/>
              <a:gd name="T4" fmla="*/ 2313 w 2313"/>
              <a:gd name="T5" fmla="*/ 77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3" h="775">
                <a:moveTo>
                  <a:pt x="0" y="4"/>
                </a:moveTo>
                <a:lnTo>
                  <a:pt x="2312" y="0"/>
                </a:lnTo>
                <a:lnTo>
                  <a:pt x="2313" y="775"/>
                </a:lnTo>
              </a:path>
            </a:pathLst>
          </a:custGeom>
          <a:noFill/>
          <a:ln w="38100">
            <a:solidFill>
              <a:srgbClr val="3399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3" name="Freeform 27"/>
          <p:cNvSpPr>
            <a:spLocks/>
          </p:cNvSpPr>
          <p:nvPr/>
        </p:nvSpPr>
        <p:spPr bwMode="auto">
          <a:xfrm>
            <a:off x="6227762" y="2492375"/>
            <a:ext cx="710871" cy="616898"/>
          </a:xfrm>
          <a:custGeom>
            <a:avLst/>
            <a:gdLst>
              <a:gd name="T0" fmla="*/ 45 w 408"/>
              <a:gd name="T1" fmla="*/ 0 h 318"/>
              <a:gd name="T2" fmla="*/ 0 w 408"/>
              <a:gd name="T3" fmla="*/ 91 h 318"/>
              <a:gd name="T4" fmla="*/ 45 w 408"/>
              <a:gd name="T5" fmla="*/ 272 h 318"/>
              <a:gd name="T6" fmla="*/ 227 w 408"/>
              <a:gd name="T7" fmla="*/ 318 h 318"/>
              <a:gd name="T8" fmla="*/ 363 w 408"/>
              <a:gd name="T9" fmla="*/ 272 h 318"/>
              <a:gd name="T10" fmla="*/ 408 w 408"/>
              <a:gd name="T11" fmla="*/ 136 h 318"/>
              <a:gd name="T12" fmla="*/ 363 w 408"/>
              <a:gd name="T13" fmla="*/ 4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8" h="318">
                <a:moveTo>
                  <a:pt x="45" y="0"/>
                </a:moveTo>
                <a:cubicBezTo>
                  <a:pt x="22" y="23"/>
                  <a:pt x="0" y="46"/>
                  <a:pt x="0" y="91"/>
                </a:cubicBezTo>
                <a:cubicBezTo>
                  <a:pt x="0" y="136"/>
                  <a:pt x="7" y="234"/>
                  <a:pt x="45" y="272"/>
                </a:cubicBezTo>
                <a:cubicBezTo>
                  <a:pt x="83" y="310"/>
                  <a:pt x="174" y="318"/>
                  <a:pt x="227" y="318"/>
                </a:cubicBezTo>
                <a:cubicBezTo>
                  <a:pt x="280" y="318"/>
                  <a:pt x="333" y="302"/>
                  <a:pt x="363" y="272"/>
                </a:cubicBezTo>
                <a:cubicBezTo>
                  <a:pt x="393" y="242"/>
                  <a:pt x="408" y="174"/>
                  <a:pt x="408" y="136"/>
                </a:cubicBezTo>
                <a:cubicBezTo>
                  <a:pt x="408" y="98"/>
                  <a:pt x="370" y="61"/>
                  <a:pt x="363" y="4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7091363" y="4581525"/>
            <a:ext cx="1264931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5" name="Freeform 29"/>
          <p:cNvSpPr>
            <a:spLocks/>
          </p:cNvSpPr>
          <p:nvPr/>
        </p:nvSpPr>
        <p:spPr bwMode="auto">
          <a:xfrm>
            <a:off x="5219699" y="5157787"/>
            <a:ext cx="3240733" cy="791493"/>
          </a:xfrm>
          <a:custGeom>
            <a:avLst/>
            <a:gdLst>
              <a:gd name="T0" fmla="*/ 0 w 1860"/>
              <a:gd name="T1" fmla="*/ 0 h 408"/>
              <a:gd name="T2" fmla="*/ 0 w 1860"/>
              <a:gd name="T3" fmla="*/ 408 h 408"/>
              <a:gd name="T4" fmla="*/ 1860 w 1860"/>
              <a:gd name="T5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" h="408">
                <a:moveTo>
                  <a:pt x="0" y="0"/>
                </a:moveTo>
                <a:lnTo>
                  <a:pt x="0" y="408"/>
                </a:lnTo>
                <a:lnTo>
                  <a:pt x="1860" y="408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432674" y="3881437"/>
            <a:ext cx="4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800">
                <a:latin typeface="Arial" charset="0"/>
              </a:rPr>
              <a:t>T</a:t>
            </a:r>
            <a:r>
              <a:rPr lang="en-US" altLang="zh-TW" sz="1800" baseline="-25000">
                <a:latin typeface="Arial" charset="0"/>
              </a:rPr>
              <a:t>c</a:t>
            </a:r>
            <a:endParaRPr lang="en-US" altLang="zh-TW" sz="1800">
              <a:latin typeface="Arial" charset="0"/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307263" y="5373687"/>
            <a:ext cx="1027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latin typeface="Arial" charset="0"/>
              </a:rPr>
              <a:t>T, C</a:t>
            </a:r>
            <a:r>
              <a:rPr lang="en-US" altLang="zh-TW" sz="1800" baseline="-25000">
                <a:latin typeface="Arial" charset="0"/>
              </a:rPr>
              <a:t>a</a:t>
            </a:r>
            <a:endParaRPr lang="en-US" altLang="zh-TW" sz="1800">
              <a:latin typeface="Arial" charset="0"/>
            </a:endParaRP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1509711" y="859631"/>
            <a:ext cx="17391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latin typeface="Arial" charset="0"/>
              </a:rPr>
              <a:t>W, </a:t>
            </a:r>
            <a:r>
              <a:rPr lang="en-US" altLang="zh-TW" sz="1800" dirty="0" err="1" smtClean="0">
                <a:latin typeface="Arial" charset="0"/>
              </a:rPr>
              <a:t>T</a:t>
            </a:r>
            <a:r>
              <a:rPr lang="en-US" altLang="zh-TW" sz="1200" dirty="0" err="1" smtClean="0">
                <a:latin typeface="Arial" charset="0"/>
              </a:rPr>
              <a:t>f</a:t>
            </a:r>
            <a:r>
              <a:rPr lang="en-US" altLang="zh-TW" sz="1800" dirty="0" smtClean="0">
                <a:latin typeface="Arial" charset="0"/>
              </a:rPr>
              <a:t>, </a:t>
            </a:r>
            <a:r>
              <a:rPr lang="en-US" altLang="zh-TW" sz="1800" dirty="0" err="1" smtClean="0">
                <a:latin typeface="Arial" charset="0"/>
              </a:rPr>
              <a:t>C</a:t>
            </a:r>
            <a:r>
              <a:rPr lang="en-US" altLang="zh-TW" sz="1200" dirty="0" err="1" smtClean="0">
                <a:latin typeface="Arial" charset="0"/>
              </a:rPr>
              <a:t>f</a:t>
            </a:r>
            <a:endParaRPr lang="en-US" altLang="zh-TW" sz="1200" dirty="0">
              <a:latin typeface="Arial" charset="0"/>
            </a:endParaRP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647699" y="1557337"/>
            <a:ext cx="1381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latin typeface="Arial" charset="0"/>
              </a:rPr>
              <a:t>Set   Point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627312" y="4581523"/>
            <a:ext cx="946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latin typeface="Arial" charset="0"/>
              </a:rPr>
              <a:t>T</a:t>
            </a:r>
            <a:r>
              <a:rPr lang="en-US" altLang="zh-TW" sz="1400" dirty="0" smtClean="0">
                <a:latin typeface="Arial" charset="0"/>
              </a:rPr>
              <a:t>c</a:t>
            </a:r>
            <a:r>
              <a:rPr lang="en-US" altLang="zh-TW" sz="1800" dirty="0" smtClean="0">
                <a:latin typeface="Arial" charset="0"/>
              </a:rPr>
              <a:t>, </a:t>
            </a:r>
            <a:r>
              <a:rPr lang="en-US" altLang="zh-TW" sz="1800" dirty="0" err="1" smtClean="0">
                <a:latin typeface="Arial" charset="0"/>
              </a:rPr>
              <a:t>W</a:t>
            </a:r>
            <a:r>
              <a:rPr lang="en-US" altLang="zh-TW" sz="1800" baseline="-25000" dirty="0" err="1" smtClean="0">
                <a:latin typeface="Arial" charset="0"/>
              </a:rPr>
              <a:t>c</a:t>
            </a:r>
            <a:r>
              <a:rPr lang="en-US" altLang="zh-TW" sz="1800" baseline="-25000" dirty="0" smtClean="0">
                <a:latin typeface="Arial" charset="0"/>
              </a:rPr>
              <a:t>, </a:t>
            </a:r>
            <a:endParaRPr lang="en-US" altLang="zh-TW" sz="2000" dirty="0">
              <a:latin typeface="Arial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4787899" y="3573462"/>
            <a:ext cx="1186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CC3300"/>
                </a:solidFill>
                <a:latin typeface="Arial" charset="0"/>
              </a:rPr>
              <a:t>A </a:t>
            </a:r>
            <a:r>
              <a:rPr lang="en-US" altLang="zh-TW" sz="1800" b="1" dirty="0">
                <a:solidFill>
                  <a:srgbClr val="CC3300"/>
                </a:solidFill>
                <a:latin typeface="Arial" charset="0"/>
                <a:sym typeface="Wingdings" pitchFamily="2" charset="2"/>
              </a:rPr>
              <a:t> B</a:t>
            </a:r>
            <a:endParaRPr lang="en-US" altLang="zh-TW" sz="1800" b="1" dirty="0">
              <a:solidFill>
                <a:srgbClr val="CC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31543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sz="3200" dirty="0" smtClean="0"/>
                  <a:t>1. Implement the previous PID setting by changing the set point to 69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altLang="zh-TW" sz="3200" dirty="0" smtClean="0"/>
                  <a:t/>
                </a:r>
                <a:br>
                  <a:rPr lang="en-US" altLang="zh-TW" sz="3200" dirty="0" smtClean="0"/>
                </a:br>
                <a:r>
                  <a:rPr lang="en-US" altLang="zh-TW" sz="3200" dirty="0" smtClean="0"/>
                  <a:t>2. Perform as cascade control as the inlet cooling water flow rate is subject to the following pattern,  and compare it to no </a:t>
                </a:r>
                <a:r>
                  <a:rPr lang="en-US" altLang="zh-TW" sz="3200" dirty="0" err="1" smtClean="0"/>
                  <a:t>cas</a:t>
                </a:r>
                <a:r>
                  <a:rPr lang="en-US" altLang="zh-TW" sz="3200" dirty="0" smtClean="0"/>
                  <a:t> cascade control case.</a:t>
                </a:r>
                <a:br>
                  <a:rPr lang="en-US" altLang="zh-TW" sz="3200" dirty="0" smtClean="0"/>
                </a:br>
                <a:endParaRPr lang="zh-TW" altLang="en-US" sz="32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3154362"/>
              </a:xfrm>
              <a:blipFill>
                <a:blip r:embed="rId2"/>
                <a:stretch>
                  <a:fillRect r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809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86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Cambria Math</vt:lpstr>
      <vt:lpstr>Wingdings</vt:lpstr>
      <vt:lpstr>Office 佈景主題</vt:lpstr>
      <vt:lpstr>CHE507 Homework #3</vt:lpstr>
      <vt:lpstr>Consider the following The jacketed CSTR as demonstrated in the previous homework</vt:lpstr>
      <vt:lpstr>1. Implement the previous PID setting by changing the set point to 69℃ 2. Perform as cascade control as the inlet cooling water flow rate is subject to the following pattern,  and compare it to no cas cascade control case.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CHE506 Homework #3</dc:title>
  <dc:creator>ssjang</dc:creator>
  <cp:lastModifiedBy>ssjang</cp:lastModifiedBy>
  <cp:revision>12</cp:revision>
  <dcterms:created xsi:type="dcterms:W3CDTF">2010-12-14T13:18:59Z</dcterms:created>
  <dcterms:modified xsi:type="dcterms:W3CDTF">2023-10-31T15:44:18Z</dcterms:modified>
</cp:coreProperties>
</file>