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2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C3B405C-B0C2-4564-97F2-F204067383BF}" type="datetimeFigureOut">
              <a:rPr lang="zh-TW" altLang="en-US" smtClean="0"/>
              <a:pPr/>
              <a:t>2023/10/31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A0AA898-6307-4A8A-B342-5AE67AA7FB03}"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C3B405C-B0C2-4564-97F2-F204067383BF}" type="datetimeFigureOut">
              <a:rPr lang="zh-TW" altLang="en-US" smtClean="0"/>
              <a:pPr/>
              <a:t>2023/10/31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A0AA898-6307-4A8A-B342-5AE67AA7FB03}"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C3B405C-B0C2-4564-97F2-F204067383BF}" type="datetimeFigureOut">
              <a:rPr lang="zh-TW" altLang="en-US" smtClean="0"/>
              <a:pPr/>
              <a:t>2023/10/31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A0AA898-6307-4A8A-B342-5AE67AA7FB03}"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C3B405C-B0C2-4564-97F2-F204067383BF}" type="datetimeFigureOut">
              <a:rPr lang="zh-TW" altLang="en-US" smtClean="0"/>
              <a:pPr/>
              <a:t>2023/10/31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A0AA898-6307-4A8A-B342-5AE67AA7FB03}"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C3B405C-B0C2-4564-97F2-F204067383BF}" type="datetimeFigureOut">
              <a:rPr lang="zh-TW" altLang="en-US" smtClean="0"/>
              <a:pPr/>
              <a:t>2023/10/31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A0AA898-6307-4A8A-B342-5AE67AA7FB03}"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C3B405C-B0C2-4564-97F2-F204067383BF}" type="datetimeFigureOut">
              <a:rPr lang="zh-TW" altLang="en-US" smtClean="0"/>
              <a:pPr/>
              <a:t>2023/10/31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A0AA898-6307-4A8A-B342-5AE67AA7FB03}"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C3B405C-B0C2-4564-97F2-F204067383BF}" type="datetimeFigureOut">
              <a:rPr lang="zh-TW" altLang="en-US" smtClean="0"/>
              <a:pPr/>
              <a:t>2023/10/31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A0AA898-6307-4A8A-B342-5AE67AA7FB03}"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C3B405C-B0C2-4564-97F2-F204067383BF}" type="datetimeFigureOut">
              <a:rPr lang="zh-TW" altLang="en-US" smtClean="0"/>
              <a:pPr/>
              <a:t>2023/10/31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A0AA898-6307-4A8A-B342-5AE67AA7FB03}"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3B405C-B0C2-4564-97F2-F204067383BF}" type="datetimeFigureOut">
              <a:rPr lang="zh-TW" altLang="en-US" smtClean="0"/>
              <a:pPr/>
              <a:t>2023/10/31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A0AA898-6307-4A8A-B342-5AE67AA7FB03}"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C3B405C-B0C2-4564-97F2-F204067383BF}" type="datetimeFigureOut">
              <a:rPr lang="zh-TW" altLang="en-US" smtClean="0"/>
              <a:pPr/>
              <a:t>2023/10/31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A0AA898-6307-4A8A-B342-5AE67AA7FB03}"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C3B405C-B0C2-4564-97F2-F204067383BF}" type="datetimeFigureOut">
              <a:rPr lang="zh-TW" altLang="en-US" smtClean="0"/>
              <a:pPr/>
              <a:t>2023/10/31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A0AA898-6307-4A8A-B342-5AE67AA7FB03}"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B405C-B0C2-4564-97F2-F204067383BF}" type="datetimeFigureOut">
              <a:rPr lang="zh-TW" altLang="en-US" smtClean="0"/>
              <a:pPr/>
              <a:t>2023/10/31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AA898-6307-4A8A-B342-5AE67AA7FB03}"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CHE507 Advanced Process Control</a:t>
            </a:r>
            <a:endParaRPr lang="zh-TW" altLang="en-US" dirty="0"/>
          </a:p>
        </p:txBody>
      </p:sp>
      <p:sp>
        <p:nvSpPr>
          <p:cNvPr id="3" name="副標題 2"/>
          <p:cNvSpPr>
            <a:spLocks noGrp="1"/>
          </p:cNvSpPr>
          <p:nvPr>
            <p:ph type="subTitle" idx="1"/>
          </p:nvPr>
        </p:nvSpPr>
        <p:spPr/>
        <p:txBody>
          <a:bodyPr/>
          <a:lstStyle/>
          <a:p>
            <a:r>
              <a:rPr lang="en-US" altLang="zh-TW" dirty="0" smtClean="0">
                <a:solidFill>
                  <a:schemeClr val="tx1"/>
                </a:solidFill>
              </a:rPr>
              <a:t>Homework #2</a:t>
            </a:r>
          </a:p>
          <a:p>
            <a:r>
              <a:rPr lang="en-US" altLang="zh-TW" dirty="0" smtClean="0">
                <a:solidFill>
                  <a:schemeClr val="tx1"/>
                </a:solidFill>
              </a:rPr>
              <a:t>Due Nov. 22</a:t>
            </a:r>
            <a:endParaRPr lang="zh-TW" alt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400" dirty="0" smtClean="0"/>
              <a:t>Problem #1 Consider the following wastewater treatment process,  Let’s Assume that (the follows are typically unknown) : </a:t>
            </a:r>
            <a:endParaRPr lang="zh-TW" altLang="en-US" sz="2400" dirty="0"/>
          </a:p>
        </p:txBody>
      </p:sp>
      <p:sp>
        <p:nvSpPr>
          <p:cNvPr id="4" name="矩形 4"/>
          <p:cNvSpPr>
            <a:spLocks noChangeArrowheads="1"/>
          </p:cNvSpPr>
          <p:nvPr/>
        </p:nvSpPr>
        <p:spPr bwMode="auto">
          <a:xfrm>
            <a:off x="2786050" y="4286256"/>
            <a:ext cx="3067638" cy="1724691"/>
          </a:xfrm>
          <a:prstGeom prst="rect">
            <a:avLst/>
          </a:prstGeom>
          <a:solidFill>
            <a:schemeClr val="accent1"/>
          </a:solidFill>
          <a:ln w="9525" algn="ctr">
            <a:solidFill>
              <a:schemeClr val="tx1"/>
            </a:solidFill>
            <a:round/>
            <a:headEnd/>
            <a:tailEnd/>
          </a:ln>
        </p:spPr>
        <p:txBody>
          <a:bodyPr/>
          <a:lstStyle/>
          <a:p>
            <a:r>
              <a:rPr lang="en-US" altLang="zh-TW" sz="2400"/>
              <a:t>Waste water treatment</a:t>
            </a:r>
            <a:endParaRPr lang="zh-TW" altLang="en-US" sz="2400"/>
          </a:p>
        </p:txBody>
      </p:sp>
      <p:sp>
        <p:nvSpPr>
          <p:cNvPr id="5" name="矩形 5"/>
          <p:cNvSpPr>
            <a:spLocks noChangeArrowheads="1"/>
          </p:cNvSpPr>
          <p:nvPr/>
        </p:nvSpPr>
        <p:spPr bwMode="auto">
          <a:xfrm>
            <a:off x="3500430" y="3071810"/>
            <a:ext cx="1464099" cy="827851"/>
          </a:xfrm>
          <a:prstGeom prst="rect">
            <a:avLst/>
          </a:prstGeom>
          <a:solidFill>
            <a:schemeClr val="accent1"/>
          </a:solidFill>
          <a:ln w="9525" algn="ctr">
            <a:solidFill>
              <a:schemeClr val="tx1"/>
            </a:solidFill>
            <a:round/>
            <a:headEnd/>
            <a:tailEnd/>
          </a:ln>
        </p:spPr>
        <p:txBody>
          <a:bodyPr/>
          <a:lstStyle/>
          <a:p>
            <a:r>
              <a:rPr lang="en-US" altLang="zh-TW" dirty="0"/>
              <a:t>Disturbed flow rate</a:t>
            </a:r>
            <a:endParaRPr lang="zh-TW" altLang="en-US" dirty="0"/>
          </a:p>
        </p:txBody>
      </p:sp>
      <p:cxnSp>
        <p:nvCxnSpPr>
          <p:cNvPr id="6" name="圖案 7"/>
          <p:cNvCxnSpPr>
            <a:cxnSpLocks noChangeShapeType="1"/>
          </p:cNvCxnSpPr>
          <p:nvPr/>
        </p:nvCxnSpPr>
        <p:spPr bwMode="auto">
          <a:xfrm rot="16200000" flipH="1">
            <a:off x="4760634" y="3740432"/>
            <a:ext cx="758864" cy="278876"/>
          </a:xfrm>
          <a:prstGeom prst="bentConnector3">
            <a:avLst>
              <a:gd name="adj1" fmla="val 50000"/>
            </a:avLst>
          </a:prstGeom>
          <a:noFill/>
          <a:ln w="9525" algn="ctr">
            <a:solidFill>
              <a:schemeClr val="tx1"/>
            </a:solidFill>
            <a:round/>
            <a:headEnd/>
            <a:tailEnd type="arrow" w="med" len="med"/>
          </a:ln>
        </p:spPr>
      </p:cxnSp>
      <p:cxnSp>
        <p:nvCxnSpPr>
          <p:cNvPr id="7" name="直線單箭頭接點 9"/>
          <p:cNvCxnSpPr>
            <a:cxnSpLocks noChangeShapeType="1"/>
          </p:cNvCxnSpPr>
          <p:nvPr/>
        </p:nvCxnSpPr>
        <p:spPr bwMode="auto">
          <a:xfrm flipV="1">
            <a:off x="5929322" y="4929198"/>
            <a:ext cx="2649351" cy="1225"/>
          </a:xfrm>
          <a:prstGeom prst="straightConnector1">
            <a:avLst/>
          </a:prstGeom>
          <a:noFill/>
          <a:ln w="9525" algn="ctr">
            <a:solidFill>
              <a:schemeClr val="tx1"/>
            </a:solidFill>
            <a:round/>
            <a:headEnd/>
            <a:tailEnd type="arrow" w="med" len="med"/>
          </a:ln>
        </p:spPr>
      </p:cxnSp>
      <p:sp>
        <p:nvSpPr>
          <p:cNvPr id="8" name="向下箭號 10"/>
          <p:cNvSpPr>
            <a:spLocks noChangeArrowheads="1"/>
          </p:cNvSpPr>
          <p:nvPr/>
        </p:nvSpPr>
        <p:spPr bwMode="auto">
          <a:xfrm>
            <a:off x="7215206" y="5072074"/>
            <a:ext cx="472541" cy="944364"/>
          </a:xfrm>
          <a:prstGeom prst="downArrow">
            <a:avLst>
              <a:gd name="adj1" fmla="val 50000"/>
              <a:gd name="adj2" fmla="val 50024"/>
            </a:avLst>
          </a:prstGeom>
          <a:solidFill>
            <a:schemeClr val="accent1"/>
          </a:solidFill>
          <a:ln w="9525" algn="ctr">
            <a:solidFill>
              <a:schemeClr val="tx1"/>
            </a:solidFill>
            <a:round/>
            <a:headEnd/>
            <a:tailEnd/>
          </a:ln>
        </p:spPr>
        <p:txBody>
          <a:bodyPr/>
          <a:lstStyle/>
          <a:p>
            <a:endParaRPr lang="zh-TW" altLang="en-US"/>
          </a:p>
        </p:txBody>
      </p:sp>
      <p:sp>
        <p:nvSpPr>
          <p:cNvPr id="9" name="流程圖: 或 11"/>
          <p:cNvSpPr>
            <a:spLocks noChangeArrowheads="1"/>
          </p:cNvSpPr>
          <p:nvPr/>
        </p:nvSpPr>
        <p:spPr bwMode="auto">
          <a:xfrm>
            <a:off x="7215206" y="4714884"/>
            <a:ext cx="488034" cy="413926"/>
          </a:xfrm>
          <a:prstGeom prst="flowChartOr">
            <a:avLst/>
          </a:prstGeom>
          <a:solidFill>
            <a:schemeClr val="accent1"/>
          </a:solidFill>
          <a:ln w="9525" algn="ctr">
            <a:solidFill>
              <a:schemeClr val="tx1"/>
            </a:solidFill>
            <a:round/>
            <a:headEnd/>
            <a:tailEnd/>
          </a:ln>
        </p:spPr>
        <p:txBody>
          <a:bodyPr/>
          <a:lstStyle/>
          <a:p>
            <a:endParaRPr lang="zh-TW" altLang="en-US"/>
          </a:p>
        </p:txBody>
      </p:sp>
      <p:sp>
        <p:nvSpPr>
          <p:cNvPr id="10" name="文字方塊 12"/>
          <p:cNvSpPr txBox="1">
            <a:spLocks noChangeArrowheads="1"/>
          </p:cNvSpPr>
          <p:nvPr/>
        </p:nvSpPr>
        <p:spPr bwMode="auto">
          <a:xfrm>
            <a:off x="6786578" y="5929330"/>
            <a:ext cx="680148" cy="369332"/>
          </a:xfrm>
          <a:prstGeom prst="rect">
            <a:avLst/>
          </a:prstGeom>
          <a:noFill/>
          <a:ln w="9525">
            <a:noFill/>
            <a:miter lim="800000"/>
            <a:headEnd/>
            <a:tailEnd/>
          </a:ln>
        </p:spPr>
        <p:txBody>
          <a:bodyPr wrap="square">
            <a:spAutoFit/>
          </a:bodyPr>
          <a:lstStyle/>
          <a:p>
            <a:r>
              <a:rPr lang="en-US" altLang="zh-TW" dirty="0"/>
              <a:t>BOD</a:t>
            </a:r>
            <a:endParaRPr lang="zh-TW" altLang="en-US" dirty="0"/>
          </a:p>
        </p:txBody>
      </p:sp>
      <p:cxnSp>
        <p:nvCxnSpPr>
          <p:cNvPr id="11" name="直線單箭頭接點 14"/>
          <p:cNvCxnSpPr>
            <a:cxnSpLocks noChangeShapeType="1"/>
          </p:cNvCxnSpPr>
          <p:nvPr/>
        </p:nvCxnSpPr>
        <p:spPr bwMode="auto">
          <a:xfrm>
            <a:off x="857224" y="4929198"/>
            <a:ext cx="1533819" cy="1534"/>
          </a:xfrm>
          <a:prstGeom prst="straightConnector1">
            <a:avLst/>
          </a:prstGeom>
          <a:noFill/>
          <a:ln w="9525" algn="ctr">
            <a:solidFill>
              <a:schemeClr val="tx1"/>
            </a:solidFill>
            <a:round/>
            <a:headEnd/>
            <a:tailEnd type="arrow" w="med" len="med"/>
          </a:ln>
        </p:spPr>
      </p:cxnSp>
      <p:sp>
        <p:nvSpPr>
          <p:cNvPr id="12" name="文字方塊 15"/>
          <p:cNvSpPr txBox="1">
            <a:spLocks noChangeArrowheads="1"/>
          </p:cNvSpPr>
          <p:nvPr/>
        </p:nvSpPr>
        <p:spPr bwMode="auto">
          <a:xfrm>
            <a:off x="857224" y="5143512"/>
            <a:ext cx="1306070" cy="369332"/>
          </a:xfrm>
          <a:prstGeom prst="rect">
            <a:avLst/>
          </a:prstGeom>
          <a:noFill/>
          <a:ln w="9525">
            <a:noFill/>
            <a:miter lim="800000"/>
            <a:headEnd/>
            <a:tailEnd/>
          </a:ln>
        </p:spPr>
        <p:txBody>
          <a:bodyPr wrap="square">
            <a:spAutoFit/>
          </a:bodyPr>
          <a:lstStyle/>
          <a:p>
            <a:r>
              <a:rPr lang="en-US" altLang="zh-TW" dirty="0"/>
              <a:t>Chemicals</a:t>
            </a:r>
            <a:endParaRPr lang="zh-TW" altLang="en-US" dirty="0"/>
          </a:p>
        </p:txBody>
      </p:sp>
      <p:sp>
        <p:nvSpPr>
          <p:cNvPr id="13" name="文字方塊 16"/>
          <p:cNvSpPr txBox="1">
            <a:spLocks noChangeArrowheads="1"/>
          </p:cNvSpPr>
          <p:nvPr/>
        </p:nvSpPr>
        <p:spPr bwMode="auto">
          <a:xfrm>
            <a:off x="7429520" y="5929330"/>
            <a:ext cx="642964" cy="369332"/>
          </a:xfrm>
          <a:prstGeom prst="rect">
            <a:avLst/>
          </a:prstGeom>
          <a:noFill/>
          <a:ln w="9525">
            <a:noFill/>
            <a:miter lim="800000"/>
            <a:headEnd/>
            <a:tailEnd/>
          </a:ln>
        </p:spPr>
        <p:txBody>
          <a:bodyPr wrap="square">
            <a:spAutoFit/>
          </a:bodyPr>
          <a:lstStyle/>
          <a:p>
            <a:r>
              <a:rPr lang="en-US" altLang="zh-TW" dirty="0"/>
              <a:t>(CV)</a:t>
            </a:r>
            <a:endParaRPr lang="zh-TW" altLang="en-US" dirty="0"/>
          </a:p>
        </p:txBody>
      </p:sp>
      <p:sp>
        <p:nvSpPr>
          <p:cNvPr id="14" name="文字方塊 17"/>
          <p:cNvSpPr txBox="1">
            <a:spLocks noChangeArrowheads="1"/>
          </p:cNvSpPr>
          <p:nvPr/>
        </p:nvSpPr>
        <p:spPr bwMode="auto">
          <a:xfrm>
            <a:off x="6786578" y="3000372"/>
            <a:ext cx="492681" cy="369332"/>
          </a:xfrm>
          <a:prstGeom prst="rect">
            <a:avLst/>
          </a:prstGeom>
          <a:noFill/>
          <a:ln w="9525">
            <a:noFill/>
            <a:miter lim="800000"/>
            <a:headEnd/>
            <a:tailEnd/>
          </a:ln>
        </p:spPr>
        <p:txBody>
          <a:bodyPr wrap="square">
            <a:spAutoFit/>
          </a:bodyPr>
          <a:lstStyle/>
          <a:p>
            <a:r>
              <a:rPr lang="en-US" altLang="zh-TW" dirty="0"/>
              <a:t>DV</a:t>
            </a:r>
            <a:endParaRPr lang="zh-TW" altLang="en-US" dirty="0"/>
          </a:p>
        </p:txBody>
      </p:sp>
      <p:sp>
        <p:nvSpPr>
          <p:cNvPr id="15" name="文字方塊 18"/>
          <p:cNvSpPr txBox="1">
            <a:spLocks noChangeArrowheads="1"/>
          </p:cNvSpPr>
          <p:nvPr/>
        </p:nvSpPr>
        <p:spPr bwMode="auto">
          <a:xfrm>
            <a:off x="1071538" y="4286256"/>
            <a:ext cx="517470" cy="369332"/>
          </a:xfrm>
          <a:prstGeom prst="rect">
            <a:avLst/>
          </a:prstGeom>
          <a:noFill/>
          <a:ln w="9525">
            <a:noFill/>
            <a:miter lim="800000"/>
            <a:headEnd/>
            <a:tailEnd/>
          </a:ln>
        </p:spPr>
        <p:txBody>
          <a:bodyPr wrap="square">
            <a:spAutoFit/>
          </a:bodyPr>
          <a:lstStyle/>
          <a:p>
            <a:r>
              <a:rPr lang="en-US" altLang="zh-TW" dirty="0"/>
              <a:t>MV</a:t>
            </a:r>
            <a:endParaRPr lang="zh-TW" altLang="en-US" dirty="0"/>
          </a:p>
        </p:txBody>
      </p:sp>
      <p:sp>
        <p:nvSpPr>
          <p:cNvPr id="17" name="向右箭號 16"/>
          <p:cNvSpPr/>
          <p:nvPr/>
        </p:nvSpPr>
        <p:spPr>
          <a:xfrm>
            <a:off x="5715008" y="3214686"/>
            <a:ext cx="954872" cy="46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2"/>
          <p:cNvSpPr txBox="1">
            <a:spLocks noChangeArrowheads="1"/>
          </p:cNvSpPr>
          <p:nvPr/>
        </p:nvSpPr>
        <p:spPr bwMode="auto">
          <a:xfrm>
            <a:off x="6715140" y="3357562"/>
            <a:ext cx="680148" cy="369332"/>
          </a:xfrm>
          <a:prstGeom prst="rect">
            <a:avLst/>
          </a:prstGeom>
          <a:noFill/>
          <a:ln w="9525">
            <a:noFill/>
            <a:miter lim="800000"/>
            <a:headEnd/>
            <a:tailEnd/>
          </a:ln>
        </p:spPr>
        <p:txBody>
          <a:bodyPr wrap="square">
            <a:spAutoFit/>
          </a:bodyPr>
          <a:lstStyle/>
          <a:p>
            <a:r>
              <a:rPr lang="en-US" altLang="zh-TW" dirty="0"/>
              <a:t>BOD</a:t>
            </a:r>
            <a:endParaRPr lang="zh-TW" altLang="en-US" dirty="0"/>
          </a:p>
        </p:txBody>
      </p:sp>
      <p:sp>
        <p:nvSpPr>
          <p:cNvPr id="34" name="流程圖: 或 11"/>
          <p:cNvSpPr>
            <a:spLocks noChangeArrowheads="1"/>
          </p:cNvSpPr>
          <p:nvPr/>
        </p:nvSpPr>
        <p:spPr bwMode="auto">
          <a:xfrm>
            <a:off x="5072066" y="3357562"/>
            <a:ext cx="488034" cy="413926"/>
          </a:xfrm>
          <a:prstGeom prst="flowChartOr">
            <a:avLst/>
          </a:prstGeom>
          <a:solidFill>
            <a:schemeClr val="accent1"/>
          </a:solidFill>
          <a:ln w="9525" algn="ctr">
            <a:solidFill>
              <a:schemeClr val="tx1"/>
            </a:solidFill>
            <a:round/>
            <a:headEnd/>
            <a:tailEnd/>
          </a:ln>
        </p:spPr>
        <p:txBody>
          <a:bodyPr/>
          <a:lstStyle/>
          <a:p>
            <a:endParaRPr lang="zh-TW" altLang="en-US"/>
          </a:p>
        </p:txBody>
      </p:sp>
      <p:graphicFrame>
        <p:nvGraphicFramePr>
          <p:cNvPr id="35" name="物件 34"/>
          <p:cNvGraphicFramePr>
            <a:graphicFrameLocks noChangeAspect="1"/>
          </p:cNvGraphicFramePr>
          <p:nvPr/>
        </p:nvGraphicFramePr>
        <p:xfrm>
          <a:off x="2775710" y="1357298"/>
          <a:ext cx="2809106" cy="1179514"/>
        </p:xfrm>
        <a:graphic>
          <a:graphicData uri="http://schemas.openxmlformats.org/presentationml/2006/ole">
            <mc:AlternateContent xmlns:mc="http://schemas.openxmlformats.org/markup-compatibility/2006">
              <mc:Choice xmlns:v="urn:schemas-microsoft-com:vml" Requires="v">
                <p:oleObj spid="_x0000_s1028" name="Equation" r:id="rId3" imgW="2298600" imgH="965160" progId="">
                  <p:embed/>
                </p:oleObj>
              </mc:Choice>
              <mc:Fallback>
                <p:oleObj name="Equation" r:id="rId3" imgW="2298600" imgH="9651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5710" y="1357298"/>
                        <a:ext cx="2809106" cy="1179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#1 - Continued</a:t>
            </a:r>
            <a:endParaRPr lang="zh-TW" altLang="en-US" dirty="0"/>
          </a:p>
        </p:txBody>
      </p:sp>
      <p:sp>
        <p:nvSpPr>
          <p:cNvPr id="3" name="內容版面配置區 2"/>
          <p:cNvSpPr>
            <a:spLocks noGrp="1"/>
          </p:cNvSpPr>
          <p:nvPr>
            <p:ph idx="1"/>
          </p:nvPr>
        </p:nvSpPr>
        <p:spPr/>
        <p:txBody>
          <a:bodyPr/>
          <a:lstStyle/>
          <a:p>
            <a:r>
              <a:rPr lang="en-US" altLang="zh-TW" dirty="0" smtClean="0"/>
              <a:t>Let’s assume that both, DV, CV are measurable, and some plant tests can be done by changing the MV and DV’s to approximate the dynamics among the variables.   Now let DV are subjected to a persistent pulse disturbance:</a:t>
            </a:r>
          </a:p>
          <a:p>
            <a:endParaRPr lang="en-US" altLang="zh-TW" dirty="0"/>
          </a:p>
          <a:p>
            <a:endParaRPr lang="zh-TW" altLang="en-US" dirty="0"/>
          </a:p>
        </p:txBody>
      </p:sp>
      <p:pic>
        <p:nvPicPr>
          <p:cNvPr id="2052" name="Picture 4"/>
          <p:cNvPicPr>
            <a:picLocks noChangeAspect="1" noChangeArrowheads="1"/>
          </p:cNvPicPr>
          <p:nvPr/>
        </p:nvPicPr>
        <p:blipFill>
          <a:blip r:embed="rId2" cstate="print"/>
          <a:srcRect/>
          <a:stretch>
            <a:fillRect/>
          </a:stretch>
        </p:blipFill>
        <p:spPr bwMode="auto">
          <a:xfrm>
            <a:off x="1071538" y="4187862"/>
            <a:ext cx="7067569" cy="267013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#1 - Continued</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Design a </a:t>
            </a:r>
            <a:r>
              <a:rPr lang="en-US" altLang="zh-TW" dirty="0" err="1" smtClean="0"/>
              <a:t>feedforward</a:t>
            </a:r>
            <a:r>
              <a:rPr lang="en-US" altLang="zh-TW" dirty="0" smtClean="0"/>
              <a:t> controller the above process using approximate first-order-plus-dead-time  models for both disturbances and process systems.</a:t>
            </a:r>
          </a:p>
          <a:p>
            <a:r>
              <a:rPr lang="en-US" altLang="zh-TW" dirty="0" smtClean="0"/>
              <a:t>Design a feedback controller for the above process and tune it based on the method of reaction curve.</a:t>
            </a:r>
          </a:p>
          <a:p>
            <a:r>
              <a:rPr lang="en-US" altLang="zh-TW" dirty="0" smtClean="0"/>
              <a:t>Compare the performance of the feedback and </a:t>
            </a:r>
            <a:r>
              <a:rPr lang="en-US" altLang="zh-TW" dirty="0" err="1" smtClean="0"/>
              <a:t>feedforward</a:t>
            </a:r>
            <a:r>
              <a:rPr lang="en-US" altLang="zh-TW" dirty="0" smtClean="0"/>
              <a:t> controllers.</a:t>
            </a:r>
            <a:endParaRPr lang="zh-TW" altLang="en-US" dirty="0"/>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146</Words>
  <Application>Microsoft Office PowerPoint</Application>
  <PresentationFormat>如螢幕大小 (4:3)</PresentationFormat>
  <Paragraphs>18</Paragraphs>
  <Slides>4</Slides>
  <Notes>0</Notes>
  <HiddenSlides>0</HiddenSlides>
  <MMClips>0</MMClips>
  <ScaleCrop>false</ScaleCrop>
  <HeadingPairs>
    <vt:vector size="8" baseType="variant">
      <vt:variant>
        <vt:lpstr>使用字型</vt:lpstr>
      </vt:variant>
      <vt:variant>
        <vt:i4>3</vt:i4>
      </vt:variant>
      <vt:variant>
        <vt:lpstr>佈景主題</vt:lpstr>
      </vt:variant>
      <vt:variant>
        <vt:i4>1</vt:i4>
      </vt:variant>
      <vt:variant>
        <vt:lpstr>內嵌 OLE 伺服程式</vt:lpstr>
      </vt:variant>
      <vt:variant>
        <vt:i4>1</vt:i4>
      </vt:variant>
      <vt:variant>
        <vt:lpstr>投影片標題</vt:lpstr>
      </vt:variant>
      <vt:variant>
        <vt:i4>4</vt:i4>
      </vt:variant>
    </vt:vector>
  </HeadingPairs>
  <TitlesOfParts>
    <vt:vector size="9" baseType="lpstr">
      <vt:lpstr>新細明體</vt:lpstr>
      <vt:lpstr>Arial</vt:lpstr>
      <vt:lpstr>Calibri</vt:lpstr>
      <vt:lpstr>Office 佈景主題</vt:lpstr>
      <vt:lpstr>Equation</vt:lpstr>
      <vt:lpstr>CHE507 Advanced Process Control</vt:lpstr>
      <vt:lpstr>Problem #1 Consider the following wastewater treatment process,  Let’s Assume that (the follows are typically unknown) : </vt:lpstr>
      <vt:lpstr>Problem #1 - Continued</vt:lpstr>
      <vt:lpstr>Problem #1 - Continued</vt:lpstr>
    </vt:vector>
  </TitlesOfParts>
  <Company>NTHUCHE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CHE507 Advanced Process Control</dc:title>
  <dc:creator>ssjang</dc:creator>
  <cp:lastModifiedBy>ssjang</cp:lastModifiedBy>
  <cp:revision>7</cp:revision>
  <dcterms:created xsi:type="dcterms:W3CDTF">2009-11-02T11:43:16Z</dcterms:created>
  <dcterms:modified xsi:type="dcterms:W3CDTF">2023-10-31T15:30:49Z</dcterms:modified>
</cp:coreProperties>
</file>