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64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28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7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28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61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20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51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60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5BEC-2AE9-42A2-800E-F962B53565E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48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5BEC-2AE9-42A2-800E-F962B53565ED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24A0-591B-4817-B86E-73E96948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#5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CH#507 Advanced Process Control</a:t>
            </a:r>
          </a:p>
          <a:p>
            <a:r>
              <a:rPr lang="en-US" altLang="zh-TW" dirty="0" smtClean="0"/>
              <a:t>Prof. S.S. Jang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2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34"/>
          <p:cNvGrpSpPr>
            <a:grpSpLocks/>
          </p:cNvGrpSpPr>
          <p:nvPr/>
        </p:nvGrpSpPr>
        <p:grpSpPr bwMode="auto">
          <a:xfrm>
            <a:off x="2603116" y="5002368"/>
            <a:ext cx="3405188" cy="1230313"/>
            <a:chOff x="690" y="2659"/>
            <a:chExt cx="2145" cy="775"/>
          </a:xfrm>
        </p:grpSpPr>
        <p:sp>
          <p:nvSpPr>
            <p:cNvPr id="27675" name="Rectangle 2"/>
            <p:cNvSpPr>
              <a:spLocks noChangeArrowheads="1"/>
            </p:cNvSpPr>
            <p:nvPr/>
          </p:nvSpPr>
          <p:spPr bwMode="auto">
            <a:xfrm>
              <a:off x="1338" y="2795"/>
              <a:ext cx="8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27676" name="Line 3"/>
            <p:cNvSpPr>
              <a:spLocks noChangeShapeType="1"/>
            </p:cNvSpPr>
            <p:nvPr/>
          </p:nvSpPr>
          <p:spPr bwMode="auto">
            <a:xfrm>
              <a:off x="703" y="288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7" name="Line 4"/>
            <p:cNvSpPr>
              <a:spLocks noChangeShapeType="1"/>
            </p:cNvSpPr>
            <p:nvPr/>
          </p:nvSpPr>
          <p:spPr bwMode="auto">
            <a:xfrm>
              <a:off x="703" y="315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8" name="Line 5"/>
            <p:cNvSpPr>
              <a:spLocks noChangeShapeType="1"/>
            </p:cNvSpPr>
            <p:nvPr/>
          </p:nvSpPr>
          <p:spPr bwMode="auto">
            <a:xfrm>
              <a:off x="2200" y="288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9" name="Line 6"/>
            <p:cNvSpPr>
              <a:spLocks noChangeShapeType="1"/>
            </p:cNvSpPr>
            <p:nvPr/>
          </p:nvSpPr>
          <p:spPr bwMode="auto">
            <a:xfrm>
              <a:off x="2200" y="315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0" name="Text Box 7"/>
            <p:cNvSpPr txBox="1">
              <a:spLocks noChangeArrowheads="1"/>
            </p:cNvSpPr>
            <p:nvPr/>
          </p:nvSpPr>
          <p:spPr bwMode="auto">
            <a:xfrm>
              <a:off x="690" y="2671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F</a:t>
              </a:r>
              <a:r>
                <a:rPr lang="en-US" altLang="zh-TW" sz="1800" baseline="-250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7681" name="Text Box 8"/>
            <p:cNvSpPr txBox="1">
              <a:spLocks noChangeArrowheads="1"/>
            </p:cNvSpPr>
            <p:nvPr/>
          </p:nvSpPr>
          <p:spPr bwMode="auto">
            <a:xfrm>
              <a:off x="748" y="320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F</a:t>
              </a:r>
              <a:r>
                <a:rPr lang="en-US" altLang="zh-TW" sz="1800" baseline="-250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7682" name="Text Box 9"/>
            <p:cNvSpPr txBox="1">
              <a:spLocks noChangeArrowheads="1"/>
            </p:cNvSpPr>
            <p:nvPr/>
          </p:nvSpPr>
          <p:spPr bwMode="auto">
            <a:xfrm>
              <a:off x="2381" y="265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X</a:t>
              </a:r>
              <a:r>
                <a:rPr lang="en-US" altLang="zh-TW" sz="1800" baseline="-250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7683" name="Text Box 10"/>
            <p:cNvSpPr txBox="1">
              <a:spLocks noChangeArrowheads="1"/>
            </p:cNvSpPr>
            <p:nvPr/>
          </p:nvSpPr>
          <p:spPr bwMode="auto">
            <a:xfrm>
              <a:off x="2426" y="31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F</a:t>
              </a:r>
              <a:endParaRPr lang="en-US" altLang="zh-TW" sz="1800" baseline="-25000">
                <a:latin typeface="Arial" panose="020B0604020202020204" pitchFamily="34" charset="0"/>
              </a:endParaRPr>
            </a:p>
          </p:txBody>
        </p:sp>
      </p:grpSp>
      <p:grpSp>
        <p:nvGrpSpPr>
          <p:cNvPr id="27651" name="Group 11"/>
          <p:cNvGrpSpPr>
            <a:grpSpLocks/>
          </p:cNvGrpSpPr>
          <p:nvPr/>
        </p:nvGrpSpPr>
        <p:grpSpPr bwMode="auto">
          <a:xfrm>
            <a:off x="2063366" y="2573654"/>
            <a:ext cx="4968875" cy="1781175"/>
            <a:chOff x="975" y="630"/>
            <a:chExt cx="3130" cy="1122"/>
          </a:xfrm>
        </p:grpSpPr>
        <p:grpSp>
          <p:nvGrpSpPr>
            <p:cNvPr id="27653" name="Group 12"/>
            <p:cNvGrpSpPr>
              <a:grpSpLocks/>
            </p:cNvGrpSpPr>
            <p:nvPr/>
          </p:nvGrpSpPr>
          <p:grpSpPr bwMode="auto">
            <a:xfrm>
              <a:off x="1655" y="890"/>
              <a:ext cx="181" cy="182"/>
              <a:chOff x="1474" y="1298"/>
              <a:chExt cx="181" cy="182"/>
            </a:xfrm>
          </p:grpSpPr>
          <p:sp>
            <p:nvSpPr>
              <p:cNvPr id="27672" name="AutoShape 13"/>
              <p:cNvSpPr>
                <a:spLocks noChangeArrowheads="1"/>
              </p:cNvSpPr>
              <p:nvPr/>
            </p:nvSpPr>
            <p:spPr bwMode="auto">
              <a:xfrm rot="5400000">
                <a:off x="1519" y="1344"/>
                <a:ext cx="91" cy="181"/>
              </a:xfrm>
              <a:prstGeom prst="flowChartCollat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27673" name="Line 14"/>
              <p:cNvSpPr>
                <a:spLocks noChangeShapeType="1"/>
              </p:cNvSpPr>
              <p:nvPr/>
            </p:nvSpPr>
            <p:spPr bwMode="auto">
              <a:xfrm>
                <a:off x="1565" y="1344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4" name="AutoShape 15"/>
              <p:cNvSpPr>
                <a:spLocks noChangeArrowheads="1"/>
              </p:cNvSpPr>
              <p:nvPr/>
            </p:nvSpPr>
            <p:spPr bwMode="auto">
              <a:xfrm>
                <a:off x="1495" y="1298"/>
                <a:ext cx="136" cy="46"/>
              </a:xfrm>
              <a:prstGeom prst="flowChartPreparat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</p:grpSp>
        <p:sp>
          <p:nvSpPr>
            <p:cNvPr id="27654" name="Line 16"/>
            <p:cNvSpPr>
              <a:spLocks noChangeShapeType="1"/>
            </p:cNvSpPr>
            <p:nvPr/>
          </p:nvSpPr>
          <p:spPr bwMode="auto">
            <a:xfrm>
              <a:off x="975" y="102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5" name="Line 17"/>
            <p:cNvSpPr>
              <a:spLocks noChangeShapeType="1"/>
            </p:cNvSpPr>
            <p:nvPr/>
          </p:nvSpPr>
          <p:spPr bwMode="auto">
            <a:xfrm>
              <a:off x="1837" y="102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6" name="Line 18"/>
            <p:cNvSpPr>
              <a:spLocks noChangeShapeType="1"/>
            </p:cNvSpPr>
            <p:nvPr/>
          </p:nvSpPr>
          <p:spPr bwMode="auto">
            <a:xfrm>
              <a:off x="2608" y="1026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7657" name="Group 19"/>
            <p:cNvGrpSpPr>
              <a:grpSpLocks/>
            </p:cNvGrpSpPr>
            <p:nvPr/>
          </p:nvGrpSpPr>
          <p:grpSpPr bwMode="auto">
            <a:xfrm>
              <a:off x="1655" y="1570"/>
              <a:ext cx="181" cy="182"/>
              <a:chOff x="1474" y="1298"/>
              <a:chExt cx="181" cy="182"/>
            </a:xfrm>
          </p:grpSpPr>
          <p:sp>
            <p:nvSpPr>
              <p:cNvPr id="27669" name="AutoShape 20"/>
              <p:cNvSpPr>
                <a:spLocks noChangeArrowheads="1"/>
              </p:cNvSpPr>
              <p:nvPr/>
            </p:nvSpPr>
            <p:spPr bwMode="auto">
              <a:xfrm rot="5400000">
                <a:off x="1519" y="1344"/>
                <a:ext cx="91" cy="181"/>
              </a:xfrm>
              <a:prstGeom prst="flowChartCollat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  <p:sp>
            <p:nvSpPr>
              <p:cNvPr id="27670" name="Line 21"/>
              <p:cNvSpPr>
                <a:spLocks noChangeShapeType="1"/>
              </p:cNvSpPr>
              <p:nvPr/>
            </p:nvSpPr>
            <p:spPr bwMode="auto">
              <a:xfrm>
                <a:off x="1565" y="1344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1" name="AutoShape 22"/>
              <p:cNvSpPr>
                <a:spLocks noChangeArrowheads="1"/>
              </p:cNvSpPr>
              <p:nvPr/>
            </p:nvSpPr>
            <p:spPr bwMode="auto">
              <a:xfrm>
                <a:off x="1495" y="1298"/>
                <a:ext cx="136" cy="46"/>
              </a:xfrm>
              <a:prstGeom prst="flowChartPreparat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kumimoji="1" sz="2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5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kumimoji="1" sz="22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kumimoji="1" sz="1900">
                    <a:solidFill>
                      <a:schemeClr val="tx1"/>
                    </a:solidFill>
                    <a:latin typeface="Verdan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/>
              </a:p>
            </p:txBody>
          </p:sp>
        </p:grpSp>
        <p:sp>
          <p:nvSpPr>
            <p:cNvPr id="27658" name="Line 23"/>
            <p:cNvSpPr>
              <a:spLocks noChangeShapeType="1"/>
            </p:cNvSpPr>
            <p:nvPr/>
          </p:nvSpPr>
          <p:spPr bwMode="auto">
            <a:xfrm>
              <a:off x="975" y="170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9" name="Line 24"/>
            <p:cNvSpPr>
              <a:spLocks noChangeShapeType="1"/>
            </p:cNvSpPr>
            <p:nvPr/>
          </p:nvSpPr>
          <p:spPr bwMode="auto">
            <a:xfrm>
              <a:off x="1837" y="170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0" name="Line 25"/>
            <p:cNvSpPr>
              <a:spLocks noChangeShapeType="1"/>
            </p:cNvSpPr>
            <p:nvPr/>
          </p:nvSpPr>
          <p:spPr bwMode="auto">
            <a:xfrm>
              <a:off x="2608" y="1344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1" name="Line 26"/>
            <p:cNvSpPr>
              <a:spLocks noChangeShapeType="1"/>
            </p:cNvSpPr>
            <p:nvPr/>
          </p:nvSpPr>
          <p:spPr bwMode="auto">
            <a:xfrm>
              <a:off x="3061" y="1207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2" name="Line 27"/>
            <p:cNvSpPr>
              <a:spLocks noChangeShapeType="1"/>
            </p:cNvSpPr>
            <p:nvPr/>
          </p:nvSpPr>
          <p:spPr bwMode="auto">
            <a:xfrm>
              <a:off x="3787" y="1207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3" name="Rectangle 28"/>
            <p:cNvSpPr>
              <a:spLocks noChangeArrowheads="1"/>
            </p:cNvSpPr>
            <p:nvPr/>
          </p:nvSpPr>
          <p:spPr bwMode="auto">
            <a:xfrm>
              <a:off x="2789" y="981"/>
              <a:ext cx="545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CT</a:t>
              </a:r>
            </a:p>
          </p:txBody>
        </p:sp>
        <p:sp>
          <p:nvSpPr>
            <p:cNvPr id="27664" name="Rectangle 29"/>
            <p:cNvSpPr>
              <a:spLocks noChangeArrowheads="1"/>
            </p:cNvSpPr>
            <p:nvPr/>
          </p:nvSpPr>
          <p:spPr bwMode="auto">
            <a:xfrm>
              <a:off x="3515" y="981"/>
              <a:ext cx="545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FT</a:t>
              </a:r>
            </a:p>
          </p:txBody>
        </p:sp>
        <p:sp>
          <p:nvSpPr>
            <p:cNvPr id="27665" name="Line 30"/>
            <p:cNvSpPr>
              <a:spLocks noChangeShapeType="1"/>
            </p:cNvSpPr>
            <p:nvPr/>
          </p:nvSpPr>
          <p:spPr bwMode="auto">
            <a:xfrm flipV="1">
              <a:off x="3061" y="70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6" name="Line 31"/>
            <p:cNvSpPr>
              <a:spLocks noChangeShapeType="1"/>
            </p:cNvSpPr>
            <p:nvPr/>
          </p:nvSpPr>
          <p:spPr bwMode="auto">
            <a:xfrm flipV="1">
              <a:off x="3787" y="70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7" name="Text Box 32"/>
            <p:cNvSpPr txBox="1">
              <a:spLocks noChangeArrowheads="1"/>
            </p:cNvSpPr>
            <p:nvPr/>
          </p:nvSpPr>
          <p:spPr bwMode="auto">
            <a:xfrm>
              <a:off x="3094" y="63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X</a:t>
              </a:r>
              <a:r>
                <a:rPr lang="en-US" altLang="zh-TW" sz="1800" baseline="-250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7668" name="Text Box 33"/>
            <p:cNvSpPr txBox="1">
              <a:spLocks noChangeArrowheads="1"/>
            </p:cNvSpPr>
            <p:nvPr/>
          </p:nvSpPr>
          <p:spPr bwMode="auto">
            <a:xfrm>
              <a:off x="3878" y="66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F</a:t>
              </a:r>
              <a:endParaRPr lang="en-US" altLang="zh-TW" sz="18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27652" name="Text Box 35"/>
          <p:cNvSpPr txBox="1">
            <a:spLocks noChangeArrowheads="1"/>
          </p:cNvSpPr>
          <p:nvPr/>
        </p:nvSpPr>
        <p:spPr bwMode="auto">
          <a:xfrm>
            <a:off x="2711451" y="620713"/>
            <a:ext cx="831368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dirty="0" smtClean="0"/>
              <a:t>Problem 1: </a:t>
            </a:r>
            <a:r>
              <a:rPr lang="en-US" altLang="zh-TW" sz="3600" dirty="0"/>
              <a:t>Blending </a:t>
            </a:r>
            <a:r>
              <a:rPr lang="en-US" altLang="zh-TW" sz="3600" dirty="0" smtClean="0"/>
              <a:t>Problem –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dirty="0" smtClean="0"/>
              <a:t>Determine the Relative Gain Array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dirty="0" smtClean="0"/>
              <a:t>Of the following problem</a:t>
            </a:r>
            <a:endParaRPr lang="en-US" altLang="zh-TW" sz="36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8592344" y="2666738"/>
            <a:ext cx="178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Such that :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441" y="3313069"/>
            <a:ext cx="3659236" cy="13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Problem 2:  Consider the following two input- two output System, determine the relative gain array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88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Determine the interactive transfer functions of the hot-cold water system in the notes.</a:t>
            </a:r>
          </a:p>
          <a:p>
            <a:r>
              <a:rPr lang="en-US" altLang="zh-TW" dirty="0" smtClean="0"/>
              <a:t>What is the decoupling system of this system?</a:t>
            </a:r>
          </a:p>
          <a:p>
            <a:r>
              <a:rPr lang="en-US" altLang="zh-TW" dirty="0" smtClean="0"/>
              <a:t>Implement the decoupling system by SIMULINK.</a:t>
            </a:r>
          </a:p>
          <a:p>
            <a:r>
              <a:rPr lang="en-US" altLang="zh-TW" dirty="0" smtClean="0"/>
              <a:t>Compare the decoupling and original control </a:t>
            </a:r>
            <a:r>
              <a:rPr lang="en-US" altLang="zh-TW" smtClean="0"/>
              <a:t>system using SIMULINK.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44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179</Words>
  <Application>Microsoft Office PowerPoint</Application>
  <PresentationFormat>寬螢幕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Cambria Math</vt:lpstr>
      <vt:lpstr>Verdana</vt:lpstr>
      <vt:lpstr>Office 佈景主題</vt:lpstr>
      <vt:lpstr>Homework #5</vt:lpstr>
      <vt:lpstr>PowerPoint 簡報</vt:lpstr>
      <vt:lpstr>Problem 2:  Consider the following two input- two output System, determine the relative gain array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#5</dc:title>
  <dc:creator>ssjang</dc:creator>
  <cp:lastModifiedBy>ssjang</cp:lastModifiedBy>
  <cp:revision>3</cp:revision>
  <dcterms:created xsi:type="dcterms:W3CDTF">2022-01-08T08:38:42Z</dcterms:created>
  <dcterms:modified xsi:type="dcterms:W3CDTF">2023-12-10T14:25:56Z</dcterms:modified>
</cp:coreProperties>
</file>