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51206400" cy="32918400"/>
  <p:notesSz cx="6858000" cy="9144000"/>
  <p:defaultText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62" userDrawn="1">
          <p15:clr>
            <a:srgbClr val="A4A3A4"/>
          </p15:clr>
        </p15:guide>
        <p15:guide id="2" pos="12272" userDrawn="1">
          <p15:clr>
            <a:srgbClr val="A4A3A4"/>
          </p15:clr>
        </p15:guide>
        <p15:guide id="3" pos="231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9F3F6"/>
    <a:srgbClr val="0C5DA7"/>
    <a:srgbClr val="2362A9"/>
    <a:srgbClr val="244098"/>
    <a:srgbClr val="1F73AF"/>
    <a:srgbClr val="1F73B0"/>
    <a:srgbClr val="FEFED8"/>
    <a:srgbClr val="31849B"/>
    <a:srgbClr val="FBECC9"/>
    <a:srgbClr val="FEEBA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A0207-C660-447A-920A-F60FD785CAF3}" v="1" dt="2024-11-01T06:06:22.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4"/>
    <p:restoredTop sz="97382" autoAdjust="0"/>
  </p:normalViewPr>
  <p:slideViewPr>
    <p:cSldViewPr snapToGrid="0" snapToObjects="1">
      <p:cViewPr>
        <p:scale>
          <a:sx n="48" d="100"/>
          <a:sy n="48" d="100"/>
        </p:scale>
        <p:origin x="152" y="-952"/>
      </p:cViewPr>
      <p:guideLst>
        <p:guide orient="horz" pos="19962"/>
        <p:guide pos="12272"/>
        <p:guide pos="231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D340C-BDE4-E54E-B734-EE1F2C47AC1E}" type="datetimeFigureOut">
              <a:rPr lang="en-US" smtClean="0"/>
              <a:t>11/7/24</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1765A-9E3A-104A-BCE9-BF2BBD62A2EE}" type="slidenum">
              <a:rPr lang="en-US" smtClean="0"/>
              <a:t>‹#›</a:t>
            </a:fld>
            <a:endParaRPr lang="en-US"/>
          </a:p>
        </p:txBody>
      </p:sp>
    </p:spTree>
    <p:extLst>
      <p:ext uri="{BB962C8B-B14F-4D97-AF65-F5344CB8AC3E}">
        <p14:creationId xmlns:p14="http://schemas.microsoft.com/office/powerpoint/2010/main" val="1601978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4C4CA-94A1-834E-A2BA-CE4D58E93A41}"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63341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505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0461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8772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4C4CA-94A1-834E-A2BA-CE4D58E93A41}"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80063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4C4CA-94A1-834E-A2BA-CE4D58E93A41}"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399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4C4CA-94A1-834E-A2BA-CE4D58E93A41}" type="datetimeFigureOut">
              <a:rPr lang="en-US" smtClean="0"/>
              <a:t>11/7/24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5724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4C4CA-94A1-834E-A2BA-CE4D58E93A41}" type="datetimeFigureOut">
              <a:rPr lang="en-US" smtClean="0"/>
              <a:t>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94878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C4CA-94A1-834E-A2BA-CE4D58E93A41}" type="datetimeFigureOut">
              <a:rPr lang="en-US" smtClean="0"/>
              <a:t>11/7/24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14977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43564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r>
              <a:rPr lang="en-US"/>
              <a:t>Click icon to add picture</a:t>
            </a:r>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97376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85D4C4CA-94A1-834E-A2BA-CE4D58E93A41}" type="datetimeFigureOut">
              <a:rPr lang="en-US" smtClean="0"/>
              <a:t>11/7/24</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D76FB06D-23CD-0545-AB49-68006C960DF0}" type="slidenum">
              <a:rPr lang="en-US" smtClean="0"/>
              <a:t>‹#›</a:t>
            </a:fld>
            <a:endParaRPr lang="en-US"/>
          </a:p>
        </p:txBody>
      </p:sp>
    </p:spTree>
    <p:extLst>
      <p:ext uri="{BB962C8B-B14F-4D97-AF65-F5344CB8AC3E}">
        <p14:creationId xmlns:p14="http://schemas.microsoft.com/office/powerpoint/2010/main" val="416178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3546"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2403546" rtl="0" eaLnBrk="1" latinLnBrk="0" hangingPunct="1">
        <a:spcBef>
          <a:spcPct val="20000"/>
        </a:spcBef>
        <a:buFont typeface="Arial"/>
        <a:buChar char="•"/>
        <a:defRPr sz="16800" kern="1200">
          <a:solidFill>
            <a:schemeClr val="tx1"/>
          </a:solidFill>
          <a:latin typeface="+mn-lt"/>
          <a:ea typeface="+mn-ea"/>
          <a:cs typeface="+mn-cs"/>
        </a:defRPr>
      </a:lvl1pPr>
      <a:lvl2pPr marL="3905762" indent="-1502216" algn="l" defTabSz="2403546" rtl="0" eaLnBrk="1" latinLnBrk="0" hangingPunct="1">
        <a:spcBef>
          <a:spcPct val="20000"/>
        </a:spcBef>
        <a:buFont typeface="Arial"/>
        <a:buChar char="–"/>
        <a:defRPr sz="14700" kern="1200">
          <a:solidFill>
            <a:schemeClr val="tx1"/>
          </a:solidFill>
          <a:latin typeface="+mn-lt"/>
          <a:ea typeface="+mn-ea"/>
          <a:cs typeface="+mn-cs"/>
        </a:defRPr>
      </a:lvl2pPr>
      <a:lvl3pPr marL="6008865" indent="-1201773" algn="l" defTabSz="2403546" rtl="0" eaLnBrk="1" latinLnBrk="0" hangingPunct="1">
        <a:spcBef>
          <a:spcPct val="20000"/>
        </a:spcBef>
        <a:buFont typeface="Arial"/>
        <a:buChar char="•"/>
        <a:defRPr sz="12600" kern="1200">
          <a:solidFill>
            <a:schemeClr val="tx1"/>
          </a:solidFill>
          <a:latin typeface="+mn-lt"/>
          <a:ea typeface="+mn-ea"/>
          <a:cs typeface="+mn-cs"/>
        </a:defRPr>
      </a:lvl3pPr>
      <a:lvl4pPr marL="8412411" indent="-1201773" algn="l" defTabSz="2403546" rtl="0" eaLnBrk="1" latinLnBrk="0" hangingPunct="1">
        <a:spcBef>
          <a:spcPct val="20000"/>
        </a:spcBef>
        <a:buFont typeface="Arial"/>
        <a:buChar char="–"/>
        <a:defRPr sz="10500" kern="1200">
          <a:solidFill>
            <a:schemeClr val="tx1"/>
          </a:solidFill>
          <a:latin typeface="+mn-lt"/>
          <a:ea typeface="+mn-ea"/>
          <a:cs typeface="+mn-cs"/>
        </a:defRPr>
      </a:lvl4pPr>
      <a:lvl5pPr marL="10815958" indent="-1201773" algn="l" defTabSz="2403546" rtl="0" eaLnBrk="1" latinLnBrk="0" hangingPunct="1">
        <a:spcBef>
          <a:spcPct val="20000"/>
        </a:spcBef>
        <a:buFont typeface="Arial"/>
        <a:buChar char="»"/>
        <a:defRPr sz="10500" kern="1200">
          <a:solidFill>
            <a:schemeClr val="tx1"/>
          </a:solidFill>
          <a:latin typeface="+mn-lt"/>
          <a:ea typeface="+mn-ea"/>
          <a:cs typeface="+mn-cs"/>
        </a:defRPr>
      </a:lvl5pPr>
      <a:lvl6pPr marL="13219504" indent="-1201773" algn="l" defTabSz="2403546" rtl="0" eaLnBrk="1" latinLnBrk="0" hangingPunct="1">
        <a:spcBef>
          <a:spcPct val="20000"/>
        </a:spcBef>
        <a:buFont typeface="Arial"/>
        <a:buChar char="•"/>
        <a:defRPr sz="10500" kern="1200">
          <a:solidFill>
            <a:schemeClr val="tx1"/>
          </a:solidFill>
          <a:latin typeface="+mn-lt"/>
          <a:ea typeface="+mn-ea"/>
          <a:cs typeface="+mn-cs"/>
        </a:defRPr>
      </a:lvl6pPr>
      <a:lvl7pPr marL="15623050" indent="-1201773" algn="l" defTabSz="2403546" rtl="0" eaLnBrk="1" latinLnBrk="0" hangingPunct="1">
        <a:spcBef>
          <a:spcPct val="20000"/>
        </a:spcBef>
        <a:buFont typeface="Arial"/>
        <a:buChar char="•"/>
        <a:defRPr sz="10500" kern="1200">
          <a:solidFill>
            <a:schemeClr val="tx1"/>
          </a:solidFill>
          <a:latin typeface="+mn-lt"/>
          <a:ea typeface="+mn-ea"/>
          <a:cs typeface="+mn-cs"/>
        </a:defRPr>
      </a:lvl7pPr>
      <a:lvl8pPr marL="18026596" indent="-1201773" algn="l" defTabSz="2403546" rtl="0" eaLnBrk="1" latinLnBrk="0" hangingPunct="1">
        <a:spcBef>
          <a:spcPct val="20000"/>
        </a:spcBef>
        <a:buFont typeface="Arial"/>
        <a:buChar char="•"/>
        <a:defRPr sz="10500" kern="1200">
          <a:solidFill>
            <a:schemeClr val="tx1"/>
          </a:solidFill>
          <a:latin typeface="+mn-lt"/>
          <a:ea typeface="+mn-ea"/>
          <a:cs typeface="+mn-cs"/>
        </a:defRPr>
      </a:lvl8pPr>
      <a:lvl9pPr marL="20430142" indent="-1201773" algn="l" defTabSz="2403546"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546" rtl="0" eaLnBrk="1" latinLnBrk="0" hangingPunct="1">
        <a:defRPr sz="9500" kern="1200">
          <a:solidFill>
            <a:schemeClr val="tx1"/>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25.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image" Target="../media/image2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a:extLst>
              <a:ext uri="{FF2B5EF4-FFF2-40B4-BE49-F238E27FC236}">
                <a16:creationId xmlns:a16="http://schemas.microsoft.com/office/drawing/2014/main" id="{8309343E-3BB7-BA4D-6720-5E6C4C1DA6C7}"/>
              </a:ext>
            </a:extLst>
          </p:cNvPr>
          <p:cNvGrpSpPr/>
          <p:nvPr/>
        </p:nvGrpSpPr>
        <p:grpSpPr>
          <a:xfrm>
            <a:off x="19851765" y="28657942"/>
            <a:ext cx="4564261" cy="2203377"/>
            <a:chOff x="34688370" y="30432154"/>
            <a:chExt cx="3906102" cy="1885651"/>
          </a:xfrm>
        </p:grpSpPr>
        <p:pic>
          <p:nvPicPr>
            <p:cNvPr id="5" name="Picture 4">
              <a:extLst>
                <a:ext uri="{FF2B5EF4-FFF2-40B4-BE49-F238E27FC236}">
                  <a16:creationId xmlns:a16="http://schemas.microsoft.com/office/drawing/2014/main" id="{5DEEE058-2FE5-CC6E-FD91-296F0A901262}"/>
                </a:ext>
              </a:extLst>
            </p:cNvPr>
            <p:cNvPicPr>
              <a:picLocks noChangeAspect="1"/>
            </p:cNvPicPr>
            <p:nvPr/>
          </p:nvPicPr>
          <p:blipFill rotWithShape="1">
            <a:blip r:embed="rId2"/>
            <a:srcRect l="-305" t="15781" r="10467" b="26590"/>
            <a:stretch/>
          </p:blipFill>
          <p:spPr>
            <a:xfrm>
              <a:off x="34688370" y="30432154"/>
              <a:ext cx="3906102" cy="1315487"/>
            </a:xfrm>
            <a:prstGeom prst="rect">
              <a:avLst/>
            </a:prstGeom>
          </p:spPr>
        </p:pic>
        <p:sp>
          <p:nvSpPr>
            <p:cNvPr id="47" name="TextBox 11">
              <a:extLst>
                <a:ext uri="{FF2B5EF4-FFF2-40B4-BE49-F238E27FC236}">
                  <a16:creationId xmlns:a16="http://schemas.microsoft.com/office/drawing/2014/main" id="{4594CA79-9112-848C-9DA9-B9E658EF2B8B}"/>
                </a:ext>
              </a:extLst>
            </p:cNvPr>
            <p:cNvSpPr txBox="1"/>
            <p:nvPr/>
          </p:nvSpPr>
          <p:spPr>
            <a:xfrm>
              <a:off x="35214967" y="31817354"/>
              <a:ext cx="3309180" cy="50045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Original Structure</a:t>
              </a:r>
            </a:p>
          </p:txBody>
        </p:sp>
      </p:grpSp>
      <p:sp>
        <p:nvSpPr>
          <p:cNvPr id="292" name="Rectangle 3">
            <a:extLst>
              <a:ext uri="{FF2B5EF4-FFF2-40B4-BE49-F238E27FC236}">
                <a16:creationId xmlns:a16="http://schemas.microsoft.com/office/drawing/2014/main" id="{FE7C9495-8D87-2287-7D29-820517DDEBFA}"/>
              </a:ext>
            </a:extLst>
          </p:cNvPr>
          <p:cNvSpPr/>
          <p:nvPr/>
        </p:nvSpPr>
        <p:spPr>
          <a:xfrm>
            <a:off x="0" y="32626273"/>
            <a:ext cx="51206400" cy="153697"/>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3"/>
          <p:cNvSpPr/>
          <p:nvPr/>
        </p:nvSpPr>
        <p:spPr>
          <a:xfrm>
            <a:off x="0" y="0"/>
            <a:ext cx="51206400" cy="4654296"/>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itle 1"/>
          <p:cNvSpPr txBox="1">
            <a:spLocks/>
          </p:cNvSpPr>
          <p:nvPr/>
        </p:nvSpPr>
        <p:spPr>
          <a:xfrm>
            <a:off x="7208044" y="467709"/>
            <a:ext cx="37103442" cy="2554545"/>
          </a:xfrm>
          <a:prstGeom prst="rect">
            <a:avLst/>
          </a:prstGeom>
        </p:spPr>
        <p:txBody>
          <a:bodyPr wrap="square">
            <a:spAutoFit/>
          </a:bodyPr>
          <a:lstStyle>
            <a:lvl1pPr algn="ctr" defTabSz="2403546" rtl="0" eaLnBrk="1" latinLnBrk="0" hangingPunct="1">
              <a:spcBef>
                <a:spcPct val="0"/>
              </a:spcBef>
              <a:buNone/>
              <a:defRPr sz="23100" kern="1200">
                <a:solidFill>
                  <a:schemeClr val="tx1"/>
                </a:solidFill>
                <a:latin typeface="+mj-lt"/>
                <a:ea typeface="+mj-ea"/>
                <a:cs typeface="+mj-cs"/>
              </a:defRPr>
            </a:lvl1pPr>
          </a:lstStyle>
          <a:p>
            <a:r>
              <a:rPr lang="en-US" sz="8000" b="1" dirty="0">
                <a:solidFill>
                  <a:schemeClr val="bg1"/>
                </a:solidFill>
                <a:latin typeface="Arial" panose="020B0604020202020204" pitchFamily="34" charset="0"/>
                <a:ea typeface="Arial" charset="0"/>
                <a:cs typeface="Arial" panose="020B0604020202020204" pitchFamily="34" charset="0"/>
              </a:rPr>
              <a:t>Enhancing Molecular Design through Graph-based Topological</a:t>
            </a:r>
          </a:p>
          <a:p>
            <a:r>
              <a:rPr lang="en-US" sz="8000" b="1" dirty="0">
                <a:solidFill>
                  <a:schemeClr val="bg1"/>
                </a:solidFill>
                <a:latin typeface="Arial" panose="020B0604020202020204" pitchFamily="34" charset="0"/>
                <a:ea typeface="Arial" charset="0"/>
                <a:cs typeface="Arial" panose="020B0604020202020204" pitchFamily="34" charset="0"/>
              </a:rPr>
              <a:t>Reinforcement Learning</a:t>
            </a:r>
          </a:p>
        </p:txBody>
      </p:sp>
      <p:sp>
        <p:nvSpPr>
          <p:cNvPr id="8" name="Text Placeholder 4"/>
          <p:cNvSpPr txBox="1">
            <a:spLocks/>
          </p:cNvSpPr>
          <p:nvPr/>
        </p:nvSpPr>
        <p:spPr>
          <a:xfrm>
            <a:off x="3273993" y="2714744"/>
            <a:ext cx="44772470" cy="1100958"/>
          </a:xfrm>
          <a:prstGeom prst="rect">
            <a:avLst/>
          </a:prstGeom>
        </p:spPr>
        <p:txBody>
          <a:bodyPr vert="horz" wrap="square" lIns="480709" tIns="240355" rIns="480709" bIns="240355" rtlCol="0" anchor="ctr">
            <a:spAutoFit/>
          </a:bodyPr>
          <a:lstStyle>
            <a:defPPr>
              <a:defRPr lang="en-US"/>
            </a:defPPr>
            <a:lvl1pPr marL="0" algn="r" defTabSz="2403546" rtl="0" eaLnBrk="1" latinLnBrk="0" hangingPunct="1">
              <a:defRPr sz="6300" kern="1200">
                <a:solidFill>
                  <a:schemeClr val="tx1">
                    <a:tint val="75000"/>
                  </a:schemeClr>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a:lstStyle>
          <a:p>
            <a:pPr algn="ctr"/>
            <a:r>
              <a:rPr lang="en-US" sz="4000" b="1" dirty="0">
                <a:solidFill>
                  <a:srgbClr val="FFFFFF"/>
                </a:solidFill>
                <a:latin typeface="Arial" panose="020B0604020202020204" pitchFamily="34" charset="0"/>
                <a:ea typeface="Arial" charset="0"/>
                <a:cs typeface="Arial" panose="020B0604020202020204" pitchFamily="34" charset="0"/>
              </a:rPr>
              <a:t>Xiangyu Zhang</a:t>
            </a:r>
          </a:p>
        </p:txBody>
      </p:sp>
      <p:sp>
        <p:nvSpPr>
          <p:cNvPr id="9" name="TextBox 8"/>
          <p:cNvSpPr txBox="1"/>
          <p:nvPr/>
        </p:nvSpPr>
        <p:spPr>
          <a:xfrm>
            <a:off x="-1" y="3670292"/>
            <a:ext cx="51206400" cy="1184940"/>
          </a:xfrm>
          <a:prstGeom prst="rect">
            <a:avLst/>
          </a:prstGeom>
          <a:noFill/>
        </p:spPr>
        <p:txBody>
          <a:bodyPr wrap="square" rtlCol="0">
            <a:spAutoFit/>
          </a:bodyPr>
          <a:lstStyle/>
          <a:p>
            <a:pPr algn="ctr"/>
            <a:r>
              <a:rPr lang="en-US" sz="3900" dirty="0">
                <a:solidFill>
                  <a:srgbClr val="FFFFFF"/>
                </a:solidFill>
                <a:latin typeface="Arial" panose="020B0604020202020204" pitchFamily="34" charset="0"/>
                <a:ea typeface="Arial" charset="0"/>
                <a:cs typeface="Arial" panose="020B0604020202020204" pitchFamily="34" charset="0"/>
              </a:rPr>
              <a:t>Department of Applied Mathematics and Statistics, Johns Hopkins University</a:t>
            </a:r>
          </a:p>
          <a:p>
            <a:pPr algn="ctr"/>
            <a:endParaRPr lang="en-US" sz="3200" dirty="0">
              <a:solidFill>
                <a:srgbClr val="FFFFFF"/>
              </a:solidFill>
              <a:latin typeface="Arial" panose="020B0604020202020204" pitchFamily="34" charset="0"/>
              <a:ea typeface="Arial" charset="0"/>
              <a:cs typeface="Arial" panose="020B0604020202020204" pitchFamily="34" charset="0"/>
            </a:endParaRPr>
          </a:p>
        </p:txBody>
      </p:sp>
      <p:sp>
        <p:nvSpPr>
          <p:cNvPr id="12" name="TextBox 11"/>
          <p:cNvSpPr txBox="1"/>
          <p:nvPr/>
        </p:nvSpPr>
        <p:spPr>
          <a:xfrm>
            <a:off x="314297" y="5983890"/>
            <a:ext cx="19182573" cy="5216813"/>
          </a:xfrm>
          <a:prstGeom prst="rect">
            <a:avLst/>
          </a:prstGeom>
          <a:noFill/>
        </p:spPr>
        <p:txBody>
          <a:bodyPr wrap="square" rtlCol="0">
            <a:spAutoFit/>
          </a:bodyPr>
          <a:lstStyle/>
          <a:p>
            <a:pPr algn="just"/>
            <a:r>
              <a:rPr lang="en-US" sz="3700" dirty="0">
                <a:latin typeface="Arial" panose="020B0604020202020204" pitchFamily="34" charset="0"/>
                <a:ea typeface="Arial" charset="0"/>
                <a:cs typeface="Arial" panose="020B0604020202020204" pitchFamily="34" charset="0"/>
              </a:rPr>
              <a:t>The generation of drug-like molecules is essential for drug design, requiring a balance between exploring novel chemical structures and optimizing known ones to meet </a:t>
            </a:r>
            <a:r>
              <a:rPr lang="en-US" sz="3700" b="1" dirty="0">
                <a:latin typeface="Arial" panose="020B0604020202020204" pitchFamily="34" charset="0"/>
                <a:ea typeface="Arial" charset="0"/>
                <a:cs typeface="Arial" panose="020B0604020202020204" pitchFamily="34" charset="0"/>
              </a:rPr>
              <a:t>specific</a:t>
            </a:r>
            <a:r>
              <a:rPr lang="zh-CN" altLang="en-US" sz="3700" b="1" dirty="0">
                <a:latin typeface="Arial" panose="020B0604020202020204" pitchFamily="34" charset="0"/>
                <a:ea typeface="Arial" charset="0"/>
                <a:cs typeface="Arial" panose="020B0604020202020204" pitchFamily="34" charset="0"/>
              </a:rPr>
              <a:t> </a:t>
            </a:r>
            <a:r>
              <a:rPr lang="en-US" sz="3700" b="1" dirty="0">
                <a:latin typeface="Arial" panose="020B0604020202020204" pitchFamily="34" charset="0"/>
                <a:ea typeface="Arial" charset="0"/>
                <a:cs typeface="Arial" panose="020B0604020202020204" pitchFamily="34" charset="0"/>
              </a:rPr>
              <a:t>desirable properties</a:t>
            </a:r>
            <a:r>
              <a:rPr lang="en-US" sz="3700" dirty="0">
                <a:latin typeface="Arial" panose="020B0604020202020204" pitchFamily="34" charset="0"/>
                <a:ea typeface="Arial" charset="0"/>
                <a:cs typeface="Arial" panose="020B0604020202020204" pitchFamily="34" charset="0"/>
              </a:rPr>
              <a:t> (Olivecrona et al., 2017). This work,</a:t>
            </a:r>
          </a:p>
          <a:p>
            <a:pPr marL="571500" indent="-571500"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Leverages the sequential decision-making capabilities (Popova et al., 2018) of </a:t>
            </a:r>
            <a:r>
              <a:rPr lang="en-US" sz="3700" b="1" dirty="0">
                <a:latin typeface="Arial" panose="020B0604020202020204" pitchFamily="34" charset="0"/>
                <a:ea typeface="Arial" charset="0"/>
                <a:cs typeface="Arial" panose="020B0604020202020204" pitchFamily="34" charset="0"/>
              </a:rPr>
              <a:t>Reinforcement Learning (RL) </a:t>
            </a:r>
            <a:r>
              <a:rPr lang="en-US" sz="3700" dirty="0">
                <a:latin typeface="Arial" panose="020B0604020202020204" pitchFamily="34" charset="0"/>
                <a:ea typeface="Arial" charset="0"/>
                <a:cs typeface="Arial" panose="020B0604020202020204" pitchFamily="34" charset="0"/>
              </a:rPr>
              <a:t>by formulating the modification of a molecule as a Markov Decision Process.</a:t>
            </a:r>
          </a:p>
          <a:p>
            <a:pPr marL="571500" indent="-571500"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Integrates both chemical and structural data of molecules</a:t>
            </a:r>
          </a:p>
          <a:p>
            <a:pPr marL="1512006" lvl="1" indent="-571500"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Multiscale Weighted Colored Graphs (MWCG)</a:t>
            </a:r>
          </a:p>
          <a:p>
            <a:pPr marL="1512006" lvl="1" indent="-571500"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Persistent Homology	</a:t>
            </a:r>
          </a:p>
        </p:txBody>
      </p:sp>
      <p:sp>
        <p:nvSpPr>
          <p:cNvPr id="19" name="Rectangle 18"/>
          <p:cNvSpPr/>
          <p:nvPr/>
        </p:nvSpPr>
        <p:spPr>
          <a:xfrm>
            <a:off x="0" y="4852218"/>
            <a:ext cx="19773801" cy="854107"/>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5000" b="1" dirty="0">
                <a:solidFill>
                  <a:schemeClr val="bg1"/>
                </a:solidFill>
                <a:latin typeface="Arial" panose="020B0604020202020204" pitchFamily="34" charset="0"/>
                <a:cs typeface="Arial" panose="020B0604020202020204" pitchFamily="34" charset="0"/>
              </a:rPr>
              <a:t>Overview</a:t>
            </a:r>
          </a:p>
        </p:txBody>
      </p:sp>
      <p:sp>
        <p:nvSpPr>
          <p:cNvPr id="22" name="Rectangle 21"/>
          <p:cNvSpPr/>
          <p:nvPr/>
        </p:nvSpPr>
        <p:spPr>
          <a:xfrm>
            <a:off x="0" y="13319121"/>
            <a:ext cx="19790367" cy="8532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5000" b="1" dirty="0">
                <a:solidFill>
                  <a:schemeClr val="bg1"/>
                </a:solidFill>
                <a:latin typeface="Arial" panose="020B0604020202020204" pitchFamily="34" charset="0"/>
                <a:cs typeface="Arial" panose="020B0604020202020204" pitchFamily="34" charset="0"/>
              </a:rPr>
              <a:t>Reward</a:t>
            </a:r>
            <a:r>
              <a:rPr lang="en-US" altLang="zh-CN" sz="6600" b="1" dirty="0">
                <a:solidFill>
                  <a:schemeClr val="bg1"/>
                </a:solidFill>
                <a:latin typeface="Arial" panose="020B0604020202020204" pitchFamily="34" charset="0"/>
                <a:ea typeface="Arial" charset="0"/>
                <a:cs typeface="Arial" panose="020B0604020202020204" pitchFamily="34" charset="0"/>
              </a:rPr>
              <a:t> </a:t>
            </a:r>
            <a:r>
              <a:rPr lang="en-US" altLang="zh-CN" sz="5000" b="1" dirty="0">
                <a:solidFill>
                  <a:schemeClr val="bg1"/>
                </a:solidFill>
                <a:latin typeface="Arial" panose="020B0604020202020204" pitchFamily="34" charset="0"/>
                <a:cs typeface="Arial" panose="020B0604020202020204" pitchFamily="34" charset="0"/>
              </a:rPr>
              <a:t>Function</a:t>
            </a:r>
          </a:p>
        </p:txBody>
      </p:sp>
      <p:sp>
        <p:nvSpPr>
          <p:cNvPr id="25" name="Text Placeholder 9"/>
          <p:cNvSpPr>
            <a:spLocks noGrp="1"/>
          </p:cNvSpPr>
          <p:nvPr/>
        </p:nvSpPr>
        <p:spPr>
          <a:xfrm>
            <a:off x="19885863" y="5997962"/>
            <a:ext cx="31167201" cy="15409480"/>
          </a:xfrm>
          <a:prstGeom prst="rect">
            <a:avLst/>
          </a:prstGeom>
        </p:spPr>
        <p:txBody>
          <a:bodyPr wrap="square" lIns="130622" tIns="130622" rIns="130622" bIns="130622" numCol="2">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700" b="1" dirty="0">
                <a:latin typeface="Arial" panose="020B0604020202020204" pitchFamily="34" charset="0"/>
                <a:ea typeface="Arial" charset="0"/>
                <a:cs typeface="Arial" panose="020B0604020202020204" pitchFamily="34" charset="0"/>
              </a:rPr>
              <a:t>Multiscale Weighted Colored Subgraphs (MWGCs)	</a:t>
            </a:r>
          </a:p>
          <a:p>
            <a:pPr marL="522488" lvl="1" indent="0" algn="just">
              <a:buNone/>
            </a:pPr>
            <a:r>
              <a:rPr lang="en-US" sz="3700" dirty="0">
                <a:latin typeface="Arial" panose="020B0604020202020204" pitchFamily="34" charset="0"/>
                <a:ea typeface="Arial" charset="0"/>
                <a:cs typeface="Arial" panose="020B0604020202020204" pitchFamily="34" charset="0"/>
              </a:rPr>
              <a:t>Graph theory, with its focus on the connectivity between vertices and edges, provides an ideal framework for representing non-covalent interactions between atoms in molecules. The choice of MWCG has two key advantages:</a:t>
            </a:r>
          </a:p>
          <a:p>
            <a:pPr lvl="1" indent="-566928"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MWCG employs color-labeled atoms to create distinct subgraphs and utilizes colored edges to represent element-specific interactions, which allows for a detailed capture of interactions at the atomic level. </a:t>
            </a:r>
          </a:p>
          <a:p>
            <a:pPr lvl="1" indent="-566928" algn="just">
              <a:buFont typeface="Arial" panose="020B0604020202020204" pitchFamily="34" charset="0"/>
              <a:buChar char="•"/>
            </a:pPr>
            <a:r>
              <a:rPr lang="en-US" sz="3700" dirty="0">
                <a:latin typeface="Arial" panose="020B0604020202020204" pitchFamily="34" charset="0"/>
                <a:ea typeface="Arial" charset="0"/>
                <a:cs typeface="Arial" panose="020B0604020202020204" pitchFamily="34" charset="0"/>
              </a:rPr>
              <a:t>MWCG incorporates a radial basis function to scale Euclidean distances, assigning the strongest weights to edges between nearest neighbors (Rana, M. M. et al., 2023). This weighting scheme enhances the representation of local atomic  environments. </a:t>
            </a: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endParaRPr lang="en-US" sz="3700" b="1" dirty="0">
              <a:latin typeface="Arial" panose="020B0604020202020204" pitchFamily="34" charset="0"/>
              <a:ea typeface="Arial" charset="0"/>
              <a:cs typeface="Arial" panose="020B0604020202020204" pitchFamily="34" charset="0"/>
            </a:endParaRPr>
          </a:p>
          <a:p>
            <a:pPr marL="548640" lvl="1" indent="0" algn="just">
              <a:buNone/>
            </a:pPr>
            <a:r>
              <a:rPr lang="en-US" sz="3700" b="1" dirty="0">
                <a:latin typeface="Arial" panose="020B0604020202020204" pitchFamily="34" charset="0"/>
                <a:ea typeface="Arial" charset="0"/>
                <a:cs typeface="Arial" panose="020B0604020202020204" pitchFamily="34" charset="0"/>
              </a:rPr>
              <a:t>Persistent Homology</a:t>
            </a:r>
          </a:p>
          <a:p>
            <a:pPr marL="1005840" algn="just"/>
            <a:r>
              <a:rPr lang="en-US" sz="3700" dirty="0">
                <a:effectLst/>
                <a:latin typeface="Arial" panose="020B0604020202020204" pitchFamily="34" charset="0"/>
                <a:cs typeface="Arial" panose="020B0604020202020204" pitchFamily="34" charset="0"/>
              </a:rPr>
              <a:t>Persistent homology is a method that utilizes the filtration process      to systematically reset the connectivity of a dataset according to a scale parameter, generating a series of topological spaces in various scales. Through filtration process, we can identify the intrinsic structure of the given molecule</a:t>
            </a:r>
            <a:r>
              <a:rPr lang="en-US" sz="3700" dirty="0">
                <a:latin typeface="Arial" panose="020B0604020202020204" pitchFamily="34" charset="0"/>
                <a:cs typeface="Arial" panose="020B0604020202020204" pitchFamily="34" charset="0"/>
              </a:rPr>
              <a:t>. </a:t>
            </a:r>
          </a:p>
          <a:p>
            <a:pPr marL="548640" lvl="1" indent="-566928">
              <a:buFont typeface="Arial" panose="020B0604020202020204" pitchFamily="34" charset="0"/>
              <a:buChar char="•"/>
            </a:pPr>
            <a:endParaRPr lang="en-US" sz="3700" dirty="0">
              <a:latin typeface="Arial" panose="020B0604020202020204" pitchFamily="34" charset="0"/>
              <a:ea typeface="Arial" charset="0"/>
              <a:cs typeface="Arial" panose="020B0604020202020204" pitchFamily="34" charset="0"/>
            </a:endParaRPr>
          </a:p>
          <a:p>
            <a:endParaRPr lang="en-US" sz="3700" b="1" dirty="0">
              <a:latin typeface="Arial" panose="020B0604020202020204" pitchFamily="34" charset="0"/>
              <a:ea typeface="Arial" charset="0"/>
              <a:cs typeface="Arial" panose="020B0604020202020204" pitchFamily="34" charset="0"/>
            </a:endParaRPr>
          </a:p>
          <a:p>
            <a:endParaRPr lang="en-US" sz="3700" dirty="0">
              <a:latin typeface="Arial" panose="020B0604020202020204" pitchFamily="34" charset="0"/>
              <a:ea typeface="Arial" charset="0"/>
              <a:cs typeface="Arial" panose="020B0604020202020204" pitchFamily="34" charset="0"/>
            </a:endParaRPr>
          </a:p>
          <a:p>
            <a:r>
              <a:rPr lang="en-US" sz="3700" dirty="0">
                <a:latin typeface="Arial" panose="020B0604020202020204" pitchFamily="34" charset="0"/>
                <a:ea typeface="Arial" charset="0"/>
                <a:cs typeface="Arial" panose="020B0604020202020204" pitchFamily="34" charset="0"/>
              </a:rPr>
              <a:t>        </a:t>
            </a:r>
            <a:r>
              <a:rPr lang="en-US" sz="3700" dirty="0">
                <a:latin typeface="Arial" panose="020B0604020202020204" pitchFamily="34" charset="0"/>
                <a:cs typeface="Arial" panose="020B0604020202020204" pitchFamily="34" charset="0"/>
              </a:rPr>
              <a:t>To leverage these topological features within our reinforcement       </a:t>
            </a:r>
          </a:p>
          <a:p>
            <a:pPr marL="548640">
              <a:spcBef>
                <a:spcPts val="20"/>
              </a:spcBef>
            </a:pPr>
            <a:r>
              <a:rPr lang="en-US" sz="3700" dirty="0">
                <a:latin typeface="Arial" panose="020B0604020202020204" pitchFamily="34" charset="0"/>
                <a:cs typeface="Arial" panose="020B0604020202020204" pitchFamily="34" charset="0"/>
              </a:rPr>
              <a:t>    learning framework, we employ persistent images. </a:t>
            </a:r>
          </a:p>
          <a:p>
            <a:pPr marL="548640"/>
            <a:endParaRPr lang="en-US" sz="3700" dirty="0">
              <a:latin typeface="Arial" panose="020B0604020202020204" pitchFamily="34" charset="0"/>
              <a:ea typeface="Arial" charset="0"/>
              <a:cs typeface="Arial" panose="020B0604020202020204" pitchFamily="34" charset="0"/>
            </a:endParaRPr>
          </a:p>
        </p:txBody>
      </p:sp>
      <p:sp>
        <p:nvSpPr>
          <p:cNvPr id="31" name="Rectangle 30"/>
          <p:cNvSpPr/>
          <p:nvPr/>
        </p:nvSpPr>
        <p:spPr>
          <a:xfrm>
            <a:off x="19806931" y="4852218"/>
            <a:ext cx="31399469" cy="854108"/>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5000" b="1" dirty="0">
                <a:solidFill>
                  <a:schemeClr val="bg1"/>
                </a:solidFill>
                <a:latin typeface="Arial" panose="020B0604020202020204" pitchFamily="34" charset="0"/>
                <a:cs typeface="Arial" panose="020B0604020202020204" pitchFamily="34" charset="0"/>
              </a:rPr>
              <a:t>Materials and Methods</a:t>
            </a:r>
          </a:p>
        </p:txBody>
      </p:sp>
      <p:sp>
        <p:nvSpPr>
          <p:cNvPr id="311" name="Rectangle 310"/>
          <p:cNvSpPr/>
          <p:nvPr/>
        </p:nvSpPr>
        <p:spPr>
          <a:xfrm>
            <a:off x="-7614" y="22608758"/>
            <a:ext cx="19814545" cy="8532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5000" b="1" dirty="0">
                <a:solidFill>
                  <a:schemeClr val="bg1"/>
                </a:solidFill>
                <a:latin typeface="Arial" panose="020B0604020202020204" pitchFamily="34" charset="0"/>
                <a:ea typeface="Arial" charset="0"/>
                <a:cs typeface="Arial" panose="020B0604020202020204" pitchFamily="34" charset="0"/>
              </a:rPr>
              <a:t>Experiment and Result</a:t>
            </a:r>
          </a:p>
        </p:txBody>
      </p:sp>
      <p:sp>
        <p:nvSpPr>
          <p:cNvPr id="312" name="TextBox 311"/>
          <p:cNvSpPr txBox="1"/>
          <p:nvPr/>
        </p:nvSpPr>
        <p:spPr>
          <a:xfrm>
            <a:off x="-25508" y="23770736"/>
            <a:ext cx="21254215" cy="861774"/>
          </a:xfrm>
          <a:prstGeom prst="rect">
            <a:avLst/>
          </a:prstGeom>
          <a:noFill/>
        </p:spPr>
        <p:txBody>
          <a:bodyPr wrap="square" rtlCol="0">
            <a:spAutoFit/>
          </a:bodyPr>
          <a:lstStyle/>
          <a:p>
            <a:pPr algn="ctr"/>
            <a:r>
              <a:rPr lang="en-US" sz="5000" b="1" dirty="0">
                <a:solidFill>
                  <a:schemeClr val="bg1"/>
                </a:solidFill>
                <a:latin typeface="Arial" panose="020B0604020202020204" pitchFamily="34" charset="0"/>
                <a:ea typeface="Arial" charset="0"/>
                <a:cs typeface="Arial" panose="020B0604020202020204" pitchFamily="34" charset="0"/>
              </a:rPr>
              <a:t>Experiment and Result</a:t>
            </a:r>
          </a:p>
        </p:txBody>
      </p:sp>
      <p:cxnSp>
        <p:nvCxnSpPr>
          <p:cNvPr id="287" name="直接连接符 286">
            <a:extLst>
              <a:ext uri="{FF2B5EF4-FFF2-40B4-BE49-F238E27FC236}">
                <a16:creationId xmlns:a16="http://schemas.microsoft.com/office/drawing/2014/main" id="{9FF41D9E-0267-7C97-1FE5-0512962A9270}"/>
              </a:ext>
            </a:extLst>
          </p:cNvPr>
          <p:cNvCxnSpPr>
            <a:cxnSpLocks/>
          </p:cNvCxnSpPr>
          <p:nvPr/>
        </p:nvCxnSpPr>
        <p:spPr>
          <a:xfrm>
            <a:off x="19790367" y="5706325"/>
            <a:ext cx="0" cy="27073645"/>
          </a:xfrm>
          <a:prstGeom prst="line">
            <a:avLst/>
          </a:prstGeom>
          <a:noFill/>
          <a:ln w="38100">
            <a:solidFill>
              <a:srgbClr val="002D72"/>
            </a:solidFill>
          </a:ln>
          <a:effectLst/>
        </p:spPr>
        <p:style>
          <a:lnRef idx="1">
            <a:schemeClr val="accent1"/>
          </a:lnRef>
          <a:fillRef idx="3">
            <a:schemeClr val="accent1"/>
          </a:fillRef>
          <a:effectRef idx="2">
            <a:schemeClr val="accent1"/>
          </a:effectRef>
          <a:fontRef idx="minor">
            <a:schemeClr val="lt1"/>
          </a:fontRef>
        </p:style>
      </p:cxnSp>
      <p:sp>
        <p:nvSpPr>
          <p:cNvPr id="293" name="文本框 292">
            <a:extLst>
              <a:ext uri="{FF2B5EF4-FFF2-40B4-BE49-F238E27FC236}">
                <a16:creationId xmlns:a16="http://schemas.microsoft.com/office/drawing/2014/main" id="{34591EF8-72FF-B9FD-FD4F-8C3204EAB39F}"/>
              </a:ext>
            </a:extLst>
          </p:cNvPr>
          <p:cNvSpPr txBox="1"/>
          <p:nvPr/>
        </p:nvSpPr>
        <p:spPr>
          <a:xfrm>
            <a:off x="20114804" y="31235066"/>
            <a:ext cx="30412581" cy="1938992"/>
          </a:xfrm>
          <a:prstGeom prst="rect">
            <a:avLst/>
          </a:prstGeom>
          <a:noFill/>
        </p:spPr>
        <p:txBody>
          <a:bodyPr wrap="square" rtlCol="0">
            <a:spAutoFit/>
          </a:bodyPr>
          <a:lstStyle/>
          <a:p>
            <a:r>
              <a:rPr lang="en-US" altLang="zh-CN" sz="2000" b="1" i="0" dirty="0">
                <a:effectLst/>
                <a:latin typeface="Arial" panose="020B0604020202020204" pitchFamily="34" charset="0"/>
                <a:cs typeface="Arial" panose="020B0604020202020204" pitchFamily="34" charset="0"/>
              </a:rPr>
              <a:t>Reference:</a:t>
            </a:r>
          </a:p>
          <a:p>
            <a:pPr marL="285750" indent="-285750">
              <a:buFont typeface="Arial" panose="020B0604020202020204" pitchFamily="34" charset="0"/>
              <a:buChar char="•"/>
            </a:pPr>
            <a:r>
              <a:rPr lang="en-US" altLang="zh-CN" sz="2000" b="0" i="0" dirty="0">
                <a:effectLst/>
                <a:latin typeface="Arial" panose="020B0604020202020204" pitchFamily="34" charset="0"/>
                <a:cs typeface="Arial" panose="020B0604020202020204" pitchFamily="34" charset="0"/>
              </a:rPr>
              <a:t>Popova, M., Isayev, O., &amp; </a:t>
            </a:r>
            <a:r>
              <a:rPr lang="en-US" altLang="zh-CN" sz="2000" b="0" i="0" dirty="0" err="1">
                <a:effectLst/>
                <a:latin typeface="Arial" panose="020B0604020202020204" pitchFamily="34" charset="0"/>
                <a:cs typeface="Arial" panose="020B0604020202020204" pitchFamily="34" charset="0"/>
              </a:rPr>
              <a:t>Tropsha</a:t>
            </a:r>
            <a:r>
              <a:rPr lang="en-US" altLang="zh-CN" sz="2000" b="0" i="0" dirty="0">
                <a:effectLst/>
                <a:latin typeface="Arial" panose="020B0604020202020204" pitchFamily="34" charset="0"/>
                <a:cs typeface="Arial" panose="020B0604020202020204" pitchFamily="34" charset="0"/>
              </a:rPr>
              <a:t>, A. (2018). Deep reinforcement learning for de novo drug design. </a:t>
            </a:r>
            <a:r>
              <a:rPr lang="en-US" altLang="zh-CN" sz="2000" b="0" i="1" dirty="0">
                <a:effectLst/>
                <a:latin typeface="Arial" panose="020B0604020202020204" pitchFamily="34" charset="0"/>
                <a:cs typeface="Arial" panose="020B0604020202020204" pitchFamily="34" charset="0"/>
              </a:rPr>
              <a:t>Science advances</a:t>
            </a:r>
            <a:r>
              <a:rPr lang="en-US" altLang="zh-CN" sz="2000" b="0" i="0" dirty="0">
                <a:effectLst/>
                <a:latin typeface="Arial" panose="020B0604020202020204" pitchFamily="34" charset="0"/>
                <a:cs typeface="Arial" panose="020B0604020202020204" pitchFamily="34" charset="0"/>
              </a:rPr>
              <a:t>, </a:t>
            </a:r>
            <a:r>
              <a:rPr lang="en-US" altLang="zh-CN" sz="2000" b="0" i="1" dirty="0">
                <a:effectLst/>
                <a:latin typeface="Arial" panose="020B0604020202020204" pitchFamily="34" charset="0"/>
                <a:cs typeface="Arial" panose="020B0604020202020204" pitchFamily="34" charset="0"/>
              </a:rPr>
              <a:t>4</a:t>
            </a:r>
            <a:r>
              <a:rPr lang="en-US" altLang="zh-CN" sz="2000" b="0" i="0" dirty="0">
                <a:effectLst/>
                <a:latin typeface="Arial" panose="020B0604020202020204" pitchFamily="34" charset="0"/>
                <a:cs typeface="Arial" panose="020B0604020202020204" pitchFamily="34" charset="0"/>
              </a:rPr>
              <a:t>(7), eaap7885.</a:t>
            </a:r>
          </a:p>
          <a:p>
            <a:pPr marL="285750" indent="-285750">
              <a:buFont typeface="Arial" panose="020B0604020202020204" pitchFamily="34" charset="0"/>
              <a:buChar char="•"/>
            </a:pPr>
            <a:r>
              <a:rPr lang="en-US" altLang="zh-CN" sz="2000" dirty="0" err="1">
                <a:latin typeface="Arial" panose="020B0604020202020204" pitchFamily="34" charset="0"/>
                <a:cs typeface="Arial" panose="020B0604020202020204" pitchFamily="34" charset="0"/>
              </a:rPr>
              <a:t>Olivecrona</a:t>
            </a:r>
            <a:r>
              <a:rPr lang="en-US" altLang="zh-CN" sz="2000" dirty="0">
                <a:latin typeface="Arial" panose="020B0604020202020204" pitchFamily="34" charset="0"/>
                <a:cs typeface="Arial" panose="020B0604020202020204" pitchFamily="34" charset="0"/>
              </a:rPr>
              <a:t>, M., </a:t>
            </a:r>
            <a:r>
              <a:rPr lang="en-US" altLang="zh-CN" sz="2000" dirty="0" err="1">
                <a:latin typeface="Arial" panose="020B0604020202020204" pitchFamily="34" charset="0"/>
                <a:cs typeface="Arial" panose="020B0604020202020204" pitchFamily="34" charset="0"/>
              </a:rPr>
              <a:t>Blaschke</a:t>
            </a:r>
            <a:r>
              <a:rPr lang="en-US" altLang="zh-CN" sz="2000" dirty="0">
                <a:latin typeface="Arial" panose="020B0604020202020204" pitchFamily="34" charset="0"/>
                <a:cs typeface="Arial" panose="020B0604020202020204" pitchFamily="34" charset="0"/>
              </a:rPr>
              <a:t>, T., </a:t>
            </a:r>
            <a:r>
              <a:rPr lang="en-US" altLang="zh-CN" sz="2000" dirty="0" err="1">
                <a:latin typeface="Arial" panose="020B0604020202020204" pitchFamily="34" charset="0"/>
                <a:cs typeface="Arial" panose="020B0604020202020204" pitchFamily="34" charset="0"/>
              </a:rPr>
              <a:t>Engkvist</a:t>
            </a:r>
            <a:r>
              <a:rPr lang="en-US" altLang="zh-CN" sz="2000" dirty="0">
                <a:latin typeface="Arial" panose="020B0604020202020204" pitchFamily="34" charset="0"/>
                <a:cs typeface="Arial" panose="020B0604020202020204" pitchFamily="34" charset="0"/>
              </a:rPr>
              <a:t>, O., &amp; Chen, H. (2017). Molecular de-novo design through deep reinforcement learning. Journal of cheminformatics, 9, 1-14</a:t>
            </a:r>
          </a:p>
          <a:p>
            <a:pPr marL="285750" indent="-285750">
              <a:buFont typeface="Arial" panose="020B0604020202020204" pitchFamily="34" charset="0"/>
              <a:buChar char="•"/>
            </a:pPr>
            <a:r>
              <a:rPr lang="en-US" altLang="zh-CN" sz="2000" kern="1200" dirty="0">
                <a:latin typeface="Arial" panose="020B0604020202020204" pitchFamily="34" charset="0"/>
                <a:ea typeface="Arial" charset="0"/>
                <a:cs typeface="Arial" panose="020B0604020202020204" pitchFamily="34" charset="0"/>
              </a:rPr>
              <a:t>Rana, M. M., &amp; Nguyen, D. D. (2023). Geometric graph learning with extended atom-types features for protein-ligand binding affinity prediction. Computers in Biology and Medicine, 164, 107250.</a:t>
            </a:r>
          </a:p>
          <a:p>
            <a:endParaRPr lang="en-US" altLang="zh-CN" sz="2000" dirty="0">
              <a:latin typeface="Arial" panose="020B0604020202020204" pitchFamily="34" charset="0"/>
              <a:ea typeface="Arial" charset="0"/>
              <a:cs typeface="Arial" panose="020B0604020202020204" pitchFamily="34" charset="0"/>
            </a:endParaRPr>
          </a:p>
          <a:p>
            <a:endParaRPr lang="en-US" altLang="zh-CN" sz="2000" kern="1200" dirty="0">
              <a:latin typeface="Arial" panose="020B0604020202020204" pitchFamily="34" charset="0"/>
              <a:ea typeface="Arial" charset="0"/>
              <a:cs typeface="Arial" panose="020B0604020202020204" pitchFamily="34" charset="0"/>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94CA04-EA46-42FF-78DB-2FE52B66359D}"/>
                  </a:ext>
                </a:extLst>
              </p:cNvPr>
              <p:cNvSpPr txBox="1"/>
              <p:nvPr/>
            </p:nvSpPr>
            <p:spPr>
              <a:xfrm>
                <a:off x="20612871" y="15608577"/>
                <a:ext cx="14801179" cy="7977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𝜀</m:t>
                          </m:r>
                        </m:e>
                        <m:sub>
                          <m:r>
                            <a:rPr lang="en-US" sz="4500" b="0" i="1" smtClean="0">
                              <a:latin typeface="Cambria Math" panose="02040503050406030204" pitchFamily="18" charset="0"/>
                              <a:ea typeface="Cambria Math" panose="02040503050406030204" pitchFamily="18" charset="0"/>
                            </a:rPr>
                            <m:t>𝑘</m:t>
                          </m:r>
                          <m:sSup>
                            <m:sSupPr>
                              <m:ctrlPr>
                                <a:rPr lang="en-US" sz="4500" b="0" i="1" smtClean="0">
                                  <a:latin typeface="Cambria Math" panose="02040503050406030204" pitchFamily="18" charset="0"/>
                                  <a:ea typeface="Cambria Math" panose="02040503050406030204" pitchFamily="18" charset="0"/>
                                </a:rPr>
                              </m:ctrlPr>
                            </m:sSupPr>
                            <m:e>
                              <m:r>
                                <a:rPr lang="en-US" sz="4500" b="0" i="1" smtClean="0">
                                  <a:latin typeface="Cambria Math" panose="02040503050406030204" pitchFamily="18" charset="0"/>
                                  <a:ea typeface="Cambria Math" panose="02040503050406030204" pitchFamily="18" charset="0"/>
                                </a:rPr>
                                <m:t>𝑘</m:t>
                              </m:r>
                            </m:e>
                            <m:sup>
                              <m:r>
                                <a:rPr lang="en-US" sz="4500" b="0" i="1" smtClean="0">
                                  <a:latin typeface="Cambria Math" panose="02040503050406030204" pitchFamily="18" charset="0"/>
                                  <a:ea typeface="Cambria Math" panose="02040503050406030204" pitchFamily="18" charset="0"/>
                                </a:rPr>
                                <m:t>′</m:t>
                              </m:r>
                            </m:sup>
                          </m:sSup>
                        </m:sub>
                      </m:sSub>
                      <m:r>
                        <a:rPr lang="en-US" sz="4500" b="0" i="1" smtClean="0">
                          <a:latin typeface="Cambria Math" panose="02040503050406030204" pitchFamily="18" charset="0"/>
                          <a:ea typeface="Cambria Math" panose="02040503050406030204" pitchFamily="18" charset="0"/>
                        </a:rPr>
                        <m:t>=</m:t>
                      </m:r>
                      <m:d>
                        <m:dPr>
                          <m:begChr m:val="{"/>
                          <m:endChr m:val="|"/>
                          <m:ctrlPr>
                            <a:rPr lang="en-US" sz="4500" b="0" i="1" smtClean="0">
                              <a:latin typeface="Cambria Math" panose="02040503050406030204" pitchFamily="18" charset="0"/>
                              <a:ea typeface="Cambria Math" panose="02040503050406030204" pitchFamily="18" charset="0"/>
                            </a:rPr>
                          </m:ctrlPr>
                        </m:dPr>
                        <m:e>
                          <m:r>
                            <m:rPr>
                              <m:sty m:val="p"/>
                            </m:rPr>
                            <a:rPr lang="el-GR" sz="4500" b="0" i="1" smtClean="0">
                              <a:latin typeface="Cambria Math" panose="02040503050406030204" pitchFamily="18" charset="0"/>
                              <a:ea typeface="Cambria Math" panose="02040503050406030204" pitchFamily="18" charset="0"/>
                            </a:rPr>
                            <m:t>Φ</m:t>
                          </m:r>
                          <m:d>
                            <m:dPr>
                              <m:ctrlPr>
                                <a:rPr lang="en-US" sz="4500" b="0" i="1" smtClean="0">
                                  <a:latin typeface="Cambria Math" panose="02040503050406030204" pitchFamily="18" charset="0"/>
                                  <a:ea typeface="Cambria Math" panose="02040503050406030204" pitchFamily="18" charset="0"/>
                                </a:rPr>
                              </m:ctrlPr>
                            </m:dPr>
                            <m:e>
                              <m:r>
                                <a:rPr lang="en-US" sz="4500" b="0" i="1" smtClean="0">
                                  <a:latin typeface="Cambria Math" panose="02040503050406030204" pitchFamily="18" charset="0"/>
                                  <a:ea typeface="Cambria Math" panose="02040503050406030204" pitchFamily="18" charset="0"/>
                                </a:rPr>
                                <m:t>∥</m:t>
                              </m:r>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𝑟</m:t>
                                  </m:r>
                                </m:e>
                                <m:sub>
                                  <m:r>
                                    <a:rPr lang="en-US" sz="4500" b="0" i="1" smtClean="0">
                                      <a:latin typeface="Cambria Math" panose="02040503050406030204" pitchFamily="18" charset="0"/>
                                      <a:ea typeface="Cambria Math" panose="02040503050406030204" pitchFamily="18" charset="0"/>
                                    </a:rPr>
                                    <m:t>𝑖</m:t>
                                  </m:r>
                                </m:sub>
                              </m:sSub>
                              <m:r>
                                <a:rPr lang="en-US" sz="4500" b="0" i="1" smtClean="0">
                                  <a:latin typeface="Cambria Math" panose="02040503050406030204" pitchFamily="18" charset="0"/>
                                  <a:ea typeface="Cambria Math" panose="02040503050406030204" pitchFamily="18" charset="0"/>
                                </a:rPr>
                                <m:t>− </m:t>
                              </m:r>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𝑟</m:t>
                                  </m:r>
                                </m:e>
                                <m:sub>
                                  <m:r>
                                    <a:rPr lang="en-US" sz="4500" b="0" i="1" smtClean="0">
                                      <a:latin typeface="Cambria Math" panose="02040503050406030204" pitchFamily="18" charset="0"/>
                                      <a:ea typeface="Cambria Math" panose="02040503050406030204" pitchFamily="18" charset="0"/>
                                    </a:rPr>
                                    <m:t>𝑗</m:t>
                                  </m:r>
                                </m:sub>
                              </m:sSub>
                              <m:r>
                                <a:rPr lang="en-US" sz="4500" b="0" i="1" smtClean="0">
                                  <a:latin typeface="Cambria Math" panose="02040503050406030204" pitchFamily="18" charset="0"/>
                                  <a:ea typeface="Cambria Math" panose="02040503050406030204" pitchFamily="18" charset="0"/>
                                </a:rPr>
                                <m:t>∥;</m:t>
                              </m:r>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𝜂</m:t>
                                  </m:r>
                                </m:e>
                                <m:sub>
                                  <m:r>
                                    <a:rPr lang="en-US" sz="4500" b="0" i="1" smtClean="0">
                                      <a:latin typeface="Cambria Math" panose="02040503050406030204" pitchFamily="18" charset="0"/>
                                      <a:ea typeface="Cambria Math" panose="02040503050406030204" pitchFamily="18" charset="0"/>
                                    </a:rPr>
                                    <m:t>𝑘</m:t>
                                  </m:r>
                                  <m:sSup>
                                    <m:sSupPr>
                                      <m:ctrlPr>
                                        <a:rPr lang="en-US" sz="4500" b="0" i="1" smtClean="0">
                                          <a:latin typeface="Cambria Math" panose="02040503050406030204" pitchFamily="18" charset="0"/>
                                          <a:ea typeface="Cambria Math" panose="02040503050406030204" pitchFamily="18" charset="0"/>
                                        </a:rPr>
                                      </m:ctrlPr>
                                    </m:sSupPr>
                                    <m:e>
                                      <m:r>
                                        <a:rPr lang="en-US" sz="4500" b="0" i="1" smtClean="0">
                                          <a:latin typeface="Cambria Math" panose="02040503050406030204" pitchFamily="18" charset="0"/>
                                          <a:ea typeface="Cambria Math" panose="02040503050406030204" pitchFamily="18" charset="0"/>
                                        </a:rPr>
                                        <m:t>𝑘</m:t>
                                      </m:r>
                                    </m:e>
                                    <m:sup>
                                      <m:r>
                                        <a:rPr lang="en-US" sz="4500" b="0" i="1" smtClean="0">
                                          <a:latin typeface="Cambria Math" panose="02040503050406030204" pitchFamily="18" charset="0"/>
                                          <a:ea typeface="Cambria Math" panose="02040503050406030204" pitchFamily="18" charset="0"/>
                                        </a:rPr>
                                        <m:t>′</m:t>
                                      </m:r>
                                    </m:sup>
                                  </m:sSup>
                                </m:sub>
                              </m:sSub>
                            </m:e>
                          </m:d>
                          <m:r>
                            <a:rPr lang="en-US" sz="4500" b="0" i="1" smtClean="0">
                              <a:latin typeface="Cambria Math" panose="02040503050406030204" pitchFamily="18" charset="0"/>
                              <a:ea typeface="Cambria Math" panose="02040503050406030204" pitchFamily="18" charset="0"/>
                            </a:rPr>
                            <m:t> </m:t>
                          </m:r>
                        </m:e>
                      </m:d>
                      <m:r>
                        <a:rPr lang="en-US" sz="4500" b="0" i="1" smtClean="0">
                          <a:latin typeface="Cambria Math" panose="02040503050406030204" pitchFamily="18" charset="0"/>
                          <a:ea typeface="Cambria Math" panose="02040503050406030204" pitchFamily="18" charset="0"/>
                        </a:rPr>
                        <m:t> </m:t>
                      </m:r>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𝛼</m:t>
                          </m:r>
                        </m:e>
                        <m:sub>
                          <m:r>
                            <a:rPr lang="en-US" sz="4500" b="0" i="1" smtClean="0">
                              <a:latin typeface="Cambria Math" panose="02040503050406030204" pitchFamily="18" charset="0"/>
                              <a:ea typeface="Cambria Math" panose="02040503050406030204" pitchFamily="18" charset="0"/>
                            </a:rPr>
                            <m:t>𝑖</m:t>
                          </m:r>
                        </m:sub>
                      </m:sSub>
                      <m:r>
                        <a:rPr lang="en-US" sz="4500" b="0" i="1" smtClean="0">
                          <a:latin typeface="Cambria Math" panose="02040503050406030204" pitchFamily="18" charset="0"/>
                          <a:ea typeface="Cambria Math" panose="02040503050406030204" pitchFamily="18" charset="0"/>
                        </a:rPr>
                        <m:t>=</m:t>
                      </m:r>
                      <m:sSub>
                        <m:sSubPr>
                          <m:ctrlPr>
                            <a:rPr lang="en-US" sz="4500" b="0" i="1" smtClean="0">
                              <a:latin typeface="Cambria Math" panose="02040503050406030204" pitchFamily="18" charset="0"/>
                              <a:ea typeface="Cambria Math" panose="02040503050406030204" pitchFamily="18" charset="0"/>
                            </a:rPr>
                          </m:ctrlPr>
                        </m:sSubPr>
                        <m:e>
                          <m:r>
                            <a:rPr lang="en-US" sz="4500" b="0" i="1" smtClean="0">
                              <a:latin typeface="Cambria Math" panose="02040503050406030204" pitchFamily="18" charset="0"/>
                              <a:ea typeface="Cambria Math" panose="02040503050406030204" pitchFamily="18" charset="0"/>
                            </a:rPr>
                            <m:t>𝜏</m:t>
                          </m:r>
                        </m:e>
                        <m:sub>
                          <m:r>
                            <a:rPr lang="en-US" sz="4500" b="0" i="1" smtClean="0">
                              <a:latin typeface="Cambria Math" panose="02040503050406030204" pitchFamily="18" charset="0"/>
                              <a:ea typeface="Cambria Math" panose="02040503050406030204" pitchFamily="18" charset="0"/>
                            </a:rPr>
                            <m:t>𝑖</m:t>
                          </m:r>
                        </m:sub>
                      </m:sSub>
                      <m:r>
                        <a:rPr lang="en-US" sz="4500" b="0" i="1" smtClean="0">
                          <a:latin typeface="Cambria Math" panose="02040503050406030204" pitchFamily="18" charset="0"/>
                          <a:ea typeface="Cambria Math" panose="02040503050406030204" pitchFamily="18" charset="0"/>
                        </a:rPr>
                        <m:t>,</m:t>
                      </m:r>
                      <m:sSub>
                        <m:sSubPr>
                          <m:ctrlPr>
                            <a:rPr lang="en-US" sz="4500" i="1">
                              <a:latin typeface="Cambria Math" panose="02040503050406030204" pitchFamily="18" charset="0"/>
                              <a:ea typeface="Cambria Math" panose="02040503050406030204" pitchFamily="18" charset="0"/>
                            </a:rPr>
                          </m:ctrlPr>
                        </m:sSubPr>
                        <m:e>
                          <m:r>
                            <a:rPr lang="en-US" sz="4500" i="1">
                              <a:latin typeface="Cambria Math" panose="02040503050406030204" pitchFamily="18" charset="0"/>
                              <a:ea typeface="Cambria Math" panose="02040503050406030204" pitchFamily="18" charset="0"/>
                            </a:rPr>
                            <m:t>𝛼</m:t>
                          </m:r>
                        </m:e>
                        <m:sub>
                          <m:r>
                            <a:rPr lang="en-US" sz="4500" b="0" i="1" smtClean="0">
                              <a:latin typeface="Cambria Math" panose="02040503050406030204" pitchFamily="18" charset="0"/>
                              <a:ea typeface="Cambria Math" panose="02040503050406030204" pitchFamily="18" charset="0"/>
                            </a:rPr>
                            <m:t>𝑗</m:t>
                          </m:r>
                        </m:sub>
                      </m:sSub>
                      <m:r>
                        <a:rPr lang="en-US" sz="4500" i="1">
                          <a:latin typeface="Cambria Math" panose="02040503050406030204" pitchFamily="18" charset="0"/>
                          <a:ea typeface="Cambria Math" panose="02040503050406030204" pitchFamily="18" charset="0"/>
                        </a:rPr>
                        <m:t>=</m:t>
                      </m:r>
                      <m:sSub>
                        <m:sSubPr>
                          <m:ctrlPr>
                            <a:rPr lang="en-US" sz="4500" i="1">
                              <a:latin typeface="Cambria Math" panose="02040503050406030204" pitchFamily="18" charset="0"/>
                              <a:ea typeface="Cambria Math" panose="02040503050406030204" pitchFamily="18" charset="0"/>
                            </a:rPr>
                          </m:ctrlPr>
                        </m:sSubPr>
                        <m:e>
                          <m:r>
                            <a:rPr lang="en-US" sz="4500" i="1">
                              <a:latin typeface="Cambria Math" panose="02040503050406030204" pitchFamily="18" charset="0"/>
                              <a:ea typeface="Cambria Math" panose="02040503050406030204" pitchFamily="18" charset="0"/>
                            </a:rPr>
                            <m:t>𝜏</m:t>
                          </m:r>
                        </m:e>
                        <m:sub>
                          <m:r>
                            <a:rPr lang="en-US" sz="4500" b="0" i="1" smtClean="0">
                              <a:latin typeface="Cambria Math" panose="02040503050406030204" pitchFamily="18" charset="0"/>
                              <a:ea typeface="Cambria Math" panose="02040503050406030204" pitchFamily="18" charset="0"/>
                            </a:rPr>
                            <m:t>𝑗</m:t>
                          </m:r>
                        </m:sub>
                      </m:sSub>
                      <m:r>
                        <a:rPr lang="en-US" sz="4500" b="0" i="1" smtClean="0">
                          <a:latin typeface="Cambria Math" panose="02040503050406030204" pitchFamily="18" charset="0"/>
                          <a:ea typeface="Cambria Math" panose="02040503050406030204" pitchFamily="18" charset="0"/>
                        </a:rPr>
                        <m:t>, </m:t>
                      </m:r>
                      <m:r>
                        <a:rPr lang="en-US" sz="4500" i="1">
                          <a:latin typeface="Cambria Math" panose="02040503050406030204" pitchFamily="18" charset="0"/>
                          <a:ea typeface="Cambria Math" panose="02040503050406030204" pitchFamily="18" charset="0"/>
                        </a:rPr>
                        <m:t>∥</m:t>
                      </m:r>
                      <m:sSub>
                        <m:sSubPr>
                          <m:ctrlPr>
                            <a:rPr lang="en-US" sz="4500" i="1">
                              <a:latin typeface="Cambria Math" panose="02040503050406030204" pitchFamily="18" charset="0"/>
                              <a:ea typeface="Cambria Math" panose="02040503050406030204" pitchFamily="18" charset="0"/>
                            </a:rPr>
                          </m:ctrlPr>
                        </m:sSubPr>
                        <m:e>
                          <m:r>
                            <a:rPr lang="en-US" sz="4500" i="1">
                              <a:latin typeface="Cambria Math" panose="02040503050406030204" pitchFamily="18" charset="0"/>
                              <a:ea typeface="Cambria Math" panose="02040503050406030204" pitchFamily="18" charset="0"/>
                            </a:rPr>
                            <m:t>𝑟</m:t>
                          </m:r>
                        </m:e>
                        <m:sub>
                          <m:r>
                            <a:rPr lang="en-US" sz="4500" i="1">
                              <a:latin typeface="Cambria Math" panose="02040503050406030204" pitchFamily="18" charset="0"/>
                              <a:ea typeface="Cambria Math" panose="02040503050406030204" pitchFamily="18" charset="0"/>
                            </a:rPr>
                            <m:t>𝑖</m:t>
                          </m:r>
                        </m:sub>
                      </m:sSub>
                      <m:r>
                        <a:rPr lang="en-US" sz="4500" i="1">
                          <a:latin typeface="Cambria Math" panose="02040503050406030204" pitchFamily="18" charset="0"/>
                          <a:ea typeface="Cambria Math" panose="02040503050406030204" pitchFamily="18" charset="0"/>
                        </a:rPr>
                        <m:t>− </m:t>
                      </m:r>
                      <m:sSub>
                        <m:sSubPr>
                          <m:ctrlPr>
                            <a:rPr lang="en-US" sz="4500" i="1">
                              <a:latin typeface="Cambria Math" panose="02040503050406030204" pitchFamily="18" charset="0"/>
                              <a:ea typeface="Cambria Math" panose="02040503050406030204" pitchFamily="18" charset="0"/>
                            </a:rPr>
                          </m:ctrlPr>
                        </m:sSubPr>
                        <m:e>
                          <m:r>
                            <a:rPr lang="en-US" sz="4500" i="1">
                              <a:latin typeface="Cambria Math" panose="02040503050406030204" pitchFamily="18" charset="0"/>
                              <a:ea typeface="Cambria Math" panose="02040503050406030204" pitchFamily="18" charset="0"/>
                            </a:rPr>
                            <m:t>𝑟</m:t>
                          </m:r>
                        </m:e>
                        <m:sub>
                          <m:r>
                            <a:rPr lang="en-US" sz="4500" i="1">
                              <a:latin typeface="Cambria Math" panose="02040503050406030204" pitchFamily="18" charset="0"/>
                              <a:ea typeface="Cambria Math" panose="02040503050406030204" pitchFamily="18" charset="0"/>
                            </a:rPr>
                            <m:t>𝑗</m:t>
                          </m:r>
                        </m:sub>
                      </m:sSub>
                      <m:r>
                        <a:rPr lang="en-US" sz="4500" i="1">
                          <a:latin typeface="Cambria Math" panose="02040503050406030204" pitchFamily="18" charset="0"/>
                          <a:ea typeface="Cambria Math" panose="02040503050406030204" pitchFamily="18" charset="0"/>
                        </a:rPr>
                        <m:t>∥</m:t>
                      </m:r>
                      <m:r>
                        <a:rPr lang="en-US" sz="4500" b="0" i="1" smtClean="0">
                          <a:latin typeface="Cambria Math" panose="02040503050406030204" pitchFamily="18" charset="0"/>
                          <a:ea typeface="Cambria Math" panose="02040503050406030204" pitchFamily="18" charset="0"/>
                        </a:rPr>
                        <m:t> ≤</m:t>
                      </m:r>
                      <m:r>
                        <a:rPr lang="en-US" sz="4500" b="0" i="1" smtClean="0">
                          <a:latin typeface="Cambria Math" panose="02040503050406030204" pitchFamily="18" charset="0"/>
                          <a:ea typeface="Cambria Math" panose="02040503050406030204" pitchFamily="18" charset="0"/>
                        </a:rPr>
                        <m:t>𝑐</m:t>
                      </m:r>
                      <m:r>
                        <a:rPr lang="en-US" sz="4500" b="0" i="1" smtClean="0">
                          <a:latin typeface="Cambria Math" panose="02040503050406030204" pitchFamily="18" charset="0"/>
                          <a:ea typeface="Cambria Math" panose="02040503050406030204" pitchFamily="18" charset="0"/>
                        </a:rPr>
                        <m:t>}</m:t>
                      </m:r>
                    </m:oMath>
                  </m:oMathPara>
                </a14:m>
                <a:endParaRPr lang="en-US" sz="45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7394CA04-EA46-42FF-78DB-2FE52B66359D}"/>
                  </a:ext>
                </a:extLst>
              </p:cNvPr>
              <p:cNvSpPr txBox="1">
                <a:spLocks noRot="1" noChangeAspect="1" noMove="1" noResize="1" noEditPoints="1" noAdjustHandles="1" noChangeArrowheads="1" noChangeShapeType="1" noTextEdit="1"/>
              </p:cNvSpPr>
              <p:nvPr/>
            </p:nvSpPr>
            <p:spPr>
              <a:xfrm>
                <a:off x="20612871" y="15608577"/>
                <a:ext cx="14801179" cy="7977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EBF8EF1-DBEF-5AE3-0C39-4C9E7819A1B8}"/>
                  </a:ext>
                </a:extLst>
              </p:cNvPr>
              <p:cNvSpPr txBox="1"/>
              <p:nvPr/>
            </p:nvSpPr>
            <p:spPr>
              <a:xfrm>
                <a:off x="19272790" y="13730688"/>
                <a:ext cx="17386043" cy="17196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l-GR" sz="4400" i="1" smtClean="0">
                              <a:latin typeface="Cambria Math" panose="02040503050406030204" pitchFamily="18" charset="0"/>
                              <a:ea typeface="Cambria Math" panose="02040503050406030204" pitchFamily="18" charset="0"/>
                            </a:rPr>
                          </m:ctrlPr>
                        </m:sSupPr>
                        <m:e>
                          <m:r>
                            <a:rPr lang="el-GR" sz="4400" i="1" smtClean="0">
                              <a:latin typeface="Cambria Math" panose="02040503050406030204" pitchFamily="18" charset="0"/>
                              <a:ea typeface="Cambria Math" panose="02040503050406030204" pitchFamily="18" charset="0"/>
                            </a:rPr>
                            <m:t>𝜇</m:t>
                          </m:r>
                        </m:e>
                        <m:sup>
                          <m:r>
                            <a:rPr lang="en-US" sz="4400" b="0" i="1" smtClean="0">
                              <a:latin typeface="Cambria Math" panose="02040503050406030204" pitchFamily="18" charset="0"/>
                              <a:ea typeface="Cambria Math" panose="02040503050406030204" pitchFamily="18" charset="0"/>
                            </a:rPr>
                            <m:t>𝐺</m:t>
                          </m:r>
                        </m:sup>
                      </m:sSup>
                      <m:d>
                        <m:dPr>
                          <m:ctrlPr>
                            <a:rPr lang="en-US" sz="4400" b="0" i="1" smtClean="0">
                              <a:latin typeface="Cambria Math" panose="02040503050406030204" pitchFamily="18" charset="0"/>
                              <a:ea typeface="Cambria Math" panose="02040503050406030204" pitchFamily="18" charset="0"/>
                            </a:rPr>
                          </m:ctrlPr>
                        </m:dPr>
                        <m:e>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𝜂</m:t>
                              </m:r>
                            </m:e>
                            <m:sub>
                              <m:r>
                                <a:rPr lang="en-US" sz="4400" i="1">
                                  <a:latin typeface="Cambria Math" panose="02040503050406030204" pitchFamily="18" charset="0"/>
                                  <a:ea typeface="Cambria Math" panose="02040503050406030204" pitchFamily="18" charset="0"/>
                                </a:rPr>
                                <m:t>𝑘</m:t>
                              </m:r>
                              <m:sSup>
                                <m:sSupPr>
                                  <m:ctrlPr>
                                    <a:rPr lang="en-US" sz="4400" i="1">
                                      <a:latin typeface="Cambria Math" panose="02040503050406030204" pitchFamily="18" charset="0"/>
                                      <a:ea typeface="Cambria Math" panose="02040503050406030204" pitchFamily="18" charset="0"/>
                                    </a:rPr>
                                  </m:ctrlPr>
                                </m:sSupPr>
                                <m:e>
                                  <m:r>
                                    <a:rPr lang="en-US" sz="4400" i="1">
                                      <a:latin typeface="Cambria Math" panose="02040503050406030204" pitchFamily="18" charset="0"/>
                                      <a:ea typeface="Cambria Math" panose="02040503050406030204" pitchFamily="18" charset="0"/>
                                    </a:rPr>
                                    <m:t>𝑘</m:t>
                                  </m:r>
                                </m:e>
                                <m:sup>
                                  <m:r>
                                    <a:rPr lang="en-US" sz="4400" i="1">
                                      <a:latin typeface="Cambria Math" panose="02040503050406030204" pitchFamily="18" charset="0"/>
                                      <a:ea typeface="Cambria Math" panose="02040503050406030204" pitchFamily="18" charset="0"/>
                                    </a:rPr>
                                    <m:t>′</m:t>
                                  </m:r>
                                </m:sup>
                              </m:sSup>
                            </m:sub>
                          </m:sSub>
                        </m:e>
                      </m:d>
                      <m:r>
                        <a:rPr lang="en-US" sz="4400" b="0" i="1" smtClean="0">
                          <a:latin typeface="Cambria Math" panose="02040503050406030204" pitchFamily="18" charset="0"/>
                          <a:ea typeface="Cambria Math" panose="02040503050406030204" pitchFamily="18" charset="0"/>
                        </a:rPr>
                        <m:t>=</m:t>
                      </m:r>
                      <m:nary>
                        <m:naryPr>
                          <m:chr m:val="∑"/>
                          <m:supHide m:val="on"/>
                          <m:ctrlPr>
                            <a:rPr lang="en-US" sz="4400" b="0" i="1" smtClean="0">
                              <a:latin typeface="Cambria Math" panose="02040503050406030204" pitchFamily="18" charset="0"/>
                              <a:ea typeface="Cambria Math" panose="02040503050406030204" pitchFamily="18" charset="0"/>
                            </a:rPr>
                          </m:ctrlPr>
                        </m:naryPr>
                        <m:sub>
                          <m:r>
                            <m:rPr>
                              <m:brk m:alnAt="7"/>
                            </m:rPr>
                            <a:rPr lang="en-US" sz="4400" b="0" i="1" smtClean="0">
                              <a:latin typeface="Cambria Math" panose="02040503050406030204" pitchFamily="18" charset="0"/>
                              <a:ea typeface="Cambria Math" panose="02040503050406030204" pitchFamily="18" charset="0"/>
                            </a:rPr>
                            <m:t>𝑖</m:t>
                          </m:r>
                        </m:sub>
                        <m:sup/>
                        <m:e>
                          <m:sSubSup>
                            <m:sSubSupPr>
                              <m:ctrlPr>
                                <a:rPr lang="en-US" sz="4400" b="0" i="1" smtClean="0">
                                  <a:latin typeface="Cambria Math" panose="02040503050406030204" pitchFamily="18" charset="0"/>
                                  <a:ea typeface="Cambria Math" panose="02040503050406030204" pitchFamily="18" charset="0"/>
                                </a:rPr>
                              </m:ctrlPr>
                            </m:sSubSupPr>
                            <m:e>
                              <m:r>
                                <a:rPr lang="en-US" sz="4400" b="0" i="1" smtClean="0">
                                  <a:latin typeface="Cambria Math" panose="02040503050406030204" pitchFamily="18" charset="0"/>
                                  <a:ea typeface="Cambria Math" panose="02040503050406030204" pitchFamily="18" charset="0"/>
                                </a:rPr>
                                <m:t>𝜇</m:t>
                              </m:r>
                            </m:e>
                            <m:sub>
                              <m:r>
                                <a:rPr lang="en-US" sz="4400" b="0" i="1" smtClean="0">
                                  <a:latin typeface="Cambria Math" panose="02040503050406030204" pitchFamily="18" charset="0"/>
                                  <a:ea typeface="Cambria Math" panose="02040503050406030204" pitchFamily="18" charset="0"/>
                                </a:rPr>
                                <m:t>𝑖</m:t>
                              </m:r>
                            </m:sub>
                            <m:sup>
                              <m:r>
                                <a:rPr lang="en-US" sz="4400" b="0" i="1" smtClean="0">
                                  <a:latin typeface="Cambria Math" panose="02040503050406030204" pitchFamily="18" charset="0"/>
                                  <a:ea typeface="Cambria Math" panose="02040503050406030204" pitchFamily="18" charset="0"/>
                                </a:rPr>
                                <m:t>𝐺</m:t>
                              </m:r>
                            </m:sup>
                          </m:sSubSup>
                          <m:d>
                            <m:dPr>
                              <m:ctrlPr>
                                <a:rPr lang="en-US" sz="4400" b="0" i="1" smtClean="0">
                                  <a:latin typeface="Cambria Math" panose="02040503050406030204" pitchFamily="18" charset="0"/>
                                  <a:ea typeface="Cambria Math" panose="02040503050406030204" pitchFamily="18" charset="0"/>
                                </a:rPr>
                              </m:ctrlPr>
                            </m:dPr>
                            <m:e>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𝜂</m:t>
                                  </m:r>
                                </m:e>
                                <m:sub>
                                  <m:r>
                                    <a:rPr lang="en-US" sz="4400" i="1">
                                      <a:latin typeface="Cambria Math" panose="02040503050406030204" pitchFamily="18" charset="0"/>
                                      <a:ea typeface="Cambria Math" panose="02040503050406030204" pitchFamily="18" charset="0"/>
                                    </a:rPr>
                                    <m:t>𝑘</m:t>
                                  </m:r>
                                  <m:sSup>
                                    <m:sSupPr>
                                      <m:ctrlPr>
                                        <a:rPr lang="en-US" sz="4400" i="1">
                                          <a:latin typeface="Cambria Math" panose="02040503050406030204" pitchFamily="18" charset="0"/>
                                          <a:ea typeface="Cambria Math" panose="02040503050406030204" pitchFamily="18" charset="0"/>
                                        </a:rPr>
                                      </m:ctrlPr>
                                    </m:sSupPr>
                                    <m:e>
                                      <m:r>
                                        <a:rPr lang="en-US" sz="4400" i="1">
                                          <a:latin typeface="Cambria Math" panose="02040503050406030204" pitchFamily="18" charset="0"/>
                                          <a:ea typeface="Cambria Math" panose="02040503050406030204" pitchFamily="18" charset="0"/>
                                        </a:rPr>
                                        <m:t>𝑘</m:t>
                                      </m:r>
                                    </m:e>
                                    <m:sup>
                                      <m:r>
                                        <a:rPr lang="en-US" sz="4400" i="1">
                                          <a:latin typeface="Cambria Math" panose="02040503050406030204" pitchFamily="18" charset="0"/>
                                          <a:ea typeface="Cambria Math" panose="02040503050406030204" pitchFamily="18" charset="0"/>
                                        </a:rPr>
                                        <m:t>′</m:t>
                                      </m:r>
                                    </m:sup>
                                  </m:sSup>
                                </m:sub>
                              </m:sSub>
                            </m:e>
                          </m:d>
                        </m:e>
                      </m:nary>
                      <m:r>
                        <a:rPr lang="en-US" sz="4400" b="0" i="1" smtClean="0">
                          <a:latin typeface="Cambria Math" panose="02040503050406030204" pitchFamily="18" charset="0"/>
                          <a:ea typeface="Cambria Math" panose="02040503050406030204" pitchFamily="18" charset="0"/>
                        </a:rPr>
                        <m:t>=</m:t>
                      </m:r>
                      <m:nary>
                        <m:naryPr>
                          <m:chr m:val="∑"/>
                          <m:supHide m:val="on"/>
                          <m:ctrlPr>
                            <a:rPr lang="en-US" sz="4400" b="0" i="1" smtClean="0">
                              <a:latin typeface="Cambria Math" panose="02040503050406030204" pitchFamily="18" charset="0"/>
                              <a:ea typeface="Cambria Math" panose="02040503050406030204" pitchFamily="18" charset="0"/>
                            </a:rPr>
                          </m:ctrlPr>
                        </m:naryPr>
                        <m:sub>
                          <m:r>
                            <m:rPr>
                              <m:brk m:alnAt="7"/>
                            </m:rPr>
                            <a:rPr lang="en-US" sz="4400" b="0" i="1" smtClean="0">
                              <a:latin typeface="Cambria Math" panose="02040503050406030204" pitchFamily="18" charset="0"/>
                              <a:ea typeface="Cambria Math" panose="02040503050406030204" pitchFamily="18" charset="0"/>
                            </a:rPr>
                            <m:t>𝑖</m:t>
                          </m:r>
                        </m:sub>
                        <m:sup/>
                        <m:e>
                          <m:nary>
                            <m:naryPr>
                              <m:chr m:val="∑"/>
                              <m:supHide m:val="on"/>
                              <m:ctrlPr>
                                <a:rPr lang="en-US" sz="4400" b="0" i="1" smtClean="0">
                                  <a:latin typeface="Cambria Math" panose="02040503050406030204" pitchFamily="18" charset="0"/>
                                  <a:ea typeface="Cambria Math" panose="02040503050406030204" pitchFamily="18" charset="0"/>
                                </a:rPr>
                              </m:ctrlPr>
                            </m:naryPr>
                            <m:sub>
                              <m:r>
                                <m:rPr>
                                  <m:brk m:alnAt="7"/>
                                </m:rPr>
                                <a:rPr lang="en-US" sz="4400" b="0" i="1" smtClean="0">
                                  <a:latin typeface="Cambria Math" panose="02040503050406030204" pitchFamily="18" charset="0"/>
                                  <a:ea typeface="Cambria Math" panose="02040503050406030204" pitchFamily="18" charset="0"/>
                                </a:rPr>
                                <m:t>𝑗</m:t>
                              </m:r>
                            </m:sub>
                            <m:sup/>
                            <m:e>
                              <m:sSub>
                                <m:sSubPr>
                                  <m:ctrlPr>
                                    <a:rPr lang="el-GR" sz="4400" i="1">
                                      <a:latin typeface="Cambria Math" panose="02040503050406030204" pitchFamily="18" charset="0"/>
                                      <a:ea typeface="Cambria Math" panose="02040503050406030204" pitchFamily="18" charset="0"/>
                                    </a:rPr>
                                  </m:ctrlPr>
                                </m:sSubPr>
                                <m:e>
                                  <m:r>
                                    <m:rPr>
                                      <m:sty m:val="p"/>
                                    </m:rPr>
                                    <a:rPr lang="el-GR" sz="4400" i="1">
                                      <a:latin typeface="Cambria Math" panose="02040503050406030204" pitchFamily="18" charset="0"/>
                                      <a:ea typeface="Cambria Math" panose="02040503050406030204" pitchFamily="18" charset="0"/>
                                    </a:rPr>
                                    <m:t>Φ</m:t>
                                  </m:r>
                                </m:e>
                                <m:sub>
                                  <m:r>
                                    <a:rPr lang="en-US" sz="4400" i="1">
                                      <a:latin typeface="Cambria Math" panose="02040503050406030204" pitchFamily="18" charset="0"/>
                                      <a:ea typeface="Cambria Math" panose="02040503050406030204" pitchFamily="18" charset="0"/>
                                    </a:rPr>
                                    <m:t>𝐸</m:t>
                                  </m:r>
                                </m:sub>
                              </m:sSub>
                              <m:d>
                                <m:dPr>
                                  <m:ctrlPr>
                                    <a:rPr lang="en-US" sz="4400" i="1">
                                      <a:latin typeface="Cambria Math" panose="02040503050406030204" pitchFamily="18" charset="0"/>
                                      <a:ea typeface="Cambria Math" panose="02040503050406030204" pitchFamily="18" charset="0"/>
                                    </a:rPr>
                                  </m:ctrlPr>
                                </m:dPr>
                                <m:e>
                                  <m:r>
                                    <a:rPr lang="en-US" sz="440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𝑟</m:t>
                                      </m:r>
                                    </m:e>
                                    <m:sub>
                                      <m:r>
                                        <a:rPr lang="en-US" sz="4400" i="1">
                                          <a:latin typeface="Cambria Math" panose="02040503050406030204" pitchFamily="18" charset="0"/>
                                          <a:ea typeface="Cambria Math" panose="02040503050406030204" pitchFamily="18" charset="0"/>
                                        </a:rPr>
                                        <m:t>𝑖</m:t>
                                      </m:r>
                                    </m:sub>
                                  </m:sSub>
                                  <m:r>
                                    <a:rPr lang="en-US" sz="4400" i="1">
                                      <a:latin typeface="Cambria Math" panose="02040503050406030204" pitchFamily="18" charset="0"/>
                                      <a:ea typeface="Cambria Math" panose="02040503050406030204" pitchFamily="18" charset="0"/>
                                    </a:rPr>
                                    <m:t>− </m:t>
                                  </m:r>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𝑟</m:t>
                                      </m:r>
                                    </m:e>
                                    <m:sub>
                                      <m:r>
                                        <a:rPr lang="en-US" sz="4400" i="1">
                                          <a:latin typeface="Cambria Math" panose="02040503050406030204" pitchFamily="18" charset="0"/>
                                          <a:ea typeface="Cambria Math" panose="02040503050406030204" pitchFamily="18" charset="0"/>
                                        </a:rPr>
                                        <m:t>𝑗</m:t>
                                      </m:r>
                                    </m:sub>
                                  </m:sSub>
                                  <m:r>
                                    <a:rPr lang="en-US" sz="440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𝜂</m:t>
                                      </m:r>
                                    </m:e>
                                    <m:sub>
                                      <m:r>
                                        <a:rPr lang="en-US" sz="4400" i="1">
                                          <a:latin typeface="Cambria Math" panose="02040503050406030204" pitchFamily="18" charset="0"/>
                                          <a:ea typeface="Cambria Math" panose="02040503050406030204" pitchFamily="18" charset="0"/>
                                        </a:rPr>
                                        <m:t>𝑘</m:t>
                                      </m:r>
                                      <m:sSup>
                                        <m:sSupPr>
                                          <m:ctrlPr>
                                            <a:rPr lang="en-US" sz="4400" i="1">
                                              <a:latin typeface="Cambria Math" panose="02040503050406030204" pitchFamily="18" charset="0"/>
                                              <a:ea typeface="Cambria Math" panose="02040503050406030204" pitchFamily="18" charset="0"/>
                                            </a:rPr>
                                          </m:ctrlPr>
                                        </m:sSupPr>
                                        <m:e>
                                          <m:r>
                                            <a:rPr lang="en-US" sz="4400" i="1">
                                              <a:latin typeface="Cambria Math" panose="02040503050406030204" pitchFamily="18" charset="0"/>
                                              <a:ea typeface="Cambria Math" panose="02040503050406030204" pitchFamily="18" charset="0"/>
                                            </a:rPr>
                                            <m:t>𝑘</m:t>
                                          </m:r>
                                        </m:e>
                                        <m:sup>
                                          <m:r>
                                            <a:rPr lang="en-US" sz="4400" i="1">
                                              <a:latin typeface="Cambria Math" panose="02040503050406030204" pitchFamily="18" charset="0"/>
                                              <a:ea typeface="Cambria Math" panose="02040503050406030204" pitchFamily="18" charset="0"/>
                                            </a:rPr>
                                            <m:t>′</m:t>
                                          </m:r>
                                        </m:sup>
                                      </m:sSup>
                                    </m:sub>
                                  </m:sSub>
                                </m:e>
                              </m:d>
                            </m:e>
                          </m:nary>
                        </m:e>
                      </m:nary>
                    </m:oMath>
                  </m:oMathPara>
                </a14:m>
                <a:endParaRPr lang="en-US" sz="4400" dirty="0">
                  <a:latin typeface="Arial" panose="020B0604020202020204" pitchFamily="34" charset="0"/>
                  <a:cs typeface="Arial" panose="020B0604020202020204" pitchFamily="34" charset="0"/>
                </a:endParaRPr>
              </a:p>
            </p:txBody>
          </p:sp>
        </mc:Choice>
        <mc:Fallback xmlns="">
          <p:sp>
            <p:nvSpPr>
              <p:cNvPr id="27" name="TextBox 26">
                <a:extLst>
                  <a:ext uri="{FF2B5EF4-FFF2-40B4-BE49-F238E27FC236}">
                    <a16:creationId xmlns:a16="http://schemas.microsoft.com/office/drawing/2014/main" id="{CEBF8EF1-DBEF-5AE3-0C39-4C9E7819A1B8}"/>
                  </a:ext>
                </a:extLst>
              </p:cNvPr>
              <p:cNvSpPr txBox="1">
                <a:spLocks noRot="1" noChangeAspect="1" noMove="1" noResize="1" noEditPoints="1" noAdjustHandles="1" noChangeArrowheads="1" noChangeShapeType="1" noTextEdit="1"/>
              </p:cNvSpPr>
              <p:nvPr/>
            </p:nvSpPr>
            <p:spPr>
              <a:xfrm>
                <a:off x="19272790" y="13730688"/>
                <a:ext cx="17386043" cy="1719638"/>
              </a:xfrm>
              <a:prstGeom prst="rect">
                <a:avLst/>
              </a:prstGeom>
              <a:blipFill>
                <a:blip r:embed="rId4"/>
                <a:stretch>
                  <a:fillRect/>
                </a:stretch>
              </a:blipFill>
            </p:spPr>
            <p:txBody>
              <a:bodyPr/>
              <a:lstStyle/>
              <a:p>
                <a:r>
                  <a:rPr lang="zh-CN" altLang="en-US">
                    <a:noFill/>
                  </a:rPr>
                  <a:t> </a:t>
                </a:r>
              </a:p>
            </p:txBody>
          </p:sp>
        </mc:Fallback>
      </mc:AlternateContent>
      <p:sp>
        <p:nvSpPr>
          <p:cNvPr id="7" name="Rectangle 6">
            <a:extLst>
              <a:ext uri="{FF2B5EF4-FFF2-40B4-BE49-F238E27FC236}">
                <a16:creationId xmlns:a16="http://schemas.microsoft.com/office/drawing/2014/main" id="{55A59553-29AF-B733-EF21-D4F9C5E2EA84}"/>
              </a:ext>
            </a:extLst>
          </p:cNvPr>
          <p:cNvSpPr/>
          <p:nvPr/>
        </p:nvSpPr>
        <p:spPr>
          <a:xfrm>
            <a:off x="19806931" y="17393328"/>
            <a:ext cx="31399469" cy="854108"/>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5000" b="1" dirty="0">
                <a:solidFill>
                  <a:schemeClr val="bg1"/>
                </a:solidFill>
                <a:latin typeface="Arial" panose="020B0604020202020204" pitchFamily="34" charset="0"/>
                <a:cs typeface="Arial" panose="020B0604020202020204" pitchFamily="34" charset="0"/>
              </a:rPr>
              <a:t>State Construction and Model Structure</a:t>
            </a:r>
          </a:p>
        </p:txBody>
      </p:sp>
      <p:pic>
        <p:nvPicPr>
          <p:cNvPr id="11" name="图片 10" descr="文本&#10;&#10;中度可信度描述已自动生成">
            <a:extLst>
              <a:ext uri="{FF2B5EF4-FFF2-40B4-BE49-F238E27FC236}">
                <a16:creationId xmlns:a16="http://schemas.microsoft.com/office/drawing/2014/main" id="{332E0442-E6B7-B79D-80A7-89850D2438FE}"/>
              </a:ext>
            </a:extLst>
          </p:cNvPr>
          <p:cNvPicPr>
            <a:picLocks noChangeAspect="1"/>
          </p:cNvPicPr>
          <p:nvPr/>
        </p:nvPicPr>
        <p:blipFill>
          <a:blip r:embed="rId5"/>
          <a:stretch>
            <a:fillRect/>
          </a:stretch>
        </p:blipFill>
        <p:spPr>
          <a:xfrm>
            <a:off x="1039974" y="447925"/>
            <a:ext cx="7975372" cy="3758446"/>
          </a:xfrm>
          <a:prstGeom prst="rect">
            <a:avLst/>
          </a:prstGeom>
        </p:spPr>
      </p:pic>
      <p:pic>
        <p:nvPicPr>
          <p:cNvPr id="13" name="图片 12" descr="文本&#10;&#10;中度可信度描述已自动生成">
            <a:extLst>
              <a:ext uri="{FF2B5EF4-FFF2-40B4-BE49-F238E27FC236}">
                <a16:creationId xmlns:a16="http://schemas.microsoft.com/office/drawing/2014/main" id="{90C28C4C-70EE-25A2-659F-3DF48C37A005}"/>
              </a:ext>
            </a:extLst>
          </p:cNvPr>
          <p:cNvPicPr>
            <a:picLocks noChangeAspect="1"/>
          </p:cNvPicPr>
          <p:nvPr/>
        </p:nvPicPr>
        <p:blipFill>
          <a:blip r:embed="rId5"/>
          <a:srcRect l="34037" t="-10209" r="43040" b="70472"/>
          <a:stretch/>
        </p:blipFill>
        <p:spPr>
          <a:xfrm>
            <a:off x="44862751" y="-517612"/>
            <a:ext cx="6343650" cy="5182171"/>
          </a:xfrm>
          <a:prstGeom prst="rect">
            <a:avLst/>
          </a:prstGeom>
        </p:spPr>
      </p:pic>
      <p:sp>
        <p:nvSpPr>
          <p:cNvPr id="21" name="Rounded Rectangle 115">
            <a:extLst>
              <a:ext uri="{FF2B5EF4-FFF2-40B4-BE49-F238E27FC236}">
                <a16:creationId xmlns:a16="http://schemas.microsoft.com/office/drawing/2014/main" id="{CD0C77A2-BF76-BEE8-2030-55D221A1C63B}"/>
              </a:ext>
            </a:extLst>
          </p:cNvPr>
          <p:cNvSpPr/>
          <p:nvPr/>
        </p:nvSpPr>
        <p:spPr>
          <a:xfrm>
            <a:off x="27405370" y="18765133"/>
            <a:ext cx="10143414" cy="7638719"/>
          </a:xfrm>
          <a:prstGeom prst="roundRect">
            <a:avLst>
              <a:gd name="adj" fmla="val 5842"/>
            </a:avLst>
          </a:prstGeom>
          <a:noFill/>
          <a:ln w="762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4" name="Group 87">
            <a:extLst>
              <a:ext uri="{FF2B5EF4-FFF2-40B4-BE49-F238E27FC236}">
                <a16:creationId xmlns:a16="http://schemas.microsoft.com/office/drawing/2014/main" id="{AA117175-402B-F0E4-AA6E-4F5D7184032B}"/>
              </a:ext>
            </a:extLst>
          </p:cNvPr>
          <p:cNvGrpSpPr/>
          <p:nvPr/>
        </p:nvGrpSpPr>
        <p:grpSpPr>
          <a:xfrm>
            <a:off x="27917543" y="19086658"/>
            <a:ext cx="9177460" cy="7001687"/>
            <a:chOff x="23440157" y="20774013"/>
            <a:chExt cx="14887614" cy="11358086"/>
          </a:xfrm>
        </p:grpSpPr>
        <p:sp>
          <p:nvSpPr>
            <p:cNvPr id="28" name="TextBox 91">
              <a:extLst>
                <a:ext uri="{FF2B5EF4-FFF2-40B4-BE49-F238E27FC236}">
                  <a16:creationId xmlns:a16="http://schemas.microsoft.com/office/drawing/2014/main" id="{C18D80F0-4DCF-B9B0-9422-817398ACE42B}"/>
                </a:ext>
              </a:extLst>
            </p:cNvPr>
            <p:cNvSpPr txBox="1"/>
            <p:nvPr/>
          </p:nvSpPr>
          <p:spPr>
            <a:xfrm>
              <a:off x="23440157" y="26440683"/>
              <a:ext cx="5979356" cy="94861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Persistent Images </a:t>
              </a:r>
            </a:p>
          </p:txBody>
        </p:sp>
        <p:sp>
          <p:nvSpPr>
            <p:cNvPr id="29" name="TextBox 95">
              <a:extLst>
                <a:ext uri="{FF2B5EF4-FFF2-40B4-BE49-F238E27FC236}">
                  <a16:creationId xmlns:a16="http://schemas.microsoft.com/office/drawing/2014/main" id="{ADB7CBA7-6ABC-47F2-8E3E-27651185C2D4}"/>
                </a:ext>
              </a:extLst>
            </p:cNvPr>
            <p:cNvSpPr txBox="1"/>
            <p:nvPr/>
          </p:nvSpPr>
          <p:spPr>
            <a:xfrm>
              <a:off x="23440159" y="30662688"/>
              <a:ext cx="5979356" cy="94861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Fingerprint </a:t>
              </a:r>
            </a:p>
          </p:txBody>
        </p:sp>
        <p:sp>
          <p:nvSpPr>
            <p:cNvPr id="30" name="TextBox 26">
              <a:extLst>
                <a:ext uri="{FF2B5EF4-FFF2-40B4-BE49-F238E27FC236}">
                  <a16:creationId xmlns:a16="http://schemas.microsoft.com/office/drawing/2014/main" id="{793258C3-2BC2-9424-A9A4-CC5A04C55DE9}"/>
                </a:ext>
              </a:extLst>
            </p:cNvPr>
            <p:cNvSpPr txBox="1"/>
            <p:nvPr/>
          </p:nvSpPr>
          <p:spPr>
            <a:xfrm>
              <a:off x="23599893" y="21793551"/>
              <a:ext cx="5889243" cy="174745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Weighted colored subgraphs </a:t>
              </a:r>
            </a:p>
          </p:txBody>
        </p:sp>
        <p:grpSp>
          <p:nvGrpSpPr>
            <p:cNvPr id="33" name="Group 80">
              <a:extLst>
                <a:ext uri="{FF2B5EF4-FFF2-40B4-BE49-F238E27FC236}">
                  <a16:creationId xmlns:a16="http://schemas.microsoft.com/office/drawing/2014/main" id="{3BCBE5A8-998B-7950-E1FE-4A3BAD074275}"/>
                </a:ext>
              </a:extLst>
            </p:cNvPr>
            <p:cNvGrpSpPr/>
            <p:nvPr/>
          </p:nvGrpSpPr>
          <p:grpSpPr>
            <a:xfrm>
              <a:off x="31587870" y="20774013"/>
              <a:ext cx="6298371" cy="3471631"/>
              <a:chOff x="22043171" y="15014270"/>
              <a:chExt cx="5500561" cy="2843200"/>
            </a:xfrm>
          </p:grpSpPr>
          <p:grpSp>
            <p:nvGrpSpPr>
              <p:cNvPr id="37" name="Group 81">
                <a:extLst>
                  <a:ext uri="{FF2B5EF4-FFF2-40B4-BE49-F238E27FC236}">
                    <a16:creationId xmlns:a16="http://schemas.microsoft.com/office/drawing/2014/main" id="{8CA43A0B-ACD2-4AD1-4C54-A2CA04E44BF5}"/>
                  </a:ext>
                </a:extLst>
              </p:cNvPr>
              <p:cNvGrpSpPr/>
              <p:nvPr/>
            </p:nvGrpSpPr>
            <p:grpSpPr>
              <a:xfrm>
                <a:off x="22043171" y="15014270"/>
                <a:ext cx="2617196" cy="2843200"/>
                <a:chOff x="22043171" y="15014270"/>
                <a:chExt cx="2617196" cy="2843200"/>
              </a:xfrm>
            </p:grpSpPr>
            <p:sp>
              <p:nvSpPr>
                <p:cNvPr id="39" name="TextBox 83">
                  <a:extLst>
                    <a:ext uri="{FF2B5EF4-FFF2-40B4-BE49-F238E27FC236}">
                      <a16:creationId xmlns:a16="http://schemas.microsoft.com/office/drawing/2014/main" id="{5182F2D8-1347-69CC-7525-E775E3AE69E4}"/>
                    </a:ext>
                  </a:extLst>
                </p:cNvPr>
                <p:cNvSpPr txBox="1"/>
                <p:nvPr/>
              </p:nvSpPr>
              <p:spPr>
                <a:xfrm>
                  <a:off x="22607187" y="17080570"/>
                  <a:ext cx="1542980" cy="776900"/>
                </a:xfrm>
                <a:prstGeom prst="rect">
                  <a:avLst/>
                </a:prstGeom>
                <a:noFill/>
              </p:spPr>
              <p:txBody>
                <a:bodyPr wrap="square" rtlCol="0">
                  <a:spAutoFit/>
                </a:bodyPr>
                <a:lstStyle/>
                <a:p>
                  <a:r>
                    <a:rPr lang="en-US" sz="3200" dirty="0">
                      <a:solidFill>
                        <a:schemeClr val="accent6"/>
                      </a:solidFill>
                      <a:latin typeface="Arial" panose="020B0604020202020204" pitchFamily="34" charset="0"/>
                      <a:cs typeface="Arial" panose="020B0604020202020204" pitchFamily="34" charset="0"/>
                    </a:rPr>
                    <a:t>O.3</a:t>
                  </a:r>
                </a:p>
              </p:txBody>
            </p:sp>
            <p:sp>
              <p:nvSpPr>
                <p:cNvPr id="40" name="Oval 84">
                  <a:extLst>
                    <a:ext uri="{FF2B5EF4-FFF2-40B4-BE49-F238E27FC236}">
                      <a16:creationId xmlns:a16="http://schemas.microsoft.com/office/drawing/2014/main" id="{427B64F3-D9AF-D6CC-4879-46DC4C23E8B2}"/>
                    </a:ext>
                  </a:extLst>
                </p:cNvPr>
                <p:cNvSpPr/>
                <p:nvPr/>
              </p:nvSpPr>
              <p:spPr>
                <a:xfrm>
                  <a:off x="22043171" y="15409426"/>
                  <a:ext cx="564016" cy="516835"/>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a:solidFill>
                        <a:schemeClr val="bg1"/>
                      </a:solidFill>
                      <a:latin typeface="Arial" panose="020B0604020202020204" pitchFamily="34" charset="0"/>
                      <a:cs typeface="Arial" panose="020B0604020202020204" pitchFamily="34" charset="0"/>
                    </a:rPr>
                    <a:t>O</a:t>
                  </a:r>
                </a:p>
              </p:txBody>
            </p:sp>
            <p:sp>
              <p:nvSpPr>
                <p:cNvPr id="41" name="Oval 85">
                  <a:extLst>
                    <a:ext uri="{FF2B5EF4-FFF2-40B4-BE49-F238E27FC236}">
                      <a16:creationId xmlns:a16="http://schemas.microsoft.com/office/drawing/2014/main" id="{9AB40F09-95FB-C02D-512F-B0B102ECC98C}"/>
                    </a:ext>
                  </a:extLst>
                </p:cNvPr>
                <p:cNvSpPr/>
                <p:nvPr/>
              </p:nvSpPr>
              <p:spPr>
                <a:xfrm>
                  <a:off x="22043171" y="16856122"/>
                  <a:ext cx="564016" cy="516835"/>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dirty="0">
                      <a:solidFill>
                        <a:schemeClr val="bg1"/>
                      </a:solidFill>
                      <a:latin typeface="Arial" panose="020B0604020202020204" pitchFamily="34" charset="0"/>
                      <a:cs typeface="Arial" panose="020B0604020202020204" pitchFamily="34" charset="0"/>
                    </a:rPr>
                    <a:t>O</a:t>
                  </a:r>
                </a:p>
              </p:txBody>
            </p:sp>
            <p:sp>
              <p:nvSpPr>
                <p:cNvPr id="42" name="Oval 86">
                  <a:extLst>
                    <a:ext uri="{FF2B5EF4-FFF2-40B4-BE49-F238E27FC236}">
                      <a16:creationId xmlns:a16="http://schemas.microsoft.com/office/drawing/2014/main" id="{C6D88155-0F8D-7844-B361-5DE21D842AEB}"/>
                    </a:ext>
                  </a:extLst>
                </p:cNvPr>
                <p:cNvSpPr/>
                <p:nvPr/>
              </p:nvSpPr>
              <p:spPr>
                <a:xfrm>
                  <a:off x="24067130" y="16152099"/>
                  <a:ext cx="593237" cy="516835"/>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N</a:t>
                  </a:r>
                </a:p>
              </p:txBody>
            </p:sp>
            <p:cxnSp>
              <p:nvCxnSpPr>
                <p:cNvPr id="43" name="Straight Connector 87">
                  <a:extLst>
                    <a:ext uri="{FF2B5EF4-FFF2-40B4-BE49-F238E27FC236}">
                      <a16:creationId xmlns:a16="http://schemas.microsoft.com/office/drawing/2014/main" id="{8C849802-FE00-4A1E-BB9E-A558452A3717}"/>
                    </a:ext>
                  </a:extLst>
                </p:cNvPr>
                <p:cNvCxnSpPr>
                  <a:cxnSpLocks/>
                  <a:stCxn id="40" idx="6"/>
                  <a:endCxn id="42" idx="1"/>
                </p:cNvCxnSpPr>
                <p:nvPr/>
              </p:nvCxnSpPr>
              <p:spPr>
                <a:xfrm>
                  <a:off x="22607187" y="15667843"/>
                  <a:ext cx="1546821" cy="55994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88">
                  <a:extLst>
                    <a:ext uri="{FF2B5EF4-FFF2-40B4-BE49-F238E27FC236}">
                      <a16:creationId xmlns:a16="http://schemas.microsoft.com/office/drawing/2014/main" id="{39D2B65C-57E7-DA95-3B02-222FE46E2B87}"/>
                    </a:ext>
                  </a:extLst>
                </p:cNvPr>
                <p:cNvCxnSpPr>
                  <a:cxnSpLocks/>
                  <a:stCxn id="40" idx="4"/>
                  <a:endCxn id="41" idx="0"/>
                </p:cNvCxnSpPr>
                <p:nvPr/>
              </p:nvCxnSpPr>
              <p:spPr>
                <a:xfrm>
                  <a:off x="22325179" y="15926261"/>
                  <a:ext cx="0" cy="92986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89">
                  <a:extLst>
                    <a:ext uri="{FF2B5EF4-FFF2-40B4-BE49-F238E27FC236}">
                      <a16:creationId xmlns:a16="http://schemas.microsoft.com/office/drawing/2014/main" id="{33138593-A62B-1273-B747-65DFE81A3EF3}"/>
                    </a:ext>
                  </a:extLst>
                </p:cNvPr>
                <p:cNvCxnSpPr>
                  <a:cxnSpLocks/>
                  <a:stCxn id="41" idx="6"/>
                </p:cNvCxnSpPr>
                <p:nvPr/>
              </p:nvCxnSpPr>
              <p:spPr>
                <a:xfrm flipV="1">
                  <a:off x="22607187" y="16391191"/>
                  <a:ext cx="1576765" cy="723349"/>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TextBox 90">
                  <a:extLst>
                    <a:ext uri="{FF2B5EF4-FFF2-40B4-BE49-F238E27FC236}">
                      <a16:creationId xmlns:a16="http://schemas.microsoft.com/office/drawing/2014/main" id="{560F3E57-09A6-3445-7EFC-226366C6DADE}"/>
                    </a:ext>
                  </a:extLst>
                </p:cNvPr>
                <p:cNvSpPr txBox="1"/>
                <p:nvPr/>
              </p:nvSpPr>
              <p:spPr>
                <a:xfrm>
                  <a:off x="22640969" y="15014270"/>
                  <a:ext cx="1542980" cy="776900"/>
                </a:xfrm>
                <a:prstGeom prst="rect">
                  <a:avLst/>
                </a:prstGeom>
                <a:noFill/>
              </p:spPr>
              <p:txBody>
                <a:bodyPr wrap="square" rtlCol="0">
                  <a:spAutoFit/>
                </a:bodyPr>
                <a:lstStyle/>
                <a:p>
                  <a:r>
                    <a:rPr lang="en-US" sz="3200" dirty="0">
                      <a:solidFill>
                        <a:schemeClr val="accent6"/>
                      </a:solidFill>
                      <a:latin typeface="Arial" panose="020B0604020202020204" pitchFamily="34" charset="0"/>
                      <a:cs typeface="Arial" panose="020B0604020202020204" pitchFamily="34" charset="0"/>
                    </a:rPr>
                    <a:t>O.3</a:t>
                  </a:r>
                </a:p>
              </p:txBody>
            </p:sp>
          </p:grpSp>
          <p:sp>
            <p:nvSpPr>
              <p:cNvPr id="38" name="TextBox 82">
                <a:extLst>
                  <a:ext uri="{FF2B5EF4-FFF2-40B4-BE49-F238E27FC236}">
                    <a16:creationId xmlns:a16="http://schemas.microsoft.com/office/drawing/2014/main" id="{C9E2E96F-07D9-D135-EB15-2708EDAADDCE}"/>
                  </a:ext>
                </a:extLst>
              </p:cNvPr>
              <p:cNvSpPr txBox="1"/>
              <p:nvPr/>
            </p:nvSpPr>
            <p:spPr>
              <a:xfrm>
                <a:off x="24696886" y="15975117"/>
                <a:ext cx="2846846" cy="776900"/>
              </a:xfrm>
              <a:prstGeom prst="rect">
                <a:avLst/>
              </a:prstGeom>
              <a:noFill/>
            </p:spPr>
            <p:txBody>
              <a:bodyPr wrap="square" rtlCol="0">
                <a:spAutoFit/>
              </a:bodyPr>
              <a:lstStyle/>
              <a:p>
                <a:r>
                  <a:rPr lang="en-US" sz="3200" dirty="0">
                    <a:solidFill>
                      <a:srgbClr val="7030A0"/>
                    </a:solidFill>
                    <a:latin typeface="Arial" panose="020B0604020202020204" pitchFamily="34" charset="0"/>
                    <a:cs typeface="Arial" panose="020B0604020202020204" pitchFamily="34" charset="0"/>
                  </a:rPr>
                  <a:t>N3+</a:t>
                </a:r>
              </a:p>
            </p:txBody>
          </p:sp>
        </p:grpSp>
        <p:pic>
          <p:nvPicPr>
            <p:cNvPr id="35" name="Picture 75">
              <a:extLst>
                <a:ext uri="{FF2B5EF4-FFF2-40B4-BE49-F238E27FC236}">
                  <a16:creationId xmlns:a16="http://schemas.microsoft.com/office/drawing/2014/main" id="{B1C2F289-8AB0-5964-A1E1-2ECCCFCB7427}"/>
                </a:ext>
              </a:extLst>
            </p:cNvPr>
            <p:cNvPicPr>
              <a:picLocks noChangeAspect="1"/>
            </p:cNvPicPr>
            <p:nvPr/>
          </p:nvPicPr>
          <p:blipFill rotWithShape="1">
            <a:blip r:embed="rId6"/>
            <a:srcRect r="57724" b="-337"/>
            <a:stretch/>
          </p:blipFill>
          <p:spPr>
            <a:xfrm>
              <a:off x="30277009" y="24307554"/>
              <a:ext cx="5979354" cy="5616314"/>
            </a:xfrm>
            <a:prstGeom prst="rect">
              <a:avLst/>
            </a:prstGeom>
          </p:spPr>
        </p:pic>
        <p:pic>
          <p:nvPicPr>
            <p:cNvPr id="36" name="Picture 76">
              <a:extLst>
                <a:ext uri="{FF2B5EF4-FFF2-40B4-BE49-F238E27FC236}">
                  <a16:creationId xmlns:a16="http://schemas.microsoft.com/office/drawing/2014/main" id="{4B023883-06EE-E7DE-1132-8DEE4D240666}"/>
                </a:ext>
              </a:extLst>
            </p:cNvPr>
            <p:cNvPicPr>
              <a:picLocks/>
            </p:cNvPicPr>
            <p:nvPr/>
          </p:nvPicPr>
          <p:blipFill>
            <a:blip r:embed="rId7"/>
            <a:stretch>
              <a:fillRect/>
            </a:stretch>
          </p:blipFill>
          <p:spPr>
            <a:xfrm>
              <a:off x="27726333" y="30156995"/>
              <a:ext cx="10601438" cy="1975104"/>
            </a:xfrm>
            <a:prstGeom prst="rect">
              <a:avLst/>
            </a:prstGeom>
          </p:spPr>
        </p:pic>
      </p:grpSp>
      <p:grpSp>
        <p:nvGrpSpPr>
          <p:cNvPr id="110" name="组合 109">
            <a:extLst>
              <a:ext uri="{FF2B5EF4-FFF2-40B4-BE49-F238E27FC236}">
                <a16:creationId xmlns:a16="http://schemas.microsoft.com/office/drawing/2014/main" id="{941F3E3C-C23B-6BE4-550B-AEABED8CD87E}"/>
              </a:ext>
            </a:extLst>
          </p:cNvPr>
          <p:cNvGrpSpPr/>
          <p:nvPr/>
        </p:nvGrpSpPr>
        <p:grpSpPr>
          <a:xfrm>
            <a:off x="20453375" y="18859054"/>
            <a:ext cx="5559186" cy="1523906"/>
            <a:chOff x="21619696" y="19464134"/>
            <a:chExt cx="5559186" cy="1523906"/>
          </a:xfrm>
        </p:grpSpPr>
        <p:sp>
          <p:nvSpPr>
            <p:cNvPr id="48" name="Rounded Rectangle 93">
              <a:extLst>
                <a:ext uri="{FF2B5EF4-FFF2-40B4-BE49-F238E27FC236}">
                  <a16:creationId xmlns:a16="http://schemas.microsoft.com/office/drawing/2014/main" id="{C084E8FB-F314-2695-892F-FB3C8CED5320}"/>
                </a:ext>
              </a:extLst>
            </p:cNvPr>
            <p:cNvSpPr/>
            <p:nvPr/>
          </p:nvSpPr>
          <p:spPr>
            <a:xfrm>
              <a:off x="21619696" y="19464134"/>
              <a:ext cx="5559186" cy="1523906"/>
            </a:xfrm>
            <a:prstGeom prst="roundRect">
              <a:avLst/>
            </a:prstGeom>
            <a:noFill/>
            <a:ln w="762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9" name="TextBox 94">
              <a:extLst>
                <a:ext uri="{FF2B5EF4-FFF2-40B4-BE49-F238E27FC236}">
                  <a16:creationId xmlns:a16="http://schemas.microsoft.com/office/drawing/2014/main" id="{0796B26D-30C5-420A-E999-99DE5DB796A1}"/>
                </a:ext>
              </a:extLst>
            </p:cNvPr>
            <p:cNvSpPr txBox="1"/>
            <p:nvPr/>
          </p:nvSpPr>
          <p:spPr>
            <a:xfrm>
              <a:off x="23601635" y="19618444"/>
              <a:ext cx="1595309"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SMILE</a:t>
              </a:r>
            </a:p>
          </p:txBody>
        </p:sp>
        <p:sp>
          <p:nvSpPr>
            <p:cNvPr id="50" name="TextBox 95">
              <a:extLst>
                <a:ext uri="{FF2B5EF4-FFF2-40B4-BE49-F238E27FC236}">
                  <a16:creationId xmlns:a16="http://schemas.microsoft.com/office/drawing/2014/main" id="{0F5F8807-D4A7-6B99-C21F-26E2200C8844}"/>
                </a:ext>
              </a:extLst>
            </p:cNvPr>
            <p:cNvSpPr txBox="1"/>
            <p:nvPr/>
          </p:nvSpPr>
          <p:spPr>
            <a:xfrm>
              <a:off x="21979698" y="20322831"/>
              <a:ext cx="4839183"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COc1cc2c(cc1OC)CC([NH3+])C2</a:t>
              </a:r>
            </a:p>
          </p:txBody>
        </p:sp>
      </p:grpSp>
      <p:sp>
        <p:nvSpPr>
          <p:cNvPr id="52" name="Rounded Rectangle 97">
            <a:extLst>
              <a:ext uri="{FF2B5EF4-FFF2-40B4-BE49-F238E27FC236}">
                <a16:creationId xmlns:a16="http://schemas.microsoft.com/office/drawing/2014/main" id="{952BD5A8-4C61-4A66-6B87-E72C38F4D564}"/>
              </a:ext>
            </a:extLst>
          </p:cNvPr>
          <p:cNvSpPr/>
          <p:nvPr/>
        </p:nvSpPr>
        <p:spPr>
          <a:xfrm>
            <a:off x="20453375" y="24495566"/>
            <a:ext cx="5559187" cy="1908287"/>
          </a:xfrm>
          <a:prstGeom prst="roundRect">
            <a:avLst/>
          </a:prstGeom>
          <a:noFill/>
          <a:ln w="762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98">
            <a:extLst>
              <a:ext uri="{FF2B5EF4-FFF2-40B4-BE49-F238E27FC236}">
                <a16:creationId xmlns:a16="http://schemas.microsoft.com/office/drawing/2014/main" id="{CACBA36E-DA11-CB15-670D-914E089EB9D5}"/>
              </a:ext>
            </a:extLst>
          </p:cNvPr>
          <p:cNvSpPr txBox="1"/>
          <p:nvPr/>
        </p:nvSpPr>
        <p:spPr>
          <a:xfrm>
            <a:off x="20618140" y="24756506"/>
            <a:ext cx="5229657" cy="1443985"/>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COc1cc2c(</a:t>
            </a:r>
            <a:r>
              <a:rPr lang="en-US" sz="2400" b="0" i="0" dirty="0">
                <a:solidFill>
                  <a:srgbClr val="FF0000"/>
                </a:solidFill>
                <a:effectLst/>
                <a:latin typeface="Arial" panose="020B0604020202020204" pitchFamily="34" charset="0"/>
                <a:cs typeface="Arial" panose="020B0604020202020204" pitchFamily="34" charset="0"/>
              </a:rPr>
              <a:t>c(C)c1OC</a:t>
            </a:r>
            <a:r>
              <a:rPr lang="en-US" sz="2400" b="0" i="0" dirty="0">
                <a:effectLst/>
                <a:latin typeface="Arial" panose="020B0604020202020204" pitchFamily="34" charset="0"/>
                <a:cs typeface="Arial" panose="020B0604020202020204" pitchFamily="34" charset="0"/>
              </a:rPr>
              <a:t>)CC([NH3+])C2</a:t>
            </a:r>
          </a:p>
          <a:p>
            <a:r>
              <a:rPr lang="en-US" sz="2400" b="0" i="0" dirty="0">
                <a:solidFill>
                  <a:srgbClr val="FF0000"/>
                </a:solidFill>
                <a:effectLst/>
                <a:latin typeface="Arial" panose="020B0604020202020204" pitchFamily="34" charset="0"/>
                <a:cs typeface="Arial" panose="020B0604020202020204" pitchFamily="34" charset="0"/>
              </a:rPr>
              <a:t>C=CO</a:t>
            </a:r>
            <a:r>
              <a:rPr lang="en-US" sz="2400" b="0" i="0" dirty="0">
                <a:solidFill>
                  <a:schemeClr val="tx1"/>
                </a:solidFill>
                <a:effectLst/>
                <a:latin typeface="Arial" panose="020B0604020202020204" pitchFamily="34" charset="0"/>
                <a:cs typeface="Arial" panose="020B0604020202020204" pitchFamily="34" charset="0"/>
              </a:rPr>
              <a:t>c1cc2c(cc1OC)CC([NH3+])C2</a:t>
            </a: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r>
              <a:rPr lang="en-US" sz="2400" b="0" i="0" dirty="0">
                <a:solidFill>
                  <a:schemeClr val="tx1"/>
                </a:solidFill>
                <a:effectLst/>
                <a:latin typeface="Arial" panose="020B0604020202020204" pitchFamily="34" charset="0"/>
                <a:cs typeface="Arial" panose="020B0604020202020204" pitchFamily="34" charset="0"/>
              </a:rPr>
              <a:t>…</a:t>
            </a: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dirty="0">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pPr algn="ctr">
              <a:lnSpc>
                <a:spcPts val="115"/>
              </a:lnSpc>
            </a:pPr>
            <a:endParaRPr lang="en-US" sz="2400" b="0" i="0" dirty="0">
              <a:solidFill>
                <a:schemeClr val="tx1"/>
              </a:solidFill>
              <a:effectLst/>
              <a:latin typeface="Arial" panose="020B0604020202020204" pitchFamily="34" charset="0"/>
              <a:cs typeface="Arial" panose="020B0604020202020204" pitchFamily="34" charset="0"/>
            </a:endParaRPr>
          </a:p>
          <a:p>
            <a:r>
              <a:rPr lang="en-US" sz="2400" dirty="0">
                <a:solidFill>
                  <a:srgbClr val="FF0000"/>
                </a:solidFill>
                <a:latin typeface="Arial" panose="020B0604020202020204" pitchFamily="34" charset="0"/>
                <a:cs typeface="Arial" panose="020B0604020202020204" pitchFamily="34" charset="0"/>
              </a:rPr>
              <a:t>CCO</a:t>
            </a:r>
            <a:r>
              <a:rPr lang="en-US" sz="2400" dirty="0">
                <a:latin typeface="Arial" panose="020B0604020202020204" pitchFamily="34" charset="0"/>
                <a:cs typeface="Arial" panose="020B0604020202020204" pitchFamily="34" charset="0"/>
              </a:rPr>
              <a:t>c1cc2c(cc1OC)CC([NH3+])C2</a:t>
            </a:r>
          </a:p>
        </p:txBody>
      </p:sp>
      <p:sp>
        <p:nvSpPr>
          <p:cNvPr id="56" name="Rounded Rectangle 100">
            <a:extLst>
              <a:ext uri="{FF2B5EF4-FFF2-40B4-BE49-F238E27FC236}">
                <a16:creationId xmlns:a16="http://schemas.microsoft.com/office/drawing/2014/main" id="{B260A633-E3C5-BFAA-60DB-5C3CB999FD3D}"/>
              </a:ext>
            </a:extLst>
          </p:cNvPr>
          <p:cNvSpPr/>
          <p:nvPr/>
        </p:nvSpPr>
        <p:spPr>
          <a:xfrm>
            <a:off x="20453375" y="22020637"/>
            <a:ext cx="5559187" cy="837251"/>
          </a:xfrm>
          <a:prstGeom prst="roundRect">
            <a:avLst/>
          </a:prstGeom>
          <a:noFill/>
          <a:ln w="762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Regulated Action</a:t>
            </a:r>
          </a:p>
        </p:txBody>
      </p:sp>
      <p:sp>
        <p:nvSpPr>
          <p:cNvPr id="57" name="Right Arrow 102">
            <a:extLst>
              <a:ext uri="{FF2B5EF4-FFF2-40B4-BE49-F238E27FC236}">
                <a16:creationId xmlns:a16="http://schemas.microsoft.com/office/drawing/2014/main" id="{60AD8EA1-43D8-7828-8CBD-6B2A07F89B3E}"/>
              </a:ext>
            </a:extLst>
          </p:cNvPr>
          <p:cNvSpPr/>
          <p:nvPr/>
        </p:nvSpPr>
        <p:spPr>
          <a:xfrm rot="5400000">
            <a:off x="22818945" y="23417481"/>
            <a:ext cx="828047" cy="518491"/>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8" name="Right Arrow 113">
            <a:extLst>
              <a:ext uri="{FF2B5EF4-FFF2-40B4-BE49-F238E27FC236}">
                <a16:creationId xmlns:a16="http://schemas.microsoft.com/office/drawing/2014/main" id="{F474E0A7-D704-26A4-7221-340961C3F1D2}"/>
              </a:ext>
            </a:extLst>
          </p:cNvPr>
          <p:cNvSpPr/>
          <p:nvPr/>
        </p:nvSpPr>
        <p:spPr>
          <a:xfrm>
            <a:off x="26306058" y="25301351"/>
            <a:ext cx="805816" cy="518491"/>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0" name="Right Arrow 102">
            <a:extLst>
              <a:ext uri="{FF2B5EF4-FFF2-40B4-BE49-F238E27FC236}">
                <a16:creationId xmlns:a16="http://schemas.microsoft.com/office/drawing/2014/main" id="{7FA5814E-D7EA-2F30-F987-104FDD5E0E26}"/>
              </a:ext>
            </a:extLst>
          </p:cNvPr>
          <p:cNvSpPr/>
          <p:nvPr/>
        </p:nvSpPr>
        <p:spPr>
          <a:xfrm rot="5400000">
            <a:off x="22818945" y="20942553"/>
            <a:ext cx="828047" cy="518491"/>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0" name="Picture 2" descr="Analyzing 3 Types of Neural Networks in Deep Learning">
            <a:extLst>
              <a:ext uri="{FF2B5EF4-FFF2-40B4-BE49-F238E27FC236}">
                <a16:creationId xmlns:a16="http://schemas.microsoft.com/office/drawing/2014/main" id="{165FBEAA-070E-864F-5070-75E896C3049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885" b="10844"/>
          <a:stretch/>
        </p:blipFill>
        <p:spPr bwMode="auto">
          <a:xfrm>
            <a:off x="40337256" y="19636048"/>
            <a:ext cx="3645242" cy="218867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046">
            <a:extLst>
              <a:ext uri="{FF2B5EF4-FFF2-40B4-BE49-F238E27FC236}">
                <a16:creationId xmlns:a16="http://schemas.microsoft.com/office/drawing/2014/main" id="{DB94F194-D0D7-F0A6-CD16-A86E2BEE2AF4}"/>
              </a:ext>
            </a:extLst>
          </p:cNvPr>
          <p:cNvPicPr>
            <a:picLocks noChangeAspect="1"/>
          </p:cNvPicPr>
          <p:nvPr/>
        </p:nvPicPr>
        <p:blipFill>
          <a:blip r:embed="rId9"/>
          <a:stretch>
            <a:fillRect/>
          </a:stretch>
        </p:blipFill>
        <p:spPr>
          <a:xfrm>
            <a:off x="46529154" y="18969379"/>
            <a:ext cx="4399143" cy="3644545"/>
          </a:xfrm>
          <a:prstGeom prst="rect">
            <a:avLst/>
          </a:prstGeom>
        </p:spPr>
      </p:pic>
      <p:sp>
        <p:nvSpPr>
          <p:cNvPr id="82" name="Rounded Rectangle 2">
            <a:extLst>
              <a:ext uri="{FF2B5EF4-FFF2-40B4-BE49-F238E27FC236}">
                <a16:creationId xmlns:a16="http://schemas.microsoft.com/office/drawing/2014/main" id="{9CFDF5C0-7252-6C48-478C-F2D514AA0FD2}"/>
              </a:ext>
            </a:extLst>
          </p:cNvPr>
          <p:cNvSpPr/>
          <p:nvPr/>
        </p:nvSpPr>
        <p:spPr>
          <a:xfrm>
            <a:off x="41207559" y="18499210"/>
            <a:ext cx="2007321" cy="98085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Main </a:t>
            </a:r>
          </a:p>
          <a:p>
            <a:pPr algn="ctr"/>
            <a:r>
              <a:rPr lang="en-US" sz="3200" dirty="0">
                <a:solidFill>
                  <a:schemeClr val="tx1"/>
                </a:solidFill>
                <a:latin typeface="Arial" panose="020B0604020202020204" pitchFamily="34" charset="0"/>
                <a:cs typeface="Arial" panose="020B0604020202020204" pitchFamily="34" charset="0"/>
              </a:rPr>
              <a:t>Network</a:t>
            </a:r>
          </a:p>
        </p:txBody>
      </p:sp>
      <p:sp>
        <p:nvSpPr>
          <p:cNvPr id="83" name="Rounded Rectangle 3">
            <a:extLst>
              <a:ext uri="{FF2B5EF4-FFF2-40B4-BE49-F238E27FC236}">
                <a16:creationId xmlns:a16="http://schemas.microsoft.com/office/drawing/2014/main" id="{C2AEDA82-9997-4E7D-C60E-63A604A29977}"/>
              </a:ext>
            </a:extLst>
          </p:cNvPr>
          <p:cNvSpPr/>
          <p:nvPr/>
        </p:nvSpPr>
        <p:spPr>
          <a:xfrm>
            <a:off x="47725065" y="18499210"/>
            <a:ext cx="2007321" cy="98085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Target</a:t>
            </a:r>
          </a:p>
          <a:p>
            <a:pPr algn="ctr"/>
            <a:r>
              <a:rPr lang="en-US" sz="3200" dirty="0">
                <a:solidFill>
                  <a:schemeClr val="tx1"/>
                </a:solidFill>
                <a:latin typeface="Arial" panose="020B0604020202020204" pitchFamily="34" charset="0"/>
                <a:cs typeface="Arial" panose="020B0604020202020204" pitchFamily="34" charset="0"/>
              </a:rPr>
              <a:t>Network</a:t>
            </a:r>
          </a:p>
        </p:txBody>
      </p:sp>
      <p:cxnSp>
        <p:nvCxnSpPr>
          <p:cNvPr id="84" name="Straight Arrow Connector 23">
            <a:extLst>
              <a:ext uri="{FF2B5EF4-FFF2-40B4-BE49-F238E27FC236}">
                <a16:creationId xmlns:a16="http://schemas.microsoft.com/office/drawing/2014/main" id="{F668D103-C40F-B878-8658-3F8BFFEAA3CB}"/>
              </a:ext>
            </a:extLst>
          </p:cNvPr>
          <p:cNvCxnSpPr>
            <a:cxnSpLocks/>
          </p:cNvCxnSpPr>
          <p:nvPr/>
        </p:nvCxnSpPr>
        <p:spPr>
          <a:xfrm>
            <a:off x="44300765" y="20476056"/>
            <a:ext cx="2338924" cy="0"/>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sp>
        <p:nvSpPr>
          <p:cNvPr id="85" name="TextBox 1053">
            <a:extLst>
              <a:ext uri="{FF2B5EF4-FFF2-40B4-BE49-F238E27FC236}">
                <a16:creationId xmlns:a16="http://schemas.microsoft.com/office/drawing/2014/main" id="{AF7FD53D-36D1-3388-D9BB-5C1D0B0BBE2F}"/>
              </a:ext>
            </a:extLst>
          </p:cNvPr>
          <p:cNvSpPr txBox="1"/>
          <p:nvPr/>
        </p:nvSpPr>
        <p:spPr>
          <a:xfrm>
            <a:off x="44318083" y="19819847"/>
            <a:ext cx="218117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Soft Update</a:t>
            </a:r>
          </a:p>
        </p:txBody>
      </p:sp>
      <p:sp>
        <p:nvSpPr>
          <p:cNvPr id="86" name="Rounded Rectangle 46">
            <a:extLst>
              <a:ext uri="{FF2B5EF4-FFF2-40B4-BE49-F238E27FC236}">
                <a16:creationId xmlns:a16="http://schemas.microsoft.com/office/drawing/2014/main" id="{49338605-D980-94DC-B6C9-591632EBAAD9}"/>
              </a:ext>
            </a:extLst>
          </p:cNvPr>
          <p:cNvSpPr/>
          <p:nvPr/>
        </p:nvSpPr>
        <p:spPr>
          <a:xfrm>
            <a:off x="47699334" y="21956299"/>
            <a:ext cx="2007318" cy="1088681"/>
          </a:xfrm>
          <a:prstGeom prst="roundRect">
            <a:avLst/>
          </a:prstGeom>
          <a:solidFill>
            <a:srgbClr val="FEFED8"/>
          </a:solidFill>
          <a:ln w="635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Target</a:t>
            </a:r>
          </a:p>
          <a:p>
            <a:pPr algn="ctr"/>
            <a:r>
              <a:rPr lang="en-US" sz="3200" dirty="0">
                <a:solidFill>
                  <a:schemeClr val="tx1"/>
                </a:solidFill>
                <a:latin typeface="Arial" panose="020B0604020202020204" pitchFamily="34" charset="0"/>
                <a:cs typeface="Arial" panose="020B0604020202020204" pitchFamily="34" charset="0"/>
              </a:rPr>
              <a:t>Q(s’)</a:t>
            </a:r>
          </a:p>
        </p:txBody>
      </p:sp>
      <p:sp>
        <p:nvSpPr>
          <p:cNvPr id="87" name="Rounded Rectangle 49">
            <a:extLst>
              <a:ext uri="{FF2B5EF4-FFF2-40B4-BE49-F238E27FC236}">
                <a16:creationId xmlns:a16="http://schemas.microsoft.com/office/drawing/2014/main" id="{360B4129-1A81-D169-471C-D7E6B75AB8D0}"/>
              </a:ext>
            </a:extLst>
          </p:cNvPr>
          <p:cNvSpPr/>
          <p:nvPr/>
        </p:nvSpPr>
        <p:spPr>
          <a:xfrm>
            <a:off x="41045684" y="21943270"/>
            <a:ext cx="2007318" cy="1088681"/>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Q(S, </a:t>
            </a:r>
            <a:r>
              <a:rPr lang="en-US" sz="3200">
                <a:solidFill>
                  <a:schemeClr val="tx1"/>
                </a:solidFill>
                <a:latin typeface="Arial" panose="020B0604020202020204" pitchFamily="34" charset="0"/>
                <a:cs typeface="Arial" panose="020B0604020202020204" pitchFamily="34" charset="0"/>
              </a:rPr>
              <a:t>a)</a:t>
            </a:r>
            <a:endParaRPr lang="en-US" sz="3200" dirty="0">
              <a:solidFill>
                <a:schemeClr val="tx1"/>
              </a:solidFill>
              <a:latin typeface="Arial" panose="020B0604020202020204" pitchFamily="34" charset="0"/>
              <a:cs typeface="Arial" panose="020B0604020202020204" pitchFamily="34" charset="0"/>
            </a:endParaRPr>
          </a:p>
        </p:txBody>
      </p:sp>
      <p:cxnSp>
        <p:nvCxnSpPr>
          <p:cNvPr id="88" name="Straight Arrow Connector 23">
            <a:extLst>
              <a:ext uri="{FF2B5EF4-FFF2-40B4-BE49-F238E27FC236}">
                <a16:creationId xmlns:a16="http://schemas.microsoft.com/office/drawing/2014/main" id="{202D8F57-67B3-F11E-E396-59B0B80FBBC5}"/>
              </a:ext>
            </a:extLst>
          </p:cNvPr>
          <p:cNvCxnSpPr>
            <a:cxnSpLocks/>
            <a:stCxn id="87" idx="3"/>
            <a:endCxn id="86" idx="1"/>
          </p:cNvCxnSpPr>
          <p:nvPr/>
        </p:nvCxnSpPr>
        <p:spPr>
          <a:xfrm>
            <a:off x="43053002" y="22487611"/>
            <a:ext cx="4646332" cy="13029"/>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cxnSp>
        <p:nvCxnSpPr>
          <p:cNvPr id="89" name="Elbow Connector 1023">
            <a:extLst>
              <a:ext uri="{FF2B5EF4-FFF2-40B4-BE49-F238E27FC236}">
                <a16:creationId xmlns:a16="http://schemas.microsoft.com/office/drawing/2014/main" id="{B68D4BAE-0CFC-3CA0-4674-38FA3A8D4015}"/>
              </a:ext>
            </a:extLst>
          </p:cNvPr>
          <p:cNvCxnSpPr>
            <a:cxnSpLocks/>
            <a:stCxn id="87" idx="2"/>
            <a:endCxn id="90" idx="1"/>
          </p:cNvCxnSpPr>
          <p:nvPr/>
        </p:nvCxnSpPr>
        <p:spPr>
          <a:xfrm rot="16200000" flipH="1">
            <a:off x="42990072" y="22091221"/>
            <a:ext cx="434029" cy="2315487"/>
          </a:xfrm>
          <a:prstGeom prst="bentConnector2">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sp>
        <p:nvSpPr>
          <p:cNvPr id="90" name="Rounded Rectangle 1044">
            <a:extLst>
              <a:ext uri="{FF2B5EF4-FFF2-40B4-BE49-F238E27FC236}">
                <a16:creationId xmlns:a16="http://schemas.microsoft.com/office/drawing/2014/main" id="{3E2B680C-E7ED-97D2-78C4-8E234100EDD3}"/>
              </a:ext>
            </a:extLst>
          </p:cNvPr>
          <p:cNvSpPr/>
          <p:nvPr/>
        </p:nvSpPr>
        <p:spPr>
          <a:xfrm>
            <a:off x="44364830" y="22921639"/>
            <a:ext cx="2007318" cy="1088681"/>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Huber loss</a:t>
            </a:r>
          </a:p>
        </p:txBody>
      </p:sp>
      <p:sp>
        <p:nvSpPr>
          <p:cNvPr id="91" name="Rounded Rectangle 1055">
            <a:extLst>
              <a:ext uri="{FF2B5EF4-FFF2-40B4-BE49-F238E27FC236}">
                <a16:creationId xmlns:a16="http://schemas.microsoft.com/office/drawing/2014/main" id="{A283E443-6EE7-4983-0BAB-A8796B2B8EF7}"/>
              </a:ext>
            </a:extLst>
          </p:cNvPr>
          <p:cNvSpPr/>
          <p:nvPr/>
        </p:nvSpPr>
        <p:spPr>
          <a:xfrm>
            <a:off x="43820074" y="24592732"/>
            <a:ext cx="3096829" cy="1088681"/>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Policy Improvement</a:t>
            </a:r>
          </a:p>
        </p:txBody>
      </p:sp>
      <p:cxnSp>
        <p:nvCxnSpPr>
          <p:cNvPr id="92" name="Straight Arrow Connector 1057">
            <a:extLst>
              <a:ext uri="{FF2B5EF4-FFF2-40B4-BE49-F238E27FC236}">
                <a16:creationId xmlns:a16="http://schemas.microsoft.com/office/drawing/2014/main" id="{2995EAC9-ED5B-07D9-B56B-0F87E2D14CF3}"/>
              </a:ext>
            </a:extLst>
          </p:cNvPr>
          <p:cNvCxnSpPr>
            <a:cxnSpLocks/>
            <a:stCxn id="90" idx="2"/>
            <a:endCxn id="91" idx="0"/>
          </p:cNvCxnSpPr>
          <p:nvPr/>
        </p:nvCxnSpPr>
        <p:spPr>
          <a:xfrm>
            <a:off x="45368489" y="24010320"/>
            <a:ext cx="0" cy="582412"/>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cxnSp>
        <p:nvCxnSpPr>
          <p:cNvPr id="93" name="Elbow Connector 1064">
            <a:extLst>
              <a:ext uri="{FF2B5EF4-FFF2-40B4-BE49-F238E27FC236}">
                <a16:creationId xmlns:a16="http://schemas.microsoft.com/office/drawing/2014/main" id="{233F382E-671D-173D-9C91-DF2EFC73F128}"/>
              </a:ext>
            </a:extLst>
          </p:cNvPr>
          <p:cNvCxnSpPr>
            <a:cxnSpLocks/>
            <a:stCxn id="91" idx="1"/>
            <a:endCxn id="82" idx="1"/>
          </p:cNvCxnSpPr>
          <p:nvPr/>
        </p:nvCxnSpPr>
        <p:spPr>
          <a:xfrm rot="10800000">
            <a:off x="41207560" y="18989635"/>
            <a:ext cx="2612515" cy="6147438"/>
          </a:xfrm>
          <a:prstGeom prst="bentConnector3">
            <a:avLst>
              <a:gd name="adj1" fmla="val 176493"/>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cxnSp>
        <p:nvCxnSpPr>
          <p:cNvPr id="94" name="Elbow Connector 1072">
            <a:extLst>
              <a:ext uri="{FF2B5EF4-FFF2-40B4-BE49-F238E27FC236}">
                <a16:creationId xmlns:a16="http://schemas.microsoft.com/office/drawing/2014/main" id="{8D44C6E1-AFA1-1A4F-2B5D-064E2FD462BE}"/>
              </a:ext>
            </a:extLst>
          </p:cNvPr>
          <p:cNvCxnSpPr>
            <a:cxnSpLocks/>
            <a:stCxn id="86" idx="2"/>
            <a:endCxn id="90" idx="3"/>
          </p:cNvCxnSpPr>
          <p:nvPr/>
        </p:nvCxnSpPr>
        <p:spPr>
          <a:xfrm rot="5400000">
            <a:off x="47327071" y="22090058"/>
            <a:ext cx="421000" cy="2330845"/>
          </a:xfrm>
          <a:prstGeom prst="bentConnector2">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grpSp>
        <p:nvGrpSpPr>
          <p:cNvPr id="107" name="组合 106">
            <a:extLst>
              <a:ext uri="{FF2B5EF4-FFF2-40B4-BE49-F238E27FC236}">
                <a16:creationId xmlns:a16="http://schemas.microsoft.com/office/drawing/2014/main" id="{AF516D32-015A-30DE-97E0-6D963EE679D4}"/>
              </a:ext>
            </a:extLst>
          </p:cNvPr>
          <p:cNvGrpSpPr/>
          <p:nvPr/>
        </p:nvGrpSpPr>
        <p:grpSpPr>
          <a:xfrm>
            <a:off x="707024" y="11479472"/>
            <a:ext cx="18406882" cy="1447800"/>
            <a:chOff x="406820" y="11656454"/>
            <a:chExt cx="20023046" cy="1447800"/>
          </a:xfrm>
        </p:grpSpPr>
        <p:cxnSp>
          <p:nvCxnSpPr>
            <p:cNvPr id="95" name="Straight Arrow Connector 6">
              <a:extLst>
                <a:ext uri="{FF2B5EF4-FFF2-40B4-BE49-F238E27FC236}">
                  <a16:creationId xmlns:a16="http://schemas.microsoft.com/office/drawing/2014/main" id="{877513E8-AC3D-FFBF-1B4C-CE9E63621401}"/>
                </a:ext>
              </a:extLst>
            </p:cNvPr>
            <p:cNvCxnSpPr>
              <a:cxnSpLocks/>
            </p:cNvCxnSpPr>
            <p:nvPr/>
          </p:nvCxnSpPr>
          <p:spPr>
            <a:xfrm>
              <a:off x="3918370" y="12380353"/>
              <a:ext cx="1467678" cy="0"/>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sp>
          <p:nvSpPr>
            <p:cNvPr id="96" name="矩形: 圆角 95">
              <a:extLst>
                <a:ext uri="{FF2B5EF4-FFF2-40B4-BE49-F238E27FC236}">
                  <a16:creationId xmlns:a16="http://schemas.microsoft.com/office/drawing/2014/main" id="{0A07F9C0-50F4-9CEC-5B97-939D06C12EE6}"/>
                </a:ext>
              </a:extLst>
            </p:cNvPr>
            <p:cNvSpPr/>
            <p:nvPr/>
          </p:nvSpPr>
          <p:spPr>
            <a:xfrm>
              <a:off x="406820" y="11656454"/>
              <a:ext cx="3425687" cy="144780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700" b="1" dirty="0">
                  <a:solidFill>
                    <a:schemeClr val="tx1"/>
                  </a:solidFill>
                  <a:latin typeface="Arial" panose="020B0604020202020204" pitchFamily="34" charset="0"/>
                  <a:cs typeface="Arial" panose="020B0604020202020204" pitchFamily="34" charset="0"/>
                </a:rPr>
                <a:t>Input SMILE</a:t>
              </a:r>
            </a:p>
          </p:txBody>
        </p:sp>
        <p:sp>
          <p:nvSpPr>
            <p:cNvPr id="97" name="矩形: 圆角 96">
              <a:extLst>
                <a:ext uri="{FF2B5EF4-FFF2-40B4-BE49-F238E27FC236}">
                  <a16:creationId xmlns:a16="http://schemas.microsoft.com/office/drawing/2014/main" id="{3146B008-A578-4798-B643-E78D16A67A95}"/>
                </a:ext>
              </a:extLst>
            </p:cNvPr>
            <p:cNvSpPr/>
            <p:nvPr/>
          </p:nvSpPr>
          <p:spPr>
            <a:xfrm>
              <a:off x="5471911" y="11656454"/>
              <a:ext cx="4190998" cy="144780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700" b="1">
                  <a:solidFill>
                    <a:schemeClr val="tx1"/>
                  </a:solidFill>
                  <a:latin typeface="Arial" panose="020B0604020202020204" pitchFamily="34" charset="0"/>
                  <a:cs typeface="Arial" panose="020B0604020202020204" pitchFamily="34" charset="0"/>
                </a:rPr>
                <a:t>Optimized SMILES</a:t>
              </a:r>
              <a:endParaRPr lang="en-US" altLang="zh-CN" sz="3700" b="1" dirty="0">
                <a:solidFill>
                  <a:schemeClr val="tx1"/>
                </a:solidFill>
                <a:latin typeface="Arial" panose="020B0604020202020204" pitchFamily="34" charset="0"/>
                <a:cs typeface="Arial" panose="020B0604020202020204" pitchFamily="34" charset="0"/>
              </a:endParaRPr>
            </a:p>
          </p:txBody>
        </p:sp>
        <p:sp>
          <p:nvSpPr>
            <p:cNvPr id="98" name="矩形: 圆角 97">
              <a:extLst>
                <a:ext uri="{FF2B5EF4-FFF2-40B4-BE49-F238E27FC236}">
                  <a16:creationId xmlns:a16="http://schemas.microsoft.com/office/drawing/2014/main" id="{6531B585-442E-E1EB-FA0C-E746C24109B9}"/>
                </a:ext>
              </a:extLst>
            </p:cNvPr>
            <p:cNvSpPr/>
            <p:nvPr/>
          </p:nvSpPr>
          <p:spPr>
            <a:xfrm>
              <a:off x="11302313" y="11656454"/>
              <a:ext cx="5135220" cy="144780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700" b="1">
                  <a:solidFill>
                    <a:schemeClr val="tx1"/>
                  </a:solidFill>
                  <a:latin typeface="Arial" panose="020B0604020202020204" pitchFamily="34" charset="0"/>
                  <a:cs typeface="Arial" panose="020B0604020202020204" pitchFamily="34" charset="0"/>
                </a:rPr>
                <a:t>State Representation</a:t>
              </a:r>
              <a:endParaRPr lang="en-US" altLang="zh-CN" sz="3700" b="1" dirty="0">
                <a:solidFill>
                  <a:schemeClr val="tx1"/>
                </a:solidFill>
                <a:latin typeface="Arial" panose="020B0604020202020204" pitchFamily="34" charset="0"/>
                <a:cs typeface="Arial" panose="020B0604020202020204" pitchFamily="34" charset="0"/>
              </a:endParaRPr>
            </a:p>
          </p:txBody>
        </p:sp>
        <p:sp>
          <p:nvSpPr>
            <p:cNvPr id="99" name="矩形: 圆角 98">
              <a:extLst>
                <a:ext uri="{FF2B5EF4-FFF2-40B4-BE49-F238E27FC236}">
                  <a16:creationId xmlns:a16="http://schemas.microsoft.com/office/drawing/2014/main" id="{02042D40-4344-9EFA-5A6D-3CCB2AF479EA}"/>
                </a:ext>
              </a:extLst>
            </p:cNvPr>
            <p:cNvSpPr/>
            <p:nvPr/>
          </p:nvSpPr>
          <p:spPr>
            <a:xfrm>
              <a:off x="18076938" y="11656454"/>
              <a:ext cx="2352928" cy="1447800"/>
            </a:xfrm>
            <a:prstGeom prst="roundRect">
              <a:avLst/>
            </a:prstGeom>
            <a:solidFill>
              <a:srgbClr val="E9F3F6"/>
            </a:solidFill>
            <a:ln w="635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700" b="1">
                  <a:solidFill>
                    <a:schemeClr val="tx1"/>
                  </a:solidFill>
                  <a:latin typeface="Arial" panose="020B0604020202020204" pitchFamily="34" charset="0"/>
                  <a:cs typeface="Arial" panose="020B0604020202020204" pitchFamily="34" charset="0"/>
                </a:rPr>
                <a:t>DDQN</a:t>
              </a:r>
              <a:endParaRPr lang="en-US" altLang="zh-CN" sz="3700" b="1" dirty="0">
                <a:solidFill>
                  <a:schemeClr val="tx1"/>
                </a:solidFill>
                <a:latin typeface="Arial" panose="020B0604020202020204" pitchFamily="34" charset="0"/>
                <a:cs typeface="Arial" panose="020B0604020202020204" pitchFamily="34" charset="0"/>
              </a:endParaRPr>
            </a:p>
          </p:txBody>
        </p:sp>
        <p:cxnSp>
          <p:nvCxnSpPr>
            <p:cNvPr id="100" name="Straight Arrow Connector 6">
              <a:extLst>
                <a:ext uri="{FF2B5EF4-FFF2-40B4-BE49-F238E27FC236}">
                  <a16:creationId xmlns:a16="http://schemas.microsoft.com/office/drawing/2014/main" id="{F7E2B332-C4D4-C3A7-5A4D-FDAF03C57EE8}"/>
                </a:ext>
              </a:extLst>
            </p:cNvPr>
            <p:cNvCxnSpPr>
              <a:cxnSpLocks/>
            </p:cNvCxnSpPr>
            <p:nvPr/>
          </p:nvCxnSpPr>
          <p:spPr>
            <a:xfrm>
              <a:off x="9748772" y="12380353"/>
              <a:ext cx="1467678" cy="0"/>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cxnSp>
          <p:nvCxnSpPr>
            <p:cNvPr id="101" name="Straight Arrow Connector 6">
              <a:extLst>
                <a:ext uri="{FF2B5EF4-FFF2-40B4-BE49-F238E27FC236}">
                  <a16:creationId xmlns:a16="http://schemas.microsoft.com/office/drawing/2014/main" id="{6A4EBE03-4100-E609-129A-877E6C6464C1}"/>
                </a:ext>
              </a:extLst>
            </p:cNvPr>
            <p:cNvCxnSpPr>
              <a:cxnSpLocks/>
            </p:cNvCxnSpPr>
            <p:nvPr/>
          </p:nvCxnSpPr>
          <p:spPr>
            <a:xfrm>
              <a:off x="16523396" y="12380353"/>
              <a:ext cx="1467678" cy="0"/>
            </a:xfrm>
            <a:prstGeom prst="straightConnector1">
              <a:avLst/>
            </a:prstGeom>
            <a:noFill/>
            <a:ln w="76200">
              <a:solidFill>
                <a:schemeClr val="bg1">
                  <a:lumMod val="50000"/>
                </a:schemeClr>
              </a:solidFill>
              <a:headEnd type="none"/>
              <a:tailEnd type="triangle" w="lg" len="lg"/>
            </a:ln>
            <a:effectLst/>
          </p:spPr>
          <p:style>
            <a:lnRef idx="1">
              <a:schemeClr val="accent1"/>
            </a:lnRef>
            <a:fillRef idx="3">
              <a:schemeClr val="accent1"/>
            </a:fillRef>
            <a:effectRef idx="2">
              <a:schemeClr val="accent1"/>
            </a:effectRef>
            <a:fontRef idx="minor">
              <a:schemeClr val="lt1"/>
            </a:fontRef>
          </p:style>
        </p:cxnSp>
      </p:grpSp>
      <p:grpSp>
        <p:nvGrpSpPr>
          <p:cNvPr id="78" name="组合 77">
            <a:extLst>
              <a:ext uri="{FF2B5EF4-FFF2-40B4-BE49-F238E27FC236}">
                <a16:creationId xmlns:a16="http://schemas.microsoft.com/office/drawing/2014/main" id="{8BC7FA6E-28A8-115E-AD39-A998D3392D49}"/>
              </a:ext>
            </a:extLst>
          </p:cNvPr>
          <p:cNvGrpSpPr/>
          <p:nvPr/>
        </p:nvGrpSpPr>
        <p:grpSpPr>
          <a:xfrm>
            <a:off x="33244915" y="28704614"/>
            <a:ext cx="4536894" cy="2156705"/>
            <a:chOff x="30916987" y="30488815"/>
            <a:chExt cx="3882681" cy="1845709"/>
          </a:xfrm>
        </p:grpSpPr>
        <p:sp>
          <p:nvSpPr>
            <p:cNvPr id="34" name="TextBox 11">
              <a:extLst>
                <a:ext uri="{FF2B5EF4-FFF2-40B4-BE49-F238E27FC236}">
                  <a16:creationId xmlns:a16="http://schemas.microsoft.com/office/drawing/2014/main" id="{49CDDE93-B31E-0CFC-A621-23A9A4933983}"/>
                </a:ext>
              </a:extLst>
            </p:cNvPr>
            <p:cNvSpPr txBox="1"/>
            <p:nvPr/>
          </p:nvSpPr>
          <p:spPr>
            <a:xfrm>
              <a:off x="31568577" y="31834073"/>
              <a:ext cx="2749821" cy="50045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Bond Removal</a:t>
              </a:r>
            </a:p>
          </p:txBody>
        </p:sp>
        <p:pic>
          <p:nvPicPr>
            <p:cNvPr id="16" name="Picture 15">
              <a:extLst>
                <a:ext uri="{FF2B5EF4-FFF2-40B4-BE49-F238E27FC236}">
                  <a16:creationId xmlns:a16="http://schemas.microsoft.com/office/drawing/2014/main" id="{81780695-8402-3D2C-2935-F8A184394AED}"/>
                </a:ext>
              </a:extLst>
            </p:cNvPr>
            <p:cNvPicPr>
              <a:picLocks noChangeAspect="1"/>
            </p:cNvPicPr>
            <p:nvPr/>
          </p:nvPicPr>
          <p:blipFill rotWithShape="1">
            <a:blip r:embed="rId10"/>
            <a:srcRect t="14715" r="5446" b="15079"/>
            <a:stretch/>
          </p:blipFill>
          <p:spPr>
            <a:xfrm>
              <a:off x="30916987" y="30488815"/>
              <a:ext cx="3882681" cy="1335024"/>
            </a:xfrm>
            <a:prstGeom prst="rect">
              <a:avLst/>
            </a:prstGeom>
          </p:spPr>
        </p:pic>
      </p:grpSp>
      <p:grpSp>
        <p:nvGrpSpPr>
          <p:cNvPr id="76" name="组合 75">
            <a:extLst>
              <a:ext uri="{FF2B5EF4-FFF2-40B4-BE49-F238E27FC236}">
                <a16:creationId xmlns:a16="http://schemas.microsoft.com/office/drawing/2014/main" id="{5826D036-0892-A241-BC74-20BC289A270B}"/>
              </a:ext>
            </a:extLst>
          </p:cNvPr>
          <p:cNvGrpSpPr/>
          <p:nvPr/>
        </p:nvGrpSpPr>
        <p:grpSpPr>
          <a:xfrm>
            <a:off x="24333853" y="28633158"/>
            <a:ext cx="4692194" cy="2228161"/>
            <a:chOff x="22037331" y="30481514"/>
            <a:chExt cx="4015586" cy="1906861"/>
          </a:xfrm>
        </p:grpSpPr>
        <p:pic>
          <p:nvPicPr>
            <p:cNvPr id="14" name="Picture 13">
              <a:extLst>
                <a:ext uri="{FF2B5EF4-FFF2-40B4-BE49-F238E27FC236}">
                  <a16:creationId xmlns:a16="http://schemas.microsoft.com/office/drawing/2014/main" id="{8D980CDF-F43B-1591-C6CC-F4D7582BDD2C}"/>
                </a:ext>
              </a:extLst>
            </p:cNvPr>
            <p:cNvPicPr>
              <a:picLocks noChangeAspect="1"/>
            </p:cNvPicPr>
            <p:nvPr/>
          </p:nvPicPr>
          <p:blipFill rotWithShape="1">
            <a:blip r:embed="rId11"/>
            <a:srcRect l="259" t="11913" b="13924"/>
            <a:stretch/>
          </p:blipFill>
          <p:spPr>
            <a:xfrm>
              <a:off x="22037331" y="30481514"/>
              <a:ext cx="4015586" cy="1240725"/>
            </a:xfrm>
            <a:prstGeom prst="rect">
              <a:avLst/>
            </a:prstGeom>
          </p:spPr>
        </p:pic>
        <p:sp>
          <p:nvSpPr>
            <p:cNvPr id="17" name="TextBox 11">
              <a:extLst>
                <a:ext uri="{FF2B5EF4-FFF2-40B4-BE49-F238E27FC236}">
                  <a16:creationId xmlns:a16="http://schemas.microsoft.com/office/drawing/2014/main" id="{A7E2C93C-2A77-9E8A-6E24-67F8DACD1081}"/>
                </a:ext>
              </a:extLst>
            </p:cNvPr>
            <p:cNvSpPr txBox="1"/>
            <p:nvPr/>
          </p:nvSpPr>
          <p:spPr>
            <a:xfrm>
              <a:off x="22834385" y="31887924"/>
              <a:ext cx="2611641" cy="50045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Atom Addition</a:t>
              </a:r>
            </a:p>
          </p:txBody>
        </p:sp>
      </p:grpSp>
      <p:grpSp>
        <p:nvGrpSpPr>
          <p:cNvPr id="77" name="组合 76">
            <a:extLst>
              <a:ext uri="{FF2B5EF4-FFF2-40B4-BE49-F238E27FC236}">
                <a16:creationId xmlns:a16="http://schemas.microsoft.com/office/drawing/2014/main" id="{A99E2ECF-C61F-39ED-02A3-1DAACB8B0825}"/>
              </a:ext>
            </a:extLst>
          </p:cNvPr>
          <p:cNvGrpSpPr/>
          <p:nvPr/>
        </p:nvGrpSpPr>
        <p:grpSpPr>
          <a:xfrm>
            <a:off x="29176642" y="28595593"/>
            <a:ext cx="4260093" cy="2265726"/>
            <a:chOff x="26407847" y="30395851"/>
            <a:chExt cx="3645793" cy="1939009"/>
          </a:xfrm>
        </p:grpSpPr>
        <p:pic>
          <p:nvPicPr>
            <p:cNvPr id="15" name="Picture 14">
              <a:extLst>
                <a:ext uri="{FF2B5EF4-FFF2-40B4-BE49-F238E27FC236}">
                  <a16:creationId xmlns:a16="http://schemas.microsoft.com/office/drawing/2014/main" id="{27217821-BFEB-7786-4F2A-10A73E48B6A0}"/>
                </a:ext>
              </a:extLst>
            </p:cNvPr>
            <p:cNvPicPr>
              <a:picLocks noChangeAspect="1"/>
            </p:cNvPicPr>
            <p:nvPr/>
          </p:nvPicPr>
          <p:blipFill rotWithShape="1">
            <a:blip r:embed="rId12"/>
            <a:srcRect l="4963" t="15306" r="2343" b="16275"/>
            <a:stretch/>
          </p:blipFill>
          <p:spPr>
            <a:xfrm>
              <a:off x="26407847" y="30395851"/>
              <a:ext cx="3645793" cy="1389888"/>
            </a:xfrm>
            <a:prstGeom prst="rect">
              <a:avLst/>
            </a:prstGeom>
          </p:spPr>
        </p:pic>
        <p:sp>
          <p:nvSpPr>
            <p:cNvPr id="18" name="TextBox 11">
              <a:extLst>
                <a:ext uri="{FF2B5EF4-FFF2-40B4-BE49-F238E27FC236}">
                  <a16:creationId xmlns:a16="http://schemas.microsoft.com/office/drawing/2014/main" id="{9AC89BC1-8476-13CF-84B8-152A0FF6AF27}"/>
                </a:ext>
              </a:extLst>
            </p:cNvPr>
            <p:cNvSpPr txBox="1"/>
            <p:nvPr/>
          </p:nvSpPr>
          <p:spPr>
            <a:xfrm>
              <a:off x="27020006" y="31834409"/>
              <a:ext cx="2779049" cy="50045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Bond Addition</a:t>
              </a:r>
            </a:p>
          </p:txBody>
        </p:sp>
      </p:grpSp>
      <p:sp>
        <p:nvSpPr>
          <p:cNvPr id="54" name="TextBox 53">
            <a:extLst>
              <a:ext uri="{FF2B5EF4-FFF2-40B4-BE49-F238E27FC236}">
                <a16:creationId xmlns:a16="http://schemas.microsoft.com/office/drawing/2014/main" id="{18355F4A-AB5C-DA6D-EF99-B03E110813CD}"/>
              </a:ext>
            </a:extLst>
          </p:cNvPr>
          <p:cNvSpPr txBox="1"/>
          <p:nvPr/>
        </p:nvSpPr>
        <p:spPr>
          <a:xfrm>
            <a:off x="25349200" y="18009418"/>
            <a:ext cx="65" cy="1461939"/>
          </a:xfrm>
          <a:prstGeom prst="rect">
            <a:avLst/>
          </a:prstGeom>
          <a:noFill/>
        </p:spPr>
        <p:txBody>
          <a:bodyPr wrap="none" lIns="0" tIns="0" rIns="0" bIns="0" rtlCol="0">
            <a:spAutoFit/>
          </a:bodyPr>
          <a:lstStyle/>
          <a:p>
            <a:endParaRPr lang="en-US" dirty="0"/>
          </a:p>
        </p:txBody>
      </p:sp>
      <p:sp>
        <p:nvSpPr>
          <p:cNvPr id="63" name="TextBox 62">
            <a:extLst>
              <a:ext uri="{FF2B5EF4-FFF2-40B4-BE49-F238E27FC236}">
                <a16:creationId xmlns:a16="http://schemas.microsoft.com/office/drawing/2014/main" id="{0B53D163-C2EE-942E-C700-11B50EE16196}"/>
              </a:ext>
            </a:extLst>
          </p:cNvPr>
          <p:cNvSpPr txBox="1"/>
          <p:nvPr/>
        </p:nvSpPr>
        <p:spPr>
          <a:xfrm>
            <a:off x="25349200" y="18009418"/>
            <a:ext cx="65" cy="146193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F0C7ACF-CF24-5EA9-D7FE-55EFE53974C3}"/>
                  </a:ext>
                </a:extLst>
              </p:cNvPr>
              <p:cNvSpPr txBox="1"/>
              <p:nvPr/>
            </p:nvSpPr>
            <p:spPr>
              <a:xfrm>
                <a:off x="39650118" y="28725301"/>
                <a:ext cx="10667704"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𝑄</m:t>
                      </m:r>
                      <m:d>
                        <m:dPr>
                          <m:ctrlPr>
                            <a:rPr lang="en-US" sz="5400" b="0" i="1" smtClean="0">
                              <a:latin typeface="Cambria Math" panose="02040503050406030204" pitchFamily="18" charset="0"/>
                            </a:rPr>
                          </m:ctrlPr>
                        </m:dPr>
                        <m:e>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𝑆</m:t>
                              </m:r>
                            </m:e>
                            <m:sub>
                              <m:r>
                                <a:rPr lang="en-US" sz="5400" b="0" i="1" smtClean="0">
                                  <a:latin typeface="Cambria Math" panose="02040503050406030204" pitchFamily="18" charset="0"/>
                                </a:rPr>
                                <m:t>𝑖</m:t>
                              </m:r>
                            </m:sub>
                          </m:sSub>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𝑎</m:t>
                              </m:r>
                            </m:e>
                            <m:sub>
                              <m:r>
                                <a:rPr lang="en-US" sz="5400" b="0" i="1" smtClean="0">
                                  <a:latin typeface="Cambria Math" panose="02040503050406030204" pitchFamily="18" charset="0"/>
                                </a:rPr>
                                <m:t>𝑖</m:t>
                              </m:r>
                            </m:sub>
                          </m:sSub>
                        </m:e>
                      </m:d>
                      <m:r>
                        <a:rPr lang="en-US" sz="5400" b="0" i="1" smtClean="0">
                          <a:latin typeface="Cambria Math" panose="02040503050406030204" pitchFamily="18" charset="0"/>
                        </a:rPr>
                        <m:t>=</m:t>
                      </m:r>
                      <m:r>
                        <a:rPr lang="en-US" sz="5400" b="0" i="1" smtClean="0">
                          <a:latin typeface="Cambria Math" panose="02040503050406030204" pitchFamily="18" charset="0"/>
                        </a:rPr>
                        <m:t>𝑉</m:t>
                      </m:r>
                      <m:d>
                        <m:dPr>
                          <m:ctrlPr>
                            <a:rPr lang="en-US" sz="5400" b="0" i="1" smtClean="0">
                              <a:latin typeface="Cambria Math" panose="02040503050406030204" pitchFamily="18" charset="0"/>
                            </a:rPr>
                          </m:ctrlPr>
                        </m:dPr>
                        <m:e>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𝑠</m:t>
                              </m:r>
                            </m:e>
                            <m:sub>
                              <m:r>
                                <a:rPr lang="en-US" sz="5400" b="0" i="1" smtClean="0">
                                  <a:latin typeface="Cambria Math" panose="02040503050406030204" pitchFamily="18" charset="0"/>
                                </a:rPr>
                                <m:t>𝑖</m:t>
                              </m:r>
                            </m:sub>
                          </m:sSub>
                        </m:e>
                      </m:d>
                      <m:r>
                        <a:rPr lang="en-US" sz="5400" b="0" i="1" smtClean="0">
                          <a:latin typeface="Cambria Math" panose="02040503050406030204" pitchFamily="18" charset="0"/>
                        </a:rPr>
                        <m:t>+</m:t>
                      </m:r>
                      <m:r>
                        <a:rPr lang="en-US" sz="5400" b="0" i="1" smtClean="0">
                          <a:latin typeface="Cambria Math" panose="02040503050406030204" pitchFamily="18" charset="0"/>
                        </a:rPr>
                        <m:t>𝐴</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𝑠</m:t>
                          </m:r>
                        </m:e>
                        <m:sub>
                          <m:r>
                            <a:rPr lang="en-US" sz="5400" b="0" i="1" smtClean="0">
                              <a:latin typeface="Cambria Math" panose="02040503050406030204" pitchFamily="18" charset="0"/>
                            </a:rPr>
                            <m:t>𝑖</m:t>
                          </m:r>
                        </m:sub>
                      </m:sSub>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𝑎</m:t>
                          </m:r>
                        </m:e>
                        <m:sub>
                          <m:r>
                            <a:rPr lang="en-US" sz="5400" b="0" i="1" smtClean="0">
                              <a:latin typeface="Cambria Math" panose="02040503050406030204" pitchFamily="18" charset="0"/>
                            </a:rPr>
                            <m:t>𝑖</m:t>
                          </m:r>
                        </m:sub>
                      </m:sSub>
                      <m:r>
                        <a:rPr lang="en-US" sz="5400" b="0" i="1" smtClean="0">
                          <a:latin typeface="Cambria Math" panose="02040503050406030204" pitchFamily="18" charset="0"/>
                        </a:rPr>
                        <m:t>)</m:t>
                      </m:r>
                    </m:oMath>
                  </m:oMathPara>
                </a14:m>
                <a:endParaRPr lang="en-US" sz="5400" dirty="0"/>
              </a:p>
            </p:txBody>
          </p:sp>
        </mc:Choice>
        <mc:Fallback xmlns="">
          <p:sp>
            <p:nvSpPr>
              <p:cNvPr id="64" name="TextBox 63">
                <a:extLst>
                  <a:ext uri="{FF2B5EF4-FFF2-40B4-BE49-F238E27FC236}">
                    <a16:creationId xmlns:a16="http://schemas.microsoft.com/office/drawing/2014/main" id="{AF0C7ACF-CF24-5EA9-D7FE-55EFE53974C3}"/>
                  </a:ext>
                </a:extLst>
              </p:cNvPr>
              <p:cNvSpPr txBox="1">
                <a:spLocks noRot="1" noChangeAspect="1" noMove="1" noResize="1" noEditPoints="1" noAdjustHandles="1" noChangeArrowheads="1" noChangeShapeType="1" noTextEdit="1"/>
              </p:cNvSpPr>
              <p:nvPr/>
            </p:nvSpPr>
            <p:spPr>
              <a:xfrm>
                <a:off x="39650118" y="28725301"/>
                <a:ext cx="10667704" cy="830997"/>
              </a:xfrm>
              <a:prstGeom prst="rect">
                <a:avLst/>
              </a:prstGeom>
              <a:blipFill>
                <a:blip r:embed="rId13"/>
                <a:stretch>
                  <a:fillRect b="-343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DE899D33-FD3A-E08F-4769-75E4BC925A1D}"/>
                  </a:ext>
                </a:extLst>
              </p:cNvPr>
              <p:cNvSpPr txBox="1"/>
              <p:nvPr/>
            </p:nvSpPr>
            <p:spPr>
              <a:xfrm>
                <a:off x="314297" y="14443937"/>
                <a:ext cx="19151634" cy="7063472"/>
              </a:xfrm>
              <a:prstGeom prst="rect">
                <a:avLst/>
              </a:prstGeom>
              <a:noFill/>
            </p:spPr>
            <p:txBody>
              <a:bodyPr wrap="square" rtlCol="0">
                <a:spAutoFit/>
              </a:bodyPr>
              <a:lstStyle/>
              <a:p>
                <a:r>
                  <a:rPr lang="en-US" sz="3700" dirty="0">
                    <a:effectLst/>
                    <a:latin typeface="Arial" panose="020B0604020202020204" pitchFamily="34" charset="0"/>
                    <a:cs typeface="Arial" panose="020B0604020202020204" pitchFamily="34" charset="0"/>
                  </a:rPr>
                  <a:t>The reward functions are tailored to specific optimization tasks, incorporating various molecular properties and constraints. </a:t>
                </a:r>
              </a:p>
              <a:p>
                <a:r>
                  <a:rPr lang="en-US" sz="3700" b="1" dirty="0">
                    <a:latin typeface="Arial" panose="020B0604020202020204" pitchFamily="34" charset="0"/>
                    <a:cs typeface="Arial" panose="020B0604020202020204" pitchFamily="34" charset="0"/>
                  </a:rPr>
                  <a:t>Constrained Reward Function </a:t>
                </a:r>
              </a:p>
              <a:p>
                <a:pPr marL="338328"/>
                <a:r>
                  <a:rPr lang="en-US" sz="3700" dirty="0">
                    <a:latin typeface="Arial" panose="020B0604020202020204" pitchFamily="34" charset="0"/>
                    <a:cs typeface="Arial" panose="020B0604020202020204" pitchFamily="34" charset="0"/>
                  </a:rPr>
                  <a:t>The constrained reward function aims to improve the Penalized </a:t>
                </a:r>
                <a14:m>
                  <m:oMath xmlns:m="http://schemas.openxmlformats.org/officeDocument/2006/math">
                    <m:r>
                      <a:rPr lang="en-US" sz="3700" i="1">
                        <a:latin typeface="Cambria Math" panose="02040503050406030204" pitchFamily="18" charset="0"/>
                        <a:cs typeface="Arial" panose="020B0604020202020204" pitchFamily="34" charset="0"/>
                      </a:rPr>
                      <m:t>𝑙𝑜𝑔𝑃</m:t>
                    </m:r>
                  </m:oMath>
                </a14:m>
                <a:r>
                  <a:rPr lang="en-US" sz="3700" dirty="0">
                    <a:latin typeface="Arial" panose="020B0604020202020204" pitchFamily="34" charset="0"/>
                    <a:cs typeface="Arial" panose="020B0604020202020204" pitchFamily="34" charset="0"/>
                  </a:rPr>
                  <a:t> while maintaining the similarity within a specified range. </a:t>
                </a:r>
              </a:p>
              <a:p>
                <a:pPr marL="338328"/>
                <a:endParaRPr lang="en-US" sz="4000" dirty="0">
                  <a:latin typeface="NimbusRomNo9L"/>
                </a:endParaRPr>
              </a:p>
              <a:p>
                <a:pPr marL="338328"/>
                <a:endParaRPr lang="en-US" sz="4000" dirty="0">
                  <a:latin typeface="NimbusRomNo9L"/>
                </a:endParaRPr>
              </a:p>
              <a:p>
                <a:endParaRPr lang="en-US" sz="3700" b="1" dirty="0">
                  <a:latin typeface="Arial" panose="020B0604020202020204" pitchFamily="34" charset="0"/>
                  <a:cs typeface="Arial" panose="020B0604020202020204" pitchFamily="34" charset="0"/>
                </a:endParaRPr>
              </a:p>
              <a:p>
                <a:r>
                  <a:rPr lang="en-US" sz="3700" b="1" dirty="0">
                    <a:latin typeface="Arial" panose="020B0604020202020204" pitchFamily="34" charset="0"/>
                    <a:cs typeface="Arial" panose="020B0604020202020204" pitchFamily="34" charset="0"/>
                  </a:rPr>
                  <a:t>Target Reward Function </a:t>
                </a:r>
              </a:p>
              <a:p>
                <a:pPr marL="338328"/>
                <a:r>
                  <a:rPr lang="en-US" sz="3700" dirty="0">
                    <a:latin typeface="Arial" panose="020B0604020202020204" pitchFamily="34" charset="0"/>
                    <a:cs typeface="Arial" panose="020B0604020202020204" pitchFamily="34" charset="0"/>
                  </a:rPr>
                  <a:t>For tasks involving the design of new molecules with specific molecular weight or Betti number, we define the reward function as:</a:t>
                </a:r>
              </a:p>
              <a:p>
                <a:pPr/>
                <a14:m>
                  <m:oMathPara xmlns:m="http://schemas.openxmlformats.org/officeDocument/2006/math">
                    <m:oMathParaPr>
                      <m:jc m:val="centerGroup"/>
                    </m:oMathParaPr>
                    <m:oMath xmlns:m="http://schemas.openxmlformats.org/officeDocument/2006/math">
                      <m:sSub>
                        <m:sSubPr>
                          <m:ctrlPr>
                            <a:rPr lang="en-US" sz="3700" i="1">
                              <a:latin typeface="Cambria Math" panose="02040503050406030204" pitchFamily="18" charset="0"/>
                              <a:cs typeface="Arial" panose="020B0604020202020204" pitchFamily="34" charset="0"/>
                            </a:rPr>
                          </m:ctrlPr>
                        </m:sSubPr>
                        <m:e>
                          <m:r>
                            <a:rPr lang="en-US" sz="3700" i="1">
                              <a:latin typeface="Cambria Math" panose="02040503050406030204" pitchFamily="18" charset="0"/>
                              <a:cs typeface="Arial" panose="020B0604020202020204" pitchFamily="34" charset="0"/>
                            </a:rPr>
                            <m:t>𝑅</m:t>
                          </m:r>
                        </m:e>
                        <m:sub>
                          <m:r>
                            <a:rPr lang="en-US" sz="3700" i="1">
                              <a:latin typeface="Cambria Math" panose="02040503050406030204" pitchFamily="18" charset="0"/>
                              <a:cs typeface="Arial" panose="020B0604020202020204" pitchFamily="34" charset="0"/>
                            </a:rPr>
                            <m:t>2</m:t>
                          </m:r>
                        </m:sub>
                      </m:sSub>
                      <m:d>
                        <m:dPr>
                          <m:ctrlPr>
                            <a:rPr lang="en-US" sz="3700" i="1">
                              <a:latin typeface="Cambria Math" panose="02040503050406030204" pitchFamily="18" charset="0"/>
                              <a:cs typeface="Arial" panose="020B0604020202020204" pitchFamily="34" charset="0"/>
                            </a:rPr>
                          </m:ctrlPr>
                        </m:dPr>
                        <m:e>
                          <m:r>
                            <a:rPr lang="en-US" sz="3700" i="1">
                              <a:latin typeface="Cambria Math" panose="02040503050406030204" pitchFamily="18" charset="0"/>
                              <a:cs typeface="Arial" panose="020B0604020202020204" pitchFamily="34" charset="0"/>
                            </a:rPr>
                            <m:t>𝑚</m:t>
                          </m:r>
                        </m:e>
                      </m:d>
                      <m:r>
                        <a:rPr lang="en-US" sz="3700" i="1">
                          <a:latin typeface="Cambria Math" panose="02040503050406030204" pitchFamily="18" charset="0"/>
                          <a:cs typeface="Arial" panose="020B0604020202020204" pitchFamily="34" charset="0"/>
                        </a:rPr>
                        <m:t>=</m:t>
                      </m:r>
                      <m:d>
                        <m:dPr>
                          <m:ctrlPr>
                            <a:rPr lang="en-US" sz="3700" i="1">
                              <a:latin typeface="Cambria Math" panose="02040503050406030204" pitchFamily="18" charset="0"/>
                              <a:cs typeface="Arial" panose="020B0604020202020204" pitchFamily="34" charset="0"/>
                            </a:rPr>
                          </m:ctrlPr>
                        </m:dPr>
                        <m:e>
                          <m:r>
                            <a:rPr lang="en-US" sz="3700" i="1">
                              <a:latin typeface="Cambria Math" panose="02040503050406030204" pitchFamily="18" charset="0"/>
                              <a:cs typeface="Arial" panose="020B0604020202020204" pitchFamily="34" charset="0"/>
                            </a:rPr>
                            <m:t>1−</m:t>
                          </m:r>
                          <m:r>
                            <a:rPr lang="en-US" sz="4000" i="1">
                              <a:latin typeface="Cambria Math" panose="02040503050406030204" pitchFamily="18" charset="0"/>
                              <a:ea typeface="Cambria Math" panose="02040503050406030204" pitchFamily="18" charset="0"/>
                            </a:rPr>
                            <m:t>𝜔</m:t>
                          </m:r>
                        </m:e>
                      </m:d>
                      <m:r>
                        <a:rPr lang="en-US" sz="4000" i="1">
                          <a:latin typeface="Cambria Math" panose="02040503050406030204" pitchFamily="18" charset="0"/>
                          <a:ea typeface="Cambria Math" panose="02040503050406030204" pitchFamily="18" charset="0"/>
                        </a:rPr>
                        <m:t>∙</m:t>
                      </m:r>
                      <m:r>
                        <a:rPr lang="en-US" sz="3700" i="1">
                          <a:latin typeface="Cambria Math" panose="02040503050406030204" pitchFamily="18" charset="0"/>
                          <a:ea typeface="Cambria Math" panose="02040503050406030204" pitchFamily="18" charset="0"/>
                          <a:cs typeface="Arial" panose="020B0604020202020204" pitchFamily="34" charset="0"/>
                        </a:rPr>
                        <m:t>ℬ</m:t>
                      </m:r>
                      <m:d>
                        <m:dPr>
                          <m:ctrlPr>
                            <a:rPr lang="en-US" sz="3700" i="1">
                              <a:latin typeface="Cambria Math" panose="02040503050406030204" pitchFamily="18" charset="0"/>
                              <a:ea typeface="Cambria Math" panose="02040503050406030204" pitchFamily="18" charset="0"/>
                              <a:cs typeface="Arial" panose="020B0604020202020204" pitchFamily="34" charset="0"/>
                            </a:rPr>
                          </m:ctrlPr>
                        </m:dPr>
                        <m:e>
                          <m:r>
                            <a:rPr lang="en-US" sz="3700" i="1">
                              <a:latin typeface="Cambria Math" panose="02040503050406030204" pitchFamily="18" charset="0"/>
                              <a:ea typeface="Cambria Math" panose="02040503050406030204" pitchFamily="18" charset="0"/>
                              <a:cs typeface="Arial" panose="020B0604020202020204" pitchFamily="34" charset="0"/>
                            </a:rPr>
                            <m:t>𝑚</m:t>
                          </m:r>
                        </m:e>
                      </m:d>
                      <m:r>
                        <a:rPr lang="en-US" sz="3700" i="1">
                          <a:latin typeface="Cambria Math" panose="02040503050406030204" pitchFamily="18" charset="0"/>
                          <a:ea typeface="Cambria Math" panose="02040503050406030204" pitchFamily="18" charset="0"/>
                          <a:cs typeface="Arial" panose="020B0604020202020204" pitchFamily="34" charset="0"/>
                        </a:rPr>
                        <m:t>+</m:t>
                      </m:r>
                      <m:r>
                        <a:rPr lang="en-US" sz="4000" i="1">
                          <a:latin typeface="Cambria Math" panose="02040503050406030204" pitchFamily="18" charset="0"/>
                          <a:ea typeface="Cambria Math" panose="02040503050406030204" pitchFamily="18" charset="0"/>
                        </a:rPr>
                        <m:t>𝜔</m:t>
                      </m:r>
                      <m:r>
                        <a:rPr lang="en-US" sz="4000" i="1">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𝑄𝐸𝐷</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𝑚</m:t>
                      </m:r>
                      <m:r>
                        <a:rPr lang="en-US" sz="4000" b="0" i="1" smtClean="0">
                          <a:latin typeface="Cambria Math" panose="02040503050406030204" pitchFamily="18" charset="0"/>
                          <a:ea typeface="Cambria Math" panose="02040503050406030204" pitchFamily="18" charset="0"/>
                        </a:rPr>
                        <m:t>)</m:t>
                      </m:r>
                    </m:oMath>
                  </m:oMathPara>
                </a14:m>
                <a:endParaRPr lang="en-US" sz="4000" dirty="0"/>
              </a:p>
            </p:txBody>
          </p:sp>
        </mc:Choice>
        <mc:Fallback>
          <p:sp>
            <p:nvSpPr>
              <p:cNvPr id="65" name="TextBox 64">
                <a:extLst>
                  <a:ext uri="{FF2B5EF4-FFF2-40B4-BE49-F238E27FC236}">
                    <a16:creationId xmlns:a16="http://schemas.microsoft.com/office/drawing/2014/main" id="{DE899D33-FD3A-E08F-4769-75E4BC925A1D}"/>
                  </a:ext>
                </a:extLst>
              </p:cNvPr>
              <p:cNvSpPr txBox="1">
                <a:spLocks noRot="1" noChangeAspect="1" noMove="1" noResize="1" noEditPoints="1" noAdjustHandles="1" noChangeArrowheads="1" noChangeShapeType="1" noTextEdit="1"/>
              </p:cNvSpPr>
              <p:nvPr/>
            </p:nvSpPr>
            <p:spPr>
              <a:xfrm>
                <a:off x="314297" y="14443937"/>
                <a:ext cx="19151634" cy="7063472"/>
              </a:xfrm>
              <a:prstGeom prst="rect">
                <a:avLst/>
              </a:prstGeom>
              <a:blipFill>
                <a:blip r:embed="rId14"/>
                <a:stretch>
                  <a:fillRect l="-994" t="-1436" b="-14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C4F8D013-326B-57F9-57B4-BA4B85099837}"/>
                  </a:ext>
                </a:extLst>
              </p:cNvPr>
              <p:cNvSpPr txBox="1"/>
              <p:nvPr/>
            </p:nvSpPr>
            <p:spPr>
              <a:xfrm>
                <a:off x="298329" y="17850130"/>
                <a:ext cx="19342434" cy="5078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300" i="1" smtClean="0">
                              <a:latin typeface="Cambria Math" panose="02040503050406030204" pitchFamily="18" charset="0"/>
                            </a:rPr>
                          </m:ctrlPr>
                        </m:sSubPr>
                        <m:e>
                          <m:r>
                            <a:rPr lang="en-US" sz="3300" b="0" i="1" smtClean="0">
                              <a:latin typeface="Cambria Math" panose="02040503050406030204" pitchFamily="18" charset="0"/>
                            </a:rPr>
                            <m:t>𝑅</m:t>
                          </m:r>
                        </m:e>
                        <m:sub>
                          <m:r>
                            <a:rPr lang="en-US" sz="3300" b="0" i="1" smtClean="0">
                              <a:latin typeface="Cambria Math" panose="02040503050406030204" pitchFamily="18" charset="0"/>
                            </a:rPr>
                            <m:t>1</m:t>
                          </m:r>
                        </m:sub>
                      </m:sSub>
                      <m:d>
                        <m:dPr>
                          <m:ctrlPr>
                            <a:rPr lang="en-US" sz="3300" b="0" i="1" smtClean="0">
                              <a:latin typeface="Cambria Math" panose="02040503050406030204" pitchFamily="18" charset="0"/>
                            </a:rPr>
                          </m:ctrlPr>
                        </m:dPr>
                        <m:e>
                          <m:r>
                            <a:rPr lang="en-US" sz="3300" b="0" i="1" smtClean="0">
                              <a:latin typeface="Cambria Math" panose="02040503050406030204" pitchFamily="18" charset="0"/>
                            </a:rPr>
                            <m:t>𝑚</m:t>
                          </m:r>
                        </m:e>
                      </m:d>
                      <m:r>
                        <a:rPr lang="en-US" sz="3300" b="0" i="1" smtClean="0">
                          <a:latin typeface="Cambria Math" panose="02040503050406030204" pitchFamily="18" charset="0"/>
                        </a:rPr>
                        <m:t>=</m:t>
                      </m:r>
                      <m:r>
                        <a:rPr lang="en-US" sz="3300" i="1">
                          <a:latin typeface="Cambria Math" panose="02040503050406030204" pitchFamily="18" charset="0"/>
                        </a:rPr>
                        <m:t>𝑃𝑒𝑛𝑎𝑙𝑖𝑧𝑒𝑑</m:t>
                      </m:r>
                      <m:r>
                        <a:rPr lang="en-US" sz="3300" i="1">
                          <a:latin typeface="Cambria Math" panose="02040503050406030204" pitchFamily="18" charset="0"/>
                        </a:rPr>
                        <m:t> </m:t>
                      </m:r>
                      <m:r>
                        <a:rPr lang="en-US" sz="3300" i="1">
                          <a:latin typeface="Cambria Math" panose="02040503050406030204" pitchFamily="18" charset="0"/>
                        </a:rPr>
                        <m:t>𝑙𝑜𝑔𝑃</m:t>
                      </m:r>
                      <m:d>
                        <m:dPr>
                          <m:ctrlPr>
                            <a:rPr lang="en-US" sz="3300" i="1">
                              <a:latin typeface="Cambria Math" panose="02040503050406030204" pitchFamily="18" charset="0"/>
                            </a:rPr>
                          </m:ctrlPr>
                        </m:dPr>
                        <m:e>
                          <m:r>
                            <a:rPr lang="en-US" sz="3300" i="1">
                              <a:latin typeface="Cambria Math" panose="02040503050406030204" pitchFamily="18" charset="0"/>
                            </a:rPr>
                            <m:t>𝑚</m:t>
                          </m:r>
                        </m:e>
                      </m:d>
                      <m:r>
                        <a:rPr lang="en-US" sz="3300" i="1">
                          <a:latin typeface="Cambria Math" panose="02040503050406030204" pitchFamily="18" charset="0"/>
                        </a:rPr>
                        <m:t> − </m:t>
                      </m:r>
                      <m:r>
                        <a:rPr lang="en-US" sz="3300" i="1">
                          <a:latin typeface="Cambria Math" panose="02040503050406030204" pitchFamily="18" charset="0"/>
                          <a:ea typeface="Cambria Math" panose="02040503050406030204" pitchFamily="18" charset="0"/>
                        </a:rPr>
                        <m:t>𝜆</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𝕀</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𝑆</m:t>
                      </m:r>
                      <m:d>
                        <m:dPr>
                          <m:ctrlPr>
                            <a:rPr lang="en-US" sz="3300" i="1">
                              <a:latin typeface="Cambria Math" panose="02040503050406030204" pitchFamily="18" charset="0"/>
                              <a:ea typeface="Cambria Math" panose="02040503050406030204" pitchFamily="18" charset="0"/>
                            </a:rPr>
                          </m:ctrlPr>
                        </m:dPr>
                        <m:e>
                          <m:r>
                            <a:rPr lang="en-US" sz="3300" i="1">
                              <a:latin typeface="Cambria Math" panose="02040503050406030204" pitchFamily="18" charset="0"/>
                              <a:ea typeface="Cambria Math" panose="02040503050406030204" pitchFamily="18" charset="0"/>
                            </a:rPr>
                            <m:t>𝑚</m:t>
                          </m:r>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𝑚</m:t>
                              </m:r>
                            </m:e>
                            <m:sub>
                              <m:r>
                                <a:rPr lang="en-US" sz="3300" i="1">
                                  <a:latin typeface="Cambria Math" panose="02040503050406030204" pitchFamily="18" charset="0"/>
                                  <a:ea typeface="Cambria Math" panose="02040503050406030204" pitchFamily="18" charset="0"/>
                                </a:rPr>
                                <m:t>0</m:t>
                              </m:r>
                            </m:sub>
                          </m:sSub>
                        </m:e>
                      </m:d>
                      <m:r>
                        <a:rPr lang="en-US" sz="3300" i="1">
                          <a:latin typeface="Cambria Math" panose="02040503050406030204" pitchFamily="18" charset="0"/>
                          <a:ea typeface="Cambria Math" panose="02040503050406030204" pitchFamily="18" charset="0"/>
                        </a:rPr>
                        <m:t>&lt; </m:t>
                      </m:r>
                      <m:r>
                        <a:rPr lang="en-US" sz="3300" i="1">
                          <a:latin typeface="Cambria Math" panose="02040503050406030204" pitchFamily="18" charset="0"/>
                          <a:ea typeface="Cambria Math" panose="02040503050406030204" pitchFamily="18" charset="0"/>
                        </a:rPr>
                        <m:t>𝛿</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𝛿</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𝑆</m:t>
                      </m:r>
                      <m:d>
                        <m:dPr>
                          <m:ctrlPr>
                            <a:rPr lang="en-US" sz="3300" i="1">
                              <a:latin typeface="Cambria Math" panose="02040503050406030204" pitchFamily="18" charset="0"/>
                              <a:ea typeface="Cambria Math" panose="02040503050406030204" pitchFamily="18" charset="0"/>
                            </a:rPr>
                          </m:ctrlPr>
                        </m:dPr>
                        <m:e>
                          <m:r>
                            <a:rPr lang="en-US" sz="3300" i="1">
                              <a:latin typeface="Cambria Math" panose="02040503050406030204" pitchFamily="18" charset="0"/>
                              <a:ea typeface="Cambria Math" panose="02040503050406030204" pitchFamily="18" charset="0"/>
                            </a:rPr>
                            <m:t>𝑚</m:t>
                          </m:r>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𝑚</m:t>
                              </m:r>
                            </m:e>
                            <m:sub>
                              <m:r>
                                <a:rPr lang="en-US" sz="3300" i="1">
                                  <a:latin typeface="Cambria Math" panose="02040503050406030204" pitchFamily="18" charset="0"/>
                                  <a:ea typeface="Cambria Math" panose="02040503050406030204" pitchFamily="18" charset="0"/>
                                </a:rPr>
                                <m:t>0</m:t>
                              </m:r>
                            </m:sub>
                          </m:sSub>
                        </m:e>
                      </m:d>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𝕀</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ℬ</m:t>
                      </m:r>
                      <m:d>
                        <m:dPr>
                          <m:ctrlPr>
                            <a:rPr lang="en-US" sz="3300" i="1">
                              <a:latin typeface="Cambria Math" panose="02040503050406030204" pitchFamily="18" charset="0"/>
                              <a:ea typeface="Cambria Math" panose="02040503050406030204" pitchFamily="18" charset="0"/>
                            </a:rPr>
                          </m:ctrlPr>
                        </m:dPr>
                        <m:e>
                          <m:r>
                            <a:rPr lang="en-US" sz="3300" i="1">
                              <a:latin typeface="Cambria Math" panose="02040503050406030204" pitchFamily="18" charset="0"/>
                              <a:ea typeface="Cambria Math" panose="02040503050406030204" pitchFamily="18" charset="0"/>
                            </a:rPr>
                            <m:t>𝑚</m:t>
                          </m:r>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𝑚</m:t>
                              </m:r>
                            </m:e>
                            <m:sub>
                              <m:r>
                                <a:rPr lang="en-US" sz="3300" i="1">
                                  <a:latin typeface="Cambria Math" panose="02040503050406030204" pitchFamily="18" charset="0"/>
                                  <a:ea typeface="Cambria Math" panose="02040503050406030204" pitchFamily="18" charset="0"/>
                                </a:rPr>
                                <m:t>0</m:t>
                              </m:r>
                            </m:sub>
                          </m:sSub>
                        </m:e>
                      </m:d>
                      <m:r>
                        <a:rPr lang="en-US" sz="3300" i="1">
                          <a:latin typeface="Cambria Math" panose="02040503050406030204" pitchFamily="18" charset="0"/>
                          <a:ea typeface="Cambria Math" panose="02040503050406030204" pitchFamily="18" charset="0"/>
                        </a:rPr>
                        <m:t>&lt;ℇ</m:t>
                      </m:r>
                      <m:r>
                        <a:rPr lang="en-US" sz="3300" i="1">
                          <a:latin typeface="Cambria Math" panose="02040503050406030204" pitchFamily="18" charset="0"/>
                          <a:ea typeface="Cambria Math" panose="02040503050406030204" pitchFamily="18" charset="0"/>
                        </a:rPr>
                        <m:t>}(ℇ−</m:t>
                      </m:r>
                      <m:r>
                        <a:rPr lang="en-US" sz="3300" i="1">
                          <a:latin typeface="Cambria Math" panose="02040503050406030204" pitchFamily="18" charset="0"/>
                          <a:ea typeface="Cambria Math" panose="02040503050406030204" pitchFamily="18" charset="0"/>
                        </a:rPr>
                        <m:t>ℬ</m:t>
                      </m:r>
                      <m:d>
                        <m:dPr>
                          <m:ctrlPr>
                            <a:rPr lang="en-US" sz="3300" i="1">
                              <a:latin typeface="Cambria Math" panose="02040503050406030204" pitchFamily="18" charset="0"/>
                              <a:ea typeface="Cambria Math" panose="02040503050406030204" pitchFamily="18" charset="0"/>
                            </a:rPr>
                          </m:ctrlPr>
                        </m:dPr>
                        <m:e>
                          <m:r>
                            <a:rPr lang="en-US" sz="3300" i="1">
                              <a:latin typeface="Cambria Math" panose="02040503050406030204" pitchFamily="18" charset="0"/>
                            </a:rPr>
                            <m:t>𝑚</m:t>
                          </m:r>
                          <m:r>
                            <a:rPr lang="en-US" sz="3300" i="1">
                              <a:latin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𝑚</m:t>
                              </m:r>
                            </m:e>
                            <m:sub>
                              <m:r>
                                <a:rPr lang="en-US" sz="3300" i="1">
                                  <a:latin typeface="Cambria Math" panose="02040503050406030204" pitchFamily="18" charset="0"/>
                                  <a:ea typeface="Cambria Math" panose="02040503050406030204" pitchFamily="18" charset="0"/>
                                </a:rPr>
                                <m:t>0</m:t>
                              </m:r>
                            </m:sub>
                          </m:sSub>
                        </m:e>
                      </m:d>
                      <m:r>
                        <a:rPr lang="en-US" sz="3300" b="0" i="0" smtClean="0">
                          <a:latin typeface="Cambria Math" panose="02040503050406030204" pitchFamily="18" charset="0"/>
                          <a:ea typeface="Cambria Math" panose="02040503050406030204" pitchFamily="18" charset="0"/>
                        </a:rPr>
                        <m:t>]</m:t>
                      </m:r>
                    </m:oMath>
                  </m:oMathPara>
                </a14:m>
                <a:endParaRPr lang="en-US" sz="3300" dirty="0"/>
              </a:p>
            </p:txBody>
          </p:sp>
        </mc:Choice>
        <mc:Fallback>
          <p:sp>
            <p:nvSpPr>
              <p:cNvPr id="68" name="TextBox 67">
                <a:extLst>
                  <a:ext uri="{FF2B5EF4-FFF2-40B4-BE49-F238E27FC236}">
                    <a16:creationId xmlns:a16="http://schemas.microsoft.com/office/drawing/2014/main" id="{C4F8D013-326B-57F9-57B4-BA4B85099837}"/>
                  </a:ext>
                </a:extLst>
              </p:cNvPr>
              <p:cNvSpPr txBox="1">
                <a:spLocks noRot="1" noChangeAspect="1" noMove="1" noResize="1" noEditPoints="1" noAdjustHandles="1" noChangeArrowheads="1" noChangeShapeType="1" noTextEdit="1"/>
              </p:cNvSpPr>
              <p:nvPr/>
            </p:nvSpPr>
            <p:spPr>
              <a:xfrm>
                <a:off x="298329" y="17850130"/>
                <a:ext cx="19342434" cy="507831"/>
              </a:xfrm>
              <a:prstGeom prst="rect">
                <a:avLst/>
              </a:prstGeom>
              <a:blipFill>
                <a:blip r:embed="rId15"/>
                <a:stretch>
                  <a:fillRect t="-7317" b="-36585"/>
                </a:stretch>
              </a:blipFill>
            </p:spPr>
            <p:txBody>
              <a:bodyPr/>
              <a:lstStyle/>
              <a:p>
                <a:r>
                  <a:rPr lang="en-US">
                    <a:noFill/>
                  </a:rPr>
                  <a:t> </a:t>
                </a:r>
              </a:p>
            </p:txBody>
          </p:sp>
        </mc:Fallback>
      </mc:AlternateContent>
      <p:pic>
        <p:nvPicPr>
          <p:cNvPr id="69" name="Picture 68">
            <a:extLst>
              <a:ext uri="{FF2B5EF4-FFF2-40B4-BE49-F238E27FC236}">
                <a16:creationId xmlns:a16="http://schemas.microsoft.com/office/drawing/2014/main" id="{16B1D84E-8BD0-6E46-8344-EFC3809AC6F4}"/>
              </a:ext>
            </a:extLst>
          </p:cNvPr>
          <p:cNvPicPr>
            <a:picLocks noChangeAspect="1"/>
          </p:cNvPicPr>
          <p:nvPr/>
        </p:nvPicPr>
        <p:blipFill>
          <a:blip r:embed="rId16"/>
          <a:stretch>
            <a:fillRect/>
          </a:stretch>
        </p:blipFill>
        <p:spPr>
          <a:xfrm>
            <a:off x="37609931" y="9544573"/>
            <a:ext cx="11680752" cy="2490312"/>
          </a:xfrm>
          <a:prstGeom prst="rect">
            <a:avLst/>
          </a:prstGeom>
        </p:spPr>
      </p:pic>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A1184B38-DC31-7F43-DA68-86888671DC9C}"/>
                  </a:ext>
                </a:extLst>
              </p:cNvPr>
              <p:cNvSpPr txBox="1"/>
              <p:nvPr/>
            </p:nvSpPr>
            <p:spPr>
              <a:xfrm>
                <a:off x="314297" y="23739057"/>
                <a:ext cx="19182573" cy="5262979"/>
              </a:xfrm>
              <a:prstGeom prst="rect">
                <a:avLst/>
              </a:prstGeom>
              <a:noFill/>
            </p:spPr>
            <p:txBody>
              <a:bodyPr wrap="square" rtlCol="0">
                <a:spAutoFit/>
              </a:bodyPr>
              <a:lstStyle/>
              <a:p>
                <a:pPr algn="just"/>
                <a:r>
                  <a:rPr lang="en-US" sz="3700" dirty="0">
                    <a:latin typeface="Arial" panose="020B0604020202020204" pitchFamily="34" charset="0"/>
                    <a:cs typeface="Arial" panose="020B0604020202020204" pitchFamily="34" charset="0"/>
                  </a:rPr>
                  <a:t>We</a:t>
                </a:r>
                <a:r>
                  <a:rPr lang="en-US" sz="3700" dirty="0">
                    <a:effectLst/>
                    <a:latin typeface="Arial" panose="020B0604020202020204" pitchFamily="34" charset="0"/>
                    <a:cs typeface="Arial" panose="020B0604020202020204" pitchFamily="34" charset="0"/>
                  </a:rPr>
                  <a:t> constructed the initial state of the model by combining one of the 800 randomly selected molecules with the lowest Penalized</a:t>
                </a:r>
                <a:r>
                  <a:rPr lang="en-US" sz="3700" dirty="0">
                    <a:latin typeface="Arial" panose="020B0604020202020204" pitchFamily="34" charset="0"/>
                    <a:cs typeface="Arial" panose="020B0604020202020204" pitchFamily="34" charset="0"/>
                  </a:rPr>
                  <a:t> </a:t>
                </a:r>
                <a14:m>
                  <m:oMath xmlns:m="http://schemas.openxmlformats.org/officeDocument/2006/math">
                    <m:r>
                      <a:rPr lang="en-US" sz="3700" i="1">
                        <a:latin typeface="Cambria Math" panose="02040503050406030204" pitchFamily="18" charset="0"/>
                        <a:cs typeface="Arial" panose="020B0604020202020204" pitchFamily="34" charset="0"/>
                      </a:rPr>
                      <m:t>𝑙𝑜𝑔𝑃</m:t>
                    </m:r>
                  </m:oMath>
                </a14:m>
                <a:r>
                  <a:rPr lang="en-US" sz="3700" dirty="0">
                    <a:latin typeface="Arial" panose="020B0604020202020204" pitchFamily="34" charset="0"/>
                    <a:cs typeface="Arial" panose="020B0604020202020204" pitchFamily="34" charset="0"/>
                  </a:rPr>
                  <a:t> </a:t>
                </a:r>
                <a:r>
                  <a:rPr lang="en-US" sz="3700" dirty="0">
                    <a:effectLst/>
                    <a:latin typeface="Arial" panose="020B0604020202020204" pitchFamily="34" charset="0"/>
                    <a:cs typeface="Arial" panose="020B0604020202020204" pitchFamily="34" charset="0"/>
                  </a:rPr>
                  <a:t>value and its corresponding MWCG graph feature and persistent image vector. </a:t>
                </a:r>
              </a:p>
              <a:p>
                <a:endParaRPr lang="en-US" sz="3700" dirty="0">
                  <a:latin typeface="Arial" panose="020B0604020202020204" pitchFamily="34" charset="0"/>
                  <a:cs typeface="Arial" panose="020B0604020202020204" pitchFamily="34" charset="0"/>
                </a:endParaRPr>
              </a:p>
              <a:p>
                <a:endParaRPr lang="en-US" sz="3700" dirty="0">
                  <a:latin typeface="Arial" panose="020B0604020202020204" pitchFamily="34" charset="0"/>
                  <a:cs typeface="Arial" panose="020B0604020202020204" pitchFamily="34" charset="0"/>
                </a:endParaRPr>
              </a:p>
              <a:p>
                <a:endParaRPr lang="en-US" sz="4000" dirty="0"/>
              </a:p>
              <a:p>
                <a:endParaRPr lang="en-US" sz="3700" dirty="0">
                  <a:latin typeface="Arial" panose="020B0604020202020204" pitchFamily="34" charset="0"/>
                  <a:cs typeface="Arial" panose="020B0604020202020204" pitchFamily="34" charset="0"/>
                </a:endParaRPr>
              </a:p>
              <a:p>
                <a:endParaRPr lang="en-US" sz="3700" b="1" dirty="0">
                  <a:latin typeface="Arial" panose="020B0604020202020204" pitchFamily="34" charset="0"/>
                  <a:cs typeface="Arial" panose="020B0604020202020204" pitchFamily="34" charset="0"/>
                </a:endParaRPr>
              </a:p>
              <a:p>
                <a:endParaRPr lang="en-US" sz="3700" dirty="0">
                  <a:latin typeface="Arial" panose="020B0604020202020204" pitchFamily="34" charset="0"/>
                  <a:cs typeface="Arial" panose="020B0604020202020204" pitchFamily="34" charset="0"/>
                </a:endParaRPr>
              </a:p>
            </p:txBody>
          </p:sp>
        </mc:Choice>
        <mc:Fallback xmlns="">
          <p:sp>
            <p:nvSpPr>
              <p:cNvPr id="71" name="TextBox 70">
                <a:extLst>
                  <a:ext uri="{FF2B5EF4-FFF2-40B4-BE49-F238E27FC236}">
                    <a16:creationId xmlns:a16="http://schemas.microsoft.com/office/drawing/2014/main" id="{A1184B38-DC31-7F43-DA68-86888671DC9C}"/>
                  </a:ext>
                </a:extLst>
              </p:cNvPr>
              <p:cNvSpPr txBox="1">
                <a:spLocks noRot="1" noChangeAspect="1" noMove="1" noResize="1" noEditPoints="1" noAdjustHandles="1" noChangeArrowheads="1" noChangeShapeType="1" noTextEdit="1"/>
              </p:cNvSpPr>
              <p:nvPr/>
            </p:nvSpPr>
            <p:spPr>
              <a:xfrm>
                <a:off x="314297" y="23739057"/>
                <a:ext cx="19182573" cy="5262979"/>
              </a:xfrm>
              <a:prstGeom prst="rect">
                <a:avLst/>
              </a:prstGeom>
              <a:blipFill>
                <a:blip r:embed="rId17"/>
                <a:stretch>
                  <a:fillRect l="-1017" t="-1852" r="-1017"/>
                </a:stretch>
              </a:blipFill>
            </p:spPr>
            <p:txBody>
              <a:bodyPr/>
              <a:lstStyle/>
              <a:p>
                <a:r>
                  <a:rPr lang="zh-CN" altLang="en-US">
                    <a:noFill/>
                  </a:rPr>
                  <a:t> </a:t>
                </a:r>
              </a:p>
            </p:txBody>
          </p:sp>
        </mc:Fallback>
      </mc:AlternateContent>
      <p:sp>
        <p:nvSpPr>
          <p:cNvPr id="59" name="文本框 58">
            <a:extLst>
              <a:ext uri="{FF2B5EF4-FFF2-40B4-BE49-F238E27FC236}">
                <a16:creationId xmlns:a16="http://schemas.microsoft.com/office/drawing/2014/main" id="{591D5142-C8B8-0543-F8BA-AEB2E7F01FC8}"/>
              </a:ext>
            </a:extLst>
          </p:cNvPr>
          <p:cNvSpPr txBox="1"/>
          <p:nvPr/>
        </p:nvSpPr>
        <p:spPr>
          <a:xfrm>
            <a:off x="38543190" y="25747741"/>
            <a:ext cx="12408764" cy="661720"/>
          </a:xfrm>
          <a:prstGeom prst="rect">
            <a:avLst/>
          </a:prstGeom>
          <a:noFill/>
        </p:spPr>
        <p:txBody>
          <a:bodyPr wrap="square" rtlCol="0">
            <a:spAutoFit/>
          </a:bodyPr>
          <a:lstStyle/>
          <a:p>
            <a:pPr algn="just"/>
            <a:r>
              <a:rPr lang="en-US" altLang="zh-CN" sz="3700" b="1" dirty="0">
                <a:latin typeface="Arial" panose="020B0604020202020204" pitchFamily="34" charset="0"/>
                <a:cs typeface="Arial" panose="020B0604020202020204" pitchFamily="34" charset="0"/>
              </a:rPr>
              <a:t>Q Value Function </a:t>
            </a:r>
          </a:p>
        </p:txBody>
      </p: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28C2E030-BF0E-96D3-612D-C0740A26C6D5}"/>
                  </a:ext>
                </a:extLst>
              </p:cNvPr>
              <p:cNvSpPr txBox="1"/>
              <p:nvPr/>
            </p:nvSpPr>
            <p:spPr>
              <a:xfrm>
                <a:off x="19971368" y="26936276"/>
                <a:ext cx="18155164" cy="661720"/>
              </a:xfrm>
              <a:prstGeom prst="rect">
                <a:avLst/>
              </a:prstGeom>
              <a:noFill/>
            </p:spPr>
            <p:txBody>
              <a:bodyPr wrap="square" rtlCol="0">
                <a:spAutoFit/>
              </a:bodyPr>
              <a:lstStyle/>
              <a:p>
                <a:r>
                  <a:rPr lang="en-US" altLang="zh-CN" sz="3700" dirty="0">
                    <a:latin typeface="Arial" panose="020B0604020202020204" pitchFamily="34" charset="0"/>
                    <a:cs typeface="Arial" panose="020B0604020202020204" pitchFamily="34" charset="0"/>
                  </a:rPr>
                  <a:t>For each SMILE, the Markov decision process (MDP) is denoted as </a:t>
                </a:r>
                <a14:m>
                  <m:oMath xmlns:m="http://schemas.openxmlformats.org/officeDocument/2006/math">
                    <m:r>
                      <a:rPr lang="en-US" altLang="zh-CN" sz="3700" b="0" i="1" smtClean="0">
                        <a:latin typeface="Cambria Math" panose="02040503050406030204" pitchFamily="18" charset="0"/>
                      </a:rPr>
                      <m:t>𝑀𝐷𝑃</m:t>
                    </m:r>
                    <m:r>
                      <a:rPr lang="en-US" altLang="zh-CN" sz="3700" b="0" i="1" smtClean="0">
                        <a:latin typeface="Cambria Math" panose="02040503050406030204" pitchFamily="18" charset="0"/>
                      </a:rPr>
                      <m:t>(</m:t>
                    </m:r>
                    <m:r>
                      <a:rPr lang="en-US" altLang="zh-CN" sz="3700" b="0" i="1" smtClean="0">
                        <a:latin typeface="Cambria Math" panose="02040503050406030204" pitchFamily="18" charset="0"/>
                        <a:ea typeface="Cambria Math" panose="02040503050406030204" pitchFamily="18" charset="0"/>
                      </a:rPr>
                      <m:t>𝒮</m:t>
                    </m:r>
                    <m:r>
                      <a:rPr lang="en-US" altLang="zh-CN" sz="3700" b="0" i="1" smtClean="0">
                        <a:latin typeface="Cambria Math" panose="02040503050406030204" pitchFamily="18" charset="0"/>
                        <a:ea typeface="Cambria Math" panose="02040503050406030204" pitchFamily="18" charset="0"/>
                      </a:rPr>
                      <m:t>,</m:t>
                    </m:r>
                    <m:r>
                      <a:rPr lang="en-US" altLang="zh-CN" sz="3700" b="0" i="1" smtClean="0">
                        <a:latin typeface="Cambria Math" panose="02040503050406030204" pitchFamily="18" charset="0"/>
                        <a:ea typeface="Cambria Math" panose="02040503050406030204" pitchFamily="18" charset="0"/>
                      </a:rPr>
                      <m:t>𝒜</m:t>
                    </m:r>
                    <m:r>
                      <a:rPr lang="en-US" altLang="zh-CN" sz="3700" b="0" i="1" smtClean="0">
                        <a:latin typeface="Cambria Math" panose="02040503050406030204" pitchFamily="18" charset="0"/>
                        <a:ea typeface="Cambria Math" panose="02040503050406030204" pitchFamily="18" charset="0"/>
                      </a:rPr>
                      <m:t>,</m:t>
                    </m:r>
                    <m:sSub>
                      <m:sSubPr>
                        <m:ctrlPr>
                          <a:rPr lang="en-US" altLang="zh-CN" sz="3700" b="0" i="1" smtClean="0">
                            <a:latin typeface="Cambria Math" panose="02040503050406030204" pitchFamily="18" charset="0"/>
                            <a:ea typeface="Cambria Math" panose="02040503050406030204" pitchFamily="18" charset="0"/>
                          </a:rPr>
                        </m:ctrlPr>
                      </m:sSubPr>
                      <m:e>
                        <m:r>
                          <a:rPr lang="en-US" altLang="zh-CN" sz="3700" b="0" i="1" smtClean="0">
                            <a:latin typeface="Cambria Math" panose="02040503050406030204" pitchFamily="18" charset="0"/>
                            <a:ea typeface="Cambria Math" panose="02040503050406030204" pitchFamily="18" charset="0"/>
                          </a:rPr>
                          <m:t>𝑃</m:t>
                        </m:r>
                      </m:e>
                      <m:sub>
                        <m:r>
                          <a:rPr lang="en-US" altLang="zh-CN" sz="3700" b="0" i="1" smtClean="0">
                            <a:latin typeface="Cambria Math" panose="02040503050406030204" pitchFamily="18" charset="0"/>
                            <a:ea typeface="Cambria Math" panose="02040503050406030204" pitchFamily="18" charset="0"/>
                          </a:rPr>
                          <m:t>𝑠𝑎</m:t>
                        </m:r>
                      </m:sub>
                    </m:sSub>
                    <m:r>
                      <a:rPr lang="en-US" altLang="zh-CN" sz="3700" b="0" i="1" smtClean="0">
                        <a:latin typeface="Cambria Math" panose="02040503050406030204" pitchFamily="18" charset="0"/>
                        <a:ea typeface="Cambria Math" panose="02040503050406030204" pitchFamily="18" charset="0"/>
                      </a:rPr>
                      <m:t>,</m:t>
                    </m:r>
                    <m:r>
                      <a:rPr lang="en-US" altLang="zh-CN" sz="3700" b="0" i="1" smtClean="0">
                        <a:latin typeface="Cambria Math" panose="02040503050406030204" pitchFamily="18" charset="0"/>
                        <a:ea typeface="Cambria Math" panose="02040503050406030204" pitchFamily="18" charset="0"/>
                      </a:rPr>
                      <m:t>ℛ</m:t>
                    </m:r>
                    <m:r>
                      <a:rPr lang="en-US" altLang="zh-CN" sz="3700" b="0" i="1" smtClean="0">
                        <a:latin typeface="Cambria Math" panose="02040503050406030204" pitchFamily="18" charset="0"/>
                      </a:rPr>
                      <m:t>)</m:t>
                    </m:r>
                  </m:oMath>
                </a14:m>
                <a:r>
                  <a:rPr lang="en-US" altLang="zh-CN" sz="3700" b="1" dirty="0">
                    <a:latin typeface="Arial" panose="020B0604020202020204" pitchFamily="34" charset="0"/>
                    <a:cs typeface="Arial" panose="020B0604020202020204" pitchFamily="34" charset="0"/>
                  </a:rPr>
                  <a:t>.</a:t>
                </a:r>
              </a:p>
            </p:txBody>
          </p:sp>
        </mc:Choice>
        <mc:Fallback xmlns="">
          <p:sp>
            <p:nvSpPr>
              <p:cNvPr id="74" name="文本框 73">
                <a:extLst>
                  <a:ext uri="{FF2B5EF4-FFF2-40B4-BE49-F238E27FC236}">
                    <a16:creationId xmlns:a16="http://schemas.microsoft.com/office/drawing/2014/main" id="{28C2E030-BF0E-96D3-612D-C0740A26C6D5}"/>
                  </a:ext>
                </a:extLst>
              </p:cNvPr>
              <p:cNvSpPr txBox="1">
                <a:spLocks noRot="1" noChangeAspect="1" noMove="1" noResize="1" noEditPoints="1" noAdjustHandles="1" noChangeArrowheads="1" noChangeShapeType="1" noTextEdit="1"/>
              </p:cNvSpPr>
              <p:nvPr/>
            </p:nvSpPr>
            <p:spPr>
              <a:xfrm>
                <a:off x="19971368" y="26936276"/>
                <a:ext cx="18155164" cy="661720"/>
              </a:xfrm>
              <a:prstGeom prst="rect">
                <a:avLst/>
              </a:prstGeom>
              <a:blipFill>
                <a:blip r:embed="rId18"/>
                <a:stretch>
                  <a:fillRect l="-1041" t="-14815" r="-873" b="-35185"/>
                </a:stretch>
              </a:blipFill>
            </p:spPr>
            <p:txBody>
              <a:bodyPr/>
              <a:lstStyle/>
              <a:p>
                <a:r>
                  <a:rPr lang="zh-CN" altLang="en-US">
                    <a:noFill/>
                  </a:rPr>
                  <a:t> </a:t>
                </a:r>
              </a:p>
            </p:txBody>
          </p:sp>
        </mc:Fallback>
      </mc:AlternateContent>
      <p:cxnSp>
        <p:nvCxnSpPr>
          <p:cNvPr id="102" name="直接连接符 101">
            <a:extLst>
              <a:ext uri="{FF2B5EF4-FFF2-40B4-BE49-F238E27FC236}">
                <a16:creationId xmlns:a16="http://schemas.microsoft.com/office/drawing/2014/main" id="{27285B24-C27F-1D13-44E6-39148F473734}"/>
              </a:ext>
            </a:extLst>
          </p:cNvPr>
          <p:cNvCxnSpPr>
            <a:cxnSpLocks/>
          </p:cNvCxnSpPr>
          <p:nvPr/>
        </p:nvCxnSpPr>
        <p:spPr>
          <a:xfrm>
            <a:off x="38387007" y="18120562"/>
            <a:ext cx="0" cy="12986917"/>
          </a:xfrm>
          <a:prstGeom prst="line">
            <a:avLst/>
          </a:prstGeom>
          <a:noFill/>
          <a:ln w="38100">
            <a:solidFill>
              <a:srgbClr val="002D72"/>
            </a:solidFill>
          </a:ln>
          <a:effectLst/>
        </p:spPr>
        <p:style>
          <a:lnRef idx="1">
            <a:schemeClr val="accent1"/>
          </a:lnRef>
          <a:fillRef idx="3">
            <a:schemeClr val="accent1"/>
          </a:fillRef>
          <a:effectRef idx="2">
            <a:schemeClr val="accent1"/>
          </a:effectRef>
          <a:fontRef idx="minor">
            <a:schemeClr val="lt1"/>
          </a:fontRef>
        </p:style>
      </p:cxnSp>
      <p:pic>
        <p:nvPicPr>
          <p:cNvPr id="114" name="图片 113">
            <a:extLst>
              <a:ext uri="{FF2B5EF4-FFF2-40B4-BE49-F238E27FC236}">
                <a16:creationId xmlns:a16="http://schemas.microsoft.com/office/drawing/2014/main" id="{892DFC53-F1D0-33D6-8F27-6CF49E7776D8}"/>
              </a:ext>
            </a:extLst>
          </p:cNvPr>
          <p:cNvPicPr>
            <a:picLocks noChangeAspect="1"/>
          </p:cNvPicPr>
          <p:nvPr/>
        </p:nvPicPr>
        <p:blipFill>
          <a:blip r:embed="rId19"/>
          <a:stretch>
            <a:fillRect/>
          </a:stretch>
        </p:blipFill>
        <p:spPr>
          <a:xfrm>
            <a:off x="38154984" y="13011840"/>
            <a:ext cx="10575058" cy="4277877"/>
          </a:xfrm>
          <a:prstGeom prst="rect">
            <a:avLst/>
          </a:prstGeom>
        </p:spPr>
      </p:pic>
      <p:cxnSp>
        <p:nvCxnSpPr>
          <p:cNvPr id="117" name="直接连接符 116">
            <a:extLst>
              <a:ext uri="{FF2B5EF4-FFF2-40B4-BE49-F238E27FC236}">
                <a16:creationId xmlns:a16="http://schemas.microsoft.com/office/drawing/2014/main" id="{44A80B32-6A1A-75ED-9FD3-3E0D313E2FCB}"/>
              </a:ext>
            </a:extLst>
          </p:cNvPr>
          <p:cNvCxnSpPr>
            <a:cxnSpLocks/>
          </p:cNvCxnSpPr>
          <p:nvPr/>
        </p:nvCxnSpPr>
        <p:spPr>
          <a:xfrm flipH="1">
            <a:off x="19818360" y="31123944"/>
            <a:ext cx="31388041" cy="0"/>
          </a:xfrm>
          <a:prstGeom prst="line">
            <a:avLst/>
          </a:prstGeom>
          <a:noFill/>
          <a:ln w="38100">
            <a:solidFill>
              <a:srgbClr val="002D72"/>
            </a:solidFill>
          </a:ln>
          <a:effectLst/>
        </p:spPr>
        <p:style>
          <a:lnRef idx="1">
            <a:schemeClr val="accent1"/>
          </a:lnRef>
          <a:fillRef idx="3">
            <a:schemeClr val="accent1"/>
          </a:fillRef>
          <a:effectRef idx="2">
            <a:schemeClr val="accent1"/>
          </a:effectRef>
          <a:fontRef idx="minor">
            <a:schemeClr val="lt1"/>
          </a:fontRef>
        </p:style>
      </p:cxnSp>
      <p:pic>
        <p:nvPicPr>
          <p:cNvPr id="122" name="图片 121">
            <a:extLst>
              <a:ext uri="{FF2B5EF4-FFF2-40B4-BE49-F238E27FC236}">
                <a16:creationId xmlns:a16="http://schemas.microsoft.com/office/drawing/2014/main" id="{2D8243BF-3117-CB42-90B7-48E81B6A7891}"/>
              </a:ext>
            </a:extLst>
          </p:cNvPr>
          <p:cNvPicPr>
            <a:picLocks noChangeAspect="1"/>
          </p:cNvPicPr>
          <p:nvPr/>
        </p:nvPicPr>
        <p:blipFill>
          <a:blip r:embed="rId20"/>
          <a:srcRect t="1311"/>
          <a:stretch/>
        </p:blipFill>
        <p:spPr>
          <a:xfrm>
            <a:off x="1056983" y="26063399"/>
            <a:ext cx="17013889" cy="5466277"/>
          </a:xfrm>
          <a:prstGeom prst="rect">
            <a:avLst/>
          </a:prstGeom>
        </p:spPr>
      </p:pic>
      <p:sp>
        <p:nvSpPr>
          <p:cNvPr id="123" name="文本框 122">
            <a:extLst>
              <a:ext uri="{FF2B5EF4-FFF2-40B4-BE49-F238E27FC236}">
                <a16:creationId xmlns:a16="http://schemas.microsoft.com/office/drawing/2014/main" id="{78673B8E-179F-F610-90A0-97C0F0987EA8}"/>
              </a:ext>
            </a:extLst>
          </p:cNvPr>
          <p:cNvSpPr txBox="1"/>
          <p:nvPr/>
        </p:nvSpPr>
        <p:spPr>
          <a:xfrm>
            <a:off x="19971368" y="27811838"/>
            <a:ext cx="18155164" cy="661720"/>
          </a:xfrm>
          <a:prstGeom prst="rect">
            <a:avLst/>
          </a:prstGeom>
          <a:noFill/>
        </p:spPr>
        <p:txBody>
          <a:bodyPr wrap="square" rtlCol="0">
            <a:spAutoFit/>
          </a:bodyPr>
          <a:lstStyle/>
          <a:p>
            <a:pPr algn="just"/>
            <a:r>
              <a:rPr lang="en-US" altLang="zh-CN" sz="3700" b="1" dirty="0">
                <a:latin typeface="Arial" panose="020B0604020202020204" pitchFamily="34" charset="0"/>
                <a:cs typeface="Arial" panose="020B0604020202020204" pitchFamily="34" charset="0"/>
              </a:rPr>
              <a:t>Actions:</a:t>
            </a:r>
          </a:p>
        </p:txBody>
      </p:sp>
      <p:sp>
        <p:nvSpPr>
          <p:cNvPr id="126" name="文本框 125">
            <a:extLst>
              <a:ext uri="{FF2B5EF4-FFF2-40B4-BE49-F238E27FC236}">
                <a16:creationId xmlns:a16="http://schemas.microsoft.com/office/drawing/2014/main" id="{C08F1FBB-0531-67A1-276E-7D74346EA3FC}"/>
              </a:ext>
            </a:extLst>
          </p:cNvPr>
          <p:cNvSpPr txBox="1"/>
          <p:nvPr/>
        </p:nvSpPr>
        <p:spPr>
          <a:xfrm>
            <a:off x="39015986" y="26435414"/>
            <a:ext cx="11935968" cy="1800493"/>
          </a:xfrm>
          <a:prstGeom prst="rect">
            <a:avLst/>
          </a:prstGeom>
          <a:noFill/>
        </p:spPr>
        <p:txBody>
          <a:bodyPr wrap="square" rtlCol="0">
            <a:spAutoFit/>
          </a:bodyPr>
          <a:lstStyle/>
          <a:p>
            <a:pPr algn="just"/>
            <a:r>
              <a:rPr lang="en-US" altLang="zh-CN" sz="3700" dirty="0">
                <a:effectLst/>
                <a:latin typeface="Arial" panose="020B0604020202020204" pitchFamily="34" charset="0"/>
                <a:cs typeface="Arial" panose="020B0604020202020204" pitchFamily="34" charset="0"/>
              </a:rPr>
              <a:t>The dueling network structure has two streams to separate the contribution of state value V and the advantage A for </a:t>
            </a:r>
            <a:r>
              <a:rPr lang="en-US" altLang="zh-CN" sz="3700">
                <a:effectLst/>
                <a:latin typeface="Arial" panose="020B0604020202020204" pitchFamily="34" charset="0"/>
                <a:cs typeface="Arial" panose="020B0604020202020204" pitchFamily="34" charset="0"/>
              </a:rPr>
              <a:t>each action</a:t>
            </a:r>
            <a:r>
              <a:rPr lang="en-US" altLang="zh-CN" sz="3700" dirty="0">
                <a:effectLst/>
                <a:latin typeface="Arial" panose="020B0604020202020204" pitchFamily="34" charset="0"/>
                <a:cs typeface="Arial" panose="020B0604020202020204" pitchFamily="34" charset="0"/>
              </a:rPr>
              <a:t>.</a:t>
            </a:r>
            <a:endParaRPr lang="en-US" altLang="zh-CN" sz="3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874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8CE61AF9-F091-CE4B-BAE0-77C46F92C98F}" vid="{F96601E1-8709-F848-825D-2FD9D06E58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4518</TotalTime>
  <Words>753</Words>
  <Application>Microsoft Macintosh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NimbusRomNo9L</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1252342762@qq.com</dc:creator>
  <cp:lastModifiedBy>1252342762@qq.com</cp:lastModifiedBy>
  <cp:revision>68</cp:revision>
  <dcterms:created xsi:type="dcterms:W3CDTF">2024-10-29T18:00:50Z</dcterms:created>
  <dcterms:modified xsi:type="dcterms:W3CDTF">2024-11-07T14:06:03Z</dcterms:modified>
</cp:coreProperties>
</file>