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03" r:id="rId2"/>
    <p:sldId id="414" r:id="rId3"/>
    <p:sldId id="415" r:id="rId4"/>
    <p:sldId id="416" r:id="rId5"/>
    <p:sldId id="417" r:id="rId6"/>
    <p:sldId id="418" r:id="rId7"/>
    <p:sldId id="420" r:id="rId8"/>
    <p:sldId id="42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35" y="72"/>
      </p:cViewPr>
      <p:guideLst>
        <p:guide pos="415"/>
        <p:guide pos="7265"/>
        <p:guide orient="horz" pos="648"/>
        <p:guide orient="horz" pos="712"/>
        <p:guide orient="horz" pos="3952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97E8D515-B67C-5945-AC63-D9DE9148964F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Han Sans CN Regular" panose="020B0500000000000000" pitchFamily="34" charset="-128"/>
                <a:ea typeface="Source Han Sans CN Regular" panose="020B0500000000000000" pitchFamily="34" charset="-128"/>
              </a:defRPr>
            </a:lvl1pPr>
          </a:lstStyle>
          <a:p>
            <a:fld id="{DFB170CA-E503-5044-9648-FB0B74E2E8A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24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ource Han Sans CN Regular" panose="020B0500000000000000" pitchFamily="34" charset="-128"/>
        <a:ea typeface="Source Han Sans CN Regular" panose="020B0500000000000000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59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56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195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035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459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4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70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80A33E5E-C531-9E46-9B36-AE61503D6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E2CB3F39-4A08-034F-AF2B-A00BFB8EA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E239641F-A332-D444-8A3C-2D4E789BF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思源黑体 CN Regular" panose="020B0500000000000000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4B2F1C-2D6D-4740-91E8-7B59923F62F3}" type="slidenum">
              <a:rPr kumimoji="0" lang="zh-CN" altLang="en-US" smtClean="0">
                <a:latin typeface="Source Han Sans CN Regular" panose="020B0500000000000000" pitchFamily="34" charset="-128"/>
                <a:ea typeface="Source Han Sans CN Regular" panose="020B0500000000000000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0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20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24A2CF-831D-F04F-A55B-2C0DD90D5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25278" y="-220088"/>
            <a:ext cx="1640460" cy="107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25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65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48CE1AF-A0DA-CD4D-9F3B-B4AD43C274F4}"/>
              </a:ext>
            </a:extLst>
          </p:cNvPr>
          <p:cNvSpPr/>
          <p:nvPr/>
        </p:nvSpPr>
        <p:spPr>
          <a:xfrm>
            <a:off x="1329214" y="285750"/>
            <a:ext cx="6547757" cy="200037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058" y="408772"/>
            <a:ext cx="6791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жителей города от воздействия шума автотранспорта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3593" y="2734596"/>
            <a:ext cx="982707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Автомобильный транспорт занимает важное место в единой транспортной системе страны. Он перевозит более 80% народнохозяйственных грузов, что обусловлено высокой маневренностью автомобильного транспорта</a:t>
            </a:r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ru-RU" sz="1600" dirty="0"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то же время он </a:t>
            </a:r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вызывает </a:t>
            </a:r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и многие отрицательные </a:t>
            </a:r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явления: автомобиль </a:t>
            </a:r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- один из главных факторов шумового загрязнения. Уже сейчас на главных магистралях крупных городов уровни шумов превышают 90 дБ и имеют тенденцию к усилению ежегодно на 0,5 дБ, что является наибольшей опасностью для окружающей среды в районах оживленных транспортных магистралей . </a:t>
            </a:r>
            <a:endParaRPr lang="ru-RU" sz="1600" dirty="0" smtClean="0"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Под влиянием вредного воздействия автомобильного транспорта ухудшается </a:t>
            </a:r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здоровье людей. Как </a:t>
            </a:r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показывают исследования медиков, повышенные уровни шумов способствуют развитию </a:t>
            </a:r>
            <a:r>
              <a:rPr lang="ru-RU" sz="1600" dirty="0" smtClean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нервно-психических </a:t>
            </a:r>
            <a:r>
              <a:rPr lang="ru-RU" sz="1600" dirty="0"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заболеваний и гипертонической болезни. Особую проблему составляет увеличение уровня вибрации в городских районах, главным источником чего является транспорт. Данная проблема мало исследована, однако несомненно, что ее значение будет возрастать.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A17F5650-0557-5C43-B7AF-191A8E3DB5EF}"/>
              </a:ext>
            </a:extLst>
          </p:cNvPr>
          <p:cNvSpPr/>
          <p:nvPr/>
        </p:nvSpPr>
        <p:spPr>
          <a:xfrm>
            <a:off x="1710292" y="1790037"/>
            <a:ext cx="2502696" cy="2243835"/>
          </a:xfrm>
          <a:prstGeom prst="roundRect">
            <a:avLst>
              <a:gd name="adj" fmla="val 58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3B8CCA9-6A7D-6643-850E-30439969521D}"/>
              </a:ext>
            </a:extLst>
          </p:cNvPr>
          <p:cNvSpPr/>
          <p:nvPr/>
        </p:nvSpPr>
        <p:spPr>
          <a:xfrm>
            <a:off x="4873190" y="1807035"/>
            <a:ext cx="2565652" cy="2226837"/>
          </a:xfrm>
          <a:prstGeom prst="roundRect">
            <a:avLst>
              <a:gd name="adj" fmla="val 455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85B43DD1-F468-3B4E-BB81-775A0F369C41}"/>
              </a:ext>
            </a:extLst>
          </p:cNvPr>
          <p:cNvSpPr/>
          <p:nvPr/>
        </p:nvSpPr>
        <p:spPr>
          <a:xfrm>
            <a:off x="8148066" y="1807035"/>
            <a:ext cx="2563512" cy="2268306"/>
          </a:xfrm>
          <a:prstGeom prst="roundRect">
            <a:avLst>
              <a:gd name="adj" fmla="val 411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B537B0-9C36-B64B-B05D-427FC9030AE1}"/>
              </a:ext>
            </a:extLst>
          </p:cNvPr>
          <p:cNvSpPr txBox="1"/>
          <p:nvPr/>
        </p:nvSpPr>
        <p:spPr>
          <a:xfrm>
            <a:off x="1648617" y="4169132"/>
            <a:ext cx="9129630" cy="939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20000"/>
              </a:lnSpc>
            </a:pPr>
            <a:endParaRPr kumimoji="1" lang="en-US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8F618A-4C6F-1F4F-82A2-D027BFED479A}"/>
              </a:ext>
            </a:extLst>
          </p:cNvPr>
          <p:cNvSpPr txBox="1"/>
          <p:nvPr/>
        </p:nvSpPr>
        <p:spPr>
          <a:xfrm>
            <a:off x="5133354" y="723458"/>
            <a:ext cx="4296468" cy="809583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algn="dist"/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предлагаем 3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способа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защитить выбранную территорию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шума</a:t>
            </a:r>
            <a:r>
              <a:rPr lang="ru-RU" sz="2000" dirty="0">
                <a:latin typeface="Comic Sans MS" panose="030F0702030302020204" pitchFamily="66" charset="0"/>
              </a:rPr>
              <a:t>.</a:t>
            </a:r>
            <a:endParaRPr kumimoji="1" lang="en-US" altLang="en-US" sz="1900" b="1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ea typeface="Source Han Sans CN Bold" panose="020B0500000000000000" pitchFamily="34" charset="-128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726954" y="1415064"/>
            <a:ext cx="4973100" cy="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83727" y="1896291"/>
            <a:ext cx="2253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Сочетание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шумозащитного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экрана на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полосе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отвода и экрана, расположенного на разделительной полосе, при малой ширине разделительной полосы экран совмещен с ограждением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 rotWithShape="1">
          <a:blip r:embed="rId3"/>
          <a:srcRect r="2468" b="53655"/>
          <a:stretch/>
        </p:blipFill>
        <p:spPr>
          <a:xfrm>
            <a:off x="1223879" y="4557294"/>
            <a:ext cx="3226167" cy="85196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88428" y="2248690"/>
            <a:ext cx="1534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Зеленые насаждения в пределах буферной зоны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4"/>
          <a:srcRect t="57317"/>
          <a:stretch/>
        </p:blipFill>
        <p:spPr>
          <a:xfrm>
            <a:off x="4758890" y="4717119"/>
            <a:ext cx="3225064" cy="78324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474600" y="2590978"/>
            <a:ext cx="2106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Изготовление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окон с активным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шумоподавлением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798" y="4259469"/>
            <a:ext cx="2485449" cy="14390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70659" y="133657"/>
            <a:ext cx="4552811" cy="957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объекта исследования мы выбрали территорию по адресу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ул.Чароитовая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д1, корпус 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7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BE9458-D8C7-9A4D-851F-FBFBA9C4E416}"/>
              </a:ext>
            </a:extLst>
          </p:cNvPr>
          <p:cNvSpPr txBox="1"/>
          <p:nvPr/>
        </p:nvSpPr>
        <p:spPr>
          <a:xfrm>
            <a:off x="4787692" y="1928764"/>
            <a:ext cx="3242433" cy="15284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         </a:t>
            </a:r>
            <a:r>
              <a:rPr kumimoji="1" lang="ru-RU" altLang="en-US" sz="1400" b="1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Плюсы: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Высокая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эстетичность ограждения. </a:t>
            </a:r>
            <a:endParaRPr kumimoji="1" lang="ru-RU" altLang="en-US" sz="1400" dirty="0" smtClean="0"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Защита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от шумовых волн и пыли, грязи, мусора от железных дорог и автострад. </a:t>
            </a:r>
            <a:endParaRPr kumimoji="1" lang="ru-RU" altLang="en-US" sz="1400" dirty="0" smtClean="0"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Долговечность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конструкций. </a:t>
            </a:r>
            <a:endParaRPr kumimoji="1" lang="ru-RU" altLang="en-US" sz="1400" dirty="0" smtClean="0"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+mn-lt"/>
            </a:endParaRP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Большинство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экранов устойчиво к механическим повреждениям и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деформации.</a:t>
            </a:r>
          </a:p>
          <a:p>
            <a:pPr>
              <a:lnSpc>
                <a:spcPct val="104000"/>
              </a:lnSpc>
            </a:pP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       </a:t>
            </a:r>
            <a:r>
              <a:rPr kumimoji="1" lang="ru-RU" altLang="en-US" sz="1400" b="1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Минусы: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 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стоимость.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производства модулей экранов в заводских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условиях.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 возгорания синтетических материалов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огонь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 распространяется. При горении выделяются токсичные вещества, густой, удушающий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дым.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возводить фундамент.</a:t>
            </a:r>
            <a:endParaRPr kumimoji="1" lang="en-US" altLang="en-US" sz="1400" b="1" dirty="0"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2DC6DB-55F5-9E42-B858-51D3D496051B}"/>
              </a:ext>
            </a:extLst>
          </p:cNvPr>
          <p:cNvSpPr txBox="1"/>
          <p:nvPr/>
        </p:nvSpPr>
        <p:spPr>
          <a:xfrm>
            <a:off x="9021537" y="1964507"/>
            <a:ext cx="2686050" cy="4109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04000"/>
              </a:lnSpc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                </a:t>
            </a:r>
            <a:r>
              <a:rPr kumimoji="1" lang="ru-RU" altLang="en-US" sz="1400" b="1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Плюсы: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У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ровень </a:t>
            </a:r>
            <a:r>
              <a:rPr kumimoji="1" lang="ru-RU" altLang="en-US" sz="1400" dirty="0" err="1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шумоизоляции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не ниже 42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дБ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Снижение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до минимума вибраций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стекол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err="1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В</a:t>
            </a:r>
            <a:r>
              <a:rPr kumimoji="1" lang="ru-RU" altLang="en-US" sz="1400" dirty="0" err="1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ысокопрочность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стеклопакета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В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ысокий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срок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эксплуатации</a:t>
            </a:r>
          </a:p>
          <a:p>
            <a:pPr marL="171450" indent="-1714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err="1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Э</a:t>
            </a:r>
            <a:r>
              <a:rPr kumimoji="1" lang="ru-RU" altLang="en-US" sz="1400" dirty="0" err="1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нергоэффективность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окна</a:t>
            </a:r>
          </a:p>
          <a:p>
            <a:pPr>
              <a:lnSpc>
                <a:spcPct val="104000"/>
              </a:lnSpc>
            </a:pPr>
            <a:r>
              <a:rPr kumimoji="1" lang="ru-RU" altLang="en-US" sz="1400" b="1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ru-RU" altLang="en-US" sz="1400" b="1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             Минусы: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Высокая стоимость.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Большой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вес, который способен вынести не каждый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подоконник</a:t>
            </a:r>
          </a:p>
          <a:p>
            <a:pPr marL="285750" indent="-285750"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Т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олстая </a:t>
            </a:r>
            <a:r>
              <a:rPr kumimoji="1" lang="ru-RU" altLang="en-US" sz="1400" dirty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рама занимает много места в оконном 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проеме</a:t>
            </a:r>
            <a:r>
              <a:rPr kumimoji="1" lang="ru-RU" altLang="en-US" sz="14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+mn-lt"/>
              </a:rPr>
              <a:t>.</a:t>
            </a:r>
            <a:endParaRPr kumimoji="1" lang="ru-RU" altLang="en-US" sz="1400" dirty="0" smtClean="0"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B38BA73-05B1-314B-839A-F560DDB55DC1}"/>
              </a:ext>
            </a:extLst>
          </p:cNvPr>
          <p:cNvSpPr/>
          <p:nvPr/>
        </p:nvSpPr>
        <p:spPr>
          <a:xfrm>
            <a:off x="5077653" y="1251365"/>
            <a:ext cx="2662509" cy="529569"/>
          </a:xfrm>
          <a:prstGeom prst="roundRect">
            <a:avLst/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9DE6C45-4342-1D44-B2EB-20C4D99536FB}"/>
              </a:ext>
            </a:extLst>
          </p:cNvPr>
          <p:cNvSpPr/>
          <p:nvPr/>
        </p:nvSpPr>
        <p:spPr>
          <a:xfrm>
            <a:off x="9305283" y="1273160"/>
            <a:ext cx="2466949" cy="563818"/>
          </a:xfrm>
          <a:prstGeom prst="roundRect">
            <a:avLst/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9B0D1-C894-A547-83E9-8E3DA4AA789E}"/>
              </a:ext>
            </a:extLst>
          </p:cNvPr>
          <p:cNvSpPr txBox="1"/>
          <p:nvPr/>
        </p:nvSpPr>
        <p:spPr>
          <a:xfrm>
            <a:off x="1079567" y="1899972"/>
            <a:ext cx="2366589" cy="50151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Минимальные затраты средств.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уровня шума.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воздуха.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Эстетическое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удовольствие.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«зебры». При обсадке дорог пирамидальными деревьями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возникает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мелькание теней на дороге в вечерние и утренние часы.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3078704-D663-B346-80C3-20BC767645A9}"/>
              </a:ext>
            </a:extLst>
          </p:cNvPr>
          <p:cNvSpPr/>
          <p:nvPr/>
        </p:nvSpPr>
        <p:spPr>
          <a:xfrm>
            <a:off x="893913" y="1238911"/>
            <a:ext cx="2998758" cy="563818"/>
          </a:xfrm>
          <a:prstGeom prst="roundRect">
            <a:avLst/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B03C2-C98E-DE4E-B0CF-D70D596496CE}"/>
              </a:ext>
            </a:extLst>
          </p:cNvPr>
          <p:cNvSpPr txBox="1"/>
          <p:nvPr/>
        </p:nvSpPr>
        <p:spPr>
          <a:xfrm>
            <a:off x="804791" y="76673"/>
            <a:ext cx="2642990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Bold"/>
                <a:ea typeface="Source Han Sans CN Bold" panose="020B0500000000000000" pitchFamily="34" charset="-128"/>
              </a:rPr>
              <a:t>Achievement display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18BAFB-ADF2-2E40-888B-C1FE2C4AFC4C}"/>
              </a:ext>
            </a:extLst>
          </p:cNvPr>
          <p:cNvSpPr txBox="1"/>
          <p:nvPr/>
        </p:nvSpPr>
        <p:spPr>
          <a:xfrm>
            <a:off x="803166" y="556407"/>
            <a:ext cx="26429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Han Sans Regular"/>
                <a:ea typeface="Source Han Sans CN Regular" panose="020B0500000000000000" pitchFamily="34" charset="-128"/>
              </a:rPr>
              <a:t>PLEASE ENTER TEXT OF THE DOCUMENT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90571" y="1336154"/>
            <a:ext cx="263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Зеленые насаждения: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81341" y="1185180"/>
            <a:ext cx="204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Шумозащитные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экраны: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0235" y="1238911"/>
            <a:ext cx="259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Окна с </a:t>
            </a:r>
            <a:r>
              <a:rPr lang="ru-RU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активным шумоподавлением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5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6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DC0274-DD49-C64D-852E-2DD09724BF9D}"/>
              </a:ext>
            </a:extLst>
          </p:cNvPr>
          <p:cNvSpPr txBox="1"/>
          <p:nvPr/>
        </p:nvSpPr>
        <p:spPr>
          <a:xfrm>
            <a:off x="1749602" y="2180154"/>
            <a:ext cx="1248809" cy="320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endParaRPr lang="en-US" altLang="en-US" sz="1500" dirty="0"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615040-AABF-D04E-8583-3FB3246EF395}"/>
              </a:ext>
            </a:extLst>
          </p:cNvPr>
          <p:cNvSpPr txBox="1"/>
          <p:nvPr/>
        </p:nvSpPr>
        <p:spPr>
          <a:xfrm>
            <a:off x="1631662" y="2494932"/>
            <a:ext cx="2733498" cy="6605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4000"/>
              </a:lnSpc>
            </a:pPr>
            <a:endParaRPr lang="en-US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思源黑体 Regular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自定义形状&#10;">
            <a:extLst>
              <a:ext uri="{FF2B5EF4-FFF2-40B4-BE49-F238E27FC236}">
                <a16:creationId xmlns:a16="http://schemas.microsoft.com/office/drawing/2014/main" id="{9D051235-B654-4E40-8F06-03B271B7D50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215361" y="1467180"/>
            <a:ext cx="4937619" cy="848203"/>
          </a:xfrm>
          <a:prstGeom prst="rect">
            <a:avLst/>
          </a:prstGeom>
        </p:spPr>
        <p:txBody>
          <a:bodyPr wrap="square">
            <a:normAutofit fontScale="25000" lnSpcReduction="20000"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4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pPr marL="228600" indent="-228600" algn="ctr">
              <a:buClr>
                <a:srgbClr val="92D050"/>
              </a:buClr>
              <a:buSzPct val="114000"/>
              <a:buFont typeface="Arial" panose="020B0604020202020204" pitchFamily="34" charset="0"/>
              <a:buChar char="•"/>
            </a:pPr>
            <a:r>
              <a:rPr lang="ru-RU" sz="14400" dirty="0" smtClean="0">
                <a:solidFill>
                  <a:schemeClr val="tx1"/>
                </a:solidFill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  <a:sym typeface="Arial" panose="020B0604020202020204" pitchFamily="34" charset="0"/>
              </a:rPr>
              <a:t>Зеленые насаждения</a:t>
            </a:r>
          </a:p>
          <a:p>
            <a:pPr marL="228600" indent="-228600" algn="ctr">
              <a:buClr>
                <a:srgbClr val="92D050"/>
              </a:buClr>
              <a:buSzPct val="114000"/>
              <a:buFont typeface="Arial" panose="020B0604020202020204" pitchFamily="34" charset="0"/>
              <a:buChar char="•"/>
            </a:pPr>
            <a:endParaRPr lang="id-ID" sz="1800" dirty="0">
              <a:solidFill>
                <a:schemeClr val="tx1"/>
              </a:solidFill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25A11A-1F3B-7840-B1F4-0755CD02C5B1}"/>
              </a:ext>
            </a:extLst>
          </p:cNvPr>
          <p:cNvSpPr txBox="1"/>
          <p:nvPr/>
        </p:nvSpPr>
        <p:spPr>
          <a:xfrm>
            <a:off x="774245" y="74069"/>
            <a:ext cx="3601132" cy="22001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ru-RU" altLang="zh-CN" sz="2000" dirty="0" smtClean="0">
                <a:latin typeface="Times New Roman" panose="02020603050405020304" pitchFamily="18" charset="0"/>
                <a:ea typeface="Source Han Sans CN Regular" panose="020B0500000000000000" pitchFamily="34" charset="-128"/>
                <a:cs typeface="Times New Roman" panose="02020603050405020304" pitchFamily="18" charset="0"/>
              </a:rPr>
              <a:t>План действий на карте:</a:t>
            </a:r>
            <a:endParaRPr lang="en-US" altLang="zh-CN" sz="2000" dirty="0">
              <a:effectLst/>
              <a:latin typeface="Times New Roman" panose="02020603050405020304" pitchFamily="18" charset="0"/>
              <a:ea typeface="Source Han Sans CN Regular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45" y="499439"/>
            <a:ext cx="6681339" cy="512069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13460" y="727504"/>
            <a:ext cx="13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144м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 rot="17705435">
            <a:off x="1119005" y="3939218"/>
            <a:ext cx="108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749м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698672" y="727504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106416 </a:t>
            </a:r>
            <a:r>
              <a:rPr lang="ru-RU" dirty="0" err="1" smtClean="0"/>
              <a:t>кв.м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455584" y="3332751"/>
            <a:ext cx="4126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Шумозащитные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экраны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3902529" y="1387929"/>
            <a:ext cx="97971" cy="261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5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8C08E63-E599-0648-A817-F49279527974}"/>
              </a:ext>
            </a:extLst>
          </p:cNvPr>
          <p:cNvSpPr txBox="1"/>
          <p:nvPr/>
        </p:nvSpPr>
        <p:spPr>
          <a:xfrm>
            <a:off x="1615406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039DE-83C0-E24A-954E-AEBA792BD0B4}"/>
              </a:ext>
            </a:extLst>
          </p:cNvPr>
          <p:cNvSpPr txBox="1"/>
          <p:nvPr/>
        </p:nvSpPr>
        <p:spPr>
          <a:xfrm>
            <a:off x="2936206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A20859-2DCE-034B-95E1-092140EA6E3F}"/>
              </a:ext>
            </a:extLst>
          </p:cNvPr>
          <p:cNvSpPr txBox="1"/>
          <p:nvPr/>
        </p:nvSpPr>
        <p:spPr>
          <a:xfrm>
            <a:off x="4257006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08462F-AFEE-BD4A-9A4B-B16F551D7627}"/>
              </a:ext>
            </a:extLst>
          </p:cNvPr>
          <p:cNvSpPr txBox="1"/>
          <p:nvPr/>
        </p:nvSpPr>
        <p:spPr>
          <a:xfrm>
            <a:off x="7099984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F755E8-AF9E-5649-B80B-4C157B979C5E}"/>
              </a:ext>
            </a:extLst>
          </p:cNvPr>
          <p:cNvSpPr txBox="1"/>
          <p:nvPr/>
        </p:nvSpPr>
        <p:spPr>
          <a:xfrm>
            <a:off x="8420784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5C9AEB-ADF5-AF41-92BB-19C073D0C259}"/>
              </a:ext>
            </a:extLst>
          </p:cNvPr>
          <p:cNvSpPr txBox="1"/>
          <p:nvPr/>
        </p:nvSpPr>
        <p:spPr>
          <a:xfrm>
            <a:off x="9741584" y="3323689"/>
            <a:ext cx="871530" cy="28295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kumimoji="1" lang="en-US" altLang="en-US" sz="1200" dirty="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</a:rPr>
              <a:t>Title text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A3BF0D3-E7F0-4748-BFC0-66E7F5EC0E3C}"/>
              </a:ext>
            </a:extLst>
          </p:cNvPr>
          <p:cNvSpPr/>
          <p:nvPr/>
        </p:nvSpPr>
        <p:spPr>
          <a:xfrm>
            <a:off x="5482108" y="4087265"/>
            <a:ext cx="4356928" cy="850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1кв.м=примерно 8500 </a:t>
            </a:r>
            <a:r>
              <a:rPr kumimoji="1" lang="ru-RU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руб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B26439-2BA6-0D4C-929B-0AA977DA8AC0}"/>
              </a:ext>
            </a:extLst>
          </p:cNvPr>
          <p:cNvSpPr/>
          <p:nvPr/>
        </p:nvSpPr>
        <p:spPr>
          <a:xfrm>
            <a:off x="3807736" y="2292769"/>
            <a:ext cx="4356928" cy="850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А</a:t>
            </a:r>
            <a:r>
              <a:rPr kumimoji="1" lang="ru-RU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 </a:t>
            </a:r>
            <a:r>
              <a:rPr kumimoji="1" lang="ru-RU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установка экранов протяженностью  749 м примерно 5.2 млн рублей</a:t>
            </a:r>
            <a:endParaRPr kumimoji="1"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6" name="AutoShape 47">
            <a:extLst>
              <a:ext uri="{FF2B5EF4-FFF2-40B4-BE49-F238E27FC236}">
                <a16:creationId xmlns:a16="http://schemas.microsoft.com/office/drawing/2014/main" id="{12C9B0AE-EC37-3D4C-9EFE-4EAC591F831C}"/>
              </a:ext>
            </a:extLst>
          </p:cNvPr>
          <p:cNvSpPr/>
          <p:nvPr/>
        </p:nvSpPr>
        <p:spPr bwMode="auto">
          <a:xfrm>
            <a:off x="1818721" y="2899430"/>
            <a:ext cx="366051" cy="366050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F1AC98-8B68-F342-9FE6-52F538DEF3B0}"/>
              </a:ext>
            </a:extLst>
          </p:cNvPr>
          <p:cNvGrpSpPr/>
          <p:nvPr/>
        </p:nvGrpSpPr>
        <p:grpSpPr>
          <a:xfrm>
            <a:off x="4362139" y="2915266"/>
            <a:ext cx="320373" cy="366050"/>
            <a:chOff x="7600567" y="5737294"/>
            <a:chExt cx="320373" cy="366050"/>
          </a:xfrm>
          <a:solidFill>
            <a:schemeClr val="bg1"/>
          </a:solidFill>
        </p:grpSpPr>
        <p:sp>
          <p:nvSpPr>
            <p:cNvPr id="18" name="AutoShape 48">
              <a:extLst>
                <a:ext uri="{FF2B5EF4-FFF2-40B4-BE49-F238E27FC236}">
                  <a16:creationId xmlns:a16="http://schemas.microsoft.com/office/drawing/2014/main" id="{67E18417-3DF9-314D-B123-606DBE75F9F5}"/>
                </a:ext>
              </a:extLst>
            </p:cNvPr>
            <p:cNvSpPr/>
            <p:nvPr/>
          </p:nvSpPr>
          <p:spPr bwMode="auto">
            <a:xfrm>
              <a:off x="7600567" y="5737294"/>
              <a:ext cx="320373" cy="3660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9" name="AutoShape 49">
              <a:extLst>
                <a:ext uri="{FF2B5EF4-FFF2-40B4-BE49-F238E27FC236}">
                  <a16:creationId xmlns:a16="http://schemas.microsoft.com/office/drawing/2014/main" id="{AA5CA9CF-5953-864E-978E-FAC830368EE0}"/>
                </a:ext>
              </a:extLst>
            </p:cNvPr>
            <p:cNvSpPr/>
            <p:nvPr/>
          </p:nvSpPr>
          <p:spPr bwMode="auto">
            <a:xfrm>
              <a:off x="7852107" y="6023253"/>
              <a:ext cx="23152" cy="225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AutoShape 50">
              <a:extLst>
                <a:ext uri="{FF2B5EF4-FFF2-40B4-BE49-F238E27FC236}">
                  <a16:creationId xmlns:a16="http://schemas.microsoft.com/office/drawing/2014/main" id="{9F529668-4148-6848-858D-15E400CF4824}"/>
                </a:ext>
              </a:extLst>
            </p:cNvPr>
            <p:cNvSpPr/>
            <p:nvPr/>
          </p:nvSpPr>
          <p:spPr bwMode="auto">
            <a:xfrm>
              <a:off x="7852107" y="5954421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1" name="AutoShape 51">
              <a:extLst>
                <a:ext uri="{FF2B5EF4-FFF2-40B4-BE49-F238E27FC236}">
                  <a16:creationId xmlns:a16="http://schemas.microsoft.com/office/drawing/2014/main" id="{593E55C7-F6A8-9D40-B3FD-623875D552F7}"/>
                </a:ext>
              </a:extLst>
            </p:cNvPr>
            <p:cNvSpPr/>
            <p:nvPr/>
          </p:nvSpPr>
          <p:spPr bwMode="auto">
            <a:xfrm>
              <a:off x="7852107" y="5885591"/>
              <a:ext cx="23152" cy="231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695A2F9-7841-2040-B911-DB65E6FD20FB}"/>
              </a:ext>
            </a:extLst>
          </p:cNvPr>
          <p:cNvGrpSpPr/>
          <p:nvPr/>
        </p:nvGrpSpPr>
        <p:grpSpPr>
          <a:xfrm>
            <a:off x="3164530" y="2968603"/>
            <a:ext cx="337189" cy="311251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23" name="Freeform 313">
              <a:extLst>
                <a:ext uri="{FF2B5EF4-FFF2-40B4-BE49-F238E27FC236}">
                  <a16:creationId xmlns:a16="http://schemas.microsoft.com/office/drawing/2014/main" id="{64673DCA-F4AB-9B46-B2CC-8C8E1A2ECC0C}"/>
                </a:ext>
              </a:extLst>
            </p:cNvPr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4" name="Freeform 314">
              <a:extLst>
                <a:ext uri="{FF2B5EF4-FFF2-40B4-BE49-F238E27FC236}">
                  <a16:creationId xmlns:a16="http://schemas.microsoft.com/office/drawing/2014/main" id="{A3F50D0A-6E9A-BC40-89A5-B14BD30DC10E}"/>
                </a:ext>
              </a:extLst>
            </p:cNvPr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0" name="Freeform 70">
            <a:extLst>
              <a:ext uri="{FF2B5EF4-FFF2-40B4-BE49-F238E27FC236}">
                <a16:creationId xmlns:a16="http://schemas.microsoft.com/office/drawing/2014/main" id="{9F2C9934-C792-5A45-A46B-96D2F243F614}"/>
              </a:ext>
            </a:extLst>
          </p:cNvPr>
          <p:cNvSpPr>
            <a:spLocks noEditPoints="1"/>
          </p:cNvSpPr>
          <p:nvPr/>
        </p:nvSpPr>
        <p:spPr bwMode="auto">
          <a:xfrm>
            <a:off x="8734351" y="2903344"/>
            <a:ext cx="228600" cy="365125"/>
          </a:xfrm>
          <a:custGeom>
            <a:avLst/>
            <a:gdLst>
              <a:gd name="T0" fmla="*/ 101 w 128"/>
              <a:gd name="T1" fmla="*/ 0 h 204"/>
              <a:gd name="T2" fmla="*/ 128 w 128"/>
              <a:gd name="T3" fmla="*/ 177 h 204"/>
              <a:gd name="T4" fmla="*/ 26 w 128"/>
              <a:gd name="T5" fmla="*/ 204 h 204"/>
              <a:gd name="T6" fmla="*/ 0 w 128"/>
              <a:gd name="T7" fmla="*/ 26 h 204"/>
              <a:gd name="T8" fmla="*/ 58 w 128"/>
              <a:gd name="T9" fmla="*/ 161 h 204"/>
              <a:gd name="T10" fmla="*/ 76 w 128"/>
              <a:gd name="T11" fmla="*/ 166 h 204"/>
              <a:gd name="T12" fmla="*/ 70 w 128"/>
              <a:gd name="T13" fmla="*/ 183 h 204"/>
              <a:gd name="T14" fmla="*/ 52 w 128"/>
              <a:gd name="T15" fmla="*/ 178 h 204"/>
              <a:gd name="T16" fmla="*/ 58 w 128"/>
              <a:gd name="T17" fmla="*/ 161 h 204"/>
              <a:gd name="T18" fmla="*/ 102 w 128"/>
              <a:gd name="T19" fmla="*/ 161 h 204"/>
              <a:gd name="T20" fmla="*/ 108 w 128"/>
              <a:gd name="T21" fmla="*/ 178 h 204"/>
              <a:gd name="T22" fmla="*/ 89 w 128"/>
              <a:gd name="T23" fmla="*/ 183 h 204"/>
              <a:gd name="T24" fmla="*/ 83 w 128"/>
              <a:gd name="T25" fmla="*/ 166 h 204"/>
              <a:gd name="T26" fmla="*/ 58 w 128"/>
              <a:gd name="T27" fmla="*/ 130 h 204"/>
              <a:gd name="T28" fmla="*/ 76 w 128"/>
              <a:gd name="T29" fmla="*/ 135 h 204"/>
              <a:gd name="T30" fmla="*/ 70 w 128"/>
              <a:gd name="T31" fmla="*/ 153 h 204"/>
              <a:gd name="T32" fmla="*/ 52 w 128"/>
              <a:gd name="T33" fmla="*/ 148 h 204"/>
              <a:gd name="T34" fmla="*/ 58 w 128"/>
              <a:gd name="T35" fmla="*/ 130 h 204"/>
              <a:gd name="T36" fmla="*/ 70 w 128"/>
              <a:gd name="T37" fmla="*/ 100 h 204"/>
              <a:gd name="T38" fmla="*/ 76 w 128"/>
              <a:gd name="T39" fmla="*/ 118 h 204"/>
              <a:gd name="T40" fmla="*/ 58 w 128"/>
              <a:gd name="T41" fmla="*/ 123 h 204"/>
              <a:gd name="T42" fmla="*/ 52 w 128"/>
              <a:gd name="T43" fmla="*/ 105 h 204"/>
              <a:gd name="T44" fmla="*/ 89 w 128"/>
              <a:gd name="T45" fmla="*/ 100 h 204"/>
              <a:gd name="T46" fmla="*/ 108 w 128"/>
              <a:gd name="T47" fmla="*/ 105 h 204"/>
              <a:gd name="T48" fmla="*/ 102 w 128"/>
              <a:gd name="T49" fmla="*/ 123 h 204"/>
              <a:gd name="T50" fmla="*/ 83 w 128"/>
              <a:gd name="T51" fmla="*/ 118 h 204"/>
              <a:gd name="T52" fmla="*/ 89 w 128"/>
              <a:gd name="T53" fmla="*/ 100 h 204"/>
              <a:gd name="T54" fmla="*/ 102 w 128"/>
              <a:gd name="T55" fmla="*/ 130 h 204"/>
              <a:gd name="T56" fmla="*/ 108 w 128"/>
              <a:gd name="T57" fmla="*/ 148 h 204"/>
              <a:gd name="T58" fmla="*/ 89 w 128"/>
              <a:gd name="T59" fmla="*/ 153 h 204"/>
              <a:gd name="T60" fmla="*/ 83 w 128"/>
              <a:gd name="T61" fmla="*/ 135 h 204"/>
              <a:gd name="T62" fmla="*/ 26 w 128"/>
              <a:gd name="T63" fmla="*/ 100 h 204"/>
              <a:gd name="T64" fmla="*/ 44 w 128"/>
              <a:gd name="T65" fmla="*/ 105 h 204"/>
              <a:gd name="T66" fmla="*/ 39 w 128"/>
              <a:gd name="T67" fmla="*/ 123 h 204"/>
              <a:gd name="T68" fmla="*/ 20 w 128"/>
              <a:gd name="T69" fmla="*/ 118 h 204"/>
              <a:gd name="T70" fmla="*/ 26 w 128"/>
              <a:gd name="T71" fmla="*/ 100 h 204"/>
              <a:gd name="T72" fmla="*/ 39 w 128"/>
              <a:gd name="T73" fmla="*/ 161 h 204"/>
              <a:gd name="T74" fmla="*/ 44 w 128"/>
              <a:gd name="T75" fmla="*/ 178 h 204"/>
              <a:gd name="T76" fmla="*/ 26 w 128"/>
              <a:gd name="T77" fmla="*/ 183 h 204"/>
              <a:gd name="T78" fmla="*/ 20 w 128"/>
              <a:gd name="T79" fmla="*/ 166 h 204"/>
              <a:gd name="T80" fmla="*/ 26 w 128"/>
              <a:gd name="T81" fmla="*/ 130 h 204"/>
              <a:gd name="T82" fmla="*/ 44 w 128"/>
              <a:gd name="T83" fmla="*/ 135 h 204"/>
              <a:gd name="T84" fmla="*/ 39 w 128"/>
              <a:gd name="T85" fmla="*/ 153 h 204"/>
              <a:gd name="T86" fmla="*/ 20 w 128"/>
              <a:gd name="T87" fmla="*/ 148 h 204"/>
              <a:gd name="T88" fmla="*/ 26 w 128"/>
              <a:gd name="T89" fmla="*/ 130 h 204"/>
              <a:gd name="T90" fmla="*/ 82 w 128"/>
              <a:gd name="T91" fmla="*/ 11 h 204"/>
              <a:gd name="T92" fmla="*/ 87 w 128"/>
              <a:gd name="T93" fmla="*/ 15 h 204"/>
              <a:gd name="T94" fmla="*/ 46 w 128"/>
              <a:gd name="T95" fmla="*/ 18 h 204"/>
              <a:gd name="T96" fmla="*/ 41 w 128"/>
              <a:gd name="T97" fmla="*/ 15 h 204"/>
              <a:gd name="T98" fmla="*/ 31 w 128"/>
              <a:gd name="T99" fmla="*/ 26 h 204"/>
              <a:gd name="T100" fmla="*/ 108 w 128"/>
              <a:gd name="T101" fmla="*/ 37 h 204"/>
              <a:gd name="T102" fmla="*/ 97 w 128"/>
              <a:gd name="T103" fmla="*/ 88 h 204"/>
              <a:gd name="T104" fmla="*/ 20 w 128"/>
              <a:gd name="T105" fmla="*/ 76 h 204"/>
              <a:gd name="T106" fmla="*/ 31 w 128"/>
              <a:gd name="T107" fmla="*/ 2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8" h="204">
                <a:moveTo>
                  <a:pt x="26" y="0"/>
                </a:moveTo>
                <a:cubicBezTo>
                  <a:pt x="101" y="0"/>
                  <a:pt x="101" y="0"/>
                  <a:pt x="101" y="0"/>
                </a:cubicBezTo>
                <a:cubicBezTo>
                  <a:pt x="116" y="0"/>
                  <a:pt x="128" y="13"/>
                  <a:pt x="128" y="27"/>
                </a:cubicBezTo>
                <a:cubicBezTo>
                  <a:pt x="128" y="177"/>
                  <a:pt x="128" y="177"/>
                  <a:pt x="128" y="177"/>
                </a:cubicBezTo>
                <a:cubicBezTo>
                  <a:pt x="128" y="192"/>
                  <a:pt x="116" y="204"/>
                  <a:pt x="101" y="204"/>
                </a:cubicBezTo>
                <a:cubicBezTo>
                  <a:pt x="26" y="204"/>
                  <a:pt x="26" y="204"/>
                  <a:pt x="26" y="204"/>
                </a:cubicBezTo>
                <a:cubicBezTo>
                  <a:pt x="12" y="204"/>
                  <a:pt x="0" y="192"/>
                  <a:pt x="0" y="17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2" y="0"/>
                  <a:pt x="26" y="0"/>
                </a:cubicBezTo>
                <a:close/>
                <a:moveTo>
                  <a:pt x="58" y="161"/>
                </a:moveTo>
                <a:cubicBezTo>
                  <a:pt x="70" y="161"/>
                  <a:pt x="70" y="161"/>
                  <a:pt x="70" y="161"/>
                </a:cubicBezTo>
                <a:cubicBezTo>
                  <a:pt x="73" y="161"/>
                  <a:pt x="76" y="163"/>
                  <a:pt x="76" y="166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181"/>
                  <a:pt x="73" y="183"/>
                  <a:pt x="70" y="183"/>
                </a:cubicBezTo>
                <a:cubicBezTo>
                  <a:pt x="58" y="183"/>
                  <a:pt x="58" y="183"/>
                  <a:pt x="58" y="183"/>
                </a:cubicBezTo>
                <a:cubicBezTo>
                  <a:pt x="54" y="183"/>
                  <a:pt x="52" y="181"/>
                  <a:pt x="52" y="178"/>
                </a:cubicBezTo>
                <a:cubicBezTo>
                  <a:pt x="52" y="166"/>
                  <a:pt x="52" y="166"/>
                  <a:pt x="52" y="166"/>
                </a:cubicBezTo>
                <a:cubicBezTo>
                  <a:pt x="52" y="163"/>
                  <a:pt x="54" y="161"/>
                  <a:pt x="58" y="161"/>
                </a:cubicBezTo>
                <a:close/>
                <a:moveTo>
                  <a:pt x="89" y="161"/>
                </a:moveTo>
                <a:cubicBezTo>
                  <a:pt x="102" y="161"/>
                  <a:pt x="102" y="161"/>
                  <a:pt x="102" y="161"/>
                </a:cubicBezTo>
                <a:cubicBezTo>
                  <a:pt x="105" y="161"/>
                  <a:pt x="108" y="163"/>
                  <a:pt x="108" y="166"/>
                </a:cubicBezTo>
                <a:cubicBezTo>
                  <a:pt x="108" y="178"/>
                  <a:pt x="108" y="178"/>
                  <a:pt x="108" y="178"/>
                </a:cubicBezTo>
                <a:cubicBezTo>
                  <a:pt x="108" y="181"/>
                  <a:pt x="105" y="183"/>
                  <a:pt x="102" y="183"/>
                </a:cubicBezTo>
                <a:cubicBezTo>
                  <a:pt x="89" y="183"/>
                  <a:pt x="89" y="183"/>
                  <a:pt x="89" y="183"/>
                </a:cubicBezTo>
                <a:cubicBezTo>
                  <a:pt x="86" y="183"/>
                  <a:pt x="83" y="181"/>
                  <a:pt x="83" y="178"/>
                </a:cubicBezTo>
                <a:cubicBezTo>
                  <a:pt x="83" y="166"/>
                  <a:pt x="83" y="166"/>
                  <a:pt x="83" y="166"/>
                </a:cubicBezTo>
                <a:cubicBezTo>
                  <a:pt x="83" y="163"/>
                  <a:pt x="86" y="161"/>
                  <a:pt x="89" y="161"/>
                </a:cubicBezTo>
                <a:close/>
                <a:moveTo>
                  <a:pt x="58" y="130"/>
                </a:moveTo>
                <a:cubicBezTo>
                  <a:pt x="70" y="130"/>
                  <a:pt x="70" y="130"/>
                  <a:pt x="70" y="130"/>
                </a:cubicBezTo>
                <a:cubicBezTo>
                  <a:pt x="73" y="130"/>
                  <a:pt x="76" y="132"/>
                  <a:pt x="76" y="135"/>
                </a:cubicBezTo>
                <a:cubicBezTo>
                  <a:pt x="76" y="148"/>
                  <a:pt x="76" y="148"/>
                  <a:pt x="76" y="148"/>
                </a:cubicBezTo>
                <a:cubicBezTo>
                  <a:pt x="76" y="151"/>
                  <a:pt x="73" y="153"/>
                  <a:pt x="70" y="153"/>
                </a:cubicBezTo>
                <a:cubicBezTo>
                  <a:pt x="58" y="153"/>
                  <a:pt x="58" y="153"/>
                  <a:pt x="58" y="153"/>
                </a:cubicBezTo>
                <a:cubicBezTo>
                  <a:pt x="54" y="153"/>
                  <a:pt x="52" y="151"/>
                  <a:pt x="52" y="148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52" y="132"/>
                  <a:pt x="54" y="130"/>
                  <a:pt x="58" y="130"/>
                </a:cubicBezTo>
                <a:close/>
                <a:moveTo>
                  <a:pt x="58" y="100"/>
                </a:moveTo>
                <a:cubicBezTo>
                  <a:pt x="70" y="100"/>
                  <a:pt x="70" y="100"/>
                  <a:pt x="70" y="100"/>
                </a:cubicBezTo>
                <a:cubicBezTo>
                  <a:pt x="73" y="100"/>
                  <a:pt x="76" y="102"/>
                  <a:pt x="76" y="105"/>
                </a:cubicBezTo>
                <a:cubicBezTo>
                  <a:pt x="76" y="118"/>
                  <a:pt x="76" y="118"/>
                  <a:pt x="76" y="118"/>
                </a:cubicBezTo>
                <a:cubicBezTo>
                  <a:pt x="76" y="120"/>
                  <a:pt x="73" y="123"/>
                  <a:pt x="70" y="123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54" y="123"/>
                  <a:pt x="52" y="120"/>
                  <a:pt x="52" y="118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2" y="102"/>
                  <a:pt x="54" y="100"/>
                  <a:pt x="58" y="100"/>
                </a:cubicBezTo>
                <a:close/>
                <a:moveTo>
                  <a:pt x="89" y="100"/>
                </a:moveTo>
                <a:cubicBezTo>
                  <a:pt x="102" y="100"/>
                  <a:pt x="102" y="100"/>
                  <a:pt x="102" y="100"/>
                </a:cubicBezTo>
                <a:cubicBezTo>
                  <a:pt x="105" y="100"/>
                  <a:pt x="108" y="102"/>
                  <a:pt x="108" y="105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108" y="120"/>
                  <a:pt x="105" y="123"/>
                  <a:pt x="102" y="123"/>
                </a:cubicBezTo>
                <a:cubicBezTo>
                  <a:pt x="89" y="123"/>
                  <a:pt x="89" y="123"/>
                  <a:pt x="89" y="123"/>
                </a:cubicBezTo>
                <a:cubicBezTo>
                  <a:pt x="86" y="123"/>
                  <a:pt x="83" y="120"/>
                  <a:pt x="83" y="118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3" y="102"/>
                  <a:pt x="86" y="100"/>
                  <a:pt x="89" y="100"/>
                </a:cubicBezTo>
                <a:close/>
                <a:moveTo>
                  <a:pt x="89" y="130"/>
                </a:moveTo>
                <a:cubicBezTo>
                  <a:pt x="102" y="130"/>
                  <a:pt x="102" y="130"/>
                  <a:pt x="102" y="130"/>
                </a:cubicBezTo>
                <a:cubicBezTo>
                  <a:pt x="105" y="130"/>
                  <a:pt x="108" y="132"/>
                  <a:pt x="108" y="135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08" y="151"/>
                  <a:pt x="105" y="153"/>
                  <a:pt x="102" y="153"/>
                </a:cubicBezTo>
                <a:cubicBezTo>
                  <a:pt x="89" y="153"/>
                  <a:pt x="89" y="153"/>
                  <a:pt x="89" y="153"/>
                </a:cubicBezTo>
                <a:cubicBezTo>
                  <a:pt x="86" y="153"/>
                  <a:pt x="83" y="151"/>
                  <a:pt x="83" y="148"/>
                </a:cubicBezTo>
                <a:cubicBezTo>
                  <a:pt x="83" y="135"/>
                  <a:pt x="83" y="135"/>
                  <a:pt x="83" y="135"/>
                </a:cubicBezTo>
                <a:cubicBezTo>
                  <a:pt x="83" y="132"/>
                  <a:pt x="86" y="130"/>
                  <a:pt x="89" y="130"/>
                </a:cubicBezTo>
                <a:close/>
                <a:moveTo>
                  <a:pt x="26" y="100"/>
                </a:moveTo>
                <a:cubicBezTo>
                  <a:pt x="39" y="100"/>
                  <a:pt x="39" y="100"/>
                  <a:pt x="39" y="100"/>
                </a:cubicBezTo>
                <a:cubicBezTo>
                  <a:pt x="42" y="100"/>
                  <a:pt x="44" y="102"/>
                  <a:pt x="44" y="105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120"/>
                  <a:pt x="42" y="123"/>
                  <a:pt x="39" y="123"/>
                </a:cubicBezTo>
                <a:cubicBezTo>
                  <a:pt x="26" y="123"/>
                  <a:pt x="26" y="123"/>
                  <a:pt x="26" y="123"/>
                </a:cubicBezTo>
                <a:cubicBezTo>
                  <a:pt x="23" y="123"/>
                  <a:pt x="20" y="120"/>
                  <a:pt x="20" y="118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2"/>
                  <a:pt x="23" y="100"/>
                  <a:pt x="26" y="100"/>
                </a:cubicBezTo>
                <a:close/>
                <a:moveTo>
                  <a:pt x="26" y="161"/>
                </a:moveTo>
                <a:cubicBezTo>
                  <a:pt x="39" y="161"/>
                  <a:pt x="39" y="161"/>
                  <a:pt x="39" y="161"/>
                </a:cubicBezTo>
                <a:cubicBezTo>
                  <a:pt x="42" y="161"/>
                  <a:pt x="44" y="163"/>
                  <a:pt x="44" y="166"/>
                </a:cubicBezTo>
                <a:cubicBezTo>
                  <a:pt x="44" y="178"/>
                  <a:pt x="44" y="178"/>
                  <a:pt x="44" y="178"/>
                </a:cubicBezTo>
                <a:cubicBezTo>
                  <a:pt x="44" y="181"/>
                  <a:pt x="42" y="183"/>
                  <a:pt x="39" y="183"/>
                </a:cubicBezTo>
                <a:cubicBezTo>
                  <a:pt x="26" y="183"/>
                  <a:pt x="26" y="183"/>
                  <a:pt x="26" y="183"/>
                </a:cubicBezTo>
                <a:cubicBezTo>
                  <a:pt x="23" y="183"/>
                  <a:pt x="20" y="181"/>
                  <a:pt x="20" y="178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20" y="163"/>
                  <a:pt x="23" y="161"/>
                  <a:pt x="26" y="161"/>
                </a:cubicBezTo>
                <a:close/>
                <a:moveTo>
                  <a:pt x="26" y="130"/>
                </a:moveTo>
                <a:cubicBezTo>
                  <a:pt x="39" y="130"/>
                  <a:pt x="39" y="130"/>
                  <a:pt x="39" y="130"/>
                </a:cubicBezTo>
                <a:cubicBezTo>
                  <a:pt x="42" y="130"/>
                  <a:pt x="44" y="132"/>
                  <a:pt x="44" y="135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44" y="151"/>
                  <a:pt x="42" y="153"/>
                  <a:pt x="39" y="153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23" y="153"/>
                  <a:pt x="20" y="151"/>
                  <a:pt x="20" y="148"/>
                </a:cubicBezTo>
                <a:cubicBezTo>
                  <a:pt x="20" y="135"/>
                  <a:pt x="20" y="135"/>
                  <a:pt x="20" y="135"/>
                </a:cubicBezTo>
                <a:cubicBezTo>
                  <a:pt x="20" y="132"/>
                  <a:pt x="23" y="130"/>
                  <a:pt x="26" y="130"/>
                </a:cubicBezTo>
                <a:close/>
                <a:moveTo>
                  <a:pt x="46" y="11"/>
                </a:moveTo>
                <a:cubicBezTo>
                  <a:pt x="82" y="11"/>
                  <a:pt x="82" y="11"/>
                  <a:pt x="82" y="11"/>
                </a:cubicBezTo>
                <a:cubicBezTo>
                  <a:pt x="85" y="11"/>
                  <a:pt x="87" y="12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7"/>
                  <a:pt x="85" y="18"/>
                  <a:pt x="82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3" y="18"/>
                  <a:pt x="41" y="17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2"/>
                  <a:pt x="43" y="11"/>
                  <a:pt x="46" y="11"/>
                </a:cubicBezTo>
                <a:close/>
                <a:moveTo>
                  <a:pt x="31" y="26"/>
                </a:moveTo>
                <a:cubicBezTo>
                  <a:pt x="97" y="26"/>
                  <a:pt x="97" y="26"/>
                  <a:pt x="97" y="26"/>
                </a:cubicBezTo>
                <a:cubicBezTo>
                  <a:pt x="103" y="26"/>
                  <a:pt x="108" y="31"/>
                  <a:pt x="108" y="37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3" y="88"/>
                  <a:pt x="97" y="88"/>
                </a:cubicBezTo>
                <a:cubicBezTo>
                  <a:pt x="31" y="88"/>
                  <a:pt x="31" y="88"/>
                  <a:pt x="31" y="88"/>
                </a:cubicBezTo>
                <a:cubicBezTo>
                  <a:pt x="25" y="88"/>
                  <a:pt x="20" y="82"/>
                  <a:pt x="20" y="76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1"/>
                  <a:pt x="25" y="26"/>
                  <a:pt x="31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C7D763-8887-C04D-9196-A0C984D17762}"/>
              </a:ext>
            </a:extLst>
          </p:cNvPr>
          <p:cNvSpPr txBox="1"/>
          <p:nvPr/>
        </p:nvSpPr>
        <p:spPr>
          <a:xfrm>
            <a:off x="1497173" y="219606"/>
            <a:ext cx="2125208" cy="8470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ru-RU" altLang="en-US" sz="3600" b="1" u="sng" dirty="0" smtClean="0">
                <a:latin typeface="Times New Roman" panose="02020603050405020304" pitchFamily="18" charset="0"/>
                <a:ea typeface="Source Han Sans CN Bold" panose="020B0500000000000000" pitchFamily="34" charset="-128"/>
                <a:cs typeface="Times New Roman" panose="02020603050405020304" pitchFamily="18" charset="0"/>
              </a:rPr>
              <a:t>Расчеты:</a:t>
            </a:r>
            <a:endParaRPr kumimoji="1" lang="en-US" altLang="en-US" sz="3600" b="1" u="sng" dirty="0">
              <a:latin typeface="Times New Roman" panose="02020603050405020304" pitchFamily="18" charset="0"/>
              <a:ea typeface="Source Han Sans CN Bold" panose="020B05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BDB26439-2BA6-0D4C-929B-0AA977DA8AC0}"/>
              </a:ext>
            </a:extLst>
          </p:cNvPr>
          <p:cNvSpPr/>
          <p:nvPr/>
        </p:nvSpPr>
        <p:spPr>
          <a:xfrm>
            <a:off x="5832543" y="4475172"/>
            <a:ext cx="6260815" cy="850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Установка окон с активным шумоподавлением на весь район будет стоить 120 млн </a:t>
            </a:r>
            <a:r>
              <a:rPr kumimoji="1" lang="ru-RU" alt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руб</a:t>
            </a:r>
            <a:endParaRPr kumimoji="1"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7" name="矩形 13">
            <a:extLst>
              <a:ext uri="{FF2B5EF4-FFF2-40B4-BE49-F238E27FC236}">
                <a16:creationId xmlns:a16="http://schemas.microsoft.com/office/drawing/2014/main" id="{FA3BF0D3-E7F0-4748-BFC0-66E7F5EC0E3C}"/>
              </a:ext>
            </a:extLst>
          </p:cNvPr>
          <p:cNvSpPr/>
          <p:nvPr/>
        </p:nvSpPr>
        <p:spPr>
          <a:xfrm>
            <a:off x="279903" y="879863"/>
            <a:ext cx="4356928" cy="850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Посадка </a:t>
            </a:r>
            <a:r>
              <a:rPr kumimoji="1" lang="ru-RU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деревьев в 3 ряда площадью  </a:t>
            </a:r>
            <a:r>
              <a:rPr kumimoji="1" lang="ru-RU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19.120 </a:t>
            </a:r>
            <a:r>
              <a:rPr kumimoji="1" lang="ru-RU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кв.м</a:t>
            </a:r>
            <a:r>
              <a:rPr kumimoji="1" lang="ru-RU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 обойдется в 320.000 рублей </a:t>
            </a:r>
            <a:endParaRPr kumimoji="1"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28" name="矩形 13">
            <a:extLst>
              <a:ext uri="{FF2B5EF4-FFF2-40B4-BE49-F238E27FC236}">
                <a16:creationId xmlns:a16="http://schemas.microsoft.com/office/drawing/2014/main" id="{FA3BF0D3-E7F0-4748-BFC0-66E7F5EC0E3C}"/>
              </a:ext>
            </a:extLst>
          </p:cNvPr>
          <p:cNvSpPr/>
          <p:nvPr/>
        </p:nvSpPr>
        <p:spPr>
          <a:xfrm>
            <a:off x="6163026" y="6007109"/>
            <a:ext cx="4835899" cy="8508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ru-RU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В 15этажном здании примерно 150 окон, одно окно с шумоподавлением стоит примерно 80.000 </a:t>
            </a:r>
            <a:r>
              <a:rPr kumimoji="1" lang="ru-RU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Han Sans Regular"/>
                <a:ea typeface="Source Han Sans CN Regular" panose="020B0500000000000000" pitchFamily="34" charset="-128"/>
                <a:cs typeface="+mn-ea"/>
                <a:sym typeface="+mn-lt"/>
              </a:rPr>
              <a:t>руб</a:t>
            </a:r>
            <a:endParaRPr kumimoji="1" lang="en-US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ource Han Sans Regular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88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4" grpId="0"/>
      <p:bldP spid="15" grpId="0"/>
      <p:bldP spid="25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>
            <a:extLst>
              <a:ext uri="{FF2B5EF4-FFF2-40B4-BE49-F238E27FC236}">
                <a16:creationId xmlns:a16="http://schemas.microsoft.com/office/drawing/2014/main" id="{278696D4-B223-4E4B-9061-760FE7F55ABD}"/>
              </a:ext>
            </a:extLst>
          </p:cNvPr>
          <p:cNvSpPr/>
          <p:nvPr/>
        </p:nvSpPr>
        <p:spPr>
          <a:xfrm>
            <a:off x="4947434" y="1713002"/>
            <a:ext cx="1257300" cy="1257300"/>
          </a:xfrm>
          <a:prstGeom prst="blockArc">
            <a:avLst>
              <a:gd name="adj1" fmla="val 2629852"/>
              <a:gd name="adj2" fmla="val 20733456"/>
              <a:gd name="adj3" fmla="val 10683"/>
            </a:avLst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4" name="空心弧 3">
            <a:extLst>
              <a:ext uri="{FF2B5EF4-FFF2-40B4-BE49-F238E27FC236}">
                <a16:creationId xmlns:a16="http://schemas.microsoft.com/office/drawing/2014/main" id="{4A5A5B03-4BF2-504B-BA27-A2B90BBAFDE6}"/>
              </a:ext>
            </a:extLst>
          </p:cNvPr>
          <p:cNvSpPr/>
          <p:nvPr/>
        </p:nvSpPr>
        <p:spPr>
          <a:xfrm rot="16200000">
            <a:off x="7195334" y="1713002"/>
            <a:ext cx="1257300" cy="1257300"/>
          </a:xfrm>
          <a:prstGeom prst="blockArc">
            <a:avLst>
              <a:gd name="adj1" fmla="val 10780839"/>
              <a:gd name="adj2" fmla="val 8563073"/>
              <a:gd name="adj3" fmla="val 9529"/>
            </a:avLst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6" name="空心弧 5">
            <a:extLst>
              <a:ext uri="{FF2B5EF4-FFF2-40B4-BE49-F238E27FC236}">
                <a16:creationId xmlns:a16="http://schemas.microsoft.com/office/drawing/2014/main" id="{4FD7B8AA-339C-1240-A636-53F923912E4D}"/>
              </a:ext>
            </a:extLst>
          </p:cNvPr>
          <p:cNvSpPr/>
          <p:nvPr/>
        </p:nvSpPr>
        <p:spPr>
          <a:xfrm rot="20700000">
            <a:off x="9443234" y="1713002"/>
            <a:ext cx="1257300" cy="1257300"/>
          </a:xfrm>
          <a:prstGeom prst="blockArc">
            <a:avLst>
              <a:gd name="adj1" fmla="val 6899286"/>
              <a:gd name="adj2" fmla="val 3868623"/>
              <a:gd name="adj3" fmla="val 9062"/>
            </a:avLst>
          </a:prstGeom>
          <a:solidFill>
            <a:srgbClr val="344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5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74DD410-5CFA-DD42-9A8D-F58D1027B59A}"/>
              </a:ext>
            </a:extLst>
          </p:cNvPr>
          <p:cNvSpPr txBox="1"/>
          <p:nvPr/>
        </p:nvSpPr>
        <p:spPr>
          <a:xfrm>
            <a:off x="3914490" y="5616937"/>
            <a:ext cx="1348280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CN" sz="900">
                <a:solidFill>
                  <a:schemeClr val="bg1">
                    <a:lumMod val="7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PPT</a:t>
            </a:r>
            <a:r>
              <a:rPr kumimoji="1" lang="en-US" altLang="en-US" sz="900">
                <a:solidFill>
                  <a:schemeClr val="bg1">
                    <a:lumMod val="7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 </a:t>
            </a:r>
            <a:r>
              <a:rPr kumimoji="1" lang="en-US" altLang="zh-CN" sz="900">
                <a:solidFill>
                  <a:schemeClr val="bg1">
                    <a:lumMod val="7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TEMPLATE</a:t>
            </a:r>
            <a:endParaRPr kumimoji="1" lang="zh-CN" altLang="en-US" sz="900">
              <a:solidFill>
                <a:schemeClr val="bg1">
                  <a:lumMod val="7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002854-0156-BD49-9F9D-F6C8B95885CE}"/>
              </a:ext>
            </a:extLst>
          </p:cNvPr>
          <p:cNvSpPr txBox="1"/>
          <p:nvPr/>
        </p:nvSpPr>
        <p:spPr>
          <a:xfrm>
            <a:off x="2195177" y="5066529"/>
            <a:ext cx="3175869" cy="46166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BUSINESS</a:t>
            </a:r>
            <a:r>
              <a:rPr kumimoji="1" lang="en-US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 </a:t>
            </a:r>
            <a:r>
              <a:rPr kumimoji="1"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SUMMARY</a:t>
            </a:r>
            <a:endParaRPr kumimoji="1"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E7982E-A2E8-4F4B-A047-1BEF4DF5DE88}"/>
              </a:ext>
            </a:extLst>
          </p:cNvPr>
          <p:cNvSpPr txBox="1"/>
          <p:nvPr/>
        </p:nvSpPr>
        <p:spPr>
          <a:xfrm>
            <a:off x="2217606" y="5541809"/>
            <a:ext cx="1620685" cy="3048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Bold"/>
                <a:ea typeface="Source Han Sans CN Bold" panose="020B0500000000000000" pitchFamily="34" charset="-128"/>
                <a:cs typeface="+mn-ea"/>
                <a:sym typeface="+mn-lt"/>
              </a:rPr>
              <a:t>Enter title text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ABA9DF5-7020-E94E-BB10-0A10B0E6E424}"/>
              </a:ext>
            </a:extLst>
          </p:cNvPr>
          <p:cNvSpPr/>
          <p:nvPr/>
        </p:nvSpPr>
        <p:spPr>
          <a:xfrm>
            <a:off x="7318765" y="2001412"/>
            <a:ext cx="576019" cy="576019"/>
          </a:xfrm>
          <a:prstGeom prst="roundRect">
            <a:avLst/>
          </a:prstGeom>
          <a:solidFill>
            <a:srgbClr val="344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89A7054-3B75-AF48-AFBD-6A7B3CC43946}"/>
              </a:ext>
            </a:extLst>
          </p:cNvPr>
          <p:cNvSpPr/>
          <p:nvPr/>
        </p:nvSpPr>
        <p:spPr>
          <a:xfrm>
            <a:off x="7318765" y="3461020"/>
            <a:ext cx="576019" cy="576019"/>
          </a:xfrm>
          <a:prstGeom prst="roundRect">
            <a:avLst/>
          </a:prstGeom>
          <a:solidFill>
            <a:srgbClr val="344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70F4C8C-DB84-3E40-8011-786833B0E8D9}"/>
              </a:ext>
            </a:extLst>
          </p:cNvPr>
          <p:cNvSpPr/>
          <p:nvPr/>
        </p:nvSpPr>
        <p:spPr>
          <a:xfrm>
            <a:off x="7318765" y="4912358"/>
            <a:ext cx="576019" cy="576019"/>
          </a:xfrm>
          <a:prstGeom prst="roundRect">
            <a:avLst/>
          </a:prstGeom>
          <a:solidFill>
            <a:srgbClr val="3447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B9B360-FDB7-DD48-A740-D6E8E5F3DE1C}"/>
              </a:ext>
            </a:extLst>
          </p:cNvPr>
          <p:cNvSpPr txBox="1"/>
          <p:nvPr/>
        </p:nvSpPr>
        <p:spPr>
          <a:xfrm>
            <a:off x="7978171" y="2183314"/>
            <a:ext cx="3107066" cy="426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Your content is hit here, or by copying your text, in this box after you hit paste,</a:t>
            </a:r>
            <a:endParaRPr kumimoji="1"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513ABB-9541-1146-8E1E-1F756826A35F}"/>
              </a:ext>
            </a:extLst>
          </p:cNvPr>
          <p:cNvSpPr txBox="1"/>
          <p:nvPr/>
        </p:nvSpPr>
        <p:spPr>
          <a:xfrm>
            <a:off x="7978171" y="3651050"/>
            <a:ext cx="3107066" cy="426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Your content is hit here, or by copying your text, in this box after you hit paste,</a:t>
            </a:r>
            <a:endParaRPr kumimoji="1"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59660-8454-5B40-925A-069B1E53BCA4}"/>
              </a:ext>
            </a:extLst>
          </p:cNvPr>
          <p:cNvSpPr txBox="1"/>
          <p:nvPr/>
        </p:nvSpPr>
        <p:spPr>
          <a:xfrm>
            <a:off x="7978171" y="5118786"/>
            <a:ext cx="3107066" cy="4267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Your content is hit here, or by copying your text, in this box after you hit paste,</a:t>
            </a:r>
            <a:endParaRPr kumimoji="1" lang="zh-CN" altLang="en-US" sz="1100">
              <a:solidFill>
                <a:schemeClr val="tx1">
                  <a:lumMod val="50000"/>
                  <a:lumOff val="50000"/>
                </a:schemeClr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F8D376-B63E-0041-AC93-1DC419E05F29}"/>
              </a:ext>
            </a:extLst>
          </p:cNvPr>
          <p:cNvSpPr txBox="1"/>
          <p:nvPr/>
        </p:nvSpPr>
        <p:spPr>
          <a:xfrm>
            <a:off x="7978171" y="1919384"/>
            <a:ext cx="1556249" cy="259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Please enter title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16528D-5E0C-514C-8791-FD44485CB6A3}"/>
              </a:ext>
            </a:extLst>
          </p:cNvPr>
          <p:cNvSpPr txBox="1"/>
          <p:nvPr/>
        </p:nvSpPr>
        <p:spPr>
          <a:xfrm>
            <a:off x="7978171" y="3394643"/>
            <a:ext cx="1556249" cy="259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Please enter title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35F2BA-4EF7-F640-841E-D763184A39EB}"/>
              </a:ext>
            </a:extLst>
          </p:cNvPr>
          <p:cNvSpPr txBox="1"/>
          <p:nvPr/>
        </p:nvSpPr>
        <p:spPr>
          <a:xfrm>
            <a:off x="7978171" y="4861554"/>
            <a:ext cx="1556249" cy="2590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ource Han Sans Regular"/>
                <a:ea typeface="Source Han Sans CN Regular" panose="020B0500000000000000" pitchFamily="34" charset="-128"/>
              </a:rPr>
              <a:t>Please enter title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338F27-49F3-BF42-A282-8BFD58311850}"/>
              </a:ext>
            </a:extLst>
          </p:cNvPr>
          <p:cNvSpPr txBox="1"/>
          <p:nvPr/>
        </p:nvSpPr>
        <p:spPr>
          <a:xfrm>
            <a:off x="804791" y="76673"/>
            <a:ext cx="2642990" cy="2895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1300" b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Bold"/>
                <a:ea typeface="Source Han Sans CN Bold" panose="020B0500000000000000" pitchFamily="34" charset="-128"/>
              </a:rPr>
              <a:t>Not enough problems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CBCBC1-E316-2B44-882B-E744B6BB4442}"/>
              </a:ext>
            </a:extLst>
          </p:cNvPr>
          <p:cNvSpPr txBox="1"/>
          <p:nvPr/>
        </p:nvSpPr>
        <p:spPr>
          <a:xfrm>
            <a:off x="803166" y="556407"/>
            <a:ext cx="2642990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ource Han Sans Regular"/>
                <a:ea typeface="Source Han Sans CN Regular" panose="020B0500000000000000" pitchFamily="34" charset="-128"/>
              </a:rPr>
              <a:t>PLEASE ENTER TEXT OF THE DOCUMENT TITLE</a:t>
            </a:r>
          </a:p>
        </p:txBody>
      </p:sp>
    </p:spTree>
    <p:extLst>
      <p:ext uri="{BB962C8B-B14F-4D97-AF65-F5344CB8AC3E}">
        <p14:creationId xmlns:p14="http://schemas.microsoft.com/office/powerpoint/2010/main" val="97220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  <p:cond evt="onBegin" delay="0">
                          <p:tn val="7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6695CE-C13F-7C42-97D4-79ECB6EA18F5}"/>
              </a:ext>
            </a:extLst>
          </p:cNvPr>
          <p:cNvSpPr txBox="1"/>
          <p:nvPr/>
        </p:nvSpPr>
        <p:spPr>
          <a:xfrm>
            <a:off x="2010686" y="2693333"/>
            <a:ext cx="8271234" cy="1158240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 algn="dist"/>
            <a:r>
              <a:rPr kumimoji="1" lang="ru-RU" altLang="en-US" sz="7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/>
                <a:ea typeface="思源宋体 CN Heavy" panose="02020900000000000000" pitchFamily="18" charset="-122"/>
              </a:rPr>
              <a:t>Команда НИУ МГСУ ИГЭС 1-3</a:t>
            </a:r>
            <a:endParaRPr kumimoji="1" lang="en-US" altLang="en-US" sz="70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/>
              <a:ea typeface="思源宋体 CN Heavy" panose="02020900000000000000" pitchFamily="18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048CE1AF-A0DA-CD4D-9F3B-B4AD43C274F4}"/>
              </a:ext>
            </a:extLst>
          </p:cNvPr>
          <p:cNvSpPr/>
          <p:nvPr/>
        </p:nvSpPr>
        <p:spPr>
          <a:xfrm>
            <a:off x="4618840" y="4655990"/>
            <a:ext cx="3054927" cy="56110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Source Han Sans CN Regular" panose="020B0500000000000000" pitchFamily="34" charset="-128"/>
              <a:ea typeface="Source Han Sans CN Regular" panose="020B05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0781" y="4751878"/>
            <a:ext cx="28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85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3AA5"/>
      </a:accent1>
      <a:accent2>
        <a:srgbClr val="6F55B8"/>
      </a:accent2>
      <a:accent3>
        <a:srgbClr val="793AA5"/>
      </a:accent3>
      <a:accent4>
        <a:srgbClr val="6F55B8"/>
      </a:accent4>
      <a:accent5>
        <a:srgbClr val="793AA5"/>
      </a:accent5>
      <a:accent6>
        <a:srgbClr val="6F55B8"/>
      </a:accent6>
      <a:hlink>
        <a:srgbClr val="0563C1"/>
      </a:hlink>
      <a:folHlink>
        <a:srgbClr val="954F72"/>
      </a:folHlink>
    </a:clrScheme>
    <a:fontScheme name="自定义 4">
      <a:majorFont>
        <a:latin typeface="OPPOSans M"/>
        <a:ea typeface="OPPOSans M"/>
        <a:cs typeface="Arial"/>
      </a:majorFont>
      <a:minorFont>
        <a:latin typeface="OPPOSans M"/>
        <a:ea typeface="OPPOSans 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529</Words>
  <Application>Microsoft Office PowerPoint</Application>
  <PresentationFormat>Широкоэкранный</PresentationFormat>
  <Paragraphs>82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3" baseType="lpstr">
      <vt:lpstr>微软雅黑</vt:lpstr>
      <vt:lpstr>Microsoft YaHei Light</vt:lpstr>
      <vt:lpstr>Arial</vt:lpstr>
      <vt:lpstr>Comic Sans MS</vt:lpstr>
      <vt:lpstr>OPPOSans M</vt:lpstr>
      <vt:lpstr>Source Han Sans Bold</vt:lpstr>
      <vt:lpstr>Source Han Sans CN Bold</vt:lpstr>
      <vt:lpstr>Source Han Sans CN Regular</vt:lpstr>
      <vt:lpstr>Source Han Sans Regular</vt:lpstr>
      <vt:lpstr>Times New Roman</vt:lpstr>
      <vt:lpstr>思源宋体 CN Heavy</vt:lpstr>
      <vt:lpstr>思源宋体 Heavy</vt:lpstr>
      <vt:lpstr>思源黑体 CN Regular</vt:lpstr>
      <vt:lpstr>思源黑体 Regular</vt:lpstr>
      <vt:lpstr>Office 主题​​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丹 邱</dc:creator>
  <cp:lastModifiedBy>BOSS</cp:lastModifiedBy>
  <cp:revision>48</cp:revision>
  <dcterms:created xsi:type="dcterms:W3CDTF">2022-10-11T13:05:26Z</dcterms:created>
  <dcterms:modified xsi:type="dcterms:W3CDTF">2024-09-18T21:54:31Z</dcterms:modified>
</cp:coreProperties>
</file>