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5"/>
  </p:notesMasterIdLst>
  <p:sldIdLst>
    <p:sldId id="356" r:id="rId5"/>
    <p:sldId id="360" r:id="rId6"/>
    <p:sldId id="351" r:id="rId7"/>
    <p:sldId id="257" r:id="rId8"/>
    <p:sldId id="357" r:id="rId9"/>
    <p:sldId id="361" r:id="rId10"/>
    <p:sldId id="350" r:id="rId11"/>
    <p:sldId id="354" r:id="rId12"/>
    <p:sldId id="359" r:id="rId13"/>
    <p:sldId id="3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82" d="100"/>
          <a:sy n="82" d="100"/>
        </p:scale>
        <p:origin x="720" y="72"/>
      </p:cViewPr>
      <p:guideLst>
        <p:guide pos="3840"/>
        <p:guide orient="horz" pos="256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86365-1DE3-4206-8631-568DB8EFC2CA}" type="datetimeFigureOut">
              <a:rPr lang="en-US" smtClean="0"/>
              <a:t>4/18/2023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E557C-9E66-43F1-9F87-179A985BA47D}" type="slidenum">
              <a:rPr lang="en-US" smtClean="0"/>
              <a:t>‹#›</a:t>
            </a:fld>
            <a:endParaRPr lang="en-US" dirty="0"/>
          </a:p>
        </p:txBody>
      </p:sp>
    </p:spTree>
    <p:extLst>
      <p:ext uri="{BB962C8B-B14F-4D97-AF65-F5344CB8AC3E}">
        <p14:creationId xmlns:p14="http://schemas.microsoft.com/office/powerpoint/2010/main" val="129321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a:xfrm>
            <a:off x="1097280" y="2343884"/>
            <a:ext cx="10058400" cy="376089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3432407088"/>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Vidow">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hasCustomPrompt="1"/>
          </p:nvPr>
        </p:nvSpPr>
        <p:spPr>
          <a:xfrm>
            <a:off x="1097280" y="2459736"/>
            <a:ext cx="9912096" cy="3760891"/>
          </a:xfrm>
          <a:solidFill>
            <a:schemeClr val="bg1"/>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video</a:t>
            </a:r>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2664583233"/>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2163331"/>
            <a:ext cx="2919413" cy="2919413"/>
          </a:xfrm>
          <a:solidFill>
            <a:srgbClr val="EDEFF7"/>
          </a:solidFill>
        </p:spPr>
        <p:txBody>
          <a:bodyPr anchor="ctr"/>
          <a:lstStyle>
            <a:lvl1pPr algn="ctr">
              <a:defRPr/>
            </a:lvl1pPr>
          </a:lstStyle>
          <a:p>
            <a:r>
              <a:rPr lang="en-US" noProof="0" dirty="0"/>
              <a:t>Click icon to add picture</a:t>
            </a:r>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2163331"/>
            <a:ext cx="2919413" cy="2919413"/>
          </a:xfrm>
          <a:solidFill>
            <a:srgbClr val="EDEFF7"/>
          </a:solidFill>
        </p:spPr>
        <p:txBody>
          <a:bodyPr anchor="ctr"/>
          <a:lstStyle>
            <a:lvl1pPr algn="ctr">
              <a:defRPr/>
            </a:lvl1pPr>
          </a:lstStyle>
          <a:p>
            <a:r>
              <a:rPr lang="en-US" noProof="0" dirty="0"/>
              <a:t>Click icon to add picture</a:t>
            </a:r>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2163331"/>
            <a:ext cx="2919413" cy="2919413"/>
          </a:xfrm>
          <a:solidFill>
            <a:srgbClr val="EDEFF7"/>
          </a:solidFill>
        </p:spPr>
        <p:txBody>
          <a:bodyPr anchor="ctr"/>
          <a:lstStyle>
            <a:lvl1pPr algn="ctr">
              <a:defRPr/>
            </a:lvl1pPr>
          </a:lstStyle>
          <a:p>
            <a:r>
              <a:rPr lang="en-US" noProof="0" dirty="0"/>
              <a:t>Click icon to add picture</a:t>
            </a:r>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1418890711"/>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dirty="0"/>
              <a:t>Click icon to add picture</a:t>
            </a:r>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r>
              <a:rPr lang="en-US" noProof="0" dirty="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097280"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0171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4/18/2023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dirty="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dirty="0"/>
              <a:t>Quote Goes Here</a:t>
            </a:r>
          </a:p>
        </p:txBody>
      </p:sp>
    </p:spTree>
    <p:extLst>
      <p:ext uri="{BB962C8B-B14F-4D97-AF65-F5344CB8AC3E}">
        <p14:creationId xmlns:p14="http://schemas.microsoft.com/office/powerpoint/2010/main" val="41849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4/18/2023</a:t>
            </a:fld>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7918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2286000"/>
            <a:ext cx="5711810" cy="3630168"/>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30936"/>
            <a:ext cx="4589130" cy="5586984"/>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30936"/>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404638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4/18/2023</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3" r:id="rId3"/>
    <p:sldLayoutId id="2147483688" r:id="rId4"/>
    <p:sldLayoutId id="2147483692" r:id="rId5"/>
    <p:sldLayoutId id="2147483691" r:id="rId6"/>
    <p:sldLayoutId id="2147483690" r:id="rId7"/>
    <p:sldLayoutId id="2147483689" r:id="rId8"/>
    <p:sldLayoutId id="2147483683" r:id="rId9"/>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97280" y="758952"/>
            <a:ext cx="5179534" cy="2861326"/>
          </a:xfrm>
        </p:spPr>
        <p:txBody>
          <a:bodyPr anchor="b">
            <a:normAutofit/>
          </a:bodyPr>
          <a:lstStyle/>
          <a:p>
            <a:r>
              <a:rPr lang="en-US" sz="6000" dirty="0">
                <a:latin typeface="Times New Roman" panose="02020603050405020304" pitchFamily="18" charset="0"/>
                <a:cs typeface="Times New Roman" panose="02020603050405020304" pitchFamily="18" charset="0"/>
              </a:rPr>
              <a:t>Chatbot for mrcet</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097280" y="4369174"/>
            <a:ext cx="10058400" cy="1453896"/>
          </a:xfrm>
        </p:spPr>
        <p:txBody>
          <a:bodyPr>
            <a:noAutofit/>
          </a:bodyPr>
          <a:lstStyle/>
          <a:p>
            <a:r>
              <a:rPr lang="en-US" sz="1800" dirty="0">
                <a:latin typeface="Times New Roman" panose="02020603050405020304" pitchFamily="18" charset="0"/>
                <a:cs typeface="Times New Roman" panose="02020603050405020304" pitchFamily="18" charset="0"/>
              </a:rPr>
              <a:t>Batch 10</a:t>
            </a:r>
          </a:p>
          <a:p>
            <a:r>
              <a:rPr lang="en-US" sz="1800" dirty="0">
                <a:latin typeface="Times New Roman" panose="02020603050405020304" pitchFamily="18" charset="0"/>
                <a:cs typeface="Times New Roman" panose="02020603050405020304" pitchFamily="18" charset="0"/>
              </a:rPr>
              <a:t>m.Prajwal	:	20n31a1297</a:t>
            </a:r>
          </a:p>
          <a:p>
            <a:r>
              <a:rPr lang="en-US" sz="1800" dirty="0">
                <a:latin typeface="Times New Roman" panose="02020603050405020304" pitchFamily="18" charset="0"/>
                <a:cs typeface="Times New Roman" panose="02020603050405020304" pitchFamily="18" charset="0"/>
              </a:rPr>
              <a:t>p.Omkar	:	20n31a12b8</a:t>
            </a:r>
          </a:p>
          <a:p>
            <a:r>
              <a:rPr lang="en-US" sz="1800" dirty="0">
                <a:latin typeface="Times New Roman" panose="02020603050405020304" pitchFamily="18" charset="0"/>
                <a:cs typeface="Times New Roman" panose="02020603050405020304" pitchFamily="18" charset="0"/>
              </a:rPr>
              <a:t>k.Saipranay	:	20n31a1291</a:t>
            </a:r>
          </a:p>
        </p:txBody>
      </p:sp>
      <p:pic>
        <p:nvPicPr>
          <p:cNvPr id="3" name="Picture 2">
            <a:extLst>
              <a:ext uri="{FF2B5EF4-FFF2-40B4-BE49-F238E27FC236}">
                <a16:creationId xmlns:a16="http://schemas.microsoft.com/office/drawing/2014/main" id="{8C7F8B3F-45CF-362E-8818-2E5F4B93FB29}"/>
              </a:ext>
            </a:extLst>
          </p:cNvPr>
          <p:cNvPicPr>
            <a:picLocks noChangeAspect="1"/>
          </p:cNvPicPr>
          <p:nvPr/>
        </p:nvPicPr>
        <p:blipFill>
          <a:blip r:embed="rId2"/>
          <a:stretch>
            <a:fillRect/>
          </a:stretch>
        </p:blipFill>
        <p:spPr>
          <a:xfrm>
            <a:off x="5896946" y="662473"/>
            <a:ext cx="5654352" cy="5561046"/>
          </a:xfrm>
          <a:prstGeom prst="rect">
            <a:avLst/>
          </a:prstGeom>
        </p:spPr>
      </p:pic>
    </p:spTree>
    <p:extLst>
      <p:ext uri="{BB962C8B-B14F-4D97-AF65-F5344CB8AC3E}">
        <p14:creationId xmlns:p14="http://schemas.microsoft.com/office/powerpoint/2010/main" val="34510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185178-3870-DD0E-6934-03B5B28A1291}"/>
              </a:ext>
            </a:extLst>
          </p:cNvPr>
          <p:cNvSpPr>
            <a:spLocks noGrp="1"/>
          </p:cNvSpPr>
          <p:nvPr>
            <p:ph type="title"/>
          </p:nvPr>
        </p:nvSpPr>
        <p:spPr>
          <a:xfrm>
            <a:off x="4653279" y="2398158"/>
            <a:ext cx="3190241" cy="45719"/>
          </a:xfrm>
        </p:spPr>
        <p:txBody>
          <a:bodyPr/>
          <a:lstStyle/>
          <a:p>
            <a:r>
              <a:rPr lang="en-IN" sz="4000" dirty="0">
                <a:latin typeface="Times New Roman" panose="02020603050405020304" pitchFamily="18" charset="0"/>
                <a:cs typeface="Times New Roman" panose="02020603050405020304" pitchFamily="18" charset="0"/>
              </a:rPr>
              <a:t>THANK YOU </a:t>
            </a:r>
          </a:p>
        </p:txBody>
      </p:sp>
      <p:pic>
        <p:nvPicPr>
          <p:cNvPr id="12" name="Picture 11">
            <a:extLst>
              <a:ext uri="{FF2B5EF4-FFF2-40B4-BE49-F238E27FC236}">
                <a16:creationId xmlns:a16="http://schemas.microsoft.com/office/drawing/2014/main" id="{349B8889-3F77-B77A-7984-28CB2FDB829B}"/>
              </a:ext>
            </a:extLst>
          </p:cNvPr>
          <p:cNvPicPr>
            <a:picLocks noChangeAspect="1"/>
          </p:cNvPicPr>
          <p:nvPr/>
        </p:nvPicPr>
        <p:blipFill>
          <a:blip r:embed="rId2"/>
          <a:stretch>
            <a:fillRect/>
          </a:stretch>
        </p:blipFill>
        <p:spPr>
          <a:xfrm>
            <a:off x="3281680" y="2776022"/>
            <a:ext cx="5161280" cy="3276203"/>
          </a:xfrm>
          <a:prstGeom prst="rect">
            <a:avLst/>
          </a:prstGeom>
        </p:spPr>
      </p:pic>
    </p:spTree>
    <p:extLst>
      <p:ext uri="{BB962C8B-B14F-4D97-AF65-F5344CB8AC3E}">
        <p14:creationId xmlns:p14="http://schemas.microsoft.com/office/powerpoint/2010/main" val="790098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9908CB-BBB2-4433-23B2-893506C2E7C9}"/>
              </a:ext>
            </a:extLst>
          </p:cNvPr>
          <p:cNvSpPr>
            <a:spLocks noGrp="1"/>
          </p:cNvSpPr>
          <p:nvPr>
            <p:ph idx="1"/>
          </p:nvPr>
        </p:nvSpPr>
        <p:spPr>
          <a:xfrm>
            <a:off x="1036320" y="1445129"/>
            <a:ext cx="10058400" cy="4659646"/>
          </a:xfrm>
        </p:spPr>
        <p:txBody>
          <a:bodyPr>
            <a:noAutofit/>
          </a:bodyPr>
          <a:lstStyle/>
          <a:p>
            <a:pPr algn="just">
              <a:buClr>
                <a:schemeClr val="accent4"/>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purpose of the chatbot would be to provide students, prospective students, and parents with quick and easy access to information about the college. The chatbot could be designed to answer common questions about admissions, tuition and fees, financial aid, academic programs, campus life, and other topics of interest to the college community.</a:t>
            </a:r>
          </a:p>
          <a:p>
            <a:pPr algn="just">
              <a:buClr>
                <a:srgbClr val="191919"/>
              </a:buClr>
              <a:buFont typeface="Times New Roman" panose="02020603050405020304" pitchFamily="18" charset="0"/>
              <a:buChar char="•"/>
            </a:pPr>
            <a:r>
              <a:rPr lang="en-US" sz="1800" dirty="0">
                <a:latin typeface="Times New Roman" panose="02020603050405020304" pitchFamily="18" charset="0"/>
                <a:cs typeface="Times New Roman" panose="02020603050405020304" pitchFamily="18" charset="0"/>
              </a:rPr>
              <a:t>The scope of the chatbot would depend on the specific needs and priorities of the college. For example, it could be designed to:</a:t>
            </a:r>
          </a:p>
          <a:p>
            <a:pPr algn="just">
              <a:buClr>
                <a:srgbClr val="191919"/>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Provide information about the college's history, mission, and values</a:t>
            </a:r>
          </a:p>
          <a:p>
            <a:pPr algn="just">
              <a:buClr>
                <a:srgbClr val="191919"/>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Answer questions about the application process, admission requirements, and deadlines</a:t>
            </a:r>
          </a:p>
          <a:p>
            <a:pPr algn="just">
              <a:buClr>
                <a:srgbClr val="191919"/>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Help prospective students find information about academic programs, faculty, and research opportunities</a:t>
            </a:r>
          </a:p>
          <a:p>
            <a:pPr algn="just">
              <a:buClr>
                <a:srgbClr val="191919"/>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Provide information about campus events, clubs, and activities</a:t>
            </a:r>
          </a:p>
          <a:p>
            <a:pPr algn="just">
              <a:buClr>
                <a:srgbClr val="191919"/>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Help students connect with campus resources, such as academic advisors, career services, and the library</a:t>
            </a:r>
            <a:endParaRPr lang="en-IN" sz="1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B4014460-06B4-086E-C48D-8D74329163EA}"/>
              </a:ext>
            </a:extLst>
          </p:cNvPr>
          <p:cNvSpPr>
            <a:spLocks noGrp="1"/>
          </p:cNvSpPr>
          <p:nvPr>
            <p:ph type="title"/>
          </p:nvPr>
        </p:nvSpPr>
        <p:spPr>
          <a:xfrm>
            <a:off x="1097280" y="753225"/>
            <a:ext cx="10058400" cy="522035"/>
          </a:xfrm>
        </p:spPr>
        <p:txBody>
          <a:bodyPr>
            <a:normAutofit fontScale="90000"/>
          </a:bodyPr>
          <a:lstStyle/>
          <a:p>
            <a:pPr algn="ctr"/>
            <a:r>
              <a:rPr lang="en-IN" sz="3100" dirty="0">
                <a:latin typeface="Times New Roman" panose="02020603050405020304" pitchFamily="18" charset="0"/>
                <a:cs typeface="Times New Roman" panose="02020603050405020304" pitchFamily="18" charset="0"/>
              </a:rPr>
              <a:t>AGENDA</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BBCF073-9CEF-06E7-35E5-8946EAE5800E}"/>
              </a:ext>
            </a:extLst>
          </p:cNvPr>
          <p:cNvSpPr txBox="1"/>
          <p:nvPr/>
        </p:nvSpPr>
        <p:spPr>
          <a:xfrm>
            <a:off x="1036320" y="1014242"/>
            <a:ext cx="10058400" cy="430887"/>
          </a:xfrm>
          <a:prstGeom prst="rect">
            <a:avLst/>
          </a:prstGeom>
          <a:noFill/>
        </p:spPr>
        <p:txBody>
          <a:bodyPr wrap="square" rtlCol="0">
            <a:spAutoFit/>
          </a:bodyPr>
          <a:lstStyle/>
          <a:p>
            <a:r>
              <a:rPr lang="en-IN" sz="2200" dirty="0"/>
              <a:t>Purpose</a:t>
            </a:r>
          </a:p>
        </p:txBody>
      </p:sp>
    </p:spTree>
    <p:extLst>
      <p:ext uri="{BB962C8B-B14F-4D97-AF65-F5344CB8AC3E}">
        <p14:creationId xmlns:p14="http://schemas.microsoft.com/office/powerpoint/2010/main" val="134586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97280" y="942871"/>
            <a:ext cx="10058400" cy="1289304"/>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2" name="Content Placeholder 1">
            <a:extLst>
              <a:ext uri="{FF2B5EF4-FFF2-40B4-BE49-F238E27FC236}">
                <a16:creationId xmlns:a16="http://schemas.microsoft.com/office/drawing/2014/main" id="{1517D772-EB16-4FBD-9504-365672A1530A}"/>
              </a:ext>
            </a:extLst>
          </p:cNvPr>
          <p:cNvSpPr>
            <a:spLocks noGrp="1"/>
          </p:cNvSpPr>
          <p:nvPr>
            <p:ph idx="1"/>
          </p:nvPr>
        </p:nvSpPr>
        <p:spPr/>
        <p:txBody>
          <a:bodyPr>
            <a:normAutofit/>
          </a:bodyPr>
          <a:lstStyle/>
          <a:p>
            <a:pPr algn="just" rtl="0" fontAlgn="base">
              <a:spcBef>
                <a:spcPts val="0"/>
              </a:spcBef>
              <a:spcAft>
                <a:spcPts val="0"/>
              </a:spcAft>
              <a:buClr>
                <a:srgbClr val="191919"/>
              </a:buClr>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Nowadays, we see the chat bots everywhere Chat bots are the source of answers to the users questions in any particular domain where it is operating.</a:t>
            </a:r>
          </a:p>
          <a:p>
            <a:pPr algn="just" rtl="0" fontAlgn="base">
              <a:spcBef>
                <a:spcPts val="1000"/>
              </a:spcBef>
              <a:spcAft>
                <a:spcPts val="0"/>
              </a:spcAft>
              <a:buClr>
                <a:srgbClr val="191919"/>
              </a:buClr>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Chat bots are the source of answers to the users questions in any particular domain where it is operating.</a:t>
            </a:r>
          </a:p>
          <a:p>
            <a:pPr algn="just" rtl="0" fontAlgn="base">
              <a:spcBef>
                <a:spcPts val="1000"/>
              </a:spcBef>
              <a:spcAft>
                <a:spcPts val="0"/>
              </a:spcAft>
              <a:buClr>
                <a:srgbClr val="191919"/>
              </a:buClr>
              <a:buFont typeface="Arial" panose="020B0604020202020204" pitchFamily="34" charset="0"/>
              <a:buChar char="•"/>
            </a:pPr>
            <a:r>
              <a:rPr lang="en-US" sz="1800" b="0" i="0" u="none" strike="noStrike" dirty="0">
                <a:solidFill>
                  <a:srgbClr val="111111"/>
                </a:solidFill>
                <a:effectLst/>
                <a:latin typeface="Times New Roman" panose="02020603050405020304" pitchFamily="18" charset="0"/>
                <a:cs typeface="Times New Roman" panose="02020603050405020304" pitchFamily="18" charset="0"/>
              </a:rPr>
              <a:t>The AI chatbot is able to interpret human language as it is written, which enables them to operate more or less on their own. </a:t>
            </a:r>
          </a:p>
          <a:p>
            <a:pPr algn="just" rtl="0" fontAlgn="base">
              <a:spcBef>
                <a:spcPts val="1000"/>
              </a:spcBef>
              <a:spcAft>
                <a:spcPts val="0"/>
              </a:spcAft>
              <a:buClr>
                <a:srgbClr val="191919"/>
              </a:buClr>
              <a:buFont typeface="Arial" panose="020B0604020202020204" pitchFamily="34" charset="0"/>
              <a:buChar char="•"/>
            </a:pPr>
            <a:r>
              <a:rPr lang="en-US" sz="1800" b="0" i="0" u="none" strike="noStrike" dirty="0">
                <a:solidFill>
                  <a:srgbClr val="111111"/>
                </a:solidFill>
                <a:effectLst/>
                <a:latin typeface="Times New Roman" panose="02020603050405020304" pitchFamily="18" charset="0"/>
                <a:cs typeface="Times New Roman" panose="02020603050405020304" pitchFamily="18" charset="0"/>
              </a:rPr>
              <a:t>It can understand language outside of pre-programmed commands and provide a response based on existing data.</a:t>
            </a:r>
          </a:p>
          <a:p>
            <a:pPr algn="just" rtl="0" fontAlgn="base">
              <a:spcBef>
                <a:spcPts val="1000"/>
              </a:spcBef>
              <a:spcAft>
                <a:spcPts val="0"/>
              </a:spcAft>
              <a:buClr>
                <a:srgbClr val="191919"/>
              </a:buClr>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It is a computer program designed to simulate a conversation with human users, over the internet.</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78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635000" y="3163200"/>
            <a:ext cx="4886854" cy="587584"/>
          </a:xfrm>
        </p:spPr>
        <p:txBody>
          <a:bodyPr>
            <a:normAutofit fontScale="90000"/>
          </a:bodyPr>
          <a:lstStyle/>
          <a:p>
            <a:r>
              <a:rPr lang="en-IN" sz="2800" b="1" i="0" u="none" strike="noStrike" dirty="0">
                <a:solidFill>
                  <a:srgbClr val="FF0000"/>
                </a:solidFill>
                <a:effectLst/>
                <a:latin typeface="Times New Roman" panose="02020603050405020304" pitchFamily="18" charset="0"/>
                <a:cs typeface="Times New Roman" panose="02020603050405020304" pitchFamily="18" charset="0"/>
              </a:rPr>
              <a:t>Software</a:t>
            </a:r>
            <a:r>
              <a:rPr lang="en-IN" sz="28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2800" b="1" i="0" u="none" strike="noStrike" dirty="0">
                <a:solidFill>
                  <a:srgbClr val="000000"/>
                </a:solidFill>
                <a:effectLst/>
                <a:latin typeface="Times New Roman" panose="02020603050405020304" pitchFamily="18" charset="0"/>
                <a:cs typeface="Times New Roman" panose="02020603050405020304" pitchFamily="18" charset="0"/>
              </a:rPr>
              <a:t>Requirements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rmAutofit/>
          </a:bodyPr>
          <a:lstStyle/>
          <a:p>
            <a:pPr rtl="0" fontAlgn="base">
              <a:spcBef>
                <a:spcPts val="1000"/>
              </a:spcBef>
              <a:spcAft>
                <a:spcPts val="0"/>
              </a:spcAft>
              <a:buFont typeface="+mj-lt"/>
              <a:buAutoNum type="arabicPeriod"/>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Python</a:t>
            </a:r>
          </a:p>
          <a:p>
            <a:pPr rtl="0" fontAlgn="base">
              <a:spcBef>
                <a:spcPts val="1000"/>
              </a:spcBef>
              <a:spcAft>
                <a:spcPts val="0"/>
              </a:spcAft>
              <a:buFont typeface="+mj-lt"/>
              <a:buAutoNum type="arabicPeriod"/>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Json file and pickle file for back-end</a:t>
            </a:r>
          </a:p>
          <a:p>
            <a:pPr rtl="0" fontAlgn="base">
              <a:spcBef>
                <a:spcPts val="1000"/>
              </a:spcBef>
              <a:spcAft>
                <a:spcPts val="0"/>
              </a:spcAft>
              <a:buFont typeface="+mj-lt"/>
              <a:buAutoNum type="arabicPeriod"/>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Python libraries like:</a:t>
            </a:r>
          </a:p>
          <a:p>
            <a:pPr marL="742950" lvl="1" indent="-285750" rtl="0" fontAlgn="base">
              <a:spcBef>
                <a:spcPts val="500"/>
              </a:spcBef>
              <a:spcAft>
                <a:spcPts val="0"/>
              </a:spcAft>
              <a:buFont typeface="+mj-lt"/>
              <a:buAutoNum type="arabicPeriod"/>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Tkinter</a:t>
            </a:r>
          </a:p>
          <a:p>
            <a:pPr marL="742950" lvl="1" indent="-285750" rtl="0" fontAlgn="base">
              <a:spcBef>
                <a:spcPts val="500"/>
              </a:spcBef>
              <a:spcAft>
                <a:spcPts val="0"/>
              </a:spcAft>
              <a:buFont typeface="+mj-lt"/>
              <a:buAutoNum type="arabicPeriod"/>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NLTK (Natural language toolkit)</a:t>
            </a:r>
          </a:p>
          <a:p>
            <a:pPr marL="742950" lvl="1" indent="-285750" rtl="0" fontAlgn="base">
              <a:spcBef>
                <a:spcPts val="500"/>
              </a:spcBef>
              <a:spcAft>
                <a:spcPts val="0"/>
              </a:spcAft>
              <a:buFont typeface="+mj-lt"/>
              <a:buAutoNum type="arabicPeriod"/>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JSON</a:t>
            </a:r>
          </a:p>
          <a:p>
            <a:pPr marL="742950" lvl="1" indent="-285750" rtl="0" fontAlgn="base">
              <a:spcBef>
                <a:spcPts val="500"/>
              </a:spcBef>
              <a:spcAft>
                <a:spcPts val="0"/>
              </a:spcAft>
              <a:buFont typeface="+mj-lt"/>
              <a:buAutoNum type="arabicPeriod"/>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Pickle</a:t>
            </a:r>
          </a:p>
          <a:p>
            <a:pPr marL="742950" lvl="1" indent="-285750" rtl="0" fontAlgn="base">
              <a:spcBef>
                <a:spcPts val="500"/>
              </a:spcBef>
              <a:spcAft>
                <a:spcPts val="0"/>
              </a:spcAft>
              <a:buFont typeface="+mj-lt"/>
              <a:buAutoNum type="arabicPeriod"/>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Tensorflow</a:t>
            </a:r>
          </a:p>
          <a:p>
            <a:endParaRPr lang="en-IN"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89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IN" b="1" i="0" u="none" strike="noStrike" dirty="0">
                <a:solidFill>
                  <a:srgbClr val="FF0000"/>
                </a:solidFill>
                <a:effectLst/>
                <a:latin typeface="Times New Roman" panose="02020603050405020304" pitchFamily="18" charset="0"/>
                <a:cs typeface="Times New Roman" panose="02020603050405020304" pitchFamily="18" charset="0"/>
              </a:rPr>
              <a:t>Hardware </a:t>
            </a:r>
            <a:r>
              <a:rPr lang="en-IN" b="1" i="0" u="none" strike="noStrike" dirty="0">
                <a:solidFill>
                  <a:srgbClr val="000000"/>
                </a:solidFill>
                <a:effectLst/>
                <a:latin typeface="Times New Roman" panose="02020603050405020304" pitchFamily="18" charset="0"/>
                <a:cs typeface="Times New Roman" panose="02020603050405020304" pitchFamily="18" charset="0"/>
              </a:rPr>
              <a:t>Requirements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64-bit CPU (Intel /AMD architecture)</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8 GB RAM</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5 GB free disk space</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256GB SSD</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Intel Core i5 or above processor</a:t>
            </a:r>
          </a:p>
        </p:txBody>
      </p:sp>
    </p:spTree>
    <p:extLst>
      <p:ext uri="{BB962C8B-B14F-4D97-AF65-F5344CB8AC3E}">
        <p14:creationId xmlns:p14="http://schemas.microsoft.com/office/powerpoint/2010/main" val="2765743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17E1EA-EA28-FEED-3BE9-2ED8BF9F58EF}"/>
              </a:ext>
            </a:extLst>
          </p:cNvPr>
          <p:cNvSpPr>
            <a:spLocks noGrp="1"/>
          </p:cNvSpPr>
          <p:nvPr>
            <p:ph idx="1"/>
          </p:nvPr>
        </p:nvSpPr>
        <p:spPr/>
        <p:txBody>
          <a:bodyPr>
            <a:normAutofit lnSpcReduction="10000"/>
          </a:bodyPr>
          <a:lstStyle/>
          <a:p>
            <a:pPr>
              <a:buClr>
                <a:srgbClr val="191919"/>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Our chatbot for the college is a conversational AI tool built using Python programming language and natural language processing (NLP) libraries like NLTK, SpaCy, and TensorFlow.</a:t>
            </a:r>
          </a:p>
          <a:p>
            <a:pPr>
              <a:buClr>
                <a:srgbClr val="191919"/>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is designed to assist and guide current and prospective students, as well as parents and alumni, with a wide range of inquiries related to college admissions, financial aid, academic programs, campus life, and more.</a:t>
            </a:r>
          </a:p>
          <a:p>
            <a:pPr>
              <a:buClr>
                <a:srgbClr val="191919"/>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uses a conversation flow that is designed to provide relevant and accurate information based on the user's specific inquiry, while also offering additional resources and support when needed.</a:t>
            </a:r>
          </a:p>
          <a:p>
            <a:pPr>
              <a:buClr>
                <a:srgbClr val="191919"/>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is also designed to provide personalized support, taking into account the user's specific needs, interests, and preferences, and providing tailored recommendations and guidance accordingly.</a:t>
            </a:r>
          </a:p>
          <a:p>
            <a:pPr>
              <a:buClr>
                <a:srgbClr val="191919"/>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Overall, the chatbot for our college is a valuable tool for students, prospective students, parents, and alumni, providing quick and easy access to information and support, and helping to ensure a seamless and successful college experience for all.</a:t>
            </a:r>
          </a:p>
          <a:p>
            <a:pPr>
              <a:buClr>
                <a:srgbClr val="191919"/>
              </a:buClr>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1A2B7432-11AD-2001-A15A-B3F2C196082B}"/>
              </a:ext>
            </a:extLst>
          </p:cNvPr>
          <p:cNvSpPr>
            <a:spLocks noGrp="1"/>
          </p:cNvSpPr>
          <p:nvPr>
            <p:ph type="title"/>
          </p:nvPr>
        </p:nvSpPr>
        <p:spPr>
          <a:xfrm>
            <a:off x="1156996" y="942871"/>
            <a:ext cx="9998684" cy="1289304"/>
          </a:xfrm>
        </p:spPr>
        <p:txBody>
          <a:bodyPr/>
          <a:lstStyle/>
          <a:p>
            <a:pPr algn="just"/>
            <a:r>
              <a:rPr lang="en-IN" dirty="0"/>
              <a:t>                                 </a:t>
            </a:r>
            <a:r>
              <a:rPr lang="en-IN" dirty="0">
                <a:latin typeface="Times New Roman" panose="02020603050405020304" pitchFamily="18" charset="0"/>
                <a:cs typeface="Times New Roman" panose="02020603050405020304" pitchFamily="18" charset="0"/>
              </a:rPr>
              <a:t>APPLICATION DESCRIPTION</a:t>
            </a:r>
          </a:p>
        </p:txBody>
      </p:sp>
    </p:spTree>
    <p:extLst>
      <p:ext uri="{BB962C8B-B14F-4D97-AF65-F5344CB8AC3E}">
        <p14:creationId xmlns:p14="http://schemas.microsoft.com/office/powerpoint/2010/main" val="240220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ctrTitle"/>
          </p:nvPr>
        </p:nvSpPr>
        <p:spPr>
          <a:xfrm>
            <a:off x="1097280" y="758952"/>
            <a:ext cx="10058400" cy="444697"/>
          </a:xfrm>
        </p:spPr>
        <p:txBody>
          <a:bodyPr>
            <a:noAutofit/>
          </a:bodyPr>
          <a:lstStyle/>
          <a:p>
            <a:pPr algn="ctr"/>
            <a:r>
              <a:rPr lang="en-US" sz="2800" dirty="0">
                <a:latin typeface="Times New Roman" panose="02020603050405020304" pitchFamily="18" charset="0"/>
                <a:cs typeface="Times New Roman" panose="02020603050405020304" pitchFamily="18" charset="0"/>
              </a:rPr>
              <a:t>working</a:t>
            </a:r>
          </a:p>
        </p:txBody>
      </p:sp>
      <p:sp>
        <p:nvSpPr>
          <p:cNvPr id="7" name="Content Placeholder 4">
            <a:extLst>
              <a:ext uri="{FF2B5EF4-FFF2-40B4-BE49-F238E27FC236}">
                <a16:creationId xmlns:a16="http://schemas.microsoft.com/office/drawing/2014/main" id="{FA6EE2ED-C11A-2025-FF0B-02562D63E521}"/>
              </a:ext>
            </a:extLst>
          </p:cNvPr>
          <p:cNvSpPr>
            <a:spLocks noGrp="1"/>
          </p:cNvSpPr>
          <p:nvPr>
            <p:ph type="subTitle" idx="1"/>
          </p:nvPr>
        </p:nvSpPr>
        <p:spPr>
          <a:xfrm>
            <a:off x="1100051" y="1810139"/>
            <a:ext cx="10058400" cy="3987344"/>
          </a:xfrm>
        </p:spPr>
        <p:txBody>
          <a:bodyPr>
            <a:noAutofit/>
          </a:bodyPr>
          <a:lstStyle/>
          <a:p>
            <a:pPr marL="285750" indent="-285750" algn="just">
              <a:buClr>
                <a:srgbClr val="191919"/>
              </a:buClr>
              <a:buFont typeface="Arial" panose="020B0604020202020204" pitchFamily="34" charset="0"/>
              <a:buChar char="•"/>
            </a:pPr>
            <a:r>
              <a:rPr lang="en-US" sz="1800" cap="none" dirty="0">
                <a:latin typeface="Times New Roman" panose="02020603050405020304" pitchFamily="18" charset="0"/>
                <a:cs typeface="Times New Roman" panose="02020603050405020304" pitchFamily="18" charset="0"/>
              </a:rPr>
              <a:t> A chatbot is A computer program that simulates human conversation by using natural language processing (nlp) and machine learning (ml) techniques.</a:t>
            </a:r>
          </a:p>
          <a:p>
            <a:pPr marL="285750" indent="-285750" algn="just">
              <a:buClr>
                <a:srgbClr val="191919"/>
              </a:buClr>
              <a:buFont typeface="Arial" panose="020B0604020202020204" pitchFamily="34" charset="0"/>
              <a:buChar char="•"/>
            </a:pPr>
            <a:r>
              <a:rPr lang="en-US" sz="1800" cap="none" dirty="0">
                <a:latin typeface="Times New Roman" panose="02020603050405020304" pitchFamily="18" charset="0"/>
                <a:cs typeface="Times New Roman" panose="02020603050405020304" pitchFamily="18" charset="0"/>
              </a:rPr>
              <a:t> When a user inputs a text message or voice command, the chatbot uses nlp algorithms to understand the user's intent and generates a response based on that intent. </a:t>
            </a:r>
          </a:p>
          <a:p>
            <a:pPr marL="285750" indent="-285750" algn="just">
              <a:buClr>
                <a:srgbClr val="191919"/>
              </a:buClr>
              <a:buFont typeface="Arial" panose="020B0604020202020204" pitchFamily="34" charset="0"/>
              <a:buChar char="•"/>
            </a:pPr>
            <a:r>
              <a:rPr lang="en-US" sz="1800" cap="none" dirty="0">
                <a:latin typeface="Times New Roman" panose="02020603050405020304" pitchFamily="18" charset="0"/>
                <a:cs typeface="Times New Roman" panose="02020603050405020304" pitchFamily="18" charset="0"/>
              </a:rPr>
              <a:t>Ai-based chatbots can learn from past interactions to improve their responses over time.</a:t>
            </a:r>
          </a:p>
          <a:p>
            <a:pPr marL="285750" indent="-285750" algn="just">
              <a:buClr>
                <a:srgbClr val="191919"/>
              </a:buClr>
              <a:buFont typeface="Arial" panose="020B0604020202020204" pitchFamily="34" charset="0"/>
              <a:buChar char="•"/>
            </a:pPr>
            <a:r>
              <a:rPr lang="en-US" sz="1800" cap="none" dirty="0">
                <a:latin typeface="Times New Roman" panose="02020603050405020304" pitchFamily="18" charset="0"/>
                <a:cs typeface="Times New Roman" panose="02020603050405020304" pitchFamily="18" charset="0"/>
              </a:rPr>
              <a:t> The chatbot can also be integrated with backend systems to provide more personalized responses and automate tasks. </a:t>
            </a:r>
          </a:p>
          <a:p>
            <a:pPr marL="285750" indent="-285750" algn="just">
              <a:buClr>
                <a:schemeClr val="accent5">
                  <a:lumMod val="95000"/>
                  <a:lumOff val="5000"/>
                </a:schemeClr>
              </a:buClr>
              <a:buFont typeface="Arial" panose="020B0604020202020204" pitchFamily="34" charset="0"/>
              <a:buChar char="•"/>
            </a:pPr>
            <a:r>
              <a:rPr lang="en-US" sz="1800" cap="none" dirty="0">
                <a:latin typeface="Times New Roman" panose="02020603050405020304" pitchFamily="18" charset="0"/>
                <a:cs typeface="Times New Roman" panose="02020603050405020304" pitchFamily="18" charset="0"/>
              </a:rPr>
              <a:t>In short, chatbots work by analyzing user input, identifying the user's intent, generating a response, and learning from past interactions to improve their performance.</a:t>
            </a:r>
          </a:p>
        </p:txBody>
      </p:sp>
    </p:spTree>
    <p:extLst>
      <p:ext uri="{BB962C8B-B14F-4D97-AF65-F5344CB8AC3E}">
        <p14:creationId xmlns:p14="http://schemas.microsoft.com/office/powerpoint/2010/main" val="971976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671805" y="701124"/>
            <a:ext cx="5711810" cy="1289304"/>
          </a:xfrm>
        </p:spPr>
        <p:txBody>
          <a:bodyPr/>
          <a:lstStyle/>
          <a:p>
            <a:pPr algn="ctr"/>
            <a:r>
              <a:rPr lang="en-US" dirty="0">
                <a:latin typeface="Times New Roman" panose="02020603050405020304" pitchFamily="18" charset="0"/>
                <a:cs typeface="Times New Roman" panose="02020603050405020304" pitchFamily="18" charset="0"/>
              </a:rPr>
              <a:t>GUI OF CHATBOT</a:t>
            </a:r>
          </a:p>
        </p:txBody>
      </p:sp>
      <p:pic>
        <p:nvPicPr>
          <p:cNvPr id="7" name="Picture 6">
            <a:extLst>
              <a:ext uri="{FF2B5EF4-FFF2-40B4-BE49-F238E27FC236}">
                <a16:creationId xmlns:a16="http://schemas.microsoft.com/office/drawing/2014/main" id="{CF7BCBC6-A597-D461-DD2C-34BAC595576B}"/>
              </a:ext>
            </a:extLst>
          </p:cNvPr>
          <p:cNvPicPr>
            <a:picLocks noChangeAspect="1"/>
          </p:cNvPicPr>
          <p:nvPr/>
        </p:nvPicPr>
        <p:blipFill>
          <a:blip r:embed="rId2"/>
          <a:stretch>
            <a:fillRect/>
          </a:stretch>
        </p:blipFill>
        <p:spPr>
          <a:xfrm>
            <a:off x="7192937" y="860837"/>
            <a:ext cx="3962743" cy="5136325"/>
          </a:xfrm>
          <a:prstGeom prst="rect">
            <a:avLst/>
          </a:prstGeom>
        </p:spPr>
      </p:pic>
      <p:sp>
        <p:nvSpPr>
          <p:cNvPr id="8" name="TextBox 7">
            <a:extLst>
              <a:ext uri="{FF2B5EF4-FFF2-40B4-BE49-F238E27FC236}">
                <a16:creationId xmlns:a16="http://schemas.microsoft.com/office/drawing/2014/main" id="{762549D4-DDBC-C416-D5EC-6A3EC27AA61F}"/>
              </a:ext>
            </a:extLst>
          </p:cNvPr>
          <p:cNvSpPr txBox="1"/>
          <p:nvPr/>
        </p:nvSpPr>
        <p:spPr>
          <a:xfrm>
            <a:off x="671805" y="2020908"/>
            <a:ext cx="5495730"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Enter the question in the bottom input box and press send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chatbot replies to you with an effective answer</a:t>
            </a:r>
          </a:p>
        </p:txBody>
      </p:sp>
    </p:spTree>
    <p:extLst>
      <p:ext uri="{BB962C8B-B14F-4D97-AF65-F5344CB8AC3E}">
        <p14:creationId xmlns:p14="http://schemas.microsoft.com/office/powerpoint/2010/main" val="295168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206C-AD49-9F8D-E004-E958AD8866D9}"/>
              </a:ext>
            </a:extLst>
          </p:cNvPr>
          <p:cNvSpPr>
            <a:spLocks noGrp="1"/>
          </p:cNvSpPr>
          <p:nvPr>
            <p:ph type="ctrTitle"/>
          </p:nvPr>
        </p:nvSpPr>
        <p:spPr>
          <a:xfrm>
            <a:off x="1097280" y="758952"/>
            <a:ext cx="10332720" cy="582168"/>
          </a:xfrm>
        </p:spPr>
        <p:txBody>
          <a:bodyPr>
            <a:normAutofit/>
          </a:bodyPr>
          <a:lstStyle/>
          <a:p>
            <a:pPr algn="ctr"/>
            <a:r>
              <a:rPr lang="en-IN" sz="2800" dirty="0">
                <a:latin typeface="Times New Roman" panose="02020603050405020304" pitchFamily="18" charset="0"/>
                <a:cs typeface="Times New Roman" panose="02020603050405020304" pitchFamily="18" charset="0"/>
              </a:rPr>
              <a:t>result</a:t>
            </a:r>
          </a:p>
        </p:txBody>
      </p:sp>
      <p:pic>
        <p:nvPicPr>
          <p:cNvPr id="7" name="Picture 6">
            <a:extLst>
              <a:ext uri="{FF2B5EF4-FFF2-40B4-BE49-F238E27FC236}">
                <a16:creationId xmlns:a16="http://schemas.microsoft.com/office/drawing/2014/main" id="{2CD21F04-A197-E4C3-7596-7EFAC4DD5EE2}"/>
              </a:ext>
            </a:extLst>
          </p:cNvPr>
          <p:cNvPicPr>
            <a:picLocks noChangeAspect="1"/>
          </p:cNvPicPr>
          <p:nvPr/>
        </p:nvPicPr>
        <p:blipFill rotWithShape="1">
          <a:blip r:embed="rId2"/>
          <a:srcRect l="38250" t="13185" r="35833" b="24444"/>
          <a:stretch/>
        </p:blipFill>
        <p:spPr>
          <a:xfrm>
            <a:off x="8270240" y="1341120"/>
            <a:ext cx="3159760" cy="4277360"/>
          </a:xfrm>
          <a:prstGeom prst="rect">
            <a:avLst/>
          </a:prstGeom>
        </p:spPr>
      </p:pic>
      <p:pic>
        <p:nvPicPr>
          <p:cNvPr id="9" name="Picture 8">
            <a:extLst>
              <a:ext uri="{FF2B5EF4-FFF2-40B4-BE49-F238E27FC236}">
                <a16:creationId xmlns:a16="http://schemas.microsoft.com/office/drawing/2014/main" id="{76A940B2-F05C-E916-66F5-0E0C09C1F074}"/>
              </a:ext>
            </a:extLst>
          </p:cNvPr>
          <p:cNvPicPr>
            <a:picLocks noChangeAspect="1"/>
          </p:cNvPicPr>
          <p:nvPr/>
        </p:nvPicPr>
        <p:blipFill rotWithShape="1">
          <a:blip r:embed="rId3"/>
          <a:srcRect l="38583" t="13037" r="35500" b="24592"/>
          <a:stretch/>
        </p:blipFill>
        <p:spPr>
          <a:xfrm>
            <a:off x="4785360" y="1341120"/>
            <a:ext cx="3159760" cy="4277360"/>
          </a:xfrm>
          <a:prstGeom prst="rect">
            <a:avLst/>
          </a:prstGeom>
        </p:spPr>
      </p:pic>
      <p:pic>
        <p:nvPicPr>
          <p:cNvPr id="11" name="Picture 10">
            <a:extLst>
              <a:ext uri="{FF2B5EF4-FFF2-40B4-BE49-F238E27FC236}">
                <a16:creationId xmlns:a16="http://schemas.microsoft.com/office/drawing/2014/main" id="{1A21F857-7FD5-B970-8619-16778EA08337}"/>
              </a:ext>
            </a:extLst>
          </p:cNvPr>
          <p:cNvPicPr>
            <a:picLocks noChangeAspect="1"/>
          </p:cNvPicPr>
          <p:nvPr/>
        </p:nvPicPr>
        <p:blipFill rotWithShape="1">
          <a:blip r:embed="rId4"/>
          <a:srcRect l="38417" t="12149" r="35666" b="25481"/>
          <a:stretch/>
        </p:blipFill>
        <p:spPr>
          <a:xfrm>
            <a:off x="1097280" y="1341120"/>
            <a:ext cx="3159760" cy="4277360"/>
          </a:xfrm>
          <a:prstGeom prst="rect">
            <a:avLst/>
          </a:prstGeom>
        </p:spPr>
      </p:pic>
    </p:spTree>
    <p:extLst>
      <p:ext uri="{BB962C8B-B14F-4D97-AF65-F5344CB8AC3E}">
        <p14:creationId xmlns:p14="http://schemas.microsoft.com/office/powerpoint/2010/main" val="3343795164"/>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owerpoint Party_Win32_JB_v2" id="{38882D8F-135B-4B53-8430-4B694BF79376}" vid="{B574F3CD-D47E-461D-A68F-3273AD4105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96C458A-6CC1-4FEE-AC7F-D0ABFD0DD39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000AB2-1957-427C-B872-176ABC83E7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47902AF-9AD5-48A3-AD68-95C39B09F3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74EDC3-6C87-4699-93BC-02BA54C8E0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 party</Template>
  <TotalTime>153</TotalTime>
  <Words>672</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Times New Roman</vt:lpstr>
      <vt:lpstr>RetrospectVTI</vt:lpstr>
      <vt:lpstr>Chatbot for mrcet</vt:lpstr>
      <vt:lpstr>AGENDA </vt:lpstr>
      <vt:lpstr>Introduction</vt:lpstr>
      <vt:lpstr>Software Requirements </vt:lpstr>
      <vt:lpstr>Hardware Requirements</vt:lpstr>
      <vt:lpstr>                                 APPLICATION DESCRIPTION</vt:lpstr>
      <vt:lpstr>working</vt:lpstr>
      <vt:lpstr>GUI OF CHATBOT</vt:lpstr>
      <vt:lpstr>result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for mrcet</dc:title>
  <dc:creator>omkar papinwar</dc:creator>
  <cp:lastModifiedBy>omkar papinwar</cp:lastModifiedBy>
  <cp:revision>4</cp:revision>
  <dcterms:created xsi:type="dcterms:W3CDTF">2023-03-15T16:25:09Z</dcterms:created>
  <dcterms:modified xsi:type="dcterms:W3CDTF">2023-04-18T06:10:59Z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