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8" r:id="rId4"/>
    <p:sldId id="259" r:id="rId5"/>
    <p:sldId id="260" r:id="rId6"/>
    <p:sldId id="263" r:id="rId7"/>
    <p:sldId id="265" r:id="rId8"/>
    <p:sldId id="266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B3F8DBF-F10E-4C76-9594-8DF5D19CA33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984F151-4996-4249-A9FE-3091E6082F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35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DBF-F10E-4C76-9594-8DF5D19CA33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F151-4996-4249-A9FE-3091E608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DBF-F10E-4C76-9594-8DF5D19CA33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F151-4996-4249-A9FE-3091E6082F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197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DBF-F10E-4C76-9594-8DF5D19CA33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F151-4996-4249-A9FE-3091E6082F3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064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DBF-F10E-4C76-9594-8DF5D19CA33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F151-4996-4249-A9FE-3091E608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88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DBF-F10E-4C76-9594-8DF5D19CA33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F151-4996-4249-A9FE-3091E6082F3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356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DBF-F10E-4C76-9594-8DF5D19CA33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F151-4996-4249-A9FE-3091E6082F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550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DBF-F10E-4C76-9594-8DF5D19CA33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F151-4996-4249-A9FE-3091E6082F3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832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DBF-F10E-4C76-9594-8DF5D19CA33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F151-4996-4249-A9FE-3091E6082F3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08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DBF-F10E-4C76-9594-8DF5D19CA33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F151-4996-4249-A9FE-3091E608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1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DBF-F10E-4C76-9594-8DF5D19CA33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F151-4996-4249-A9FE-3091E6082F3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21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DBF-F10E-4C76-9594-8DF5D19CA33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F151-4996-4249-A9FE-3091E608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6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DBF-F10E-4C76-9594-8DF5D19CA33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F151-4996-4249-A9FE-3091E6082F3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79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DBF-F10E-4C76-9594-8DF5D19CA33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F151-4996-4249-A9FE-3091E6082F3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66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DBF-F10E-4C76-9594-8DF5D19CA33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F151-4996-4249-A9FE-3091E608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3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DBF-F10E-4C76-9594-8DF5D19CA33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F151-4996-4249-A9FE-3091E6082F3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17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DBF-F10E-4C76-9594-8DF5D19CA33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F151-4996-4249-A9FE-3091E608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9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3F8DBF-F10E-4C76-9594-8DF5D19CA33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84F151-4996-4249-A9FE-3091E608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4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8C19-F310-39AB-604C-316B57ED4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 Cost Flow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D13A2-88D6-3BE6-6B76-99F998DF3E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l-GR" dirty="0"/>
              <a:t>Μοντελοποίηση και Επίλυση με Τεχνικές Γραμμικού Προγραμματισμού</a:t>
            </a:r>
          </a:p>
          <a:p>
            <a:pPr marL="0" indent="0">
              <a:buNone/>
            </a:pPr>
            <a:r>
              <a:rPr lang="el-GR" dirty="0"/>
              <a:t>Γεώργιος Παπουτσάς</a:t>
            </a:r>
          </a:p>
          <a:p>
            <a:pPr marL="0" indent="0">
              <a:buNone/>
            </a:pPr>
            <a:r>
              <a:rPr lang="el-GR" dirty="0"/>
              <a:t>ΑΜ:1083738</a:t>
            </a:r>
          </a:p>
          <a:p>
            <a:pPr marL="0" indent="0">
              <a:buNone/>
            </a:pPr>
            <a:r>
              <a:rPr lang="el-GR" dirty="0"/>
              <a:t>Έτος: 4</a:t>
            </a:r>
            <a:r>
              <a:rPr lang="el-GR" baseline="30000" dirty="0"/>
              <a:t>ο</a:t>
            </a:r>
            <a:r>
              <a:rPr lang="el-GR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03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4B091C-BDCD-216F-7763-E71AE553E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655840"/>
          </a:xfrm>
        </p:spPr>
        <p:txBody>
          <a:bodyPr/>
          <a:lstStyle/>
          <a:p>
            <a:r>
              <a:rPr lang="el-GR" dirty="0"/>
              <a:t>Ευχαριστώ για την Προσοχή σας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5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4819-3D2C-19CC-65FC-40AF03A0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Επισκόπηση του Προβλήματος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44F54-FD49-D9D6-0394-01A9A51E1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l-GR" b="0" i="0" dirty="0">
                <a:effectLst/>
                <a:latin typeface="+mj-lt"/>
              </a:rPr>
              <a:t>Το πρόβλημα Ελαχίστου Κόστους Ροής (MCF) είναι ένα θεμελιώδες πρόβλημα στη </a:t>
            </a:r>
            <a:br>
              <a:rPr lang="el-GR" b="0" i="0" dirty="0">
                <a:effectLst/>
                <a:latin typeface="+mj-lt"/>
              </a:rPr>
            </a:br>
            <a:r>
              <a:rPr lang="el-GR" b="0" i="0" dirty="0">
                <a:effectLst/>
                <a:latin typeface="+mj-lt"/>
              </a:rPr>
              <a:t>βελτιστοποίηση δικτύων, το οποίο αφορά στην εξεύρεση της λιγότερο δαπανηρής μεθόδου </a:t>
            </a:r>
            <a:br>
              <a:rPr lang="el-GR" b="0" i="0" dirty="0">
                <a:effectLst/>
                <a:latin typeface="+mj-lt"/>
              </a:rPr>
            </a:br>
            <a:r>
              <a:rPr lang="el-GR" b="0" i="0" dirty="0">
                <a:effectLst/>
                <a:latin typeface="+mj-lt"/>
              </a:rPr>
              <a:t>μεταφοράς μιας συγκεκριμένης ποσότητας ροής μέσω ενός δικτύου από κόμβους προμήθειας </a:t>
            </a:r>
            <a:br>
              <a:rPr lang="el-GR" b="0" i="0" dirty="0">
                <a:effectLst/>
                <a:latin typeface="+mj-lt"/>
              </a:rPr>
            </a:br>
            <a:r>
              <a:rPr lang="el-GR" b="0" i="0" dirty="0">
                <a:effectLst/>
                <a:latin typeface="+mj-lt"/>
              </a:rPr>
              <a:t>(πηγές) προς κόμβους ζήτησης (καταβόθρες). Το δίκτυο αναπαρίσταται ως ένας κατευθυνόμενος </a:t>
            </a:r>
            <a:br>
              <a:rPr lang="el-GR" b="0" i="0" dirty="0">
                <a:effectLst/>
                <a:latin typeface="+mj-lt"/>
              </a:rPr>
            </a:br>
            <a:r>
              <a:rPr lang="el-GR" b="0" i="0" dirty="0">
                <a:effectLst/>
                <a:latin typeface="+mj-lt"/>
              </a:rPr>
              <a:t>Γράφος, όπου κάθε ακμή (ή τόξο) έχει ένα σχετικό κόστος ανά μονάδα ροής και μια </a:t>
            </a:r>
            <a:br>
              <a:rPr lang="el-GR" b="0" i="0" dirty="0">
                <a:effectLst/>
                <a:latin typeface="+mj-lt"/>
              </a:rPr>
            </a:br>
            <a:r>
              <a:rPr lang="el-GR" b="0" i="0" dirty="0">
                <a:effectLst/>
                <a:latin typeface="+mj-lt"/>
              </a:rPr>
              <a:t>χωρητικότητα που περιορίζει τη μέγιστη ροή που μπορεί να μεταφέρει. Ο στόχος του </a:t>
            </a:r>
            <a:br>
              <a:rPr lang="el-GR" b="0" i="0" dirty="0">
                <a:effectLst/>
                <a:latin typeface="+mj-lt"/>
              </a:rPr>
            </a:br>
            <a:r>
              <a:rPr lang="el-GR" b="0" i="0" dirty="0">
                <a:effectLst/>
                <a:latin typeface="+mj-lt"/>
              </a:rPr>
              <a:t>προβλήματος MCF είναι να προσδιορίσει τη βέλτιστη ροή μέσω του δικτύου που ικανοποιεί </a:t>
            </a:r>
            <a:br>
              <a:rPr lang="el-GR" b="0" i="0" dirty="0">
                <a:effectLst/>
                <a:latin typeface="+mj-lt"/>
              </a:rPr>
            </a:br>
            <a:r>
              <a:rPr lang="el-GR" b="0" i="0" dirty="0">
                <a:effectLst/>
                <a:latin typeface="+mj-lt"/>
              </a:rPr>
              <a:t>τους περιορισμούς προμήθειας και ζήτησης με το ελάχιστο δυνατό συνολικό κόστος.</a:t>
            </a:r>
            <a:br>
              <a:rPr lang="el-GR" b="0" i="0" dirty="0">
                <a:effectLst/>
                <a:latin typeface="+mj-lt"/>
              </a:rPr>
            </a:b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864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1DA3-C848-0234-D240-6A208083C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Μοντελοποίηση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CCA7E3-CDEE-88E6-72C9-05BF31AE99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l-GR" dirty="0"/>
                  <a:t>Το πρόβλημα διατυπώνεται με ένα γράφο: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l-GR" dirty="0"/>
                  <a:t>Ροές: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l-GR" dirty="0"/>
                  <a:t>Κόστη: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l-GR" dirty="0"/>
                  <a:t>Χωρητικότητες: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l-GR" dirty="0"/>
                  <a:t>Προσφορά ή ζήτηση κάθε κόμβου: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l-GR" dirty="0"/>
                  <a:t>Όπου </a:t>
                </a:r>
                <a:r>
                  <a:rPr lang="en-US" dirty="0"/>
                  <a:t>								</a:t>
                </a:r>
                <a:r>
                  <a:rPr lang="el-GR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CCA7E3-CDEE-88E6-72C9-05BF31AE9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3" t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57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21EB-731B-E9BB-6829-29A96935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Μεταβλητές Απόφασης και Αντικειμενική Συνάρτηση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CAB0B1-F9FF-C7D9-05F5-BE9FF77659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l-GR" dirty="0"/>
                  <a:t>Οι ροές των κάθε ακμών αποτελούν τις μεταβλητές απόφασης</a:t>
                </a:r>
              </a:p>
              <a:p>
                <a:r>
                  <a:rPr lang="el-GR" dirty="0"/>
                  <a:t>Αντικειμενική Συνάρτηση: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l-G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l-G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l-G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 </m:t>
                          </m:r>
                          <m:r>
                            <a:rPr lang="el-G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l-G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)∈</m:t>
                          </m:r>
                          <m:r>
                            <a:rPr lang="el-G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)∙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CAB0B1-F9FF-C7D9-05F5-BE9FF77659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88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633B-A54E-5726-ED1F-6DA61F23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Περιορισμοί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96F872-99F1-711F-9E20-D8D7AC452B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l-GR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Προσφορά και ζήτηση καλύπτονται για όλους τους κόμβους:</a:t>
                </a:r>
                <a:endParaRPr lang="en-US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9144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:(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)∈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l-GR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l-GR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−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𝑠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l-GR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𝛾𝜄𝛼</m:t>
                    </m:r>
                    <m:r>
                      <a:rPr lang="el-GR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l-GR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𝜅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l-GR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𝜃𝜀</m:t>
                    </m:r>
                    <m:r>
                      <a:rPr lang="el-GR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endParaRPr lang="en-US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l-GR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el-GR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Χωρητικότητες ακμών ικανοποιούνται:</a:t>
                </a:r>
                <a:endParaRPr lang="en-US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l-GR" sz="1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l-GR" sz="1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𝛾𝜄𝛼</m:t>
                    </m:r>
                    <m:r>
                      <a:rPr lang="el-GR" sz="1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l-GR" sz="1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𝜅</m:t>
                    </m:r>
                    <m:r>
                      <a:rPr lang="en-US" sz="1400" b="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l-GR" sz="1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𝜃𝜀</m:t>
                    </m:r>
                    <m:r>
                      <a:rPr lang="el-GR" sz="1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endParaRPr lang="en-US" sz="14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el-GR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Οι ροές σε κάθε ακμή είναι μεγαλύτερες ή ίσες με 0:</a:t>
                </a:r>
                <a:endParaRPr lang="en-US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l-GR" sz="1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≥0 </m:t>
                    </m:r>
                    <m:r>
                      <a:rPr lang="el-GR" sz="1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𝛾𝜄𝛼</m:t>
                    </m:r>
                    <m:r>
                      <a:rPr lang="el-GR" sz="1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l-GR" sz="1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𝜅</m:t>
                    </m:r>
                    <m:r>
                      <a:rPr lang="en-US" sz="1400" b="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l-GR" sz="1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𝜃𝜀</m:t>
                    </m:r>
                    <m:r>
                      <a:rPr lang="el-GR" sz="1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endParaRPr lang="en-US" sz="14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96F872-99F1-711F-9E20-D8D7AC452B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2" t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441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7FD5-FC7F-EC36-BA43-A927FD0F1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Δεδομένα Εισόδου/Εξόδου υλοποίησης σε </a:t>
            </a:r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DC710-3743-BE0B-9E6D-D710B982D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Είσοδοι:</a:t>
            </a:r>
            <a:endParaRPr lang="en-US" dirty="0"/>
          </a:p>
          <a:p>
            <a:pPr lvl="1"/>
            <a:r>
              <a:rPr lang="el-GR" dirty="0"/>
              <a:t>Αριθμός κόμβων</a:t>
            </a:r>
          </a:p>
          <a:p>
            <a:pPr lvl="1"/>
            <a:r>
              <a:rPr lang="el-GR" dirty="0"/>
              <a:t>Κόστος κάθε ακμής</a:t>
            </a:r>
          </a:p>
          <a:p>
            <a:pPr lvl="1"/>
            <a:r>
              <a:rPr lang="el-GR" dirty="0"/>
              <a:t>Προσφορά ή Ζήτηση κάθε κόμβου</a:t>
            </a:r>
          </a:p>
          <a:p>
            <a:pPr lvl="1"/>
            <a:r>
              <a:rPr lang="el-GR" dirty="0"/>
              <a:t>Χωρητικότητα κάθε ακμής</a:t>
            </a:r>
          </a:p>
          <a:p>
            <a:r>
              <a:rPr lang="el-GR" dirty="0"/>
              <a:t>Έξοδος: </a:t>
            </a:r>
          </a:p>
          <a:p>
            <a:pPr lvl="1"/>
            <a:r>
              <a:rPr lang="el-GR" dirty="0"/>
              <a:t>Το ελάχιστο κόστος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10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281E-639B-77F3-788A-C3FE888E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απλού Δικτύου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0CE354-7CB1-BDB3-AFB7-847945C0A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185" y="2557463"/>
            <a:ext cx="6487630" cy="3317875"/>
          </a:xfrm>
        </p:spPr>
      </p:pic>
    </p:spTree>
    <p:extLst>
      <p:ext uri="{BB962C8B-B14F-4D97-AF65-F5344CB8AC3E}">
        <p14:creationId xmlns:p14="http://schemas.microsoft.com/office/powerpoint/2010/main" val="82672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6852-7D51-38A5-01A9-99AD222A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Μοντελοποίηση του Απλού Δικτύου σε Γραμμικό Πρόγραμμα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BE704-5B14-D255-80DC-9AD18E8068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sz="1800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l-GR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𝛧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+8</m:t>
                          </m:r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l-GR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l-GR" sz="1800" kern="100" dirty="0" err="1">
                    <a:latin typeface="+mj-lt"/>
                    <a:ea typeface="Aptos" panose="020B0004020202020204" pitchFamily="34" charset="0"/>
                    <a:cs typeface="Times New Roman" panose="02020603050405020304" pitchFamily="18" charset="0"/>
                  </a:rPr>
                  <a:t>Ύπο</a:t>
                </a:r>
                <a:r>
                  <a:rPr lang="el-GR" sz="1800" kern="100" dirty="0">
                    <a:latin typeface="+mj-lt"/>
                    <a:ea typeface="Aptos" panose="020B0004020202020204" pitchFamily="34" charset="0"/>
                    <a:cs typeface="Times New Roman" panose="02020603050405020304" pitchFamily="18" charset="0"/>
                  </a:rPr>
                  <a:t> τους περιορισμούς:</a:t>
                </a:r>
                <a:endParaRPr lang="en-US" sz="1800" kern="100" dirty="0">
                  <a:effectLst/>
                  <a:latin typeface="+mj-lt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=5</m:t>
                      </m:r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=6</m:t>
                      </m:r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=3</m:t>
                      </m:r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 −2</m:t>
                      </m:r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≤5</m:t>
                      </m:r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≤2</m:t>
                      </m:r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≤3</m:t>
                      </m:r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≤2</m:t>
                      </m:r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BE704-5B14-D255-80DC-9AD18E8068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959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1D7D-12E4-0DBC-6C63-9F1BC0B6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του Απλού Δικτύου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C2EECA-16C1-C75A-A034-085FE57404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Χρησιμοποιώντας μεθόδους 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Simplex </a:t>
                </a:r>
                <a:r>
                  <a:rPr lang="el-GR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και συγκεκριμένα για προβλήματα με ακέραιες τιμές παίρνουμε την εξής λύση:</a:t>
                </a:r>
                <a:endParaRPr lang="en-US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=3, </m:t>
                    </m:r>
                    <m:sSub>
                      <m:sSubPr>
                        <m:ctrlP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=2, </m:t>
                    </m:r>
                    <m:sSub>
                      <m:sSubPr>
                        <m:ctrlP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=3, </m:t>
                    </m:r>
                    <m:sSub>
                      <m:sSubPr>
                        <m:ctrlP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14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b="0" i="0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Ζ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=14</m:t>
                    </m:r>
                  </m:oMath>
                </a14:m>
                <a:endParaRPr lang="en-US" sz="14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8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Δηλαδή η ροή από </a:t>
                </a:r>
                <a14:m>
                  <m:oMath xmlns:m="http://schemas.openxmlformats.org/officeDocument/2006/math">
                    <m:r>
                      <a:rPr lang="el-GR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0→1 </m:t>
                    </m:r>
                  </m:oMath>
                </a14:m>
                <a:r>
                  <a:rPr lang="el-GR" sz="18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θα είναι 3, από </a:t>
                </a:r>
                <a14:m>
                  <m:oMath xmlns:m="http://schemas.openxmlformats.org/officeDocument/2006/math">
                    <m:r>
                      <a:rPr lang="el-GR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0→3</m:t>
                    </m:r>
                  </m:oMath>
                </a14:m>
                <a:r>
                  <a:rPr lang="el-GR" sz="18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θα είναι 2, από </a:t>
                </a:r>
                <a14:m>
                  <m:oMath xmlns:m="http://schemas.openxmlformats.org/officeDocument/2006/math">
                    <m:r>
                      <a:rPr lang="el-GR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2→1</m:t>
                    </m:r>
                  </m:oMath>
                </a14:m>
                <a:r>
                  <a:rPr lang="el-GR" sz="18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θα είναι 3 και από </a:t>
                </a:r>
                <a14:m>
                  <m:oMath xmlns:m="http://schemas.openxmlformats.org/officeDocument/2006/math">
                    <m:r>
                      <a:rPr lang="el-GR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2→3</m:t>
                    </m:r>
                  </m:oMath>
                </a14:m>
                <a:r>
                  <a:rPr lang="el-GR" sz="18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θα είναι 0 και το ελάχιστο κόστος θα είναι 14.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C2EECA-16C1-C75A-A034-085FE57404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468" r="-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348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</TotalTime>
  <Words>451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Cambria Math</vt:lpstr>
      <vt:lpstr>Garamond</vt:lpstr>
      <vt:lpstr>Symbol</vt:lpstr>
      <vt:lpstr>Times New Roman</vt:lpstr>
      <vt:lpstr>Organic</vt:lpstr>
      <vt:lpstr>Min Cost Flow Problem</vt:lpstr>
      <vt:lpstr>Επισκόπηση του Προβλήματος</vt:lpstr>
      <vt:lpstr>Μοντελοποίηση</vt:lpstr>
      <vt:lpstr>Μεταβλητές Απόφασης και Αντικειμενική Συνάρτηση</vt:lpstr>
      <vt:lpstr>Περιορισμοί</vt:lpstr>
      <vt:lpstr>Δεδομένα Εισόδου/Εξόδου υλοποίησης σε Python</vt:lpstr>
      <vt:lpstr>Παράδειγμα απλού Δικτύου</vt:lpstr>
      <vt:lpstr>Μοντελοποίηση του Απλού Δικτύου σε Γραμμικό Πρόγραμμα</vt:lpstr>
      <vt:lpstr>Λύση του Απλού Δικτύου</vt:lpstr>
      <vt:lpstr>Ευχαριστώ για την Προσοχή σας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Γιώργος Παπουτσάς</dc:creator>
  <cp:lastModifiedBy>Γιώργος Παπουτσάς</cp:lastModifiedBy>
  <cp:revision>1</cp:revision>
  <dcterms:created xsi:type="dcterms:W3CDTF">2024-09-11T08:03:08Z</dcterms:created>
  <dcterms:modified xsi:type="dcterms:W3CDTF">2024-09-11T08:26:27Z</dcterms:modified>
</cp:coreProperties>
</file>