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 name="文本框"/>
          <p:cNvSpPr>
            <a:spLocks noGrp="1"/>
          </p:cNvSpPr>
          <p:nvPr>
            <p:ph type="hdr" idx="2"/>
          </p:nvPr>
        </p:nvSpPr>
        <p:spPr>
          <a:xfrm rot="0">
            <a:off x="0" y="0"/>
            <a:ext cx="2971799" cy="458787"/>
          </a:xfrm>
          <a:prstGeom prst="rect"/>
          <a:noFill/>
          <a:ln w="12700" cmpd="sng" cap="flat">
            <a:noFill/>
            <a:prstDash val="solid"/>
            <a:round/>
          </a:ln>
        </p:spPr>
        <p:txBody>
          <a:bodyPr vert="horz" wrap="square" lIns="91425" tIns="45700" rIns="91425" bIns="45700" anchor="t" anchorCtr="0">
            <a:prstTxWarp prst="textNoShape"/>
          </a:bodyPr>
          <a:lstStyle/>
          <a:p>
            <a:pPr algn="l">
              <a:lnSpc>
                <a:spcPct val="100000"/>
              </a:lnSpc>
              <a:spcBef>
                <a:spcPts val="0"/>
              </a:spcBef>
              <a:spcAft>
                <a:spcPts val="0"/>
              </a:spcAft>
              <a:buNone/>
            </a:pPr>
            <a:endParaRPr lang="zh-CN" altLang="en-US"/>
          </a:p>
        </p:txBody>
      </p:sp>
      <p:sp>
        <p:nvSpPr>
          <p:cNvPr id="11" name="文本框"/>
          <p:cNvSpPr>
            <a:spLocks noGrp="1"/>
          </p:cNvSpPr>
          <p:nvPr>
            <p:ph type="dt" idx="10"/>
          </p:nvPr>
        </p:nvSpPr>
        <p:spPr>
          <a:xfrm rot="0">
            <a:off x="3884613" y="0"/>
            <a:ext cx="2971800" cy="458787"/>
          </a:xfrm>
          <a:prstGeom prst="rect"/>
          <a:noFill/>
          <a:ln w="12700" cmpd="sng" cap="flat">
            <a:noFill/>
            <a:prstDash val="solid"/>
            <a:round/>
          </a:ln>
        </p:spPr>
        <p:txBody>
          <a:bodyPr vert="horz" wrap="square" lIns="91425" tIns="45700" rIns="91425" bIns="45700" anchor="t" anchorCtr="0">
            <a:prstTxWarp prst="textNoShape"/>
          </a:bodyPr>
          <a:lstStyle/>
          <a:p>
            <a:pPr algn="r">
              <a:lnSpc>
                <a:spcPct val="100000"/>
              </a:lnSpc>
              <a:spcBef>
                <a:spcPts val="0"/>
              </a:spcBef>
              <a:spcAft>
                <a:spcPts val="0"/>
              </a:spcAft>
              <a:buNone/>
            </a:pPr>
            <a:endParaRPr lang="zh-CN" altLang="en-US"/>
          </a:p>
        </p:txBody>
      </p:sp>
      <p:sp>
        <p:nvSpPr>
          <p:cNvPr id="12" name="对象"/>
          <p:cNvSpPr>
            <a:spLocks noGrp="1"/>
          </p:cNvSpPr>
          <p:nvPr>
            <p:ph type="sldImg" idx="3"/>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13"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lnSpc>
                <a:spcPct val="100000"/>
              </a:lnSpc>
              <a:spcBef>
                <a:spcPts val="0"/>
              </a:spcBef>
              <a:spcAft>
                <a:spcPts val="0"/>
              </a:spcAft>
              <a:buNone/>
            </a:pPr>
            <a:endParaRPr lang="zh-CN" altLang="en-US"/>
          </a:p>
        </p:txBody>
      </p:sp>
      <p:sp>
        <p:nvSpPr>
          <p:cNvPr id="14" name="文本框"/>
          <p:cNvSpPr>
            <a:spLocks noGrp="1"/>
          </p:cNvSpPr>
          <p:nvPr>
            <p:ph type="ftr"/>
          </p:nvPr>
        </p:nvSpPr>
        <p:spPr>
          <a:xfrm rot="0">
            <a:off x="0" y="8685213"/>
            <a:ext cx="2971799" cy="458787"/>
          </a:xfrm>
          <a:prstGeom prst="rect"/>
          <a:noFill/>
          <a:ln w="12700" cmpd="sng" cap="flat">
            <a:noFill/>
            <a:prstDash val="solid"/>
            <a:round/>
          </a:ln>
        </p:spPr>
        <p:txBody>
          <a:bodyPr vert="horz" wrap="square" lIns="91425" tIns="45700" rIns="91425" bIns="45700" anchor="b" anchorCtr="0">
            <a:prstTxWarp prst="textNoShape"/>
          </a:bodyPr>
          <a:lstStyle/>
          <a:p>
            <a:pPr algn="l">
              <a:lnSpc>
                <a:spcPct val="100000"/>
              </a:lnSpc>
              <a:spcBef>
                <a:spcPts val="0"/>
              </a:spcBef>
              <a:spcAft>
                <a:spcPts val="0"/>
              </a:spcAft>
              <a:buNone/>
            </a:pPr>
            <a:endParaRPr lang="zh-CN" altLang="en-US"/>
          </a:p>
        </p:txBody>
      </p:sp>
      <p:sp>
        <p:nvSpPr>
          <p:cNvPr id="15" name="文本框"/>
          <p:cNvSpPr>
            <a:spLocks noGrp="1"/>
          </p:cNvSpPr>
          <p:nvPr>
            <p:ph type="sldNum"/>
          </p:nvPr>
        </p:nvSpPr>
        <p:spPr>
          <a:xfrm rot="0">
            <a:off x="3884613" y="8685213"/>
            <a:ext cx="2971800" cy="458787"/>
          </a:xfrm>
          <a:prstGeom prst="rect"/>
          <a:noFill/>
          <a:ln w="12700" cmpd="sng" cap="flat">
            <a:noFill/>
            <a:prstDash val="solid"/>
            <a:round/>
          </a:ln>
        </p:spPr>
        <p:txBody>
          <a:bodyPr vert="horz" wrap="square" lIns="91425" tIns="45700" rIns="91425" bIns="45700" anchor="b"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96457709"/>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9"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30"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8034061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5"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76"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2020146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9"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80"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32214476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3"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84"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62394750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88"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19823779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1"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92"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228511311"/>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96"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11390703"/>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07"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3382363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0"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41"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67370338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4"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45"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65799025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8"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49"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95520364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53"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89751387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57"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8755088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1"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62" name="文本框"/>
          <p:cNvSpPr>
            <a:spLocks noGrp="1"/>
          </p:cNvSpPr>
          <p:nvPr>
            <p:ph type="body" idx="1"/>
          </p:nvPr>
        </p:nvSpPr>
        <p:spPr>
          <a:xfrm rot="0">
            <a:off x="685800" y="4400550"/>
            <a:ext cx="5486400" cy="360060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37567708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6"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67" name="文本框"/>
          <p:cNvSpPr>
            <a:spLocks noGrp="1"/>
          </p:cNvSpPr>
          <p:nvPr>
            <p:ph type="body" idx="1"/>
          </p:nvPr>
        </p:nvSpPr>
        <p:spPr>
          <a:xfrm rot="0">
            <a:off x="685800" y="4400550"/>
            <a:ext cx="5486400" cy="360060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93816958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1"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72" name="文本框"/>
          <p:cNvSpPr>
            <a:spLocks noGrp="1"/>
          </p:cNvSpPr>
          <p:nvPr>
            <p:ph type="body" idx="1"/>
          </p:nvPr>
        </p:nvSpPr>
        <p:spPr>
          <a:xfrm rot="0">
            <a:off x="685800" y="4400550"/>
            <a:ext cx="5486400" cy="360060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49378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22" name="图片" descr="Logo&#10;&#10;Description automatically generated"/>
          <p:cNvPicPr>
            <a:picLocks/>
          </p:cNvPicPr>
          <p:nvPr/>
        </p:nvPicPr>
        <p:blipFill>
          <a:blip r:embed="rId2" cstate="print"/>
          <a:stretch>
            <a:fillRect/>
          </a:stretch>
        </p:blipFill>
        <p:spPr>
          <a:xfrm rot="0">
            <a:off x="10485002" y="6437910"/>
            <a:ext cx="1125804" cy="365126"/>
          </a:xfrm>
          <a:prstGeom prst="rect"/>
          <a:noFill/>
          <a:ln w="12700" cmpd="sng" cap="flat">
            <a:noFill/>
            <a:prstDash val="solid"/>
            <a:round/>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7" name="文本框"/>
          <p:cNvSpPr>
            <a:spLocks noGrp="1"/>
          </p:cNvSpPr>
          <p:nvPr>
            <p:ph type="ctrTitle"/>
          </p:nvPr>
        </p:nvSpPr>
        <p:spPr>
          <a:xfrm rot="0">
            <a:off x="581191" y="1020431"/>
            <a:ext cx="10993550" cy="1475013"/>
          </a:xfrm>
          <a:prstGeom prst="rect"/>
          <a:noFill/>
          <a:ln w="12700" cmpd="sng" cap="flat">
            <a:noFill/>
            <a:prstDash val="solid"/>
            <a:round/>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10000"/>
              </a:lnSpc>
              <a:spcBef>
                <a:spcPts val="32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21" name="文本框"/>
          <p:cNvSpPr>
            <a:spLocks noGrp="1"/>
          </p:cNvSpPr>
          <p:nvPr>
            <p:ph type="sldNum"/>
          </p:nvPr>
        </p:nvSpPr>
        <p:spPr>
          <a:xfrm rot="0">
            <a:off x="10558300" y="6423914"/>
            <a:ext cx="1052510" cy="365125"/>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endParaRPr>
          </a:p>
        </p:txBody>
      </p:sp>
    </p:spTree>
    <p:extLst>
      <p:ext uri="{BB962C8B-B14F-4D97-AF65-F5344CB8AC3E}">
        <p14:creationId xmlns:p14="http://schemas.microsoft.com/office/powerpoint/2010/main" val="163311025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042156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72273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6"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5"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34"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31"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32"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073" indent="-333756" algn="l">
              <a:lnSpc>
                <a:spcPct val="110000"/>
              </a:lnSpc>
              <a:spcBef>
                <a:spcPts val="360"/>
              </a:spcBef>
              <a:spcAft>
                <a:spcPts val="0"/>
              </a:spcAft>
              <a:buSzPts val="1656"/>
              <a:buFontTx/>
              <a:buChar char="◼"/>
            </a:pP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r">
              <a:lnSpc>
                <a:spcPct val="100000"/>
              </a:lnSpc>
              <a:spcBef>
                <a:spcPts val="0"/>
              </a:spcBef>
              <a:spcAft>
                <a:spcPts val="0"/>
              </a:spcAft>
              <a:buNone/>
            </a:pPr>
            <a:endParaRPr lang="zh-CN" altLang="en-US"/>
          </a:p>
        </p:txBody>
      </p:sp>
    </p:spTree>
    <p:extLst>
      <p:ext uri="{BB962C8B-B14F-4D97-AF65-F5344CB8AC3E}">
        <p14:creationId xmlns:p14="http://schemas.microsoft.com/office/powerpoint/2010/main" val="183069171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0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3"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2"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01"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97"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9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r">
              <a:lnSpc>
                <a:spcPct val="100000"/>
              </a:lnSpc>
              <a:spcBef>
                <a:spcPts val="0"/>
              </a:spcBef>
              <a:spcAft>
                <a:spcPts val="0"/>
              </a:spcAft>
              <a:buNone/>
            </a:pPr>
            <a:endParaRPr lang="zh-CN" altLang="en-US"/>
          </a:p>
        </p:txBody>
      </p:sp>
      <p:sp>
        <p:nvSpPr>
          <p:cNvPr id="99"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00"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cap="none">
              <a:solidFill>
                <a:srgbClr val="3F3F3F"/>
              </a:solidFill>
              <a:latin typeface="Libre Franklin" pitchFamily="0" charset="0"/>
              <a:ea typeface="Libre Franklin" pitchFamily="0" charset="0"/>
              <a:cs typeface="Libre Franklin" pitchFamily="0" charset="0"/>
              <a:sym typeface="Libre Franklin" pitchFamily="0" charset="0"/>
            </a:endParaRPr>
          </a:p>
        </p:txBody>
      </p:sp>
    </p:spTree>
    <p:extLst>
      <p:ext uri="{BB962C8B-B14F-4D97-AF65-F5344CB8AC3E}">
        <p14:creationId xmlns:p14="http://schemas.microsoft.com/office/powerpoint/2010/main" val="18766354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57504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645154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11532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647228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683928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688052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041510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30281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round/>
          </a:ln>
        </p:spPr>
        <p:txBody>
          <a:bodyPr vert="horz" wrap="square" lIns="91425" tIns="45700" rIns="91425" bIns="45700" anchor="b" anchorCtr="0">
            <a:prstTxWarp prst="textNoShape"/>
          </a:bodyPr>
          <a:lstStyle/>
          <a:p>
            <a:pPr algn="l">
              <a:lnSpc>
                <a:spcPct val="100000"/>
              </a:lnSpc>
              <a:spcBef>
                <a:spcPts val="0"/>
              </a:spcBef>
              <a:spcAft>
                <a:spcPts val="0"/>
              </a:spcAft>
              <a:buNone/>
            </a:pP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round/>
          </a:ln>
        </p:spPr>
        <p:txBody>
          <a:bodyPr vert="horz" wrap="square" lIns="91425" tIns="45700" rIns="91425" bIns="45700" anchor="ctr" anchorCtr="0">
            <a:prstTxWarp prst="textNoShape"/>
          </a:bodyPr>
          <a:lstStyle/>
          <a:p>
            <a:pPr marL="457200" indent="-327914" algn="l">
              <a:lnSpc>
                <a:spcPct val="110000"/>
              </a:lnSpc>
              <a:spcBef>
                <a:spcPts val="340"/>
              </a:spcBef>
              <a:spcAft>
                <a:spcPts val="0"/>
              </a:spcAft>
              <a:buClr>
                <a:schemeClr val="accent1"/>
              </a:buClr>
              <a:buSzPts val="1564"/>
              <a:buFont typeface="Noto Sans Symbols" pitchFamily="0" charset="0"/>
              <a:buChar char="◼"/>
            </a:pPr>
            <a:endParaRPr lang="zh-CN" altLang="en-US"/>
          </a:p>
        </p:txBody>
      </p:sp>
      <p:sp>
        <p:nvSpPr>
          <p:cNvPr id="4" name="文本框"/>
          <p:cNvSpPr>
            <a:spLocks noGrp="1"/>
          </p:cNvSpPr>
          <p:nvPr>
            <p:ph type="dt" idx="10"/>
          </p:nvPr>
        </p:nvSpPr>
        <p:spPr>
          <a:xfrm rot="0">
            <a:off x="7605950" y="6423914"/>
            <a:ext cx="2844798" cy="365125"/>
          </a:xfrm>
          <a:prstGeom prst="rect"/>
          <a:noFill/>
          <a:ln w="12700" cmpd="sng" cap="flat">
            <a:noFill/>
            <a:prstDash val="solid"/>
            <a:round/>
          </a:ln>
        </p:spPr>
        <p:txBody>
          <a:bodyPr vert="horz" wrap="square" lIns="91425" tIns="45700" rIns="91425" bIns="45700" anchor="ctr" anchorCtr="0">
            <a:prstTxWarp prst="textNoShape"/>
          </a:bodyPr>
          <a:lstStyle/>
          <a:p>
            <a:pPr algn="r">
              <a:lnSpc>
                <a:spcPct val="100000"/>
              </a:lnSpc>
              <a:spcBef>
                <a:spcPts val="0"/>
              </a:spcBef>
              <a:spcAft>
                <a:spcPts val="0"/>
              </a:spcAft>
              <a:buNone/>
            </a:pPr>
            <a:endParaRPr lang="zh-CN" altLang="en-US"/>
          </a:p>
        </p:txBody>
      </p:sp>
      <p:sp>
        <p:nvSpPr>
          <p:cNvPr id="5" name="文本框"/>
          <p:cNvSpPr>
            <a:spLocks noGrp="1"/>
          </p:cNvSpPr>
          <p:nvPr>
            <p:ph type="sldNum"/>
          </p:nvPr>
        </p:nvSpPr>
        <p:spPr>
          <a:xfrm rot="0">
            <a:off x="10558300" y="6423914"/>
            <a:ext cx="1052510" cy="365125"/>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cap="none">
              <a:solidFill>
                <a:srgbClr val="3F3F3F"/>
              </a:solidFill>
              <a:latin typeface="Libre Franklin" pitchFamily="0" charset="0"/>
              <a:ea typeface="Libre Franklin" pitchFamily="0" charset="0"/>
              <a:cs typeface="Libre Franklin" pitchFamily="0" charset="0"/>
              <a:sym typeface="Libre Franklin"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 name="图片" descr="Logo&#10;&#10;Description automatically generated"/>
          <p:cNvPicPr>
            <a:picLocks/>
          </p:cNvPicPr>
          <p:nvPr/>
        </p:nvPicPr>
        <p:blipFill>
          <a:blip r:embed="rId1" cstate="print"/>
          <a:stretch>
            <a:fillRect/>
          </a:stretch>
        </p:blipFill>
        <p:spPr>
          <a:xfrm rot="0">
            <a:off x="10485002" y="6437910"/>
            <a:ext cx="1125804" cy="365126"/>
          </a:xfrm>
          <a:prstGeom prst="rect"/>
          <a:noFill/>
          <a:ln w="12700" cmpd="sng" cap="flat">
            <a:noFill/>
            <a:prstDash val="solid"/>
            <a:round/>
          </a:ln>
        </p:spPr>
      </p:pic>
    </p:spTree>
    <p:extLst>
      <p:ext uri="{BB962C8B-B14F-4D97-AF65-F5344CB8AC3E}">
        <p14:creationId xmlns:p14="http://schemas.microsoft.com/office/powerpoint/2010/main" val="190895240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5.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7.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r>
              <a:rPr lang="en-US" altLang="zh-CN" sz="3600" b="1" i="0" u="none" strike="noStrike" kern="0" cap="none" spc="0" baseline="0">
                <a:solidFill>
                  <a:schemeClr val="accent1"/>
                </a:solidFill>
                <a:latin typeface="Arial" pitchFamily="0" charset="0"/>
                <a:ea typeface="Arial" pitchFamily="0" charset="0"/>
                <a:cs typeface="Arial" pitchFamily="0" charset="0"/>
                <a:sym typeface="Arial" pitchFamily="0" charset="0"/>
              </a:rPr>
              <a:t>KEYLOGGER</a:t>
            </a:r>
            <a:endParaRPr lang="zh-CN" altLang="en-US" sz="3600" b="0" i="0" u="none" strike="noStrike" kern="0" cap="none" spc="0" baseline="0">
              <a:solidFill>
                <a:srgbClr val="3F3F3F"/>
              </a:solidFill>
              <a:latin typeface="Arial" pitchFamily="0" charset="0"/>
              <a:ea typeface="Arial" pitchFamily="0" charset="0"/>
              <a:cs typeface="Lucida Sans"/>
            </a:endParaRPr>
          </a:p>
        </p:txBody>
      </p:sp>
      <p:sp>
        <p:nvSpPr>
          <p:cNvPr id="27" name="矩形"/>
          <p:cNvSpPr>
            <a:spLocks/>
          </p:cNvSpPr>
          <p:nvPr/>
        </p:nvSpPr>
        <p:spPr>
          <a:xfrm rot="0">
            <a:off x="-329782" y="1034320"/>
            <a:ext cx="12726648" cy="5771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3200" b="1" i="0" u="none" strike="noStrike" kern="0" cap="none" spc="0" baseline="0">
                <a:solidFill>
                  <a:srgbClr val="1482AB"/>
                </a:solidFill>
                <a:latin typeface="Arial" pitchFamily="0" charset="0"/>
                <a:ea typeface="Arial" pitchFamily="0" charset="0"/>
                <a:cs typeface="Arial" pitchFamily="0" charset="0"/>
                <a:sym typeface="Arial" pitchFamily="0" charset="0"/>
              </a:rPr>
              <a:t>CAPSTONE PROJECT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8" name="矩形"/>
          <p:cNvSpPr>
            <a:spLocks/>
          </p:cNvSpPr>
          <p:nvPr/>
        </p:nvSpPr>
        <p:spPr>
          <a:xfrm rot="0">
            <a:off x="3117529" y="4586365"/>
            <a:ext cx="7980300" cy="12724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Presented By: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1. </a:t>
            </a:r>
            <a:r>
              <a:rPr lang="en-US" altLang="zh-CN" sz="2000" b="1" i="0" u="none" strike="noStrike" kern="0" cap="none" spc="0" baseline="0">
                <a:solidFill>
                  <a:srgbClr val="1482AB"/>
                </a:solidFill>
                <a:latin typeface="Arial" pitchFamily="0" charset="0"/>
                <a:ea typeface="Arial" pitchFamily="0" charset="0"/>
                <a:cs typeface="Arial" pitchFamily="0" charset="0"/>
              </a:rPr>
              <a:t>Papitha R</a:t>
            </a:r>
            <a:endPar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2. University College Engineering, kanchipuram.</a:t>
            </a:r>
            <a:endPar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3. B.E(CSE).</a:t>
            </a:r>
            <a:endParaRPr lang="zh-CN" altLang="en-US"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806932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chemeClr val="accent1"/>
                </a:solidFill>
                <a:latin typeface="Arial" pitchFamily="0" charset="0"/>
                <a:ea typeface="Arial" pitchFamily="0" charset="0"/>
                <a:cs typeface="Lucida Sans"/>
              </a:rPr>
              <a:t>OUTPUT :</a:t>
            </a:r>
            <a:endParaRPr lang="zh-CN" altLang="en-US" sz="1400" b="1" i="0" u="none" strike="noStrike" kern="0" cap="none" spc="0" baseline="0">
              <a:solidFill>
                <a:schemeClr val="accent1"/>
              </a:solidFill>
              <a:latin typeface="Arial" pitchFamily="0" charset="0"/>
              <a:ea typeface="Arial" pitchFamily="0" charset="0"/>
              <a:cs typeface="Lucida Sans"/>
            </a:endParaRPr>
          </a:p>
        </p:txBody>
      </p:sp>
      <p:sp>
        <p:nvSpPr>
          <p:cNvPr id="74"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360"/>
              </a:spcBef>
              <a:spcAft>
                <a:spcPts val="0"/>
              </a:spcAft>
              <a:buNone/>
            </a:pPr>
            <a:endParaRPr lang="en-US" altLang="zh-CN" sz="1500" b="1"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r>
              <a:rPr lang="en-US" altLang="zh-CN" sz="1500" b="1" i="0" u="none" strike="noStrike" kern="0" cap="none" spc="0" baseline="0">
                <a:solidFill>
                  <a:srgbClr val="000000"/>
                </a:solidFill>
                <a:latin typeface="Arial" pitchFamily="0" charset="0"/>
                <a:ea typeface="Arial" pitchFamily="0" charset="0"/>
                <a:cs typeface="Lucida Sans"/>
              </a:rPr>
              <a:t>Key_log.json :</a:t>
            </a:r>
            <a:endParaRPr lang="en-US" altLang="zh-CN" sz="1500" b="1"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endParaRPr lang="en-US" altLang="zh-CN" sz="1250" b="0"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endParaRPr lang="en-US" altLang="zh-CN" sz="1250" b="0"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Lucida Sans"/>
              </a:rPr>
              <a:t>[{"Pressed": "Key.f11"}, {"Held": "Key.f11"}, {"Released": "Key.f11"}, {"Pressed": "Key.cmd"}, {"Held": "Key.cmd"}, {"Held": "Key.shift"}, {"Held": "'S'"}, {"Released": "'S'"}, {"Released": "Key.shift"}, {"Released": "Key.cmd"}, {"Pressed": "Key.backspace"},  </a:t>
            </a: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Lucida Sans"/>
              </a:rPr>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Lucida Sans"/>
              </a:rPr>
              <a:t> {"Released": "'t'"}]</a:t>
            </a: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7650165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chemeClr val="accent1"/>
                </a:solidFill>
                <a:latin typeface="Arial" pitchFamily="0" charset="0"/>
                <a:ea typeface="Arial" pitchFamily="0" charset="0"/>
                <a:cs typeface="Lucida Sans"/>
              </a:rPr>
              <a:t>OUTPUT :</a:t>
            </a:r>
            <a:endParaRPr lang="zh-CN" altLang="en-US" sz="1400" b="1" i="0" u="none" strike="noStrike" kern="0" cap="none" spc="0" baseline="0">
              <a:solidFill>
                <a:schemeClr val="accent1"/>
              </a:solidFill>
              <a:latin typeface="Arial" pitchFamily="0" charset="0"/>
              <a:ea typeface="Arial" pitchFamily="0" charset="0"/>
              <a:cs typeface="Lucida Sans"/>
            </a:endParaRPr>
          </a:p>
        </p:txBody>
      </p:sp>
      <p:sp>
        <p:nvSpPr>
          <p:cNvPr id="78"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36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Key_log.txt :</a:t>
            </a:r>
            <a:endParaRPr lang="en-US" altLang="zh-CN" sz="1400" b="1"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endParaRPr lang="en-US" altLang="zh-CN" sz="1400" b="1"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Lucida Sans"/>
              </a:rPr>
              <a:t>Key.f11'S'Key.shiftKey.cmdKey.backspace'k''e''y''l''o''g''g''e''r'Key.space'o''u''t''p''u''t'</a:t>
            </a: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36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9146024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RESULT</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82" name="文本框"/>
          <p:cNvSpPr>
            <a:spLocks noGrp="1"/>
          </p:cNvSpPr>
          <p:nvPr>
            <p:ph type="body" idx="1"/>
          </p:nvPr>
        </p:nvSpPr>
        <p:spPr>
          <a:xfrm rot="0">
            <a:off x="581192" y="1232450"/>
            <a:ext cx="11029499" cy="467340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5000"/>
              </a:lnSpc>
              <a:spcBef>
                <a:spcPts val="0"/>
              </a:spcBef>
              <a:spcAft>
                <a:spcPts val="0"/>
              </a:spcAft>
              <a:buNone/>
            </a:pPr>
            <a:endParaRPr lang="en-US" altLang="zh-CN" sz="2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r>
              <a:rPr lang="en-US" altLang="zh-CN" sz="2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lang="en-US" altLang="zh-CN" sz="2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0000"/>
              </a:lnSpc>
              <a:spcBef>
                <a:spcPts val="0"/>
              </a:spcBef>
              <a:spcAft>
                <a:spcPts val="0"/>
              </a:spcAft>
              <a:buNone/>
            </a:pPr>
            <a:endParaRPr lang="zh-CN" altLang="en-US" sz="2400" b="0" i="0" u="none" strike="noStrike" kern="0" cap="none" spc="0" baseline="0">
              <a:solidFill>
                <a:srgbClr val="0F0F0F"/>
              </a:solidFill>
              <a:latin typeface="Arial" pitchFamily="0" charset="0"/>
              <a:ea typeface="Arial" pitchFamily="0" charset="0"/>
              <a:cs typeface="Lucida Sans"/>
            </a:endParaRPr>
          </a:p>
        </p:txBody>
      </p:sp>
    </p:spTree>
    <p:extLst>
      <p:ext uri="{BB962C8B-B14F-4D97-AF65-F5344CB8AC3E}">
        <p14:creationId xmlns:p14="http://schemas.microsoft.com/office/powerpoint/2010/main" val="93242440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5"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CONCLUSION</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86" name="文本框"/>
          <p:cNvSpPr>
            <a:spLocks noGrp="1"/>
          </p:cNvSpPr>
          <p:nvPr>
            <p:ph type="body" idx="1"/>
          </p:nvPr>
        </p:nvSpPr>
        <p:spPr>
          <a:xfrm rot="0">
            <a:off x="581192" y="1302026"/>
            <a:ext cx="11029615" cy="4673324"/>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5000"/>
              </a:lnSpc>
              <a:spcBef>
                <a:spcPts val="0"/>
              </a:spcBef>
              <a:spcAft>
                <a:spcPts val="0"/>
              </a:spcAft>
              <a:buNone/>
            </a:pPr>
            <a:r>
              <a:rPr lang="en-US" altLang="zh-CN" sz="2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lang="zh-CN" altLang="en-US" sz="25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45177767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9" name="文本框"/>
          <p:cNvSpPr>
            <a:spLocks noGrp="1"/>
          </p:cNvSpPr>
          <p:nvPr>
            <p:ph type="body" idx="1"/>
          </p:nvPr>
        </p:nvSpPr>
        <p:spPr>
          <a:xfrm rot="0">
            <a:off x="581200" y="1302025"/>
            <a:ext cx="11029499" cy="478649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90000"/>
              </a:lnSpc>
              <a:spcBef>
                <a:spcPts val="0"/>
              </a:spcBef>
              <a:spcAft>
                <a:spcPts val="0"/>
              </a:spcAft>
              <a:buNone/>
            </a:pPr>
            <a:endParaRPr lang="en-US" altLang="zh-CN" sz="2000" b="1" i="0" u="none" strike="noStrike" kern="0" cap="none" spc="0" baseline="0">
              <a:solidFill>
                <a:srgbClr val="000000"/>
              </a:solidFill>
              <a:latin typeface="Arial" pitchFamily="0" charset="0"/>
              <a:ea typeface="Arial" pitchFamily="0" charset="0"/>
              <a:cs typeface="Lucida Sans"/>
            </a:endParaRPr>
          </a:p>
          <a:p>
            <a:pPr marL="0" indent="0" algn="l">
              <a:lnSpc>
                <a:spcPct val="95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95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95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95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0" algn="l">
              <a:lnSpc>
                <a:spcPct val="90000"/>
              </a:lnSpc>
              <a:spcBef>
                <a:spcPts val="1000"/>
              </a:spcBef>
              <a:spcAft>
                <a:spcPts val="0"/>
              </a:spcAft>
              <a:buNone/>
            </a:pPr>
            <a:endParaRPr lang="en-US" altLang="zh-CN" sz="1700" b="0" i="0" u="none" strike="noStrike" kern="0" cap="none" spc="0" baseline="0">
              <a:solidFill>
                <a:srgbClr val="000000"/>
              </a:solidFill>
              <a:latin typeface="Arial" pitchFamily="0" charset="0"/>
              <a:ea typeface="Arial" pitchFamily="0" charset="0"/>
              <a:cs typeface="Lucida Sans"/>
            </a:endParaRPr>
          </a:p>
          <a:p>
            <a:pPr marL="305435" indent="-206121" algn="l">
              <a:lnSpc>
                <a:spcPct val="90000"/>
              </a:lnSpc>
              <a:spcBef>
                <a:spcPts val="939"/>
              </a:spcBef>
              <a:spcAft>
                <a:spcPts val="0"/>
              </a:spcAft>
              <a:buNone/>
            </a:pPr>
            <a:endParaRPr lang="zh-CN" altLang="en-US" sz="1200" b="0" i="0" u="none" strike="noStrike" kern="0" cap="none" spc="0" baseline="0">
              <a:solidFill>
                <a:srgbClr val="000000"/>
              </a:solidFill>
              <a:latin typeface="Arial" pitchFamily="0" charset="0"/>
              <a:ea typeface="Arial" pitchFamily="0" charset="0"/>
              <a:cs typeface="Lucida Sans"/>
            </a:endParaRPr>
          </a:p>
        </p:txBody>
      </p:sp>
      <p:sp>
        <p:nvSpPr>
          <p:cNvPr id="90" name="矩形"/>
          <p:cNvSpPr>
            <a:spLocks/>
          </p:cNvSpPr>
          <p:nvPr/>
        </p:nvSpPr>
        <p:spPr>
          <a:xfrm rot="0">
            <a:off x="535670" y="844659"/>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80000"/>
              </a:lnSpc>
              <a:spcBef>
                <a:spcPts val="0"/>
              </a:spcBef>
              <a:spcAft>
                <a:spcPts val="0"/>
              </a:spcAft>
              <a:buNone/>
            </a:pPr>
            <a:r>
              <a:rPr lang="en-US" altLang="zh-CN" sz="3300" b="1" i="0" u="none" strike="noStrike" kern="0" cap="none" spc="0" baseline="0">
                <a:solidFill>
                  <a:schemeClr val="accent1"/>
                </a:solidFill>
                <a:latin typeface="Arial" pitchFamily="0" charset="0"/>
                <a:ea typeface="Arial" pitchFamily="0" charset="0"/>
                <a:cs typeface="Arial" pitchFamily="0" charset="0"/>
                <a:sym typeface="Arial" pitchFamily="0" charset="0"/>
              </a:rPr>
              <a:t>FUTURE SCOPE</a:t>
            </a:r>
            <a:endParaRPr lang="zh-CN" altLang="en-US" sz="11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3124071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REFERENCES</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94" name="文本框"/>
          <p:cNvSpPr>
            <a:spLocks noGrp="1"/>
          </p:cNvSpPr>
          <p:nvPr>
            <p:ph type="body" idx="1"/>
          </p:nvPr>
        </p:nvSpPr>
        <p:spPr>
          <a:xfrm rot="0">
            <a:off x="581200" y="1302025"/>
            <a:ext cx="11029499" cy="504600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5000"/>
              </a:lnSpc>
              <a:spcBef>
                <a:spcPts val="0"/>
              </a:spcBef>
              <a:spcAft>
                <a:spcPts val="0"/>
              </a:spcAft>
              <a:buNone/>
            </a:pP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1. Christodorescu, Mihai, et al. </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"Semantics-aware malware detection."</a:t>
            </a: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Proceedings of the 2005 ACM SIGPLAN conference on Programming language design and implementation. 2005.</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42900" algn="l">
              <a:lnSpc>
                <a:spcPct val="115000"/>
              </a:lnSpc>
              <a:spcBef>
                <a:spcPts val="0"/>
              </a:spcBef>
              <a:spcAft>
                <a:spcPts val="0"/>
              </a:spcAft>
              <a:buClr>
                <a:srgbClr val="000000"/>
              </a:buClr>
              <a:buSzPts val="1800"/>
              <a:buFont typeface="Calibri" pitchFamily="0" charset="0"/>
              <a:buChar char="●"/>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This paper discusses the importance of semantics-aware malware detection techniques, which can be applicable in detecting keyloggers.</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Roesch, Martin. </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"Snort: Lightweight intrusion detection for networks."</a:t>
            </a: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Proceedings of the 13th USENIX conference on System administration. 1999.</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42900" algn="l">
              <a:lnSpc>
                <a:spcPct val="115000"/>
              </a:lnSpc>
              <a:spcBef>
                <a:spcPts val="0"/>
              </a:spcBef>
              <a:spcAft>
                <a:spcPts val="0"/>
              </a:spcAft>
              <a:buClr>
                <a:srgbClr val="000000"/>
              </a:buClr>
              <a:buSzPts val="1800"/>
              <a:buFont typeface="Calibri" pitchFamily="0" charset="0"/>
              <a:buChar char="●"/>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Snort is a widely used open-source intrusion detection system (IDS) that can be instrumental in detecting keylogger activities on networks.</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Ahmad, Rashid, et al. </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"Anomaly detection techniques in computer network security: A review."</a:t>
            </a: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International Journal of Computer Applications 69.22 (2013): 1-5.</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42900" algn="l">
              <a:lnSpc>
                <a:spcPct val="115000"/>
              </a:lnSpc>
              <a:spcBef>
                <a:spcPts val="0"/>
              </a:spcBef>
              <a:spcAft>
                <a:spcPts val="0"/>
              </a:spcAft>
              <a:buClr>
                <a:srgbClr val="000000"/>
              </a:buClr>
              <a:buSzPts val="1800"/>
              <a:buFont typeface="Calibri" pitchFamily="0" charset="0"/>
              <a:buChar char="●"/>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review paper provides insights into various anomaly detection techniques, which can be valuable in detecting keylogger activities as anomalies in user behavior.</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0" algn="l">
              <a:lnSpc>
                <a:spcPct val="110000"/>
              </a:lnSpc>
              <a:spcBef>
                <a:spcPts val="0"/>
              </a:spcBef>
              <a:spcAft>
                <a:spcPts val="0"/>
              </a:spcAft>
              <a:buNone/>
            </a:pPr>
            <a:endParaRPr lang="zh-CN" altLang="en-US" sz="2400" b="0" i="0" u="none" strike="noStrike" kern="0" cap="none" spc="0" baseline="0">
              <a:solidFill>
                <a:srgbClr val="0F0F0F"/>
              </a:solidFill>
              <a:latin typeface="Arial" pitchFamily="0" charset="0"/>
              <a:ea typeface="Arial" pitchFamily="0" charset="0"/>
              <a:cs typeface="Lucida Sans"/>
            </a:endParaRPr>
          </a:p>
        </p:txBody>
      </p:sp>
    </p:spTree>
    <p:extLst>
      <p:ext uri="{BB962C8B-B14F-4D97-AF65-F5344CB8AC3E}">
        <p14:creationId xmlns:p14="http://schemas.microsoft.com/office/powerpoint/2010/main" val="134457263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5" name="文本框"/>
          <p:cNvSpPr>
            <a:spLocks noGrp="1"/>
          </p:cNvSpPr>
          <p:nvPr>
            <p:ph type="title"/>
          </p:nvPr>
        </p:nvSpPr>
        <p:spPr>
          <a:xfrm rot="0">
            <a:off x="1463041" y="2766217"/>
            <a:ext cx="9298745" cy="1325563"/>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2060"/>
                </a:solidFill>
                <a:latin typeface="Arial" pitchFamily="0" charset="0"/>
                <a:ea typeface="Arial" pitchFamily="0" charset="0"/>
                <a:cs typeface="Arial" pitchFamily="0" charset="0"/>
                <a:sym typeface="Arial" pitchFamily="0" charset="0"/>
              </a:rPr>
              <a:t>THANK YOU</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24415392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2060"/>
                </a:solidFill>
                <a:latin typeface="Arial" pitchFamily="0" charset="0"/>
                <a:ea typeface="Arial" pitchFamily="0" charset="0"/>
                <a:cs typeface="Arial" pitchFamily="0" charset="0"/>
                <a:sym typeface="Arial" pitchFamily="0" charset="0"/>
              </a:rPr>
              <a:t>OUTLINE</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10000"/>
              </a:lnSpc>
              <a:spcBef>
                <a:spcPts val="0"/>
              </a:spcBef>
              <a:spcAft>
                <a:spcPts val="0"/>
              </a:spcAft>
              <a:buNone/>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Problem Statement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Proposed System/Solution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System Development Approach </a:t>
            </a: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Algorithm &amp; Deployment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Result (Output Image)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Future Scope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References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206121" algn="l">
              <a:lnSpc>
                <a:spcPct val="110000"/>
              </a:lnSpc>
              <a:spcBef>
                <a:spcPts val="939"/>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7283894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PROBLEM STATEMENT</a:t>
            </a:r>
            <a:endParaRPr lang="zh-CN" altLang="en-US" sz="4000" b="0" i="0" u="none" strike="noStrike" kern="0" cap="none" spc="0" baseline="0">
              <a:solidFill>
                <a:srgbClr val="000000"/>
              </a:solidFill>
              <a:latin typeface="Arial" pitchFamily="0" charset="0"/>
              <a:ea typeface="Arial" pitchFamily="0" charset="0"/>
              <a:cs typeface="Lucida Sans"/>
            </a:endParaRPr>
          </a:p>
        </p:txBody>
      </p:sp>
      <p:sp>
        <p:nvSpPr>
          <p:cNvPr id="43" name="文本框"/>
          <p:cNvSpPr>
            <a:spLocks noGrp="1"/>
          </p:cNvSpPr>
          <p:nvPr>
            <p:ph type="body" idx="1"/>
          </p:nvPr>
        </p:nvSpPr>
        <p:spPr>
          <a:xfrm rot="0">
            <a:off x="501052" y="1232457"/>
            <a:ext cx="11029499" cy="467340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r>
              <a:rPr lang="en-US" altLang="zh-CN" sz="2600" b="0" i="0" u="none" strike="noStrike" kern="0" cap="none" spc="0" baseline="0">
                <a:solidFill>
                  <a:srgbClr val="0F0F0F"/>
                </a:solidFill>
                <a:latin typeface="Arial" pitchFamily="0" charset="0"/>
                <a:ea typeface="Arial" pitchFamily="0" charset="0"/>
                <a:cs typeface="Lucida San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zh-CN" altLang="en-US" sz="2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5881328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PROPOSED SOLUTION</a:t>
            </a:r>
            <a:endParaRPr lang="zh-CN" altLang="en-US" sz="4000" b="0" i="0" u="none" strike="noStrike" kern="0" cap="none" spc="0" baseline="0">
              <a:solidFill>
                <a:srgbClr val="000000"/>
              </a:solidFill>
              <a:latin typeface="Arial" pitchFamily="0" charset="0"/>
              <a:ea typeface="Arial" pitchFamily="0" charset="0"/>
              <a:cs typeface="Lucida Sans"/>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round/>
          </a:ln>
        </p:spPr>
        <p:txBody>
          <a:bodyPr vert="horz" wrap="square" lIns="91425" tIns="45700" rIns="91425" bIns="45700" anchor="ctr" anchorCtr="0">
            <a:prstTxWarp prst="textNoShape"/>
          </a:bodyPr>
          <a:lstStyle/>
          <a:p>
            <a:pPr marL="305308" indent="-235204" algn="l">
              <a:lnSpc>
                <a:spcPct val="110000"/>
              </a:lnSpc>
              <a:spcBef>
                <a:spcPts val="0"/>
              </a:spcBef>
              <a:spcAft>
                <a:spcPts val="0"/>
              </a:spcAft>
              <a:buNone/>
            </a:pPr>
            <a:endPar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endParaRPr lang="en-US" altLang="zh-CN" sz="15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943" indent="-296037" algn="l">
              <a:lnSpc>
                <a:spcPct val="115000"/>
              </a:lnSpc>
              <a:spcBef>
                <a:spcPts val="0"/>
              </a:spcBef>
              <a:spcAft>
                <a:spcPts val="0"/>
              </a:spcAft>
              <a:buSzPts val="1500"/>
              <a:buFontTx/>
              <a:buChar char="◼"/>
            </a:pPr>
            <a:r>
              <a:rPr lang="en-US" altLang="zh-CN" sz="1500" b="1" i="0" u="none" strike="noStrike" kern="0" cap="none" spc="0" baseline="0">
                <a:solidFill>
                  <a:srgbClr val="000000"/>
                </a:solidFill>
                <a:latin typeface="Calibri" pitchFamily="0" charset="0"/>
                <a:ea typeface="Calibri" pitchFamily="0" charset="0"/>
                <a:cs typeface="Calibri" pitchFamily="0" charset="0"/>
                <a:sym typeface="Calibri" pitchFamily="0" charset="0"/>
              </a:rPr>
              <a:t>1. Data Collection:</a:t>
            </a:r>
            <a:endParaRPr lang="en-US" altLang="zh-CN" sz="15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296037" algn="l">
              <a:lnSpc>
                <a:spcPct val="115000"/>
              </a:lnSpc>
              <a:spcBef>
                <a:spcPts val="0"/>
              </a:spcBef>
              <a:spcAft>
                <a:spcPts val="0"/>
              </a:spcAft>
              <a:buSzPts val="1500"/>
              <a:buFontTx/>
              <a:buChar char="◼"/>
            </a:pPr>
            <a:r>
              <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"Efficiently gather diverse datasets encompassing keystroke dynamics and contextual information from users across various platforms and applications."</a:t>
            </a:r>
            <a:endPar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r>
              <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296037" algn="l">
              <a:lnSpc>
                <a:spcPct val="115000"/>
              </a:lnSpc>
              <a:spcBef>
                <a:spcPts val="0"/>
              </a:spcBef>
              <a:spcAft>
                <a:spcPts val="0"/>
              </a:spcAft>
              <a:buSzPts val="1500"/>
              <a:buFontTx/>
              <a:buChar char="◼"/>
            </a:pPr>
            <a:r>
              <a:rPr lang="en-US" altLang="zh-CN" sz="1500" b="1" i="0" u="none" strike="noStrike" kern="0" cap="none" spc="0" baseline="0">
                <a:solidFill>
                  <a:srgbClr val="000000"/>
                </a:solidFill>
                <a:latin typeface="Calibri" pitchFamily="0" charset="0"/>
                <a:ea typeface="Calibri" pitchFamily="0" charset="0"/>
                <a:cs typeface="Calibri" pitchFamily="0" charset="0"/>
                <a:sym typeface="Calibri" pitchFamily="0" charset="0"/>
              </a:rPr>
              <a:t>2. Data Preprocessing:</a:t>
            </a:r>
            <a:endParaRPr lang="en-US" altLang="zh-CN" sz="15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296037" algn="l">
              <a:lnSpc>
                <a:spcPct val="115000"/>
              </a:lnSpc>
              <a:spcBef>
                <a:spcPts val="0"/>
              </a:spcBef>
              <a:spcAft>
                <a:spcPts val="0"/>
              </a:spcAft>
              <a:buSzPts val="1500"/>
              <a:buFontTx/>
              <a:buChar char="◼"/>
            </a:pPr>
            <a:r>
              <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"Implement thorough data cleansing, normalization, and feature engineering techniques to prepare keystroke data for machine learning analysis, ensuring accuracy and reliability."</a:t>
            </a:r>
            <a:endPar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0" algn="l">
              <a:lnSpc>
                <a:spcPct val="115000"/>
              </a:lnSpc>
              <a:spcBef>
                <a:spcPts val="0"/>
              </a:spcBef>
              <a:spcAft>
                <a:spcPts val="0"/>
              </a:spcAft>
              <a:buNone/>
            </a:pPr>
            <a:r>
              <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296037" algn="l">
              <a:lnSpc>
                <a:spcPct val="115000"/>
              </a:lnSpc>
              <a:spcBef>
                <a:spcPts val="0"/>
              </a:spcBef>
              <a:spcAft>
                <a:spcPts val="0"/>
              </a:spcAft>
              <a:buSzPts val="1500"/>
              <a:buFontTx/>
              <a:buChar char="◼"/>
            </a:pPr>
            <a:r>
              <a:rPr lang="en-US" altLang="zh-CN" sz="1500" b="1" i="0" u="none" strike="noStrike" kern="0" cap="none" spc="0" baseline="0">
                <a:solidFill>
                  <a:srgbClr val="000000"/>
                </a:solidFill>
                <a:latin typeface="Calibri" pitchFamily="0" charset="0"/>
                <a:ea typeface="Calibri" pitchFamily="0" charset="0"/>
                <a:cs typeface="Calibri" pitchFamily="0" charset="0"/>
                <a:sym typeface="Calibri" pitchFamily="0" charset="0"/>
              </a:rPr>
              <a:t>3. Machine Learning Algorithm:</a:t>
            </a:r>
            <a:r>
              <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296037" algn="l">
              <a:lnSpc>
                <a:spcPct val="115000"/>
              </a:lnSpc>
              <a:spcBef>
                <a:spcPts val="0"/>
              </a:spcBef>
              <a:spcAft>
                <a:spcPts val="0"/>
              </a:spcAft>
              <a:buSzPts val="1500"/>
              <a:buFontTx/>
              <a:buChar char="◼"/>
            </a:pPr>
            <a:r>
              <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"Leverage advanced machine learning algorithms such as deep neural networks or ensemble methods to detect and classify keylogger behavior accurately while minimizing false positives."</a:t>
            </a:r>
            <a:endPar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0" algn="l">
              <a:lnSpc>
                <a:spcPct val="115000"/>
              </a:lnSpc>
              <a:spcBef>
                <a:spcPts val="0"/>
              </a:spcBef>
              <a:spcAft>
                <a:spcPts val="0"/>
              </a:spcAft>
              <a:buNone/>
            </a:pPr>
            <a:r>
              <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296037" algn="l">
              <a:lnSpc>
                <a:spcPct val="115000"/>
              </a:lnSpc>
              <a:spcBef>
                <a:spcPts val="0"/>
              </a:spcBef>
              <a:spcAft>
                <a:spcPts val="0"/>
              </a:spcAft>
              <a:buSzPts val="1500"/>
              <a:buFontTx/>
              <a:buChar char="◼"/>
            </a:pPr>
            <a:r>
              <a:rPr lang="en-US" altLang="zh-CN" sz="1500" b="1" i="0" u="none" strike="noStrike" kern="0" cap="none" spc="0" baseline="0">
                <a:solidFill>
                  <a:srgbClr val="000000"/>
                </a:solidFill>
                <a:latin typeface="Calibri" pitchFamily="0" charset="0"/>
                <a:ea typeface="Calibri" pitchFamily="0" charset="0"/>
                <a:cs typeface="Calibri" pitchFamily="0" charset="0"/>
                <a:sym typeface="Calibri" pitchFamily="0" charset="0"/>
              </a:rPr>
              <a:t>4. Deployment:</a:t>
            </a:r>
            <a:endParaRPr lang="en-US" altLang="zh-CN" sz="15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296037" algn="l">
              <a:lnSpc>
                <a:spcPct val="115000"/>
              </a:lnSpc>
              <a:spcBef>
                <a:spcPts val="0"/>
              </a:spcBef>
              <a:spcAft>
                <a:spcPts val="0"/>
              </a:spcAft>
              <a:buSzPts val="1500"/>
              <a:buFontTx/>
              <a:buChar char="◼"/>
            </a:pPr>
            <a:r>
              <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"Deploy the trained model into production environments using scalable infrastructure and integration protocols, ensuring seamless operation across diverse systems and applications."</a:t>
            </a:r>
            <a:endPar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0" algn="l">
              <a:lnSpc>
                <a:spcPct val="115000"/>
              </a:lnSpc>
              <a:spcBef>
                <a:spcPts val="0"/>
              </a:spcBef>
              <a:spcAft>
                <a:spcPts val="0"/>
              </a:spcAft>
              <a:buNone/>
            </a:pPr>
            <a:endPar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296037" algn="l">
              <a:lnSpc>
                <a:spcPct val="115000"/>
              </a:lnSpc>
              <a:spcBef>
                <a:spcPts val="0"/>
              </a:spcBef>
              <a:spcAft>
                <a:spcPts val="0"/>
              </a:spcAft>
              <a:buSzPts val="1500"/>
              <a:buFontTx/>
              <a:buChar char="◼"/>
            </a:pPr>
            <a:r>
              <a:rPr lang="en-US" altLang="zh-CN" sz="1500" b="1" i="0" u="none" strike="noStrike" kern="0" cap="none" spc="0" baseline="0">
                <a:solidFill>
                  <a:srgbClr val="000000"/>
                </a:solidFill>
                <a:latin typeface="Calibri" pitchFamily="0" charset="0"/>
                <a:ea typeface="Calibri" pitchFamily="0" charset="0"/>
                <a:cs typeface="Calibri" pitchFamily="0" charset="0"/>
                <a:sym typeface="Calibri" pitchFamily="0" charset="0"/>
              </a:rPr>
              <a:t>5. Evaluation:</a:t>
            </a:r>
            <a:endParaRPr lang="en-US" altLang="zh-CN" sz="15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943" indent="-296037" algn="l">
              <a:lnSpc>
                <a:spcPct val="115000"/>
              </a:lnSpc>
              <a:spcBef>
                <a:spcPts val="0"/>
              </a:spcBef>
              <a:spcAft>
                <a:spcPts val="0"/>
              </a:spcAft>
              <a:buSzPts val="1500"/>
              <a:buFontTx/>
              <a:buChar char="◼"/>
            </a:pPr>
            <a:r>
              <a:rPr lang="en-US" altLang="zh-CN" sz="15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"Conduct rigorous performance evaluation using metrics such as precision, recall, and F1-score to assess the model's effectiveness in detecting keyloggers while considering real-world usability and practicality."</a:t>
            </a:r>
            <a:endParaRPr lang="en-US" altLang="zh-CN" sz="1500" b="0"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939"/>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15504118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SYSTEM  APPROACH</a:t>
            </a:r>
            <a:endParaRPr lang="zh-CN" altLang="en-US" sz="4000" b="0" i="0" u="none" strike="noStrike" kern="0" cap="none" spc="0" baseline="0">
              <a:solidFill>
                <a:schemeClr val="accent1"/>
              </a:solidFill>
              <a:latin typeface="Calibri" pitchFamily="0" charset="0"/>
              <a:ea typeface="Calibri" pitchFamily="0" charset="0"/>
              <a:cs typeface="Calibri" pitchFamily="0" charset="0"/>
              <a:sym typeface="Calibri"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5000"/>
              </a:lnSpc>
              <a:spcBef>
                <a:spcPts val="0"/>
              </a:spcBef>
              <a:spcAft>
                <a:spcPts val="0"/>
              </a:spcAft>
              <a:buNone/>
            </a:pPr>
            <a:r>
              <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System Approach for Keylogger Threat Mitigation:</a:t>
            </a:r>
            <a:endPar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endPar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r>
              <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1. System Requirements:</a:t>
            </a:r>
            <a:endPar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36550" algn="l">
              <a:lnSpc>
                <a:spcPct val="115000"/>
              </a:lnSpc>
              <a:spcBef>
                <a:spcPts val="0"/>
              </a:spcBef>
              <a:spcAft>
                <a:spcPts val="0"/>
              </a:spcAft>
              <a:buClr>
                <a:srgbClr val="000000"/>
              </a:buClr>
              <a:buSzPts val="1700"/>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Ensure compatibility with multiple operating systems.</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36550" algn="l">
              <a:lnSpc>
                <a:spcPct val="115000"/>
              </a:lnSpc>
              <a:spcBef>
                <a:spcPts val="0"/>
              </a:spcBef>
              <a:spcAft>
                <a:spcPts val="0"/>
              </a:spcAft>
              <a:buClr>
                <a:srgbClr val="000000"/>
              </a:buClr>
              <a:buSzPts val="1700"/>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Develop lightweight and efficient monitoring capabilities.</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36550" algn="l">
              <a:lnSpc>
                <a:spcPct val="115000"/>
              </a:lnSpc>
              <a:spcBef>
                <a:spcPts val="0"/>
              </a:spcBef>
              <a:spcAft>
                <a:spcPts val="0"/>
              </a:spcAft>
              <a:buClr>
                <a:srgbClr val="000000"/>
              </a:buClr>
              <a:buSzPts val="1700"/>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Enable real-time detection and response.</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36550" algn="l">
              <a:lnSpc>
                <a:spcPct val="115000"/>
              </a:lnSpc>
              <a:spcBef>
                <a:spcPts val="0"/>
              </a:spcBef>
              <a:spcAft>
                <a:spcPts val="0"/>
              </a:spcAft>
              <a:buClr>
                <a:srgbClr val="000000"/>
              </a:buClr>
              <a:buSzPts val="1700"/>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Design for scalability and integration flexibility.</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r>
              <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2. Libraries Required:</a:t>
            </a:r>
            <a:endPar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36550" algn="l">
              <a:lnSpc>
                <a:spcPct val="115000"/>
              </a:lnSpc>
              <a:spcBef>
                <a:spcPts val="0"/>
              </a:spcBef>
              <a:spcAft>
                <a:spcPts val="0"/>
              </a:spcAft>
              <a:buClr>
                <a:srgbClr val="000000"/>
              </a:buClr>
              <a:buSzPts val="1700"/>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Python for machine learning development.</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36550" algn="l">
              <a:lnSpc>
                <a:spcPct val="115000"/>
              </a:lnSpc>
              <a:spcBef>
                <a:spcPts val="0"/>
              </a:spcBef>
              <a:spcAft>
                <a:spcPts val="0"/>
              </a:spcAft>
              <a:buClr>
                <a:srgbClr val="000000"/>
              </a:buClr>
              <a:buSzPts val="1700"/>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TensorFlow/Keras for deep learning models.</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36550" algn="l">
              <a:lnSpc>
                <a:spcPct val="115000"/>
              </a:lnSpc>
              <a:spcBef>
                <a:spcPts val="0"/>
              </a:spcBef>
              <a:spcAft>
                <a:spcPts val="0"/>
              </a:spcAft>
              <a:buClr>
                <a:srgbClr val="000000"/>
              </a:buClr>
              <a:buSzPts val="1700"/>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Scikit-learn for traditional machine learning algorithms.</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36550" algn="l">
              <a:lnSpc>
                <a:spcPct val="115000"/>
              </a:lnSpc>
              <a:spcBef>
                <a:spcPts val="0"/>
              </a:spcBef>
              <a:spcAft>
                <a:spcPts val="0"/>
              </a:spcAft>
              <a:buClr>
                <a:srgbClr val="000000"/>
              </a:buClr>
              <a:buSzPts val="1700"/>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Pandas/Numpy for data manipulation.</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36550" algn="l">
              <a:lnSpc>
                <a:spcPct val="115000"/>
              </a:lnSpc>
              <a:spcBef>
                <a:spcPts val="0"/>
              </a:spcBef>
              <a:spcAft>
                <a:spcPts val="0"/>
              </a:spcAft>
              <a:buClr>
                <a:srgbClr val="000000"/>
              </a:buClr>
              <a:buSzPts val="1700"/>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Matplotlib/Seaborn for visualization.</a:t>
            </a:r>
            <a:endParaRPr lang="zh-CN" altLang="en-US" sz="1400" b="1" i="0" u="none" strike="noStrike" kern="0" cap="none" spc="0" baseline="0">
              <a:solidFill>
                <a:srgbClr val="0F0F0F"/>
              </a:solidFill>
              <a:latin typeface="Arial" pitchFamily="0" charset="0"/>
              <a:ea typeface="Arial" pitchFamily="0" charset="0"/>
              <a:cs typeface="Lucida Sans"/>
            </a:endParaRPr>
          </a:p>
        </p:txBody>
      </p:sp>
    </p:spTree>
    <p:extLst>
      <p:ext uri="{BB962C8B-B14F-4D97-AF65-F5344CB8AC3E}">
        <p14:creationId xmlns:p14="http://schemas.microsoft.com/office/powerpoint/2010/main" val="5005839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ALGORITHM &amp; DEPLOYMENT</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55" name="文本框"/>
          <p:cNvSpPr>
            <a:spLocks noGrp="1"/>
          </p:cNvSpPr>
          <p:nvPr>
            <p:ph type="body" idx="1"/>
          </p:nvPr>
        </p:nvSpPr>
        <p:spPr>
          <a:xfrm rot="0">
            <a:off x="581200" y="1302025"/>
            <a:ext cx="11029499" cy="519180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5000"/>
              </a:lnSpc>
              <a:spcBef>
                <a:spcPts val="0"/>
              </a:spcBef>
              <a:spcAft>
                <a:spcPts val="0"/>
              </a:spcAft>
              <a:buNone/>
            </a:pPr>
            <a:r>
              <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1. Algorithm Selection:</a:t>
            </a:r>
            <a:endPar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14960" algn="l">
              <a:lnSpc>
                <a:spcPct val="115000"/>
              </a:lnSpc>
              <a:spcBef>
                <a:spcPts val="0"/>
              </a:spcBef>
              <a:spcAft>
                <a:spcPts val="0"/>
              </a:spcAft>
              <a:buClr>
                <a:srgbClr val="000000"/>
              </a:buClr>
              <a:buSzPts val="1656"/>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Choose machine learning algorithms capable of detecting patterns indicative of keylogger activity, such as anomaly detection algorithms, deep learning models, or ensemble methods.</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14960" algn="l">
              <a:lnSpc>
                <a:spcPct val="115000"/>
              </a:lnSpc>
              <a:spcBef>
                <a:spcPts val="0"/>
              </a:spcBef>
              <a:spcAft>
                <a:spcPts val="0"/>
              </a:spcAft>
              <a:buClr>
                <a:srgbClr val="000000"/>
              </a:buClr>
              <a:buSzPts val="1656"/>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Prioritize algorithms with high accuracy, scalability, and efficiency to effectively identify and mitigate keylogger threats.</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r>
              <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2. Data Input:</a:t>
            </a:r>
            <a:endPar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14960" algn="l">
              <a:lnSpc>
                <a:spcPct val="115000"/>
              </a:lnSpc>
              <a:spcBef>
                <a:spcPts val="0"/>
              </a:spcBef>
              <a:spcAft>
                <a:spcPts val="0"/>
              </a:spcAft>
              <a:buClr>
                <a:srgbClr val="000000"/>
              </a:buClr>
              <a:buSzPts val="1656"/>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Collect diverse datasets containing keystroke dynamics and contextual information from users' systems, including timestamps, application usage, and user interactions.</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14960" algn="l">
              <a:lnSpc>
                <a:spcPct val="115000"/>
              </a:lnSpc>
              <a:spcBef>
                <a:spcPts val="0"/>
              </a:spcBef>
              <a:spcAft>
                <a:spcPts val="0"/>
              </a:spcAft>
              <a:buClr>
                <a:srgbClr val="000000"/>
              </a:buClr>
              <a:buSzPts val="1656"/>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Ensure data input pipelines are robust and secure, protecting sensitive information from interception or tampering by potential keyloggers.</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r>
              <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3. Training Process:</a:t>
            </a:r>
            <a:endPar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14960" algn="l">
              <a:lnSpc>
                <a:spcPct val="115000"/>
              </a:lnSpc>
              <a:spcBef>
                <a:spcPts val="0"/>
              </a:spcBef>
              <a:spcAft>
                <a:spcPts val="0"/>
              </a:spcAft>
              <a:buClr>
                <a:srgbClr val="000000"/>
              </a:buClr>
              <a:buSzPts val="1656"/>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Preprocess input data using techniques such as normalization, feature extraction, and dimensionality reduction to enhance model performance.</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14960" algn="l">
              <a:lnSpc>
                <a:spcPct val="115000"/>
              </a:lnSpc>
              <a:spcBef>
                <a:spcPts val="0"/>
              </a:spcBef>
              <a:spcAft>
                <a:spcPts val="0"/>
              </a:spcAft>
              <a:buClr>
                <a:srgbClr val="000000"/>
              </a:buClr>
              <a:buSzPts val="1656"/>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Train machine learning models using labeled datasets, emphasizing the importance of representative samples and balanced class distributions to improve detection accuracy.</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14960" algn="l">
              <a:lnSpc>
                <a:spcPct val="115000"/>
              </a:lnSpc>
              <a:spcBef>
                <a:spcPts val="0"/>
              </a:spcBef>
              <a:spcAft>
                <a:spcPts val="0"/>
              </a:spcAft>
              <a:buClr>
                <a:srgbClr val="000000"/>
              </a:buClr>
              <a:buSzPts val="1656"/>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Validate models using cross-validation techniques to assess generalization performance and identify potential overfitting or underfitting issues.</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15000"/>
              </a:lnSpc>
              <a:spcBef>
                <a:spcPts val="0"/>
              </a:spcBef>
              <a:spcAft>
                <a:spcPts val="0"/>
              </a:spcAft>
              <a:buNone/>
            </a:pPr>
            <a:r>
              <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4. Prediction Process:</a:t>
            </a:r>
            <a:endParaRPr lang="en-US" altLang="zh-CN" sz="1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14960" algn="l">
              <a:lnSpc>
                <a:spcPct val="115000"/>
              </a:lnSpc>
              <a:spcBef>
                <a:spcPts val="0"/>
              </a:spcBef>
              <a:spcAft>
                <a:spcPts val="0"/>
              </a:spcAft>
              <a:buClr>
                <a:srgbClr val="000000"/>
              </a:buClr>
              <a:buSzPts val="1656"/>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Deploy trained models to continuously monitor user keystroke activities in real-time, leveraging efficient prediction algorithms to detect suspicious behavior indicative of keylogger activity.</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073" indent="-309499" algn="l">
              <a:lnSpc>
                <a:spcPct val="115000"/>
              </a:lnSpc>
              <a:spcBef>
                <a:spcPts val="0"/>
              </a:spcBef>
              <a:spcAft>
                <a:spcPts val="0"/>
              </a:spcAft>
              <a:buClr>
                <a:srgbClr val="000000"/>
              </a:buClr>
              <a:buSzPts val="1656"/>
              <a:buFont typeface="Calibri" pitchFamily="0" charset="0"/>
              <a:buChar char="●"/>
            </a:pPr>
            <a:r>
              <a:rPr lang="en-US" altLang="zh-CN" sz="1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Implement mechanisms to trigger alerts or responses when keylogger threats are detected, enabling rapid mitigation actions to prevent data compromise and mitigate potential damages</a:t>
            </a:r>
            <a:r>
              <a:rPr lang="en-US" altLang="zh-CN" sz="13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2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9726353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chemeClr val="accent1"/>
                </a:solidFill>
                <a:latin typeface="Arial" pitchFamily="0" charset="0"/>
                <a:ea typeface="Arial" pitchFamily="0" charset="0"/>
                <a:cs typeface="Arial" pitchFamily="0" charset="0"/>
                <a:sym typeface="Arial" pitchFamily="0" charset="0"/>
              </a:rPr>
              <a:t>PROGRAM :</a:t>
            </a:r>
            <a:endParaRPr lang="zh-CN" altLang="en-US" sz="1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p:txBody>
      </p:sp>
      <p:pic>
        <p:nvPicPr>
          <p:cNvPr id="59" name="图片"/>
          <p:cNvPicPr>
            <a:picLocks/>
          </p:cNvPicPr>
          <p:nvPr/>
        </p:nvPicPr>
        <p:blipFill>
          <a:blip r:embed="rId1" cstate="print"/>
          <a:stretch>
            <a:fillRect/>
          </a:stretch>
        </p:blipFill>
        <p:spPr>
          <a:xfrm rot="0">
            <a:off x="581200" y="1326949"/>
            <a:ext cx="4773424" cy="5340926"/>
          </a:xfrm>
          <a:prstGeom prst="rect"/>
          <a:noFill/>
          <a:ln w="12700" cmpd="sng" cap="flat">
            <a:noFill/>
            <a:prstDash val="solid"/>
            <a:round/>
          </a:ln>
        </p:spPr>
      </p:pic>
      <p:pic>
        <p:nvPicPr>
          <p:cNvPr id="60" name="图片"/>
          <p:cNvPicPr>
            <a:picLocks/>
          </p:cNvPicPr>
          <p:nvPr/>
        </p:nvPicPr>
        <p:blipFill>
          <a:blip r:embed="rId2" cstate="print"/>
          <a:stretch>
            <a:fillRect/>
          </a:stretch>
        </p:blipFill>
        <p:spPr>
          <a:xfrm rot="0">
            <a:off x="5766425" y="1336299"/>
            <a:ext cx="4773427" cy="5092800"/>
          </a:xfrm>
          <a:prstGeom prst="rect"/>
          <a:noFill/>
          <a:ln w="12700" cmpd="sng" cap="flat">
            <a:noFill/>
            <a:prstDash val="solid"/>
            <a:round/>
          </a:ln>
        </p:spPr>
      </p:pic>
    </p:spTree>
    <p:extLst>
      <p:ext uri="{BB962C8B-B14F-4D97-AF65-F5344CB8AC3E}">
        <p14:creationId xmlns:p14="http://schemas.microsoft.com/office/powerpoint/2010/main" val="64308366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chemeClr val="accent1"/>
                </a:solidFill>
                <a:latin typeface="Arial" pitchFamily="0" charset="0"/>
                <a:ea typeface="Arial" pitchFamily="0" charset="0"/>
                <a:cs typeface="Arial" pitchFamily="0" charset="0"/>
                <a:sym typeface="Arial" pitchFamily="0" charset="0"/>
              </a:rPr>
              <a:t>PROGRAM :</a:t>
            </a:r>
            <a:endParaRPr lang="zh-CN" altLang="en-US" sz="1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p:txBody>
      </p:sp>
      <p:pic>
        <p:nvPicPr>
          <p:cNvPr id="64" name="图片"/>
          <p:cNvPicPr>
            <a:picLocks/>
          </p:cNvPicPr>
          <p:nvPr/>
        </p:nvPicPr>
        <p:blipFill>
          <a:blip r:embed="rId1" cstate="print"/>
          <a:stretch>
            <a:fillRect/>
          </a:stretch>
        </p:blipFill>
        <p:spPr>
          <a:xfrm rot="0">
            <a:off x="820874" y="1378225"/>
            <a:ext cx="4879101" cy="4896301"/>
          </a:xfrm>
          <a:prstGeom prst="rect"/>
          <a:noFill/>
          <a:ln w="12700" cmpd="sng" cap="flat">
            <a:noFill/>
            <a:prstDash val="solid"/>
            <a:round/>
          </a:ln>
        </p:spPr>
      </p:pic>
      <p:pic>
        <p:nvPicPr>
          <p:cNvPr id="65" name="图片"/>
          <p:cNvPicPr>
            <a:picLocks/>
          </p:cNvPicPr>
          <p:nvPr/>
        </p:nvPicPr>
        <p:blipFill>
          <a:blip r:embed="rId2" cstate="print"/>
          <a:stretch>
            <a:fillRect/>
          </a:stretch>
        </p:blipFill>
        <p:spPr>
          <a:xfrm rot="0">
            <a:off x="5819950" y="3071081"/>
            <a:ext cx="6187224" cy="1892749"/>
          </a:xfrm>
          <a:prstGeom prst="rect"/>
          <a:noFill/>
          <a:ln w="12700" cmpd="sng" cap="flat">
            <a:noFill/>
            <a:prstDash val="solid"/>
            <a:round/>
          </a:ln>
        </p:spPr>
      </p:pic>
    </p:spTree>
    <p:extLst>
      <p:ext uri="{BB962C8B-B14F-4D97-AF65-F5344CB8AC3E}">
        <p14:creationId xmlns:p14="http://schemas.microsoft.com/office/powerpoint/2010/main" val="43099630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chemeClr val="accent1"/>
                </a:solidFill>
                <a:latin typeface="Arial" pitchFamily="0" charset="0"/>
                <a:ea typeface="Arial" pitchFamily="0" charset="0"/>
                <a:cs typeface="Arial" pitchFamily="0" charset="0"/>
                <a:sym typeface="Arial" pitchFamily="0" charset="0"/>
              </a:rPr>
              <a:t>OUTPUT :</a:t>
            </a:r>
            <a:endParaRPr lang="zh-CN" altLang="en-US" sz="1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p:txBody>
      </p:sp>
      <p:pic>
        <p:nvPicPr>
          <p:cNvPr id="69" name="图片"/>
          <p:cNvPicPr>
            <a:picLocks/>
          </p:cNvPicPr>
          <p:nvPr/>
        </p:nvPicPr>
        <p:blipFill>
          <a:blip r:embed="rId1" cstate="print"/>
          <a:stretch>
            <a:fillRect/>
          </a:stretch>
        </p:blipFill>
        <p:spPr>
          <a:xfrm rot="0">
            <a:off x="1209800" y="1362438"/>
            <a:ext cx="4076749" cy="4904725"/>
          </a:xfrm>
          <a:prstGeom prst="rect"/>
          <a:noFill/>
          <a:ln w="12700" cmpd="sng" cap="flat">
            <a:noFill/>
            <a:prstDash val="solid"/>
            <a:round/>
          </a:ln>
        </p:spPr>
      </p:pic>
      <p:pic>
        <p:nvPicPr>
          <p:cNvPr id="70" name="图片"/>
          <p:cNvPicPr>
            <a:picLocks/>
          </p:cNvPicPr>
          <p:nvPr/>
        </p:nvPicPr>
        <p:blipFill>
          <a:blip r:embed="rId2" cstate="print"/>
          <a:stretch>
            <a:fillRect/>
          </a:stretch>
        </p:blipFill>
        <p:spPr>
          <a:xfrm rot="0">
            <a:off x="6149075" y="1400400"/>
            <a:ext cx="4199100" cy="4828799"/>
          </a:xfrm>
          <a:prstGeom prst="rect"/>
          <a:noFill/>
          <a:ln w="12700" cmpd="sng" cap="flat">
            <a:noFill/>
            <a:prstDash val="solid"/>
            <a:round/>
          </a:ln>
        </p:spPr>
      </p:pic>
    </p:spTree>
    <p:extLst>
      <p:ext uri="{BB962C8B-B14F-4D97-AF65-F5344CB8AC3E}">
        <p14:creationId xmlns:p14="http://schemas.microsoft.com/office/powerpoint/2010/main" val="49517381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DFE3E5"/>
      </a:dk2>
      <a:lt2>
        <a:srgbClr val="335B74"/>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2024-04-04T04:28:14Z</dcterms:modified>
</cp:coreProperties>
</file>