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1"/>
  </p:notesMasterIdLst>
  <p:sldIdLst>
    <p:sldId id="256" r:id="rId5"/>
    <p:sldId id="2146847054" r:id="rId6"/>
    <p:sldId id="262" r:id="rId7"/>
    <p:sldId id="263" r:id="rId8"/>
    <p:sldId id="2146847058" r:id="rId9"/>
    <p:sldId id="265" r:id="rId10"/>
    <p:sldId id="2146847057" r:id="rId11"/>
    <p:sldId id="2146847066" r:id="rId12"/>
    <p:sldId id="2146847060" r:id="rId13"/>
    <p:sldId id="2146847067" r:id="rId14"/>
    <p:sldId id="2146847068" r:id="rId15"/>
    <p:sldId id="2146847062" r:id="rId16"/>
    <p:sldId id="2146847061" r:id="rId17"/>
    <p:sldId id="2146847055" r:id="rId18"/>
    <p:sldId id="2146847059" r:id="rId19"/>
    <p:sldId id="259"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223EAB2-0286-4B09-A91A-C830C3C2286A}" v="5" dt="2025-08-04T01:52:36.96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94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PIYA MAITY" userId="0d30c2d249002f25" providerId="LiveId" clId="{6223EAB2-0286-4B09-A91A-C830C3C2286A}"/>
    <pc:docChg chg="undo redo custSel modSld">
      <pc:chgData name="PAPIYA MAITY" userId="0d30c2d249002f25" providerId="LiveId" clId="{6223EAB2-0286-4B09-A91A-C830C3C2286A}" dt="2025-08-04T01:53:42.437" v="51" actId="404"/>
      <pc:docMkLst>
        <pc:docMk/>
      </pc:docMkLst>
      <pc:sldChg chg="modSp mod">
        <pc:chgData name="PAPIYA MAITY" userId="0d30c2d249002f25" providerId="LiveId" clId="{6223EAB2-0286-4B09-A91A-C830C3C2286A}" dt="2025-08-03T16:07:55.674" v="3" actId="20577"/>
        <pc:sldMkLst>
          <pc:docMk/>
          <pc:sldMk cId="953325580" sldId="256"/>
        </pc:sldMkLst>
        <pc:spChg chg="mod">
          <ac:chgData name="PAPIYA MAITY" userId="0d30c2d249002f25" providerId="LiveId" clId="{6223EAB2-0286-4B09-A91A-C830C3C2286A}" dt="2025-08-03T16:07:55.674" v="3" actId="20577"/>
          <ac:spMkLst>
            <pc:docMk/>
            <pc:sldMk cId="953325580" sldId="256"/>
            <ac:spMk id="4" creationId="{00000000-0000-0000-0000-000000000000}"/>
          </ac:spMkLst>
        </pc:spChg>
      </pc:sldChg>
      <pc:sldChg chg="addSp delSp modSp mod">
        <pc:chgData name="PAPIYA MAITY" userId="0d30c2d249002f25" providerId="LiveId" clId="{6223EAB2-0286-4B09-A91A-C830C3C2286A}" dt="2025-08-03T16:22:04.791" v="37" actId="14100"/>
        <pc:sldMkLst>
          <pc:docMk/>
          <pc:sldMk cId="384733178" sldId="2146847059"/>
        </pc:sldMkLst>
        <pc:picChg chg="add mod">
          <ac:chgData name="PAPIYA MAITY" userId="0d30c2d249002f25" providerId="LiveId" clId="{6223EAB2-0286-4B09-A91A-C830C3C2286A}" dt="2025-08-03T16:09:20.617" v="18" actId="14100"/>
          <ac:picMkLst>
            <pc:docMk/>
            <pc:sldMk cId="384733178" sldId="2146847059"/>
            <ac:picMk id="8" creationId="{B3974DB4-7A5F-9AD5-2F4F-EE931C71CA77}"/>
          </ac:picMkLst>
        </pc:picChg>
        <pc:picChg chg="add mod">
          <ac:chgData name="PAPIYA MAITY" userId="0d30c2d249002f25" providerId="LiveId" clId="{6223EAB2-0286-4B09-A91A-C830C3C2286A}" dt="2025-08-03T16:21:38.233" v="32" actId="14100"/>
          <ac:picMkLst>
            <pc:docMk/>
            <pc:sldMk cId="384733178" sldId="2146847059"/>
            <ac:picMk id="10" creationId="{F5FAD254-1713-2EF4-AE81-C8AE49C35E2D}"/>
          </ac:picMkLst>
        </pc:picChg>
        <pc:picChg chg="add mod modCrop">
          <ac:chgData name="PAPIYA MAITY" userId="0d30c2d249002f25" providerId="LiveId" clId="{6223EAB2-0286-4B09-A91A-C830C3C2286A}" dt="2025-08-03T16:22:04.791" v="37" actId="14100"/>
          <ac:picMkLst>
            <pc:docMk/>
            <pc:sldMk cId="384733178" sldId="2146847059"/>
            <ac:picMk id="12" creationId="{392B4FB9-6C2C-73EF-5D5A-AAB1EFC018C5}"/>
          </ac:picMkLst>
        </pc:picChg>
        <pc:picChg chg="del">
          <ac:chgData name="PAPIYA MAITY" userId="0d30c2d249002f25" providerId="LiveId" clId="{6223EAB2-0286-4B09-A91A-C830C3C2286A}" dt="2025-08-03T16:08:49.463" v="12" actId="478"/>
          <ac:picMkLst>
            <pc:docMk/>
            <pc:sldMk cId="384733178" sldId="2146847059"/>
            <ac:picMk id="21" creationId="{12A6094A-FDD0-FB2C-6817-16F5773CFD31}"/>
          </ac:picMkLst>
        </pc:picChg>
        <pc:picChg chg="del">
          <ac:chgData name="PAPIYA MAITY" userId="0d30c2d249002f25" providerId="LiveId" clId="{6223EAB2-0286-4B09-A91A-C830C3C2286A}" dt="2025-08-03T16:08:51.344" v="13" actId="478"/>
          <ac:picMkLst>
            <pc:docMk/>
            <pc:sldMk cId="384733178" sldId="2146847059"/>
            <ac:picMk id="23" creationId="{6EE4FC40-84A6-5DD8-8677-F3260AD8BD1A}"/>
          </ac:picMkLst>
        </pc:picChg>
      </pc:sldChg>
      <pc:sldChg chg="modSp mod">
        <pc:chgData name="PAPIYA MAITY" userId="0d30c2d249002f25" providerId="LiveId" clId="{6223EAB2-0286-4B09-A91A-C830C3C2286A}" dt="2025-08-04T01:53:42.437" v="51" actId="404"/>
        <pc:sldMkLst>
          <pc:docMk/>
          <pc:sldMk cId="2230664768" sldId="2146847061"/>
        </pc:sldMkLst>
        <pc:spChg chg="mod">
          <ac:chgData name="PAPIYA MAITY" userId="0d30c2d249002f25" providerId="LiveId" clId="{6223EAB2-0286-4B09-A91A-C830C3C2286A}" dt="2025-08-04T01:53:42.437" v="51" actId="404"/>
          <ac:spMkLst>
            <pc:docMk/>
            <pc:sldMk cId="2230664768" sldId="2146847061"/>
            <ac:spMk id="3" creationId="{51A299DD-46FA-7866-41D8-C1BFCC2F69DD}"/>
          </ac:spMkLst>
        </pc:spChg>
      </pc:sldChg>
      <pc:sldChg chg="addSp delSp modSp mod">
        <pc:chgData name="PAPIYA MAITY" userId="0d30c2d249002f25" providerId="LiveId" clId="{6223EAB2-0286-4B09-A91A-C830C3C2286A}" dt="2025-08-03T16:08:38.424" v="11" actId="14100"/>
        <pc:sldMkLst>
          <pc:docMk/>
          <pc:sldMk cId="1126302864" sldId="2146847068"/>
        </pc:sldMkLst>
        <pc:picChg chg="add mod">
          <ac:chgData name="PAPIYA MAITY" userId="0d30c2d249002f25" providerId="LiveId" clId="{6223EAB2-0286-4B09-A91A-C830C3C2286A}" dt="2025-08-03T16:08:38.424" v="11" actId="14100"/>
          <ac:picMkLst>
            <pc:docMk/>
            <pc:sldMk cId="1126302864" sldId="2146847068"/>
            <ac:picMk id="4" creationId="{A5984207-1588-B8B6-E9FA-F6CEE8E7CB68}"/>
          </ac:picMkLst>
        </pc:picChg>
        <pc:picChg chg="del">
          <ac:chgData name="PAPIYA MAITY" userId="0d30c2d249002f25" providerId="LiveId" clId="{6223EAB2-0286-4B09-A91A-C830C3C2286A}" dt="2025-08-03T16:08:13.370" v="4" actId="478"/>
          <ac:picMkLst>
            <pc:docMk/>
            <pc:sldMk cId="1126302864" sldId="2146847068"/>
            <ac:picMk id="8" creationId="{21C7AD92-1728-3AF0-397D-094851F002FC}"/>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04-08-2025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8/4/2025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8/4/2025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8/4/2025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8/4/2025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8/4/2025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8/4/2025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8/4/2025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8/4/2025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8/4/2025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8/4/2025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8/4/2025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8/4/2025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6.xml"/><Relationship Id="rId4" Type="http://schemas.openxmlformats.org/officeDocument/2006/relationships/image" Target="../media/image8.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a:cs typeface="Arial"/>
              </a:rPr>
              <a:t>Fitness Buddy – Ai companion</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 PAPIYA MAITY</a:t>
            </a:r>
          </a:p>
          <a:p>
            <a:r>
              <a:rPr lang="en-US" sz="2000" b="1" dirty="0">
                <a:solidFill>
                  <a:schemeClr val="accent1">
                    <a:lumMod val="75000"/>
                  </a:schemeClr>
                </a:solidFill>
                <a:latin typeface="Arial" pitchFamily="34" charset="0"/>
                <a:cs typeface="Arial" pitchFamily="34" charset="0"/>
              </a:rPr>
              <a:t>Student name : PAPIYA MAITY</a:t>
            </a:r>
          </a:p>
          <a:p>
            <a:r>
              <a:rPr lang="en-US" sz="2000" b="1" dirty="0">
                <a:solidFill>
                  <a:schemeClr val="accent1">
                    <a:lumMod val="75000"/>
                  </a:schemeClr>
                </a:solidFill>
                <a:latin typeface="Arial"/>
                <a:cs typeface="Arial"/>
              </a:rPr>
              <a:t>College Name: MCKV INSTITUTE OF ENGINEERING</a:t>
            </a:r>
          </a:p>
          <a:p>
            <a:r>
              <a:rPr lang="en-US" sz="2000" b="1" dirty="0">
                <a:solidFill>
                  <a:schemeClr val="accent1">
                    <a:lumMod val="75000"/>
                  </a:schemeClr>
                </a:solidFill>
                <a:latin typeface="Arial"/>
                <a:cs typeface="Arial"/>
              </a:rPr>
              <a:t>Department: COMPUTER SCIENCE AND ENGINEERING (DATA SCIENCE) </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715A6D-4F49-C4EA-7213-41FFE69BE14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46CC324-0A49-C60C-9095-B341C383FE0B}"/>
              </a:ext>
            </a:extLst>
          </p:cNvPr>
          <p:cNvSpPr>
            <a:spLocks noGrp="1"/>
          </p:cNvSpPr>
          <p:nvPr>
            <p:ph type="title"/>
          </p:nvPr>
        </p:nvSpPr>
        <p:spPr/>
        <p:txBody>
          <a:bodyPr/>
          <a:lstStyle/>
          <a:p>
            <a:r>
              <a:rPr lang="en-IN" dirty="0">
                <a:solidFill>
                  <a:schemeClr val="accent1"/>
                </a:solidFill>
              </a:rPr>
              <a:t>Results</a:t>
            </a:r>
          </a:p>
        </p:txBody>
      </p:sp>
      <p:pic>
        <p:nvPicPr>
          <p:cNvPr id="4" name="Picture 3">
            <a:extLst>
              <a:ext uri="{FF2B5EF4-FFF2-40B4-BE49-F238E27FC236}">
                <a16:creationId xmlns:a16="http://schemas.microsoft.com/office/drawing/2014/main" id="{DD90E432-596B-103C-B1C2-E9EBC6DAC8DC}"/>
              </a:ext>
            </a:extLst>
          </p:cNvPr>
          <p:cNvPicPr>
            <a:picLocks noChangeAspect="1"/>
          </p:cNvPicPr>
          <p:nvPr/>
        </p:nvPicPr>
        <p:blipFill>
          <a:blip r:embed="rId2"/>
          <a:stretch>
            <a:fillRect/>
          </a:stretch>
        </p:blipFill>
        <p:spPr>
          <a:xfrm>
            <a:off x="674914" y="1232452"/>
            <a:ext cx="10842171" cy="4972800"/>
          </a:xfrm>
          <a:prstGeom prst="rect">
            <a:avLst/>
          </a:prstGeom>
        </p:spPr>
      </p:pic>
    </p:spTree>
    <p:extLst>
      <p:ext uri="{BB962C8B-B14F-4D97-AF65-F5344CB8AC3E}">
        <p14:creationId xmlns:p14="http://schemas.microsoft.com/office/powerpoint/2010/main" val="11895414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B7C739-D0DA-9B09-3DAB-C16532FC634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537292C-C6FB-E951-D59F-66CDA53E9B18}"/>
              </a:ext>
            </a:extLst>
          </p:cNvPr>
          <p:cNvSpPr>
            <a:spLocks noGrp="1"/>
          </p:cNvSpPr>
          <p:nvPr>
            <p:ph type="title"/>
          </p:nvPr>
        </p:nvSpPr>
        <p:spPr/>
        <p:txBody>
          <a:bodyPr/>
          <a:lstStyle/>
          <a:p>
            <a:r>
              <a:rPr lang="en-IN" dirty="0">
                <a:solidFill>
                  <a:schemeClr val="accent1"/>
                </a:solidFill>
              </a:rPr>
              <a:t>Results</a:t>
            </a:r>
          </a:p>
        </p:txBody>
      </p:sp>
      <p:pic>
        <p:nvPicPr>
          <p:cNvPr id="4" name="Picture 3">
            <a:extLst>
              <a:ext uri="{FF2B5EF4-FFF2-40B4-BE49-F238E27FC236}">
                <a16:creationId xmlns:a16="http://schemas.microsoft.com/office/drawing/2014/main" id="{A5984207-1588-B8B6-E9FA-F6CEE8E7CB68}"/>
              </a:ext>
            </a:extLst>
          </p:cNvPr>
          <p:cNvPicPr>
            <a:picLocks noChangeAspect="1"/>
          </p:cNvPicPr>
          <p:nvPr/>
        </p:nvPicPr>
        <p:blipFill>
          <a:blip r:embed="rId2"/>
          <a:stretch>
            <a:fillRect/>
          </a:stretch>
        </p:blipFill>
        <p:spPr>
          <a:xfrm>
            <a:off x="707457" y="1616945"/>
            <a:ext cx="11029616" cy="3407442"/>
          </a:xfrm>
          <a:prstGeom prst="rect">
            <a:avLst/>
          </a:prstGeom>
        </p:spPr>
      </p:pic>
    </p:spTree>
    <p:extLst>
      <p:ext uri="{BB962C8B-B14F-4D97-AF65-F5344CB8AC3E}">
        <p14:creationId xmlns:p14="http://schemas.microsoft.com/office/powerpoint/2010/main" val="11263028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normAutofit/>
          </a:bodyPr>
          <a:lstStyle/>
          <a:p>
            <a:pPr marL="0" indent="0">
              <a:buNone/>
            </a:pPr>
            <a:r>
              <a:rPr lang="en-US" sz="2800" b="1" dirty="0"/>
              <a:t>Fitness Buddy</a:t>
            </a:r>
            <a:r>
              <a:rPr lang="en-US" sz="2800" dirty="0"/>
              <a:t> offers a smart, accessible, and cost-effective solution to modern fitness challenges by leveraging AI and IBM Cloud technologies. It empowers users to stay healthy with personalized workout recommendations, motivational support, and simple meal ideas—anytime, anywhere. By combining conversational AI (Watson Assistant), cloud functions, and data storage, Fitness Buddy ensures a seamless, interactive, and scalable experience that promotes long-term wellness and habit-building without the need for expensive subscriptions or rigid schedules.</a:t>
            </a:r>
            <a:endParaRPr lang="en-US" sz="28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338823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normAutofit/>
          </a:bodyPr>
          <a:lstStyle/>
          <a:p>
            <a:pPr marL="0" indent="0">
              <a:buNone/>
            </a:pPr>
            <a:r>
              <a:rPr lang="en-IN" sz="2400" u="sng" dirty="0">
                <a:solidFill>
                  <a:schemeClr val="tx1"/>
                </a:solidFill>
              </a:rPr>
              <a:t>https://github.com/PapiyaMaity/AICTE_IBM_CLOUD</a:t>
            </a:r>
          </a:p>
        </p:txBody>
      </p:sp>
    </p:spTree>
    <p:extLst>
      <p:ext uri="{BB962C8B-B14F-4D97-AF65-F5344CB8AC3E}">
        <p14:creationId xmlns:p14="http://schemas.microsoft.com/office/powerpoint/2010/main" val="22306647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r>
              <a:rPr lang="en-US" sz="2800" dirty="0">
                <a:latin typeface="Calibri" panose="020F0502020204030204" pitchFamily="34" charset="0"/>
                <a:ea typeface="Calibri" panose="020F0502020204030204" pitchFamily="34" charset="0"/>
                <a:cs typeface="Calibri" panose="020F0502020204030204" pitchFamily="34" charset="0"/>
              </a:rPr>
              <a:t>Extend with user profile tracking for personalized plans</a:t>
            </a:r>
          </a:p>
          <a:p>
            <a:r>
              <a:rPr lang="en-US" sz="2800" dirty="0">
                <a:latin typeface="Calibri" panose="020F0502020204030204" pitchFamily="34" charset="0"/>
                <a:ea typeface="Calibri" panose="020F0502020204030204" pitchFamily="34" charset="0"/>
                <a:cs typeface="Calibri" panose="020F0502020204030204" pitchFamily="34" charset="0"/>
              </a:rPr>
              <a:t>Add voice interaction through IBM Watson Speech-to-Text and Text-to-Speech</a:t>
            </a:r>
          </a:p>
          <a:p>
            <a:r>
              <a:rPr lang="en-US" sz="2800" dirty="0">
                <a:latin typeface="Calibri" panose="020F0502020204030204" pitchFamily="34" charset="0"/>
                <a:ea typeface="Calibri" panose="020F0502020204030204" pitchFamily="34" charset="0"/>
                <a:cs typeface="Calibri" panose="020F0502020204030204" pitchFamily="34" charset="0"/>
              </a:rPr>
              <a:t>Integrate with wearable fitness devices for real-time feedback</a:t>
            </a:r>
          </a:p>
          <a:p>
            <a:r>
              <a:rPr lang="en-US" sz="2800" dirty="0">
                <a:latin typeface="Calibri" panose="020F0502020204030204" pitchFamily="34" charset="0"/>
                <a:ea typeface="Calibri" panose="020F0502020204030204" pitchFamily="34" charset="0"/>
                <a:cs typeface="Calibri" panose="020F0502020204030204" pitchFamily="34" charset="0"/>
              </a:rPr>
              <a:t>Expand to multi-language support for diverse users</a:t>
            </a:r>
          </a:p>
          <a:p>
            <a:r>
              <a:rPr lang="en-US" sz="2800" dirty="0">
                <a:latin typeface="Calibri" panose="020F0502020204030204" pitchFamily="34" charset="0"/>
                <a:ea typeface="Calibri" panose="020F0502020204030204" pitchFamily="34" charset="0"/>
                <a:cs typeface="Calibri" panose="020F0502020204030204" pitchFamily="34" charset="0"/>
              </a:rPr>
              <a:t>Enhance with RAG-based knowledge retrieval for richer contextual advice</a:t>
            </a:r>
          </a:p>
          <a:p>
            <a:pPr marL="0" indent="0">
              <a:buNone/>
            </a:pPr>
            <a:endParaRPr lang="en-US" sz="2800" dirty="0">
              <a:latin typeface="Calibri"/>
              <a:ea typeface="+mn-lt"/>
              <a:cs typeface="+mn-lt"/>
            </a:endParaRP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normAutofit/>
          </a:bodyPr>
          <a:lstStyle/>
          <a:p>
            <a:r>
              <a:rPr lang="en-IN" dirty="0">
                <a:solidFill>
                  <a:schemeClr val="accent1"/>
                </a:solidFill>
              </a:rPr>
              <a:t>IBM Certifications</a:t>
            </a:r>
          </a:p>
        </p:txBody>
      </p:sp>
      <p:pic>
        <p:nvPicPr>
          <p:cNvPr id="8" name="Picture 7">
            <a:extLst>
              <a:ext uri="{FF2B5EF4-FFF2-40B4-BE49-F238E27FC236}">
                <a16:creationId xmlns:a16="http://schemas.microsoft.com/office/drawing/2014/main" id="{B3974DB4-7A5F-9AD5-2F4F-EE931C71CA77}"/>
              </a:ext>
            </a:extLst>
          </p:cNvPr>
          <p:cNvPicPr>
            <a:picLocks noChangeAspect="1"/>
          </p:cNvPicPr>
          <p:nvPr/>
        </p:nvPicPr>
        <p:blipFill>
          <a:blip r:embed="rId2"/>
          <a:stretch>
            <a:fillRect/>
          </a:stretch>
        </p:blipFill>
        <p:spPr>
          <a:xfrm>
            <a:off x="693019" y="1453414"/>
            <a:ext cx="3455469" cy="3094522"/>
          </a:xfrm>
          <a:prstGeom prst="rect">
            <a:avLst/>
          </a:prstGeom>
        </p:spPr>
      </p:pic>
      <p:pic>
        <p:nvPicPr>
          <p:cNvPr id="10" name="Picture 9">
            <a:extLst>
              <a:ext uri="{FF2B5EF4-FFF2-40B4-BE49-F238E27FC236}">
                <a16:creationId xmlns:a16="http://schemas.microsoft.com/office/drawing/2014/main" id="{F5FAD254-1713-2EF4-AE81-C8AE49C35E2D}"/>
              </a:ext>
            </a:extLst>
          </p:cNvPr>
          <p:cNvPicPr>
            <a:picLocks noChangeAspect="1"/>
          </p:cNvPicPr>
          <p:nvPr/>
        </p:nvPicPr>
        <p:blipFill>
          <a:blip r:embed="rId3"/>
          <a:stretch>
            <a:fillRect/>
          </a:stretch>
        </p:blipFill>
        <p:spPr>
          <a:xfrm>
            <a:off x="4369869" y="1453414"/>
            <a:ext cx="3455469" cy="3094522"/>
          </a:xfrm>
          <a:prstGeom prst="rect">
            <a:avLst/>
          </a:prstGeom>
        </p:spPr>
      </p:pic>
      <p:pic>
        <p:nvPicPr>
          <p:cNvPr id="12" name="Picture 11">
            <a:extLst>
              <a:ext uri="{FF2B5EF4-FFF2-40B4-BE49-F238E27FC236}">
                <a16:creationId xmlns:a16="http://schemas.microsoft.com/office/drawing/2014/main" id="{392B4FB9-6C2C-73EF-5D5A-AAB1EFC018C5}"/>
              </a:ext>
            </a:extLst>
          </p:cNvPr>
          <p:cNvPicPr>
            <a:picLocks noChangeAspect="1"/>
          </p:cNvPicPr>
          <p:nvPr/>
        </p:nvPicPr>
        <p:blipFill>
          <a:blip r:embed="rId4"/>
          <a:srcRect t="1" b="73718"/>
          <a:stretch>
            <a:fillRect/>
          </a:stretch>
        </p:blipFill>
        <p:spPr>
          <a:xfrm>
            <a:off x="8043515" y="1203158"/>
            <a:ext cx="3783376" cy="3344778"/>
          </a:xfrm>
          <a:prstGeom prst="rect">
            <a:avLst/>
          </a:prstGeom>
        </p:spPr>
      </p:pic>
    </p:spTree>
    <p:extLst>
      <p:ext uri="{BB962C8B-B14F-4D97-AF65-F5344CB8AC3E}">
        <p14:creationId xmlns:p14="http://schemas.microsoft.com/office/powerpoint/2010/main" val="3847331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305435" indent="-305435"/>
            <a:r>
              <a:rPr lang="en-US" sz="2000" b="1" dirty="0">
                <a:latin typeface="Arial"/>
                <a:ea typeface="+mn-lt"/>
                <a:cs typeface="+mn-lt"/>
              </a:rPr>
              <a:t>IBM Certifications</a:t>
            </a: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fontScale="55000" lnSpcReduction="20000"/>
          </a:bodyPr>
          <a:lstStyle/>
          <a:p>
            <a:r>
              <a:rPr lang="en-US" sz="2800" dirty="0"/>
              <a:t>In today’s fast-paced and digitally driven world, individuals often struggle to maintain a healthy lifestyle due to a lack of personalized fitness guidance, limited time, inconsistent motivation, and the high costs associated with traditional fitness programs or consultations. Existing solutions are often rigid, expensive, or fail to adapt to an individual's unique preferences, goals, and daily routines.</a:t>
            </a:r>
          </a:p>
          <a:p>
            <a:r>
              <a:rPr lang="en-US" sz="2800" dirty="0"/>
              <a:t>There is a pressing need for an intelligent, accessible, and user-friendly virtual assistant that can provide on-demand fitness advice, motivational support, and basic nutritional guidance—personalized for each user and available anytime, anywhere.</a:t>
            </a:r>
          </a:p>
          <a:p>
            <a:r>
              <a:rPr lang="en-US" sz="2800" b="1" dirty="0"/>
              <a:t>Fitness Buddy</a:t>
            </a:r>
            <a:r>
              <a:rPr lang="en-US" sz="2800" dirty="0"/>
              <a:t> aims to address this challenge by developing an AI-powered conversational health and fitness assistant that:</a:t>
            </a:r>
          </a:p>
          <a:p>
            <a:r>
              <a:rPr lang="en-US" sz="2800" dirty="0"/>
              <a:t>Recommends personalized home workouts.</a:t>
            </a:r>
          </a:p>
          <a:p>
            <a:r>
              <a:rPr lang="en-US" sz="2800" dirty="0"/>
              <a:t>Provides motivational tips and daily inspiration.</a:t>
            </a:r>
          </a:p>
          <a:p>
            <a:r>
              <a:rPr lang="en-US" sz="2800" dirty="0"/>
              <a:t>Suggests simple, healthy meal ideas.</a:t>
            </a:r>
          </a:p>
          <a:p>
            <a:r>
              <a:rPr lang="en-US" sz="2800" dirty="0"/>
              <a:t>Encourages habit-building and consistent fitness practices.</a:t>
            </a:r>
          </a:p>
          <a:p>
            <a:r>
              <a:rPr lang="en-US" sz="2800" dirty="0"/>
              <a:t>This solution will leverage </a:t>
            </a:r>
            <a:r>
              <a:rPr lang="en-US" sz="2800" b="1" dirty="0"/>
              <a:t>IBM Cloud Lite services or IBM </a:t>
            </a:r>
            <a:r>
              <a:rPr lang="en-US" sz="2800" b="1" dirty="0" err="1"/>
              <a:t>Granity</a:t>
            </a:r>
            <a:r>
              <a:rPr lang="en-US" sz="2800" dirty="0"/>
              <a:t> to ensure scalability, AI integration, and ease of deployment.</a:t>
            </a: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0" indent="0">
              <a:buNone/>
            </a:pPr>
            <a:r>
              <a:rPr lang="en-US" sz="2800" dirty="0">
                <a:solidFill>
                  <a:srgbClr val="000000"/>
                </a:solidFill>
                <a:latin typeface="Calibri"/>
                <a:ea typeface="Calibri"/>
                <a:cs typeface="Calibri"/>
              </a:rPr>
              <a:t>IBM cloud lite services</a:t>
            </a:r>
          </a:p>
          <a:p>
            <a:pPr marL="0" indent="0">
              <a:buNone/>
            </a:pPr>
            <a:r>
              <a:rPr lang="en-US" sz="2800" dirty="0">
                <a:solidFill>
                  <a:srgbClr val="000000"/>
                </a:solidFill>
                <a:latin typeface="Calibri"/>
                <a:ea typeface="Calibri"/>
                <a:cs typeface="Calibri"/>
              </a:rPr>
              <a:t>Natural Language Processing (NLP)</a:t>
            </a:r>
          </a:p>
          <a:p>
            <a:pPr marL="0" indent="0">
              <a:buNone/>
            </a:pPr>
            <a:r>
              <a:rPr lang="en-US" sz="2800" dirty="0">
                <a:solidFill>
                  <a:srgbClr val="000000"/>
                </a:solidFill>
                <a:latin typeface="Calibri"/>
                <a:ea typeface="Calibri"/>
                <a:cs typeface="Calibri"/>
              </a:rPr>
              <a:t>Retrieval Augmented Generation (RAG)</a:t>
            </a:r>
          </a:p>
          <a:p>
            <a:pPr marL="0" indent="0">
              <a:buNone/>
            </a:pPr>
            <a:r>
              <a:rPr lang="en-US" sz="2800" dirty="0">
                <a:latin typeface="Calibri" panose="020F0502020204030204" pitchFamily="34" charset="0"/>
                <a:ea typeface="Calibri" panose="020F0502020204030204" pitchFamily="34" charset="0"/>
                <a:cs typeface="Calibri" panose="020F0502020204030204" pitchFamily="34" charset="0"/>
              </a:rPr>
              <a:t>Prompt-based AI technology for conversational flows</a:t>
            </a:r>
            <a:endParaRPr lang="en-US" sz="2800" dirty="0">
              <a:solidFill>
                <a:srgbClr val="000000"/>
              </a:solidFill>
              <a:latin typeface="Calibri"/>
              <a:ea typeface="Calibri"/>
              <a:cs typeface="Calibri"/>
            </a:endParaRPr>
          </a:p>
          <a:p>
            <a:pPr marL="0" indent="0">
              <a:buNone/>
            </a:pPr>
            <a:r>
              <a:rPr lang="en-US" sz="2800" dirty="0">
                <a:solidFill>
                  <a:srgbClr val="000000"/>
                </a:solidFill>
                <a:latin typeface="Calibri"/>
                <a:ea typeface="Calibri"/>
                <a:cs typeface="Calibri"/>
              </a:rPr>
              <a:t>IBM Granite model</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80B2B-5B8A-2798-A127-FAFC2D527010}"/>
              </a:ext>
            </a:extLst>
          </p:cNvPr>
          <p:cNvSpPr>
            <a:spLocks noGrp="1"/>
          </p:cNvSpPr>
          <p:nvPr>
            <p:ph type="title"/>
          </p:nvPr>
        </p:nvSpPr>
        <p:spPr/>
        <p:txBody>
          <a:bodyPr/>
          <a:lstStyle/>
          <a:p>
            <a:r>
              <a:rPr lang="en-IN" dirty="0">
                <a:solidFill>
                  <a:schemeClr val="accent1"/>
                </a:solidFill>
              </a:rPr>
              <a:t>IBM cloud services used</a:t>
            </a:r>
          </a:p>
        </p:txBody>
      </p:sp>
      <p:sp>
        <p:nvSpPr>
          <p:cNvPr id="3" name="Content Placeholder 2">
            <a:extLst>
              <a:ext uri="{FF2B5EF4-FFF2-40B4-BE49-F238E27FC236}">
                <a16:creationId xmlns:a16="http://schemas.microsoft.com/office/drawing/2014/main" id="{40B9234A-56AB-47BB-E0BD-725AF6684B23}"/>
              </a:ext>
            </a:extLst>
          </p:cNvPr>
          <p:cNvSpPr>
            <a:spLocks noGrp="1"/>
          </p:cNvSpPr>
          <p:nvPr>
            <p:ph idx="1"/>
          </p:nvPr>
        </p:nvSpPr>
        <p:spPr/>
        <p:txBody>
          <a:bodyPr>
            <a:normAutofit/>
          </a:bodyPr>
          <a:lstStyle/>
          <a:p>
            <a:pPr marL="305435" indent="-305435"/>
            <a:r>
              <a:rPr lang="en-IN" sz="2800" dirty="0">
                <a:latin typeface="Calibri" panose="020F0502020204030204" pitchFamily="34" charset="0"/>
                <a:ea typeface="Calibri" panose="020F0502020204030204" pitchFamily="34" charset="0"/>
                <a:cs typeface="Calibri" panose="020F0502020204030204" pitchFamily="34" charset="0"/>
              </a:rPr>
              <a:t>IBM Cloud Watsonx AI Studio</a:t>
            </a:r>
          </a:p>
          <a:p>
            <a:pPr marL="305435" indent="-305435"/>
            <a:r>
              <a:rPr lang="en-IN" sz="2800" dirty="0">
                <a:latin typeface="Calibri" panose="020F0502020204030204" pitchFamily="34" charset="0"/>
                <a:ea typeface="Calibri" panose="020F0502020204030204" pitchFamily="34" charset="0"/>
                <a:cs typeface="Calibri" panose="020F0502020204030204" pitchFamily="34" charset="0"/>
              </a:rPr>
              <a:t>IBM Cloud </a:t>
            </a:r>
            <a:r>
              <a:rPr lang="en-IN" sz="2800" dirty="0" err="1">
                <a:latin typeface="Calibri" panose="020F0502020204030204" pitchFamily="34" charset="0"/>
                <a:ea typeface="Calibri" panose="020F0502020204030204" pitchFamily="34" charset="0"/>
                <a:cs typeface="Calibri" panose="020F0502020204030204" pitchFamily="34" charset="0"/>
              </a:rPr>
              <a:t>Watsonx</a:t>
            </a:r>
            <a:r>
              <a:rPr lang="en-IN" sz="2800" dirty="0">
                <a:latin typeface="Calibri" panose="020F0502020204030204" pitchFamily="34" charset="0"/>
                <a:ea typeface="Calibri" panose="020F0502020204030204" pitchFamily="34" charset="0"/>
                <a:cs typeface="Calibri" panose="020F0502020204030204" pitchFamily="34" charset="0"/>
              </a:rPr>
              <a:t> AI runtime</a:t>
            </a:r>
          </a:p>
          <a:p>
            <a:pPr marL="305435" indent="-305435"/>
            <a:r>
              <a:rPr lang="en-IN" sz="2800" dirty="0">
                <a:latin typeface="Calibri" panose="020F0502020204030204" pitchFamily="34" charset="0"/>
                <a:ea typeface="Calibri" panose="020F0502020204030204" pitchFamily="34" charset="0"/>
                <a:cs typeface="Calibri" panose="020F0502020204030204" pitchFamily="34" charset="0"/>
              </a:rPr>
              <a:t>IBM Cloud Agent Lab</a:t>
            </a:r>
          </a:p>
          <a:p>
            <a:pPr marL="305435" indent="-305435"/>
            <a:r>
              <a:rPr lang="en-IN" sz="2800" dirty="0">
                <a:latin typeface="Calibri" panose="020F0502020204030204" pitchFamily="34" charset="0"/>
                <a:ea typeface="Calibri" panose="020F0502020204030204" pitchFamily="34" charset="0"/>
                <a:cs typeface="Calibri" panose="020F0502020204030204" pitchFamily="34" charset="0"/>
              </a:rPr>
              <a:t>IBM Granite foundation model</a:t>
            </a:r>
          </a:p>
        </p:txBody>
      </p:sp>
    </p:spTree>
    <p:extLst>
      <p:ext uri="{BB962C8B-B14F-4D97-AF65-F5344CB8AC3E}">
        <p14:creationId xmlns:p14="http://schemas.microsoft.com/office/powerpoint/2010/main" val="13668009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rmAutofit/>
          </a:bodyPr>
          <a:lstStyle/>
          <a:p>
            <a:r>
              <a:rPr lang="en-US" sz="2800" dirty="0">
                <a:latin typeface="Calibri" panose="020F0502020204030204" pitchFamily="34" charset="0"/>
                <a:ea typeface="Calibri" panose="020F0502020204030204" pitchFamily="34" charset="0"/>
                <a:cs typeface="Calibri" panose="020F0502020204030204" pitchFamily="34" charset="0"/>
              </a:rPr>
              <a:t>Fully implemented on the IBM Cloud Lite free tier with no upgrades required</a:t>
            </a:r>
          </a:p>
          <a:p>
            <a:r>
              <a:rPr lang="en-US" sz="2800" dirty="0">
                <a:latin typeface="Calibri" panose="020F0502020204030204" pitchFamily="34" charset="0"/>
                <a:ea typeface="Calibri" panose="020F0502020204030204" pitchFamily="34" charset="0"/>
                <a:cs typeface="Calibri" panose="020F0502020204030204" pitchFamily="34" charset="0"/>
              </a:rPr>
              <a:t>Simple to build and deploy without complex data storage</a:t>
            </a:r>
          </a:p>
          <a:p>
            <a:r>
              <a:rPr lang="en-US" sz="2800" dirty="0">
                <a:latin typeface="Calibri" panose="020F0502020204030204" pitchFamily="34" charset="0"/>
                <a:ea typeface="Calibri" panose="020F0502020204030204" pitchFamily="34" charset="0"/>
                <a:cs typeface="Calibri" panose="020F0502020204030204" pitchFamily="34" charset="0"/>
              </a:rPr>
              <a:t>Provides friendly, accurate fitness, meal planning, and motivation advice</a:t>
            </a:r>
          </a:p>
          <a:p>
            <a:r>
              <a:rPr lang="en-US" sz="2800" dirty="0">
                <a:latin typeface="Calibri" panose="020F0502020204030204" pitchFamily="34" charset="0"/>
                <a:ea typeface="Calibri" panose="020F0502020204030204" pitchFamily="34" charset="0"/>
                <a:cs typeface="Calibri" panose="020F0502020204030204" pitchFamily="34" charset="0"/>
              </a:rPr>
              <a:t>Customizable prompt-based conversational flow</a:t>
            </a:r>
          </a:p>
          <a:p>
            <a:r>
              <a:rPr lang="en-US" sz="2800" dirty="0">
                <a:latin typeface="Calibri" panose="020F0502020204030204" pitchFamily="34" charset="0"/>
                <a:ea typeface="Calibri" panose="020F0502020204030204" pitchFamily="34" charset="0"/>
                <a:cs typeface="Calibri" panose="020F0502020204030204" pitchFamily="34" charset="0"/>
              </a:rPr>
              <a:t>Easily integrated as a web chat widget for immediate user access</a:t>
            </a:r>
          </a:p>
          <a:p>
            <a:pPr marL="0" indent="0">
              <a:buNone/>
            </a:pPr>
            <a:endParaRPr lang="en-IN" sz="2800" dirty="0">
              <a:latin typeface="Calibri"/>
              <a:ea typeface="Calibri"/>
              <a:cs typeface="Calibri"/>
            </a:endParaRPr>
          </a:p>
        </p:txBody>
      </p:sp>
    </p:spTree>
    <p:extLst>
      <p:ext uri="{BB962C8B-B14F-4D97-AF65-F5344CB8AC3E}">
        <p14:creationId xmlns:p14="http://schemas.microsoft.com/office/powerpoint/2010/main" val="3202024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p:txBody>
          <a:bodyPr/>
          <a:lstStyle/>
          <a:p>
            <a:r>
              <a:rPr lang="en-US" sz="2800" dirty="0">
                <a:latin typeface="Calibri" panose="020F0502020204030204" pitchFamily="34" charset="0"/>
                <a:ea typeface="Calibri" panose="020F0502020204030204" pitchFamily="34" charset="0"/>
                <a:cs typeface="Calibri" panose="020F0502020204030204" pitchFamily="34" charset="0"/>
              </a:rPr>
              <a:t>Fitness enthusiasts and beginners</a:t>
            </a:r>
          </a:p>
          <a:p>
            <a:r>
              <a:rPr lang="en-US" sz="2800" dirty="0">
                <a:latin typeface="Calibri" panose="020F0502020204030204" pitchFamily="34" charset="0"/>
                <a:ea typeface="Calibri" panose="020F0502020204030204" pitchFamily="34" charset="0"/>
                <a:cs typeface="Calibri" panose="020F0502020204030204" pitchFamily="34" charset="0"/>
              </a:rPr>
              <a:t>Students and working professionals looking for quick fitness guidance</a:t>
            </a:r>
          </a:p>
          <a:p>
            <a:r>
              <a:rPr lang="en-US" sz="2800" dirty="0">
                <a:latin typeface="Calibri" panose="020F0502020204030204" pitchFamily="34" charset="0"/>
                <a:ea typeface="Calibri" panose="020F0502020204030204" pitchFamily="34" charset="0"/>
                <a:cs typeface="Calibri" panose="020F0502020204030204" pitchFamily="34" charset="0"/>
              </a:rPr>
              <a:t>Health coaches seeking a supplementary assistant</a:t>
            </a:r>
          </a:p>
          <a:p>
            <a:r>
              <a:rPr lang="en-US" sz="2800" dirty="0">
                <a:latin typeface="Calibri" panose="020F0502020204030204" pitchFamily="34" charset="0"/>
                <a:ea typeface="Calibri" panose="020F0502020204030204" pitchFamily="34" charset="0"/>
                <a:cs typeface="Calibri" panose="020F0502020204030204" pitchFamily="34" charset="0"/>
              </a:rPr>
              <a:t>Anyone wanting motivational support for a healthy lifestyle</a:t>
            </a:r>
          </a:p>
          <a:p>
            <a:pPr marL="305435" indent="-305435"/>
            <a:endParaRPr lang="en-IN" sz="2800" dirty="0">
              <a:latin typeface="Calibri"/>
              <a:ea typeface="Calibri"/>
              <a:cs typeface="Calibri"/>
            </a:endParaRPr>
          </a:p>
        </p:txBody>
      </p:sp>
    </p:spTree>
    <p:extLst>
      <p:ext uri="{BB962C8B-B14F-4D97-AF65-F5344CB8AC3E}">
        <p14:creationId xmlns:p14="http://schemas.microsoft.com/office/powerpoint/2010/main" val="38190438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E32F0A-9D83-B256-3E61-FD54AA26E1D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A3410C9-747C-0C4D-FAD7-77167E836569}"/>
              </a:ext>
            </a:extLst>
          </p:cNvPr>
          <p:cNvSpPr>
            <a:spLocks noGrp="1"/>
          </p:cNvSpPr>
          <p:nvPr>
            <p:ph type="title"/>
          </p:nvPr>
        </p:nvSpPr>
        <p:spPr/>
        <p:txBody>
          <a:bodyPr/>
          <a:lstStyle/>
          <a:p>
            <a:r>
              <a:rPr lang="en-IN" dirty="0">
                <a:solidFill>
                  <a:schemeClr val="accent1"/>
                </a:solidFill>
              </a:rPr>
              <a:t>Results</a:t>
            </a:r>
          </a:p>
        </p:txBody>
      </p:sp>
      <p:pic>
        <p:nvPicPr>
          <p:cNvPr id="4" name="Picture 3">
            <a:extLst>
              <a:ext uri="{FF2B5EF4-FFF2-40B4-BE49-F238E27FC236}">
                <a16:creationId xmlns:a16="http://schemas.microsoft.com/office/drawing/2014/main" id="{18AE33DE-06E4-5283-C29F-D2613CE0E4C6}"/>
              </a:ext>
            </a:extLst>
          </p:cNvPr>
          <p:cNvPicPr>
            <a:picLocks noChangeAspect="1"/>
          </p:cNvPicPr>
          <p:nvPr/>
        </p:nvPicPr>
        <p:blipFill>
          <a:blip r:embed="rId2"/>
          <a:stretch>
            <a:fillRect/>
          </a:stretch>
        </p:blipFill>
        <p:spPr>
          <a:xfrm>
            <a:off x="996043" y="1341309"/>
            <a:ext cx="10199914" cy="4923392"/>
          </a:xfrm>
          <a:prstGeom prst="rect">
            <a:avLst/>
          </a:prstGeom>
        </p:spPr>
      </p:pic>
    </p:spTree>
    <p:extLst>
      <p:ext uri="{BB962C8B-B14F-4D97-AF65-F5344CB8AC3E}">
        <p14:creationId xmlns:p14="http://schemas.microsoft.com/office/powerpoint/2010/main" val="40686685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7" name="Content Placeholder 6">
            <a:extLst>
              <a:ext uri="{FF2B5EF4-FFF2-40B4-BE49-F238E27FC236}">
                <a16:creationId xmlns:a16="http://schemas.microsoft.com/office/drawing/2014/main" id="{F186822F-9CCF-DCDD-6F44-ACB15419FE5D}"/>
              </a:ext>
            </a:extLst>
          </p:cNvPr>
          <p:cNvPicPr>
            <a:picLocks noGrp="1" noChangeAspect="1"/>
          </p:cNvPicPr>
          <p:nvPr>
            <p:ph idx="1"/>
          </p:nvPr>
        </p:nvPicPr>
        <p:blipFill>
          <a:blip r:embed="rId2"/>
          <a:stretch>
            <a:fillRect/>
          </a:stretch>
        </p:blipFill>
        <p:spPr>
          <a:xfrm>
            <a:off x="581025" y="1625657"/>
            <a:ext cx="11029950" cy="4383257"/>
          </a:xfrm>
        </p:spPr>
      </p:pic>
    </p:spTree>
    <p:extLst>
      <p:ext uri="{BB962C8B-B14F-4D97-AF65-F5344CB8AC3E}">
        <p14:creationId xmlns:p14="http://schemas.microsoft.com/office/powerpoint/2010/main" val="208371523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www.w3.org/XML/1998/namespace"/>
    <ds:schemaRef ds:uri="http://purl.org/dc/dcmitype/"/>
    <ds:schemaRef ds:uri="http://purl.org/dc/terms/"/>
    <ds:schemaRef ds:uri="fadb41d3-f9cb-40fb-903c-8cacaba95bb5"/>
    <ds:schemaRef ds:uri="http://purl.org/dc/elements/1.1/"/>
    <ds:schemaRef ds:uri="http://schemas.microsoft.com/office/2006/documentManagement/types"/>
    <ds:schemaRef ds:uri="http://schemas.microsoft.com/office/infopath/2007/PartnerControls"/>
    <ds:schemaRef ds:uri="http://schemas.openxmlformats.org/package/2006/metadata/core-properties"/>
    <ds:schemaRef ds:uri="b30265f8-c5e2-4918-b4a1-b977299ca3e2"/>
    <ds:schemaRef ds:uri="http://schemas.microsoft.com/office/2006/metadata/properties"/>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forward</Template>
  <TotalTime>219</TotalTime>
  <Words>512</Words>
  <Application>Microsoft Office PowerPoint</Application>
  <PresentationFormat>Widescreen</PresentationFormat>
  <Paragraphs>64</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Calibri Light</vt:lpstr>
      <vt:lpstr>Franklin Gothic Book</vt:lpstr>
      <vt:lpstr>Franklin Gothic Demi</vt:lpstr>
      <vt:lpstr>Wingdings 2</vt:lpstr>
      <vt:lpstr>DividendVTI</vt:lpstr>
      <vt:lpstr>Fitness Buddy – Ai companion</vt:lpstr>
      <vt:lpstr>OUTLINE</vt:lpstr>
      <vt:lpstr>Problem Statement</vt:lpstr>
      <vt:lpstr>Technology  used</vt:lpstr>
      <vt:lpstr>IBM cloud services used</vt:lpstr>
      <vt:lpstr>Wow factors</vt:lpstr>
      <vt:lpstr>End users</vt:lpstr>
      <vt:lpstr>Results</vt:lpstr>
      <vt:lpstr>Results</vt:lpstr>
      <vt:lpstr>Results</vt:lpstr>
      <vt:lpstr>Results</vt:lpstr>
      <vt:lpstr>Conclusion</vt:lpstr>
      <vt:lpstr>GitHub Link</vt:lpstr>
      <vt:lpstr>PowerPoint Presentation</vt:lpstr>
      <vt:lpstr>IBM Certifications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Me</dc:creator>
  <cp:lastModifiedBy>PAPIYA MAITY</cp:lastModifiedBy>
  <cp:revision>147</cp:revision>
  <dcterms:created xsi:type="dcterms:W3CDTF">2021-05-26T16:50:10Z</dcterms:created>
  <dcterms:modified xsi:type="dcterms:W3CDTF">2025-08-04T01:53:44Z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