
<file path=[Content_Types].xml><?xml version="1.0" encoding="utf-8"?>
<Types xmlns="http://schemas.openxmlformats.org/package/2006/content-types">
  <Default Extension="png" ContentType="image/png"/>
  <Default Extension="web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97" r:id="rId6"/>
    <p:sldId id="265" r:id="rId7"/>
    <p:sldId id="280" r:id="rId8"/>
    <p:sldId id="276" r:id="rId9"/>
    <p:sldId id="298" r:id="rId10"/>
    <p:sldId id="278" r:id="rId11"/>
    <p:sldId id="261" r:id="rId12"/>
    <p:sldId id="267" r:id="rId13"/>
    <p:sldId id="281" r:id="rId14"/>
    <p:sldId id="299" r:id="rId15"/>
    <p:sldId id="262" r:id="rId16"/>
    <p:sldId id="269" r:id="rId17"/>
    <p:sldId id="271" r:id="rId18"/>
    <p:sldId id="272" r:id="rId19"/>
    <p:sldId id="270" r:id="rId20"/>
    <p:sldId id="274" r:id="rId21"/>
    <p:sldId id="275" r:id="rId22"/>
    <p:sldId id="263" r:id="rId23"/>
    <p:sldId id="282" r:id="rId24"/>
    <p:sldId id="284" r:id="rId25"/>
    <p:sldId id="295" r:id="rId26"/>
    <p:sldId id="285" r:id="rId27"/>
    <p:sldId id="286" r:id="rId28"/>
    <p:sldId id="288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73" r:id="rId37"/>
    <p:sldId id="296" r:id="rId38"/>
  </p:sldIdLst>
  <p:sldSz cx="9144000" cy="5143500" type="screen16x9"/>
  <p:notesSz cx="6858000" cy="9144000"/>
  <p:embeddedFontLst>
    <p:embeddedFont>
      <p:font typeface="Pacifico" panose="020B0604020202020204" charset="0"/>
      <p:regular r:id="rId40"/>
    </p:embeddedFont>
    <p:embeddedFont>
      <p:font typeface="Merriweather" panose="020B0604020202020204" charset="0"/>
      <p:regular r:id="rId41"/>
      <p:bold r:id="rId42"/>
      <p:italic r:id="rId43"/>
      <p:boldItalic r:id="rId44"/>
    </p:embeddedFont>
    <p:embeddedFont>
      <p:font typeface="Caveat" panose="020B060402020202020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93" d="100"/>
          <a:sy n="93" d="100"/>
        </p:scale>
        <p:origin x="40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B398A-69A7-420D-9A0B-861E60B62170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5EC3306-6DC3-4D0B-B69F-AACC9E332B03}">
      <dgm:prSet phldrT="[Texte]" custT="1"/>
      <dgm:spPr>
        <a:solidFill>
          <a:schemeClr val="accent2">
            <a:hueOff val="0"/>
            <a:satOff val="0"/>
            <a:lumOff val="0"/>
            <a:alpha val="59000"/>
          </a:schemeClr>
        </a:solidFill>
      </dgm:spPr>
      <dgm:t>
        <a:bodyPr/>
        <a:lstStyle/>
        <a:p>
          <a:r>
            <a:rPr lang="fr-FR" sz="1200" dirty="0" smtClean="0">
              <a:solidFill>
                <a:schemeClr val="bg1"/>
              </a:solidFill>
              <a:latin typeface="Merriweather" panose="020B0604020202020204" charset="0"/>
            </a:rPr>
            <a:t>Sante</a:t>
          </a:r>
          <a:endParaRPr lang="fr-FR" sz="1600" dirty="0">
            <a:solidFill>
              <a:schemeClr val="bg1"/>
            </a:solidFill>
            <a:latin typeface="Merriweather" panose="020B0604020202020204" charset="0"/>
          </a:endParaRPr>
        </a:p>
      </dgm:t>
    </dgm:pt>
    <dgm:pt modelId="{00C6FB1C-75B2-4D81-AD27-75F5AACC143D}" type="parTrans" cxnId="{59B7AD04-62D2-4CC4-96EF-3D6F84D2172A}">
      <dgm:prSet/>
      <dgm:spPr/>
      <dgm:t>
        <a:bodyPr/>
        <a:lstStyle/>
        <a:p>
          <a:endParaRPr lang="fr-FR"/>
        </a:p>
      </dgm:t>
    </dgm:pt>
    <dgm:pt modelId="{05A6A136-3AC3-4FEC-BCFF-ABC01BF60286}" type="sibTrans" cxnId="{59B7AD04-62D2-4CC4-96EF-3D6F84D2172A}">
      <dgm:prSet/>
      <dgm:spPr/>
      <dgm:t>
        <a:bodyPr/>
        <a:lstStyle/>
        <a:p>
          <a:endParaRPr lang="fr-FR"/>
        </a:p>
      </dgm:t>
    </dgm:pt>
    <dgm:pt modelId="{AABD4F1E-F6BE-4B3B-953A-8261DBBD8422}">
      <dgm:prSet phldrT="[Texte]" custT="1"/>
      <dgm:spPr>
        <a:solidFill>
          <a:schemeClr val="accent3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r>
            <a:rPr lang="fr-FR" sz="1200" dirty="0" smtClean="0">
              <a:latin typeface="Merriweather" panose="020B0604020202020204" charset="0"/>
            </a:rPr>
            <a:t>Agriculture</a:t>
          </a:r>
          <a:endParaRPr lang="fr-FR" sz="1300" dirty="0">
            <a:latin typeface="Merriweather" panose="020B0604020202020204" charset="0"/>
          </a:endParaRPr>
        </a:p>
      </dgm:t>
    </dgm:pt>
    <dgm:pt modelId="{32F8F0DC-E121-41B5-80B5-121C9BD5F207}" type="parTrans" cxnId="{A8BF7A01-8206-4288-B171-D1C65CB54258}">
      <dgm:prSet/>
      <dgm:spPr/>
      <dgm:t>
        <a:bodyPr/>
        <a:lstStyle/>
        <a:p>
          <a:endParaRPr lang="fr-FR"/>
        </a:p>
      </dgm:t>
    </dgm:pt>
    <dgm:pt modelId="{ABA4E8FB-A23E-4F87-B9AB-3AA281FB8BC1}" type="sibTrans" cxnId="{A8BF7A01-8206-4288-B171-D1C65CB54258}">
      <dgm:prSet/>
      <dgm:spPr/>
      <dgm:t>
        <a:bodyPr/>
        <a:lstStyle/>
        <a:p>
          <a:endParaRPr lang="fr-FR"/>
        </a:p>
      </dgm:t>
    </dgm:pt>
    <dgm:pt modelId="{F0D6F8A9-5A14-4C5D-A981-BB918324EDC6}">
      <dgm:prSet phldrT="[Texte]"/>
      <dgm:spPr>
        <a:solidFill>
          <a:schemeClr val="accent4">
            <a:hueOff val="0"/>
            <a:satOff val="0"/>
            <a:lumOff val="0"/>
            <a:alpha val="71000"/>
          </a:schemeClr>
        </a:solidFill>
      </dgm:spPr>
      <dgm:t>
        <a:bodyPr/>
        <a:lstStyle/>
        <a:p>
          <a:r>
            <a:rPr lang="fr-FR" dirty="0" smtClean="0">
              <a:latin typeface="Merriweather" panose="020B0604020202020204" charset="0"/>
            </a:rPr>
            <a:t>Assurance</a:t>
          </a:r>
          <a:endParaRPr lang="fr-FR" dirty="0">
            <a:latin typeface="Merriweather" panose="020B0604020202020204" charset="0"/>
          </a:endParaRPr>
        </a:p>
      </dgm:t>
    </dgm:pt>
    <dgm:pt modelId="{2C0C0676-8074-4EFE-AE44-3A46AAF77A8F}" type="parTrans" cxnId="{6F0BE928-8981-43FD-B157-70BFECA98C43}">
      <dgm:prSet/>
      <dgm:spPr/>
      <dgm:t>
        <a:bodyPr/>
        <a:lstStyle/>
        <a:p>
          <a:endParaRPr lang="fr-FR"/>
        </a:p>
      </dgm:t>
    </dgm:pt>
    <dgm:pt modelId="{6DBF942A-6EF4-499C-9703-C30006B8486A}" type="sibTrans" cxnId="{6F0BE928-8981-43FD-B157-70BFECA98C43}">
      <dgm:prSet/>
      <dgm:spPr/>
      <dgm:t>
        <a:bodyPr/>
        <a:lstStyle/>
        <a:p>
          <a:endParaRPr lang="fr-FR"/>
        </a:p>
      </dgm:t>
    </dgm:pt>
    <dgm:pt modelId="{D711E320-19B6-4E37-A6FF-E257210B3577}">
      <dgm:prSet phldrT="[Texte]"/>
      <dgm:spPr>
        <a:solidFill>
          <a:schemeClr val="accent5">
            <a:hueOff val="0"/>
            <a:satOff val="0"/>
            <a:lumOff val="0"/>
            <a:alpha val="69000"/>
          </a:schemeClr>
        </a:solidFill>
      </dgm:spPr>
      <dgm:t>
        <a:bodyPr/>
        <a:lstStyle/>
        <a:p>
          <a:r>
            <a:rPr lang="fr-FR" dirty="0" smtClean="0">
              <a:latin typeface="Merriweather" panose="020B0604020202020204" charset="0"/>
            </a:rPr>
            <a:t>Economie</a:t>
          </a:r>
          <a:endParaRPr lang="fr-FR" dirty="0">
            <a:latin typeface="Merriweather" panose="020B0604020202020204" charset="0"/>
          </a:endParaRPr>
        </a:p>
      </dgm:t>
    </dgm:pt>
    <dgm:pt modelId="{2345A650-953C-48B7-8BEB-0AF8A5919CEE}" type="parTrans" cxnId="{881EAF03-9340-4517-94DF-BB659CAD0CBF}">
      <dgm:prSet/>
      <dgm:spPr/>
      <dgm:t>
        <a:bodyPr/>
        <a:lstStyle/>
        <a:p>
          <a:endParaRPr lang="fr-FR"/>
        </a:p>
      </dgm:t>
    </dgm:pt>
    <dgm:pt modelId="{A94AF13C-0D9B-4136-80FF-473CBA5A64C4}" type="sibTrans" cxnId="{881EAF03-9340-4517-94DF-BB659CAD0CBF}">
      <dgm:prSet/>
      <dgm:spPr/>
      <dgm:t>
        <a:bodyPr/>
        <a:lstStyle/>
        <a:p>
          <a:endParaRPr lang="fr-FR"/>
        </a:p>
      </dgm:t>
    </dgm:pt>
    <dgm:pt modelId="{9FD04B12-781D-48B0-B894-47CEF06D656D}">
      <dgm:prSet phldrT="[Texte]"/>
      <dgm:spPr>
        <a:solidFill>
          <a:srgbClr val="0070C0">
            <a:alpha val="88000"/>
          </a:srgbClr>
        </a:solidFill>
      </dgm:spPr>
      <dgm:t>
        <a:bodyPr/>
        <a:lstStyle/>
        <a:p>
          <a:r>
            <a:rPr lang="fr-FR" dirty="0" smtClean="0">
              <a:latin typeface="Merriweather" panose="020B0604020202020204" charset="0"/>
            </a:rPr>
            <a:t>Industrie</a:t>
          </a:r>
          <a:endParaRPr lang="fr-FR" dirty="0">
            <a:latin typeface="Merriweather" panose="020B0604020202020204" charset="0"/>
          </a:endParaRPr>
        </a:p>
      </dgm:t>
    </dgm:pt>
    <dgm:pt modelId="{BD4A9D35-D776-4E41-B453-D271B9CC9440}" type="parTrans" cxnId="{182A8C60-2A6A-4EBD-96DB-BECC604A30B0}">
      <dgm:prSet/>
      <dgm:spPr/>
      <dgm:t>
        <a:bodyPr/>
        <a:lstStyle/>
        <a:p>
          <a:endParaRPr lang="fr-FR"/>
        </a:p>
      </dgm:t>
    </dgm:pt>
    <dgm:pt modelId="{9566CB0C-CF52-491E-85EC-D607B89866FE}" type="sibTrans" cxnId="{182A8C60-2A6A-4EBD-96DB-BECC604A30B0}">
      <dgm:prSet/>
      <dgm:spPr/>
      <dgm:t>
        <a:bodyPr/>
        <a:lstStyle/>
        <a:p>
          <a:endParaRPr lang="fr-FR"/>
        </a:p>
      </dgm:t>
    </dgm:pt>
    <dgm:pt modelId="{3138B090-4B32-4612-A43D-DA185903EF68}">
      <dgm:prSet phldrT="[Texte]"/>
      <dgm:spPr>
        <a:solidFill>
          <a:schemeClr val="accent2">
            <a:hueOff val="0"/>
            <a:satOff val="0"/>
            <a:lumOff val="0"/>
            <a:alpha val="79000"/>
          </a:schemeClr>
        </a:solidFill>
      </dgm:spPr>
      <dgm:t>
        <a:bodyPr/>
        <a:lstStyle/>
        <a:p>
          <a:r>
            <a:rPr lang="fr-FR" dirty="0" smtClean="0">
              <a:latin typeface="Merriweather" panose="020B0604020202020204" charset="0"/>
            </a:rPr>
            <a:t>Web</a:t>
          </a:r>
          <a:endParaRPr lang="fr-FR" dirty="0">
            <a:latin typeface="Merriweather" panose="020B0604020202020204" charset="0"/>
          </a:endParaRPr>
        </a:p>
      </dgm:t>
    </dgm:pt>
    <dgm:pt modelId="{64F167F7-321C-4B48-8497-FCD2084505AB}" type="parTrans" cxnId="{DC0B83FE-BD62-4EEB-8EB7-F5889872754B}">
      <dgm:prSet/>
      <dgm:spPr/>
      <dgm:t>
        <a:bodyPr/>
        <a:lstStyle/>
        <a:p>
          <a:endParaRPr lang="fr-FR"/>
        </a:p>
      </dgm:t>
    </dgm:pt>
    <dgm:pt modelId="{D51DFD6F-324C-44B0-B04C-B1AE336CB1C6}" type="sibTrans" cxnId="{DC0B83FE-BD62-4EEB-8EB7-F5889872754B}">
      <dgm:prSet/>
      <dgm:spPr/>
      <dgm:t>
        <a:bodyPr/>
        <a:lstStyle/>
        <a:p>
          <a:endParaRPr lang="fr-FR"/>
        </a:p>
      </dgm:t>
    </dgm:pt>
    <dgm:pt modelId="{CFC909D4-79C1-4A25-A6E6-30F2E7FAB2BA}">
      <dgm:prSet phldrT="[Texte]"/>
      <dgm:spPr/>
      <dgm:t>
        <a:bodyPr/>
        <a:lstStyle/>
        <a:p>
          <a:r>
            <a:rPr lang="fr-FR" dirty="0" smtClean="0">
              <a:latin typeface="Merriweather" panose="020B0604020202020204" charset="0"/>
            </a:rPr>
            <a:t>Education</a:t>
          </a:r>
          <a:endParaRPr lang="fr-FR" dirty="0">
            <a:latin typeface="Merriweather" panose="020B0604020202020204" charset="0"/>
          </a:endParaRPr>
        </a:p>
      </dgm:t>
    </dgm:pt>
    <dgm:pt modelId="{FF85A005-A933-40C8-AC66-D1BD44A261D8}" type="parTrans" cxnId="{54DE9F86-B721-415A-86AA-06EE6E7242EE}">
      <dgm:prSet/>
      <dgm:spPr/>
      <dgm:t>
        <a:bodyPr/>
        <a:lstStyle/>
        <a:p>
          <a:endParaRPr lang="fr-FR"/>
        </a:p>
      </dgm:t>
    </dgm:pt>
    <dgm:pt modelId="{E4A9DAC6-5024-44F1-BD9F-6312D7FB3988}" type="sibTrans" cxnId="{54DE9F86-B721-415A-86AA-06EE6E7242EE}">
      <dgm:prSet/>
      <dgm:spPr/>
      <dgm:t>
        <a:bodyPr/>
        <a:lstStyle/>
        <a:p>
          <a:endParaRPr lang="fr-FR"/>
        </a:p>
      </dgm:t>
    </dgm:pt>
    <dgm:pt modelId="{FA797578-1A34-4DA6-B5D0-17DEA11FDB10}" type="pres">
      <dgm:prSet presAssocID="{50AB398A-69A7-420D-9A0B-861E60B6217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31EB24E-D534-4AA3-9864-553426E045BB}" type="pres">
      <dgm:prSet presAssocID="{A5EC3306-6DC3-4D0B-B69F-AACC9E332B03}" presName="node" presStyleLbl="node1" presStyleIdx="0" presStyleCnt="7" custScaleX="166046" custRadScaleRad="95066" custRadScaleInc="41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85FD90-FBDE-4E12-BA78-DF9D99F23ABD}" type="pres">
      <dgm:prSet presAssocID="{05A6A136-3AC3-4FEC-BCFF-ABC01BF60286}" presName="sibTrans" presStyleLbl="sibTrans2D1" presStyleIdx="0" presStyleCnt="7"/>
      <dgm:spPr>
        <a:prstGeom prst="leftRightArrow">
          <a:avLst/>
        </a:prstGeom>
      </dgm:spPr>
      <dgm:t>
        <a:bodyPr/>
        <a:lstStyle/>
        <a:p>
          <a:endParaRPr lang="fr-FR"/>
        </a:p>
      </dgm:t>
    </dgm:pt>
    <dgm:pt modelId="{21013772-4639-4DF4-9BF2-A4656709A0CA}" type="pres">
      <dgm:prSet presAssocID="{05A6A136-3AC3-4FEC-BCFF-ABC01BF60286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CB3405BD-C76B-41FB-B2F3-ED6E63642EA2}" type="pres">
      <dgm:prSet presAssocID="{AABD4F1E-F6BE-4B3B-953A-8261DBBD8422}" presName="node" presStyleLbl="node1" presStyleIdx="1" presStyleCnt="7" custScaleX="159345" custRadScaleRad="112903" custRadScaleInc="2665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AB5707-BF99-425A-BE77-0356EF4084D1}" type="pres">
      <dgm:prSet presAssocID="{ABA4E8FB-A23E-4F87-B9AB-3AA281FB8BC1}" presName="sibTrans" presStyleLbl="sibTrans2D1" presStyleIdx="1" presStyleCnt="7"/>
      <dgm:spPr>
        <a:prstGeom prst="leftRightArrow">
          <a:avLst/>
        </a:prstGeom>
      </dgm:spPr>
      <dgm:t>
        <a:bodyPr/>
        <a:lstStyle/>
        <a:p>
          <a:endParaRPr lang="fr-FR"/>
        </a:p>
      </dgm:t>
    </dgm:pt>
    <dgm:pt modelId="{34F4B5D1-0BCB-4C76-ADD9-985AA3AD759B}" type="pres">
      <dgm:prSet presAssocID="{ABA4E8FB-A23E-4F87-B9AB-3AA281FB8BC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0C884F45-458A-46B5-A165-E86C6CD71D70}" type="pres">
      <dgm:prSet presAssocID="{F0D6F8A9-5A14-4C5D-A981-BB918324EDC6}" presName="node" presStyleLbl="node1" presStyleIdx="2" presStyleCnt="7" custScaleX="167930" custRadScaleRad="111272" custRadScaleInc="-216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CFD1DA-0395-43CC-A41B-ECBB6A7A8728}" type="pres">
      <dgm:prSet presAssocID="{6DBF942A-6EF4-499C-9703-C30006B8486A}" presName="sibTrans" presStyleLbl="sibTrans2D1" presStyleIdx="2" presStyleCnt="7"/>
      <dgm:spPr>
        <a:prstGeom prst="leftRightArrow">
          <a:avLst/>
        </a:prstGeom>
      </dgm:spPr>
      <dgm:t>
        <a:bodyPr/>
        <a:lstStyle/>
        <a:p>
          <a:endParaRPr lang="fr-FR"/>
        </a:p>
      </dgm:t>
    </dgm:pt>
    <dgm:pt modelId="{6BE01783-8207-4E30-A475-788FDFAE4C7C}" type="pres">
      <dgm:prSet presAssocID="{6DBF942A-6EF4-499C-9703-C30006B8486A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DC3FC093-E78A-4D5C-8064-EDF9FED65EE8}" type="pres">
      <dgm:prSet presAssocID="{D711E320-19B6-4E37-A6FF-E257210B3577}" presName="node" presStyleLbl="node1" presStyleIdx="3" presStyleCnt="7" custScaleX="155752" custScaleY="94600" custRadScaleRad="103191" custRadScaleInc="-4727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7C69F1-0D74-44A0-9EAA-50933FE499B3}" type="pres">
      <dgm:prSet presAssocID="{A94AF13C-0D9B-4136-80FF-473CBA5A64C4}" presName="sibTrans" presStyleLbl="sibTrans2D1" presStyleIdx="3" presStyleCnt="7"/>
      <dgm:spPr>
        <a:prstGeom prst="leftRightArrow">
          <a:avLst/>
        </a:prstGeom>
      </dgm:spPr>
      <dgm:t>
        <a:bodyPr/>
        <a:lstStyle/>
        <a:p>
          <a:endParaRPr lang="fr-FR"/>
        </a:p>
      </dgm:t>
    </dgm:pt>
    <dgm:pt modelId="{BEF90111-76D8-42AD-B2FF-C0D30F5B3CF7}" type="pres">
      <dgm:prSet presAssocID="{A94AF13C-0D9B-4136-80FF-473CBA5A64C4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241489E9-BF2E-4F93-94FB-F8E2F9DD0C74}" type="pres">
      <dgm:prSet presAssocID="{9FD04B12-781D-48B0-B894-47CEF06D656D}" presName="node" presStyleLbl="node1" presStyleIdx="4" presStyleCnt="7" custScaleX="161426" custRadScaleRad="94859" custRadScaleInc="65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55F54-3D8A-4375-B027-7FFCE1771E2C}" type="pres">
      <dgm:prSet presAssocID="{9566CB0C-CF52-491E-85EC-D607B89866FE}" presName="sibTrans" presStyleLbl="sibTrans2D1" presStyleIdx="4" presStyleCnt="7"/>
      <dgm:spPr>
        <a:prstGeom prst="leftRightArrow">
          <a:avLst/>
        </a:prstGeom>
      </dgm:spPr>
      <dgm:t>
        <a:bodyPr/>
        <a:lstStyle/>
        <a:p>
          <a:endParaRPr lang="fr-FR"/>
        </a:p>
      </dgm:t>
    </dgm:pt>
    <dgm:pt modelId="{47501770-C880-4887-BDF5-4DAFA78E2DE7}" type="pres">
      <dgm:prSet presAssocID="{9566CB0C-CF52-491E-85EC-D607B89866FE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898460C7-1174-46E4-88FE-C38D92916E84}" type="pres">
      <dgm:prSet presAssocID="{3138B090-4B32-4612-A43D-DA185903EF68}" presName="node" presStyleLbl="node1" presStyleIdx="5" presStyleCnt="7" custScaleX="165433" custRadScaleRad="97731" custRadScaleInc="-20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E83E82-80DA-4457-A415-689A3A2DE429}" type="pres">
      <dgm:prSet presAssocID="{D51DFD6F-324C-44B0-B04C-B1AE336CB1C6}" presName="sibTrans" presStyleLbl="sibTrans2D1" presStyleIdx="5" presStyleCnt="7"/>
      <dgm:spPr>
        <a:prstGeom prst="leftRightArrow">
          <a:avLst/>
        </a:prstGeom>
      </dgm:spPr>
      <dgm:t>
        <a:bodyPr/>
        <a:lstStyle/>
        <a:p>
          <a:endParaRPr lang="fr-FR"/>
        </a:p>
      </dgm:t>
    </dgm:pt>
    <dgm:pt modelId="{BC514404-5637-4C83-ADCB-5B4A74C6519F}" type="pres">
      <dgm:prSet presAssocID="{D51DFD6F-324C-44B0-B04C-B1AE336CB1C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A430CE2A-B798-4D28-9A52-048036F57B19}" type="pres">
      <dgm:prSet presAssocID="{CFC909D4-79C1-4A25-A6E6-30F2E7FAB2BA}" presName="node" presStyleLbl="node1" presStyleIdx="6" presStyleCnt="7" custScaleX="161365" custRadScaleRad="105215" custRadScaleInc="-353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60A9C6-904A-4BF3-92E1-00ADFA014BA9}" type="pres">
      <dgm:prSet presAssocID="{E4A9DAC6-5024-44F1-BD9F-6312D7FB3988}" presName="sibTrans" presStyleLbl="sibTrans2D1" presStyleIdx="6" presStyleCnt="7"/>
      <dgm:spPr>
        <a:prstGeom prst="leftRightArrow">
          <a:avLst/>
        </a:prstGeom>
      </dgm:spPr>
      <dgm:t>
        <a:bodyPr/>
        <a:lstStyle/>
        <a:p>
          <a:endParaRPr lang="fr-FR"/>
        </a:p>
      </dgm:t>
    </dgm:pt>
    <dgm:pt modelId="{EF7C6121-CD81-4ED7-B1D9-9A9716EBC0C6}" type="pres">
      <dgm:prSet presAssocID="{E4A9DAC6-5024-44F1-BD9F-6312D7FB3988}" presName="connectorText" presStyleLbl="sibTrans2D1" presStyleIdx="6" presStyleCnt="7"/>
      <dgm:spPr/>
      <dgm:t>
        <a:bodyPr/>
        <a:lstStyle/>
        <a:p>
          <a:endParaRPr lang="fr-FR"/>
        </a:p>
      </dgm:t>
    </dgm:pt>
  </dgm:ptLst>
  <dgm:cxnLst>
    <dgm:cxn modelId="{904ED814-8619-4BC0-9047-FB685C7A68D5}" type="presOf" srcId="{D51DFD6F-324C-44B0-B04C-B1AE336CB1C6}" destId="{AFE83E82-80DA-4457-A415-689A3A2DE429}" srcOrd="0" destOrd="0" presId="urn:microsoft.com/office/officeart/2005/8/layout/cycle2"/>
    <dgm:cxn modelId="{FACDFC6F-72B7-4094-B216-E138DC8B6A59}" type="presOf" srcId="{05A6A136-3AC3-4FEC-BCFF-ABC01BF60286}" destId="{E485FD90-FBDE-4E12-BA78-DF9D99F23ABD}" srcOrd="0" destOrd="0" presId="urn:microsoft.com/office/officeart/2005/8/layout/cycle2"/>
    <dgm:cxn modelId="{88BF5901-6FE8-40E1-AAAB-B47F70304FE8}" type="presOf" srcId="{F0D6F8A9-5A14-4C5D-A981-BB918324EDC6}" destId="{0C884F45-458A-46B5-A165-E86C6CD71D70}" srcOrd="0" destOrd="0" presId="urn:microsoft.com/office/officeart/2005/8/layout/cycle2"/>
    <dgm:cxn modelId="{DC0B83FE-BD62-4EEB-8EB7-F5889872754B}" srcId="{50AB398A-69A7-420D-9A0B-861E60B62170}" destId="{3138B090-4B32-4612-A43D-DA185903EF68}" srcOrd="5" destOrd="0" parTransId="{64F167F7-321C-4B48-8497-FCD2084505AB}" sibTransId="{D51DFD6F-324C-44B0-B04C-B1AE336CB1C6}"/>
    <dgm:cxn modelId="{2C1574D7-9618-41B5-B9A4-4CBC31981779}" type="presOf" srcId="{6DBF942A-6EF4-499C-9703-C30006B8486A}" destId="{4DCFD1DA-0395-43CC-A41B-ECBB6A7A8728}" srcOrd="0" destOrd="0" presId="urn:microsoft.com/office/officeart/2005/8/layout/cycle2"/>
    <dgm:cxn modelId="{07E74396-2776-4EDC-8598-AA80835D3052}" type="presOf" srcId="{E4A9DAC6-5024-44F1-BD9F-6312D7FB3988}" destId="{AB60A9C6-904A-4BF3-92E1-00ADFA014BA9}" srcOrd="0" destOrd="0" presId="urn:microsoft.com/office/officeart/2005/8/layout/cycle2"/>
    <dgm:cxn modelId="{54DE9F86-B721-415A-86AA-06EE6E7242EE}" srcId="{50AB398A-69A7-420D-9A0B-861E60B62170}" destId="{CFC909D4-79C1-4A25-A6E6-30F2E7FAB2BA}" srcOrd="6" destOrd="0" parTransId="{FF85A005-A933-40C8-AC66-D1BD44A261D8}" sibTransId="{E4A9DAC6-5024-44F1-BD9F-6312D7FB3988}"/>
    <dgm:cxn modelId="{10268D50-0E1C-404E-9F76-F270315ACC0A}" type="presOf" srcId="{A94AF13C-0D9B-4136-80FF-473CBA5A64C4}" destId="{BEF90111-76D8-42AD-B2FF-C0D30F5B3CF7}" srcOrd="1" destOrd="0" presId="urn:microsoft.com/office/officeart/2005/8/layout/cycle2"/>
    <dgm:cxn modelId="{A8BF7A01-8206-4288-B171-D1C65CB54258}" srcId="{50AB398A-69A7-420D-9A0B-861E60B62170}" destId="{AABD4F1E-F6BE-4B3B-953A-8261DBBD8422}" srcOrd="1" destOrd="0" parTransId="{32F8F0DC-E121-41B5-80B5-121C9BD5F207}" sibTransId="{ABA4E8FB-A23E-4F87-B9AB-3AA281FB8BC1}"/>
    <dgm:cxn modelId="{59B7AD04-62D2-4CC4-96EF-3D6F84D2172A}" srcId="{50AB398A-69A7-420D-9A0B-861E60B62170}" destId="{A5EC3306-6DC3-4D0B-B69F-AACC9E332B03}" srcOrd="0" destOrd="0" parTransId="{00C6FB1C-75B2-4D81-AD27-75F5AACC143D}" sibTransId="{05A6A136-3AC3-4FEC-BCFF-ABC01BF60286}"/>
    <dgm:cxn modelId="{4E4E6622-53A1-4F6D-B51C-F12FE938591B}" type="presOf" srcId="{CFC909D4-79C1-4A25-A6E6-30F2E7FAB2BA}" destId="{A430CE2A-B798-4D28-9A52-048036F57B19}" srcOrd="0" destOrd="0" presId="urn:microsoft.com/office/officeart/2005/8/layout/cycle2"/>
    <dgm:cxn modelId="{F1CC1812-0F75-485B-BAAD-201ACB31B0E4}" type="presOf" srcId="{50AB398A-69A7-420D-9A0B-861E60B62170}" destId="{FA797578-1A34-4DA6-B5D0-17DEA11FDB10}" srcOrd="0" destOrd="0" presId="urn:microsoft.com/office/officeart/2005/8/layout/cycle2"/>
    <dgm:cxn modelId="{D71021D9-50D8-4969-833D-5036B3728377}" type="presOf" srcId="{9566CB0C-CF52-491E-85EC-D607B89866FE}" destId="{31355F54-3D8A-4375-B027-7FFCE1771E2C}" srcOrd="0" destOrd="0" presId="urn:microsoft.com/office/officeart/2005/8/layout/cycle2"/>
    <dgm:cxn modelId="{540B0DAB-52EE-442B-96A6-EEAEA0BAE227}" type="presOf" srcId="{ABA4E8FB-A23E-4F87-B9AB-3AA281FB8BC1}" destId="{42AB5707-BF99-425A-BE77-0356EF4084D1}" srcOrd="0" destOrd="0" presId="urn:microsoft.com/office/officeart/2005/8/layout/cycle2"/>
    <dgm:cxn modelId="{881EAF03-9340-4517-94DF-BB659CAD0CBF}" srcId="{50AB398A-69A7-420D-9A0B-861E60B62170}" destId="{D711E320-19B6-4E37-A6FF-E257210B3577}" srcOrd="3" destOrd="0" parTransId="{2345A650-953C-48B7-8BEB-0AF8A5919CEE}" sibTransId="{A94AF13C-0D9B-4136-80FF-473CBA5A64C4}"/>
    <dgm:cxn modelId="{03EF8D69-2DAB-4D82-BCDB-E7337B4AD196}" type="presOf" srcId="{9FD04B12-781D-48B0-B894-47CEF06D656D}" destId="{241489E9-BF2E-4F93-94FB-F8E2F9DD0C74}" srcOrd="0" destOrd="0" presId="urn:microsoft.com/office/officeart/2005/8/layout/cycle2"/>
    <dgm:cxn modelId="{2E0C3FE2-6848-4D00-A695-A20E0E821B2C}" type="presOf" srcId="{D711E320-19B6-4E37-A6FF-E257210B3577}" destId="{DC3FC093-E78A-4D5C-8064-EDF9FED65EE8}" srcOrd="0" destOrd="0" presId="urn:microsoft.com/office/officeart/2005/8/layout/cycle2"/>
    <dgm:cxn modelId="{8F455820-3C21-4416-945C-3662D871A92E}" type="presOf" srcId="{ABA4E8FB-A23E-4F87-B9AB-3AA281FB8BC1}" destId="{34F4B5D1-0BCB-4C76-ADD9-985AA3AD759B}" srcOrd="1" destOrd="0" presId="urn:microsoft.com/office/officeart/2005/8/layout/cycle2"/>
    <dgm:cxn modelId="{182A8C60-2A6A-4EBD-96DB-BECC604A30B0}" srcId="{50AB398A-69A7-420D-9A0B-861E60B62170}" destId="{9FD04B12-781D-48B0-B894-47CEF06D656D}" srcOrd="4" destOrd="0" parTransId="{BD4A9D35-D776-4E41-B453-D271B9CC9440}" sibTransId="{9566CB0C-CF52-491E-85EC-D607B89866FE}"/>
    <dgm:cxn modelId="{893E27FD-3AFD-4A20-A426-F276397A23C4}" type="presOf" srcId="{A94AF13C-0D9B-4136-80FF-473CBA5A64C4}" destId="{5C7C69F1-0D74-44A0-9EAA-50933FE499B3}" srcOrd="0" destOrd="0" presId="urn:microsoft.com/office/officeart/2005/8/layout/cycle2"/>
    <dgm:cxn modelId="{825B8AE0-9ABF-433F-BFDF-E8D68FF92B1C}" type="presOf" srcId="{A5EC3306-6DC3-4D0B-B69F-AACC9E332B03}" destId="{A31EB24E-D534-4AA3-9864-553426E045BB}" srcOrd="0" destOrd="0" presId="urn:microsoft.com/office/officeart/2005/8/layout/cycle2"/>
    <dgm:cxn modelId="{9223C699-28DD-4023-8968-CBB2D09B8E10}" type="presOf" srcId="{3138B090-4B32-4612-A43D-DA185903EF68}" destId="{898460C7-1174-46E4-88FE-C38D92916E84}" srcOrd="0" destOrd="0" presId="urn:microsoft.com/office/officeart/2005/8/layout/cycle2"/>
    <dgm:cxn modelId="{6F0BE928-8981-43FD-B157-70BFECA98C43}" srcId="{50AB398A-69A7-420D-9A0B-861E60B62170}" destId="{F0D6F8A9-5A14-4C5D-A981-BB918324EDC6}" srcOrd="2" destOrd="0" parTransId="{2C0C0676-8074-4EFE-AE44-3A46AAF77A8F}" sibTransId="{6DBF942A-6EF4-499C-9703-C30006B8486A}"/>
    <dgm:cxn modelId="{845CD242-64E6-44CB-9A9C-E0C6DE44C936}" type="presOf" srcId="{6DBF942A-6EF4-499C-9703-C30006B8486A}" destId="{6BE01783-8207-4E30-A475-788FDFAE4C7C}" srcOrd="1" destOrd="0" presId="urn:microsoft.com/office/officeart/2005/8/layout/cycle2"/>
    <dgm:cxn modelId="{0BC5A457-5A4A-416A-BB38-DCF48E3A54D7}" type="presOf" srcId="{D51DFD6F-324C-44B0-B04C-B1AE336CB1C6}" destId="{BC514404-5637-4C83-ADCB-5B4A74C6519F}" srcOrd="1" destOrd="0" presId="urn:microsoft.com/office/officeart/2005/8/layout/cycle2"/>
    <dgm:cxn modelId="{B4B1FD0A-D1A4-4ADD-8903-D1EBABC27047}" type="presOf" srcId="{9566CB0C-CF52-491E-85EC-D607B89866FE}" destId="{47501770-C880-4887-BDF5-4DAFA78E2DE7}" srcOrd="1" destOrd="0" presId="urn:microsoft.com/office/officeart/2005/8/layout/cycle2"/>
    <dgm:cxn modelId="{3292F878-F392-4A46-B1E0-13E85494D5AC}" type="presOf" srcId="{E4A9DAC6-5024-44F1-BD9F-6312D7FB3988}" destId="{EF7C6121-CD81-4ED7-B1D9-9A9716EBC0C6}" srcOrd="1" destOrd="0" presId="urn:microsoft.com/office/officeart/2005/8/layout/cycle2"/>
    <dgm:cxn modelId="{DEF6F6E4-690C-42EF-9DF3-121AA2458E3B}" type="presOf" srcId="{05A6A136-3AC3-4FEC-BCFF-ABC01BF60286}" destId="{21013772-4639-4DF4-9BF2-A4656709A0CA}" srcOrd="1" destOrd="0" presId="urn:microsoft.com/office/officeart/2005/8/layout/cycle2"/>
    <dgm:cxn modelId="{500FA477-2C9B-4BC0-82D1-C0854FD97963}" type="presOf" srcId="{AABD4F1E-F6BE-4B3B-953A-8261DBBD8422}" destId="{CB3405BD-C76B-41FB-B2F3-ED6E63642EA2}" srcOrd="0" destOrd="0" presId="urn:microsoft.com/office/officeart/2005/8/layout/cycle2"/>
    <dgm:cxn modelId="{04C09911-3666-4894-82F9-6982AFCBAE6A}" type="presParOf" srcId="{FA797578-1A34-4DA6-B5D0-17DEA11FDB10}" destId="{A31EB24E-D534-4AA3-9864-553426E045BB}" srcOrd="0" destOrd="0" presId="urn:microsoft.com/office/officeart/2005/8/layout/cycle2"/>
    <dgm:cxn modelId="{027F85DF-174D-4A12-913A-3CD4E827757E}" type="presParOf" srcId="{FA797578-1A34-4DA6-B5D0-17DEA11FDB10}" destId="{E485FD90-FBDE-4E12-BA78-DF9D99F23ABD}" srcOrd="1" destOrd="0" presId="urn:microsoft.com/office/officeart/2005/8/layout/cycle2"/>
    <dgm:cxn modelId="{73C87FB5-91E5-472D-B517-E931A00ADBFA}" type="presParOf" srcId="{E485FD90-FBDE-4E12-BA78-DF9D99F23ABD}" destId="{21013772-4639-4DF4-9BF2-A4656709A0CA}" srcOrd="0" destOrd="0" presId="urn:microsoft.com/office/officeart/2005/8/layout/cycle2"/>
    <dgm:cxn modelId="{57460745-3F1E-4F08-80A3-70E8103DAA25}" type="presParOf" srcId="{FA797578-1A34-4DA6-B5D0-17DEA11FDB10}" destId="{CB3405BD-C76B-41FB-B2F3-ED6E63642EA2}" srcOrd="2" destOrd="0" presId="urn:microsoft.com/office/officeart/2005/8/layout/cycle2"/>
    <dgm:cxn modelId="{9489DD47-478E-44E7-86B8-766248433E46}" type="presParOf" srcId="{FA797578-1A34-4DA6-B5D0-17DEA11FDB10}" destId="{42AB5707-BF99-425A-BE77-0356EF4084D1}" srcOrd="3" destOrd="0" presId="urn:microsoft.com/office/officeart/2005/8/layout/cycle2"/>
    <dgm:cxn modelId="{E3DF6B27-B633-4622-842F-36905F1760D2}" type="presParOf" srcId="{42AB5707-BF99-425A-BE77-0356EF4084D1}" destId="{34F4B5D1-0BCB-4C76-ADD9-985AA3AD759B}" srcOrd="0" destOrd="0" presId="urn:microsoft.com/office/officeart/2005/8/layout/cycle2"/>
    <dgm:cxn modelId="{A13EDB1F-82EC-4E50-81C5-926663BD3B7F}" type="presParOf" srcId="{FA797578-1A34-4DA6-B5D0-17DEA11FDB10}" destId="{0C884F45-458A-46B5-A165-E86C6CD71D70}" srcOrd="4" destOrd="0" presId="urn:microsoft.com/office/officeart/2005/8/layout/cycle2"/>
    <dgm:cxn modelId="{87283D87-9240-49DF-A6B1-A7AE0CFA0415}" type="presParOf" srcId="{FA797578-1A34-4DA6-B5D0-17DEA11FDB10}" destId="{4DCFD1DA-0395-43CC-A41B-ECBB6A7A8728}" srcOrd="5" destOrd="0" presId="urn:microsoft.com/office/officeart/2005/8/layout/cycle2"/>
    <dgm:cxn modelId="{8C38F484-8DF9-46C7-942B-BF906DA90ADB}" type="presParOf" srcId="{4DCFD1DA-0395-43CC-A41B-ECBB6A7A8728}" destId="{6BE01783-8207-4E30-A475-788FDFAE4C7C}" srcOrd="0" destOrd="0" presId="urn:microsoft.com/office/officeart/2005/8/layout/cycle2"/>
    <dgm:cxn modelId="{5BC62B85-C0BC-4B6D-8AA3-2C665658E5C7}" type="presParOf" srcId="{FA797578-1A34-4DA6-B5D0-17DEA11FDB10}" destId="{DC3FC093-E78A-4D5C-8064-EDF9FED65EE8}" srcOrd="6" destOrd="0" presId="urn:microsoft.com/office/officeart/2005/8/layout/cycle2"/>
    <dgm:cxn modelId="{6264E1C0-C8FF-44C2-AA51-7D21EDBE3416}" type="presParOf" srcId="{FA797578-1A34-4DA6-B5D0-17DEA11FDB10}" destId="{5C7C69F1-0D74-44A0-9EAA-50933FE499B3}" srcOrd="7" destOrd="0" presId="urn:microsoft.com/office/officeart/2005/8/layout/cycle2"/>
    <dgm:cxn modelId="{CF35196F-7E25-4588-B111-5B59A32526E1}" type="presParOf" srcId="{5C7C69F1-0D74-44A0-9EAA-50933FE499B3}" destId="{BEF90111-76D8-42AD-B2FF-C0D30F5B3CF7}" srcOrd="0" destOrd="0" presId="urn:microsoft.com/office/officeart/2005/8/layout/cycle2"/>
    <dgm:cxn modelId="{691B52A4-F23B-4684-A6C3-75162E8A6C96}" type="presParOf" srcId="{FA797578-1A34-4DA6-B5D0-17DEA11FDB10}" destId="{241489E9-BF2E-4F93-94FB-F8E2F9DD0C74}" srcOrd="8" destOrd="0" presId="urn:microsoft.com/office/officeart/2005/8/layout/cycle2"/>
    <dgm:cxn modelId="{67FABA67-ADEB-4319-B6E8-A03D42ABC41B}" type="presParOf" srcId="{FA797578-1A34-4DA6-B5D0-17DEA11FDB10}" destId="{31355F54-3D8A-4375-B027-7FFCE1771E2C}" srcOrd="9" destOrd="0" presId="urn:microsoft.com/office/officeart/2005/8/layout/cycle2"/>
    <dgm:cxn modelId="{B0B0D32B-555A-447A-BD11-FEAA5C11DD4B}" type="presParOf" srcId="{31355F54-3D8A-4375-B027-7FFCE1771E2C}" destId="{47501770-C880-4887-BDF5-4DAFA78E2DE7}" srcOrd="0" destOrd="0" presId="urn:microsoft.com/office/officeart/2005/8/layout/cycle2"/>
    <dgm:cxn modelId="{48E94001-BF51-4188-A54E-336BFDE66E00}" type="presParOf" srcId="{FA797578-1A34-4DA6-B5D0-17DEA11FDB10}" destId="{898460C7-1174-46E4-88FE-C38D92916E84}" srcOrd="10" destOrd="0" presId="urn:microsoft.com/office/officeart/2005/8/layout/cycle2"/>
    <dgm:cxn modelId="{D7BAE260-87D8-4A52-A704-8C37AC5E2807}" type="presParOf" srcId="{FA797578-1A34-4DA6-B5D0-17DEA11FDB10}" destId="{AFE83E82-80DA-4457-A415-689A3A2DE429}" srcOrd="11" destOrd="0" presId="urn:microsoft.com/office/officeart/2005/8/layout/cycle2"/>
    <dgm:cxn modelId="{555E8A30-2E21-4367-AD33-4B1B61AF027E}" type="presParOf" srcId="{AFE83E82-80DA-4457-A415-689A3A2DE429}" destId="{BC514404-5637-4C83-ADCB-5B4A74C6519F}" srcOrd="0" destOrd="0" presId="urn:microsoft.com/office/officeart/2005/8/layout/cycle2"/>
    <dgm:cxn modelId="{694EE390-71C5-4294-871F-FC6F3A7E87BF}" type="presParOf" srcId="{FA797578-1A34-4DA6-B5D0-17DEA11FDB10}" destId="{A430CE2A-B798-4D28-9A52-048036F57B19}" srcOrd="12" destOrd="0" presId="urn:microsoft.com/office/officeart/2005/8/layout/cycle2"/>
    <dgm:cxn modelId="{B2D15407-17C9-4BD8-A5DA-664C3508318C}" type="presParOf" srcId="{FA797578-1A34-4DA6-B5D0-17DEA11FDB10}" destId="{AB60A9C6-904A-4BF3-92E1-00ADFA014BA9}" srcOrd="13" destOrd="0" presId="urn:microsoft.com/office/officeart/2005/8/layout/cycle2"/>
    <dgm:cxn modelId="{7621F6EB-BA7D-4362-806C-73CB2B463681}" type="presParOf" srcId="{AB60A9C6-904A-4BF3-92E1-00ADFA014BA9}" destId="{EF7C6121-CD81-4ED7-B1D9-9A9716EBC0C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60096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541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25503e6a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25503e6a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424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25503e6a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25503e6a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961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25503e6a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25503e6a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272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25503e6a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25503e6a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811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25503e6a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25503e6a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716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25503e6a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25503e6a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313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274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909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93eb1636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93eb1636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50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25503e6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25503e6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838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25503e6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25503e6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839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25503e6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25503e6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819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25503e6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25503e6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242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25503e6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25503e6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08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25503e6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25503e6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039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25503e6a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25503e6a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60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eb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371/journal.pone.0214508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0900" y="1329704"/>
            <a:ext cx="8520600" cy="6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UFR SAT - SECTION INFORMATIQUE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10075" y="2484716"/>
            <a:ext cx="8520600" cy="115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spc="300" dirty="0">
                <a:solidFill>
                  <a:schemeClr val="tx1"/>
                </a:solidFill>
                <a:latin typeface="+mj-lt"/>
                <a:ea typeface="Pacifico"/>
                <a:cs typeface="Pacifico"/>
                <a:sym typeface="Pacifico"/>
              </a:rPr>
              <a:t>Mémoire: Réseaux de Neurones et IoT appliquées dans le Domaine Environnemental (Agriculture)   </a:t>
            </a:r>
            <a:endParaRPr sz="2400" b="1" spc="300" dirty="0">
              <a:solidFill>
                <a:schemeClr val="tx1"/>
              </a:solidFill>
              <a:latin typeface="+mj-lt"/>
              <a:ea typeface="Pacifico"/>
              <a:cs typeface="Pacifico"/>
              <a:sym typeface="Pacific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714" y="23723"/>
            <a:ext cx="2085188" cy="155131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510075" y="1631671"/>
            <a:ext cx="8520600" cy="6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latin typeface="Times New Roman"/>
                <a:ea typeface="Times New Roman"/>
                <a:cs typeface="Times New Roman"/>
                <a:sym typeface="Times New Roman"/>
              </a:rPr>
              <a:t>MASTER GDIL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73475" y="4370500"/>
            <a:ext cx="2719200" cy="6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Caveat"/>
                <a:ea typeface="Caveat"/>
                <a:cs typeface="Caveat"/>
                <a:sym typeface="Caveat"/>
              </a:rPr>
              <a:t>Tutelle: M. DEMBELE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144750" y="4370500"/>
            <a:ext cx="2719200" cy="6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Caveat"/>
                <a:ea typeface="Caveat"/>
                <a:cs typeface="Caveat"/>
                <a:sym typeface="Caveat"/>
              </a:rPr>
              <a:t>Papa Laity NDIAYE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build="p"/>
      <p:bldP spid="57" grpId="0"/>
      <p:bldP spid="58" grpId="0"/>
      <p:bldP spid="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Généralité: Edge Computing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" name="image14.png"/>
          <p:cNvPicPr/>
          <p:nvPr/>
        </p:nvPicPr>
        <p:blipFill>
          <a:blip r:embed="rId3"/>
          <a:srcRect l="9302" t="16224" r="19268" b="20648"/>
          <a:stretch>
            <a:fillRect/>
          </a:stretch>
        </p:blipFill>
        <p:spPr>
          <a:xfrm>
            <a:off x="175388" y="1115161"/>
            <a:ext cx="5846323" cy="3539451"/>
          </a:xfrm>
          <a:prstGeom prst="rect">
            <a:avLst/>
          </a:prstGeom>
          <a:ln/>
        </p:spPr>
      </p:pic>
      <p:sp>
        <p:nvSpPr>
          <p:cNvPr id="2" name="ZoneTexte 1"/>
          <p:cNvSpPr txBox="1"/>
          <p:nvPr/>
        </p:nvSpPr>
        <p:spPr>
          <a:xfrm>
            <a:off x="6086902" y="3269617"/>
            <a:ext cx="2975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5450" indent="-285750" algn="just">
              <a:buFont typeface="Arial" panose="020B0604020202020204" pitchFamily="34" charset="0"/>
              <a:buChar char="•"/>
            </a:pPr>
            <a:r>
              <a:rPr lang="fr-FR" dirty="0">
                <a:latin typeface="Merriweather" panose="020B0604020202020204" charset="0"/>
              </a:rPr>
              <a:t>Sécurité des données</a:t>
            </a:r>
          </a:p>
          <a:p>
            <a:pPr marL="425450" indent="-285750" algn="just">
              <a:buFont typeface="Arial" panose="020B0604020202020204" pitchFamily="34" charset="0"/>
              <a:buChar char="•"/>
            </a:pPr>
            <a:endParaRPr lang="fr-FR" dirty="0">
              <a:latin typeface="Merriweather" panose="020B0604020202020204" charset="0"/>
            </a:endParaRPr>
          </a:p>
          <a:p>
            <a:pPr marL="425450" indent="-285750" algn="just">
              <a:buFont typeface="Arial" panose="020B0604020202020204" pitchFamily="34" charset="0"/>
              <a:buChar char="•"/>
            </a:pPr>
            <a:r>
              <a:rPr lang="fr-FR" dirty="0" smtClean="0">
                <a:latin typeface="Merriweather" panose="020B0604020202020204" charset="0"/>
              </a:rPr>
              <a:t>Abstraction d’Internet</a:t>
            </a:r>
            <a:endParaRPr lang="fr-FR" dirty="0">
              <a:latin typeface="Merriweather" panose="020B0604020202020204" charset="0"/>
            </a:endParaRP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11700" y="4733059"/>
            <a:ext cx="3316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err="1" smtClean="0">
                <a:latin typeface="Merriweather" panose="020B0604020202020204" charset="0"/>
              </a:rPr>
              <a:t>Src</a:t>
            </a:r>
            <a:r>
              <a:rPr lang="fr-FR" sz="1050" i="1" dirty="0">
                <a:latin typeface="Merriweather" panose="020B0604020202020204" charset="0"/>
              </a:rPr>
              <a:t>: https://ieeexplore.ieee.org/document/8123913</a:t>
            </a:r>
          </a:p>
        </p:txBody>
      </p:sp>
    </p:spTree>
    <p:extLst>
      <p:ext uri="{BB962C8B-B14F-4D97-AF65-F5344CB8AC3E}">
        <p14:creationId xmlns:p14="http://schemas.microsoft.com/office/powerpoint/2010/main" val="81094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  <a:t>Généralité: Machine Learning</a:t>
            </a:r>
            <a:endParaRPr dirty="0">
              <a:solidFill>
                <a:schemeClr val="bg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24681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Sous domaine de l’Intelligence Artificiel (IA);</a:t>
            </a:r>
          </a:p>
          <a:p>
            <a:pPr marL="285750" indent="-285750">
              <a:spcAft>
                <a:spcPts val="1600"/>
              </a:spcAft>
            </a:pPr>
            <a:endParaRPr lang="fr-FR" dirty="0" smtClean="0">
              <a:solidFill>
                <a:schemeClr val="accent2"/>
              </a:solidFill>
              <a:latin typeface="Merriweather" panose="020B0604020202020204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Confère aux ordinateurs la capacité d’apprendre sans être explicitement programmés;</a:t>
            </a:r>
          </a:p>
          <a:p>
            <a:pPr marL="285750" indent="-285750">
              <a:spcAft>
                <a:spcPts val="1600"/>
              </a:spcAft>
            </a:pPr>
            <a:endParaRPr lang="fr-FR" dirty="0" smtClean="0">
              <a:solidFill>
                <a:schemeClr val="accent2"/>
              </a:solidFill>
              <a:latin typeface="Merriweather" panose="020B0604020202020204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Mise en place d’algorithmes dans le but d’obtenir une analyse prédictive à partir de données pour un but précis.</a:t>
            </a:r>
            <a:endParaRPr dirty="0">
              <a:solidFill>
                <a:schemeClr val="accent2"/>
              </a:solidFill>
              <a:latin typeface="Merriweather" panose="020B060402020202020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1720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  <a:t>Généralité: Machine Learning</a:t>
            </a:r>
            <a:endParaRPr dirty="0">
              <a:solidFill>
                <a:schemeClr val="bg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 smtClean="0">
              <a:solidFill>
                <a:schemeClr val="accent2"/>
              </a:solidFill>
              <a:latin typeface="Merriweather" panose="020B0604020202020204" charset="0"/>
            </a:endParaRPr>
          </a:p>
          <a:p>
            <a:pPr marL="139700" indent="0">
              <a:buNone/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Bon Système d’Apprentissage</a:t>
            </a:r>
          </a:p>
          <a:p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Données</a:t>
            </a:r>
          </a:p>
          <a:p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Algorithmes</a:t>
            </a:r>
          </a:p>
          <a:p>
            <a:endParaRPr lang="fr-FR" dirty="0" smtClean="0">
              <a:solidFill>
                <a:schemeClr val="accent2"/>
              </a:solidFill>
              <a:latin typeface="Merriweather" panose="020B0604020202020204" charset="0"/>
            </a:endParaRPr>
          </a:p>
          <a:p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Evolutivité</a:t>
            </a:r>
          </a:p>
          <a:p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Modélisation</a:t>
            </a:r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endParaRPr lang="fr-FR" dirty="0" smtClean="0">
              <a:latin typeface="Merriweather" panose="020B0604020202020204" charset="0"/>
            </a:endParaRPr>
          </a:p>
          <a:p>
            <a:endParaRPr lang="fr-FR" dirty="0">
              <a:latin typeface="Merriweather" panose="020B0604020202020204" charset="0"/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844296254"/>
              </p:ext>
            </p:extLst>
          </p:nvPr>
        </p:nvGraphicFramePr>
        <p:xfrm>
          <a:off x="4082955" y="949486"/>
          <a:ext cx="5261136" cy="3708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87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1276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  <a:t>Généralité: Machine Learning</a:t>
            </a:r>
            <a:endParaRPr dirty="0">
              <a:solidFill>
                <a:schemeClr val="bg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46" y="697905"/>
            <a:ext cx="7058262" cy="435891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0" y="4802901"/>
            <a:ext cx="36303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err="1" smtClean="0">
                <a:latin typeface="Merriweather" panose="020B0604020202020204" charset="0"/>
              </a:rPr>
              <a:t>Src</a:t>
            </a:r>
            <a:r>
              <a:rPr lang="fr-FR" sz="1050" i="1" dirty="0" smtClean="0">
                <a:latin typeface="Merriweather" panose="020B0604020202020204" charset="0"/>
              </a:rPr>
              <a:t>: https</a:t>
            </a:r>
            <a:r>
              <a:rPr lang="fr-FR" sz="1050" i="1" dirty="0">
                <a:latin typeface="Merriweather" panose="020B0604020202020204" charset="0"/>
              </a:rPr>
              <a:t>://images.app.goo.gl/FtZZGSwCJaCwHcLz6</a:t>
            </a:r>
          </a:p>
        </p:txBody>
      </p:sp>
    </p:spTree>
    <p:extLst>
      <p:ext uri="{BB962C8B-B14F-4D97-AF65-F5344CB8AC3E}">
        <p14:creationId xmlns:p14="http://schemas.microsoft.com/office/powerpoint/2010/main" val="133116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2"/>
                </a:solidFill>
                <a:latin typeface="Merriweather" panose="020B0604020202020204" charset="0"/>
              </a:rPr>
              <a:t>Problématique</a:t>
            </a:r>
            <a:endParaRPr lang="fr-FR" dirty="0">
              <a:solidFill>
                <a:schemeClr val="bg2"/>
              </a:solidFill>
              <a:latin typeface="Merriweather" panose="020B060402020202020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2" y="1221569"/>
            <a:ext cx="2801355" cy="225664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288505" y="4795207"/>
            <a:ext cx="4606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err="1" smtClean="0">
                <a:latin typeface="Merriweather" panose="020B0604020202020204" charset="0"/>
              </a:rPr>
              <a:t>Src</a:t>
            </a:r>
            <a:r>
              <a:rPr lang="fr-FR" sz="1050" i="1" dirty="0">
                <a:latin typeface="Merriweather" panose="020B0604020202020204" charset="0"/>
              </a:rPr>
              <a:t>: https://images.app.goo.gl/5ZcMXo2PGkrxWoGq7</a:t>
            </a:r>
          </a:p>
        </p:txBody>
      </p:sp>
      <p:sp>
        <p:nvSpPr>
          <p:cNvPr id="7" name="ZoneTexte 6"/>
          <p:cNvSpPr txBox="1"/>
          <p:nvPr/>
        </p:nvSpPr>
        <p:spPr>
          <a:xfrm rot="10800000" flipH="1" flipV="1">
            <a:off x="832248" y="3697449"/>
            <a:ext cx="181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Merriweather" panose="020B0604020202020204" charset="0"/>
              </a:rPr>
              <a:t>Temps de Latence</a:t>
            </a:r>
            <a:endParaRPr lang="fr-FR" sz="1200" dirty="0">
              <a:latin typeface="Merriweather" panose="020B060402020202020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6864" y="4795207"/>
            <a:ext cx="4606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err="1" smtClean="0">
                <a:latin typeface="Merriweather" panose="020B0604020202020204" charset="0"/>
              </a:rPr>
              <a:t>Src</a:t>
            </a:r>
            <a:r>
              <a:rPr lang="fr-FR" sz="1050" i="1" dirty="0">
                <a:latin typeface="Merriweather" panose="020B0604020202020204" charset="0"/>
              </a:rPr>
              <a:t>: https://images.app.goo.gl/A3bkMkVw8LcbGeCy6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2" t="10520" r="20555" b="36056"/>
          <a:stretch/>
        </p:blipFill>
        <p:spPr>
          <a:xfrm>
            <a:off x="7017160" y="2511149"/>
            <a:ext cx="2060799" cy="13248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920621" y="4517409"/>
            <a:ext cx="4039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 smtClean="0">
                <a:latin typeface="Merriweather" panose="020B0604020202020204" charset="0"/>
              </a:rPr>
              <a:t>Src</a:t>
            </a:r>
            <a:r>
              <a:rPr lang="fr-FR" sz="1050" dirty="0">
                <a:latin typeface="Merriweather" panose="020B0604020202020204" charset="0"/>
              </a:rPr>
              <a:t>: https://images.app.goo.gl/xy9qAUK28AazCGCv7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39" y="1379456"/>
            <a:ext cx="2934270" cy="165297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 rot="10800000" flipH="1" flipV="1">
            <a:off x="4379905" y="3068966"/>
            <a:ext cx="181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Merriweather" panose="020B0604020202020204" charset="0"/>
              </a:rPr>
              <a:t>Bande Passante</a:t>
            </a:r>
            <a:endParaRPr lang="fr-FR" sz="1200" dirty="0">
              <a:latin typeface="Merriweath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8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2407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bg2"/>
                </a:solidFill>
                <a:latin typeface="Pacifico" panose="020B0604020202020204" charset="0"/>
                <a:ea typeface="Pacifico"/>
                <a:cs typeface="Pacifico"/>
                <a:sym typeface="Pacifico"/>
              </a:rPr>
              <a:t>Etat de L’Art</a:t>
            </a:r>
            <a:endParaRPr dirty="0">
              <a:solidFill>
                <a:schemeClr val="bg2"/>
              </a:solidFill>
              <a:latin typeface="Pacifico" panose="020B0604020202020204" charset="0"/>
              <a:ea typeface="Pacifico"/>
              <a:cs typeface="Pacifico"/>
              <a:sym typeface="Pacifico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953310"/>
            <a:ext cx="8520600" cy="3793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endParaRPr lang="fr-FR" dirty="0" smtClean="0"/>
          </a:p>
          <a:p>
            <a:pPr marL="285750" indent="-285750">
              <a:spcBef>
                <a:spcPts val="1600"/>
              </a:spcBef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Machine Learning dans l’</a:t>
            </a:r>
            <a:r>
              <a:rPr lang="fr-FR" dirty="0" err="1" smtClean="0">
                <a:solidFill>
                  <a:schemeClr val="accent2"/>
                </a:solidFill>
                <a:latin typeface="Merriweather" panose="020B0604020202020204" charset="0"/>
              </a:rPr>
              <a:t>IdO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 (Secteur Agriculture)</a:t>
            </a:r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marL="285750" indent="-285750">
              <a:spcBef>
                <a:spcPts val="1600"/>
              </a:spcBef>
            </a:pPr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Prédiction de l’Humidité du Sol</a:t>
            </a:r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18315"/>
            <a:ext cx="8520600" cy="572700"/>
          </a:xfrm>
        </p:spPr>
        <p:txBody>
          <a:bodyPr/>
          <a:lstStyle/>
          <a:p>
            <a:r>
              <a:rPr lang="fr-FR" dirty="0">
                <a:solidFill>
                  <a:schemeClr val="bg2"/>
                </a:solidFill>
                <a:latin typeface="Merriweather" panose="020B0604020202020204" charset="0"/>
              </a:rPr>
              <a:t>Machine Learning Dans L’IdO (Agriculture)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>
              <a:solidFill>
                <a:schemeClr val="accent2"/>
              </a:solidFill>
              <a:latin typeface="Merriweather" panose="020B0604020202020204" charset="0"/>
            </a:endParaRPr>
          </a:p>
          <a:p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Diverses solutions proposées :</a:t>
            </a:r>
          </a:p>
          <a:p>
            <a:pPr marL="114300" indent="0">
              <a:buNone/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	</a:t>
            </a:r>
          </a:p>
          <a:p>
            <a:pPr marL="114300" indent="0">
              <a:buNone/>
            </a:pPr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	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Objectif 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Améliorer la productivité (Détection des maladies)</a:t>
            </a:r>
          </a:p>
          <a:p>
            <a:pPr marL="114300" indent="0">
              <a:buNone/>
            </a:pPr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	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	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Réduire les Couts de maintenance des Systèmes agricoles (Maintien de l’environnement requis)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5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1079082"/>
            <a:ext cx="8520600" cy="3780935"/>
          </a:xfrm>
        </p:spPr>
        <p:txBody>
          <a:bodyPr/>
          <a:lstStyle/>
          <a:p>
            <a:pPr algn="just"/>
            <a:r>
              <a:rPr lang="en-US" dirty="0">
                <a:latin typeface="Merriweather" panose="020B0604020202020204" charset="0"/>
              </a:rPr>
              <a:t>Y. </a:t>
            </a:r>
            <a:r>
              <a:rPr lang="en-US" dirty="0" err="1" smtClean="0">
                <a:latin typeface="Merriweather" panose="020B0604020202020204" charset="0"/>
              </a:rPr>
              <a:t>Yue</a:t>
            </a:r>
            <a:r>
              <a:rPr lang="en-US" dirty="0" smtClean="0">
                <a:latin typeface="Merriweather" panose="020B0604020202020204" charset="0"/>
              </a:rPr>
              <a:t> et al. font un d</a:t>
            </a:r>
            <a:r>
              <a:rPr lang="fr-FR" dirty="0" err="1" smtClean="0">
                <a:solidFill>
                  <a:schemeClr val="accent2"/>
                </a:solidFill>
                <a:latin typeface="Merriweather" panose="020B0604020202020204" charset="0"/>
              </a:rPr>
              <a:t>iagnostic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 des maladies de cultures basé sur des images prises sur un smartphone [10];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Prédiction de l’état Plante (Normal – 4 maladies )</a:t>
            </a:r>
          </a:p>
          <a:p>
            <a:pPr marL="596900" lvl="1" indent="0" algn="just">
              <a:buNone/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            Degré de sévérité maladies (5 niveaux)</a:t>
            </a:r>
          </a:p>
          <a:p>
            <a:pPr marL="114300" indent="0" algn="just">
              <a:buNone/>
            </a:pPr>
            <a:endParaRPr lang="fr-FR" dirty="0" smtClean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Même procédé pour une application similaire en utilisant les méthodes de SVM, kNN, ExtaTree</a:t>
            </a:r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 [11] ;</a:t>
            </a:r>
            <a:endParaRPr lang="fr-FR" dirty="0" smtClean="0">
              <a:solidFill>
                <a:schemeClr val="accent2"/>
              </a:solidFill>
              <a:latin typeface="Merriweather" panose="020B0604020202020204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Amélioration en faisant usage d’un modèle de super résolution </a:t>
            </a:r>
          </a:p>
          <a:p>
            <a:pPr marL="596900" lvl="1" indent="0" algn="just">
              <a:buNone/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            base </a:t>
            </a:r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sur le réseau résiduel récursif 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profond</a:t>
            </a:r>
          </a:p>
          <a:p>
            <a:pPr marL="114300" indent="0">
              <a:buNone/>
            </a:pPr>
            <a:r>
              <a:rPr lang="fr-FR" dirty="0">
                <a:latin typeface="Merriweather" panose="020B0604020202020204" charset="0"/>
              </a:rPr>
              <a:t>	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11700" y="21524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 smtClean="0">
                <a:solidFill>
                  <a:schemeClr val="bg2"/>
                </a:solidFill>
                <a:latin typeface="Merriweather" panose="020B0604020202020204" charset="0"/>
              </a:rPr>
              <a:t>ML In </a:t>
            </a:r>
            <a:r>
              <a:rPr lang="fr-FR" dirty="0" err="1" smtClean="0">
                <a:solidFill>
                  <a:schemeClr val="bg2"/>
                </a:solidFill>
                <a:latin typeface="Merriweather" panose="020B0604020202020204" charset="0"/>
              </a:rPr>
              <a:t>IoT</a:t>
            </a:r>
            <a:r>
              <a:rPr lang="fr-FR" dirty="0" smtClean="0">
                <a:solidFill>
                  <a:schemeClr val="bg2"/>
                </a:solidFill>
                <a:latin typeface="Merriweather" panose="020B0604020202020204" charset="0"/>
              </a:rPr>
              <a:t>: Travaux scientifiques</a:t>
            </a:r>
            <a:endParaRPr lang="fr-FR" dirty="0">
              <a:solidFill>
                <a:schemeClr val="bg2"/>
              </a:solidFill>
              <a:latin typeface="Merriweather" panose="020B060402020202020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07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15240"/>
            <a:ext cx="8520600" cy="572700"/>
          </a:xfrm>
        </p:spPr>
        <p:txBody>
          <a:bodyPr/>
          <a:lstStyle/>
          <a:p>
            <a:r>
              <a:rPr lang="fr-FR" dirty="0" smtClean="0">
                <a:solidFill>
                  <a:schemeClr val="bg2"/>
                </a:solidFill>
                <a:latin typeface="Merriweather" panose="020B0604020202020204" charset="0"/>
              </a:rPr>
              <a:t>ML In IoT: Travaux scientifiques</a:t>
            </a:r>
            <a:endParaRPr lang="fr-FR" dirty="0">
              <a:solidFill>
                <a:schemeClr val="bg2"/>
              </a:solidFill>
              <a:latin typeface="Merriweather" panose="020B060402020202020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1122743"/>
            <a:ext cx="8520600" cy="3780935"/>
          </a:xfrm>
        </p:spPr>
        <p:txBody>
          <a:bodyPr/>
          <a:lstStyle/>
          <a:p>
            <a:pPr marL="114300" indent="0">
              <a:buNone/>
            </a:pPr>
            <a:r>
              <a:rPr lang="fr-FR" dirty="0" smtClean="0">
                <a:latin typeface="Merriweather" panose="020B0604020202020204" charset="0"/>
              </a:rPr>
              <a:t> </a:t>
            </a:r>
          </a:p>
          <a:p>
            <a:endParaRPr lang="fr-FR" dirty="0">
              <a:latin typeface="Merriweather" panose="020B0604020202020204" charset="0"/>
            </a:endParaRPr>
          </a:p>
          <a:p>
            <a:pPr algn="just"/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Surveillance des paramètres environnementaux d’ un plant de raisin  pour identifier les risques de maladies </a:t>
            </a:r>
            <a:r>
              <a:rPr lang="fr-FR" dirty="0" err="1" smtClean="0">
                <a:solidFill>
                  <a:schemeClr val="accent2"/>
                </a:solidFill>
                <a:latin typeface="Merriweather" panose="020B0604020202020204" charset="0"/>
              </a:rPr>
              <a:t>Patil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 et </a:t>
            </a:r>
            <a:r>
              <a:rPr lang="fr-FR" dirty="0" err="1" smtClean="0">
                <a:solidFill>
                  <a:schemeClr val="accent2"/>
                </a:solidFill>
                <a:latin typeface="Merriweather" panose="020B0604020202020204" charset="0"/>
              </a:rPr>
              <a:t>Thorat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 (Réseau </a:t>
            </a:r>
            <a:r>
              <a:rPr lang="fr-FR" dirty="0" err="1" smtClean="0">
                <a:solidFill>
                  <a:schemeClr val="accent2"/>
                </a:solidFill>
                <a:latin typeface="Merriweather" panose="020B0604020202020204" charset="0"/>
              </a:rPr>
              <a:t>zigbee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 modèle de Markov Cachée) </a:t>
            </a:r>
            <a:r>
              <a:rPr lang="en-US" dirty="0" smtClean="0">
                <a:solidFill>
                  <a:schemeClr val="accent2"/>
                </a:solidFill>
                <a:latin typeface="Merriweather" panose="020B0604020202020204" charset="0"/>
              </a:rPr>
              <a:t>[12]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;</a:t>
            </a:r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marL="114300" indent="0" algn="just">
              <a:buNone/>
            </a:pPr>
            <a:endParaRPr lang="fr-FR" dirty="0" smtClean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Surveillance du taux de croissance et des paramètres environnementaux </a:t>
            </a:r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à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 partir des images (Modèle CNN</a:t>
            </a:r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) [13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].</a:t>
            </a:r>
          </a:p>
          <a:p>
            <a:endParaRPr lang="fr-FR" dirty="0">
              <a:latin typeface="Merriweather" panose="020B060402020202020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11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163671"/>
            <a:ext cx="8520600" cy="572700"/>
          </a:xfrm>
        </p:spPr>
        <p:txBody>
          <a:bodyPr/>
          <a:lstStyle/>
          <a:p>
            <a:r>
              <a:rPr lang="fr-FR" dirty="0">
                <a:solidFill>
                  <a:schemeClr val="bg2"/>
                </a:solidFill>
                <a:latin typeface="Merriweather" panose="020B0604020202020204" charset="0"/>
              </a:rPr>
              <a:t>Prédiction de l’Humidité du Sol</a:t>
            </a:r>
            <a:br>
              <a:rPr lang="fr-FR" dirty="0">
                <a:solidFill>
                  <a:schemeClr val="bg2"/>
                </a:solidFill>
                <a:latin typeface="Merriweather" panose="020B0604020202020204" charset="0"/>
              </a:rPr>
            </a:br>
            <a:endParaRPr lang="fr-FR" dirty="0">
              <a:solidFill>
                <a:schemeClr val="bg2"/>
              </a:solidFill>
              <a:latin typeface="Merriweather" panose="020B060402020202020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879230"/>
            <a:ext cx="8520600" cy="4079631"/>
          </a:xfrm>
        </p:spPr>
        <p:txBody>
          <a:bodyPr/>
          <a:lstStyle/>
          <a:p>
            <a:pPr marL="114300" indent="0" algn="just">
              <a:buNone/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Les principales méthodes de prévision utilisées sont les formules empiriques, la régression linéaire, les réseaux de neurones</a:t>
            </a:r>
          </a:p>
          <a:p>
            <a:pPr algn="just"/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Se basant sur plusieurs paramètres météorologiques Chen </a:t>
            </a:r>
            <a:r>
              <a:rPr lang="fr-FR" dirty="0" err="1" smtClean="0">
                <a:solidFill>
                  <a:schemeClr val="accent2"/>
                </a:solidFill>
                <a:latin typeface="Merriweather" panose="020B0604020202020204" charset="0"/>
              </a:rPr>
              <a:t>Xiaofeng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 et al.  établissent une formule pour l’humidité  du sol;</a:t>
            </a:r>
          </a:p>
          <a:p>
            <a:pPr algn="just"/>
            <a:endParaRPr lang="fr-FR" dirty="0" smtClean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Utilisation </a:t>
            </a:r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d’une formule pour estimer le flux d’humidité du sol avec un instrument de réflectométrie [15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];</a:t>
            </a:r>
          </a:p>
          <a:p>
            <a:pPr algn="just"/>
            <a:endParaRPr lang="fr-FR" dirty="0" smtClean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 err="1" smtClean="0">
                <a:solidFill>
                  <a:schemeClr val="accent2"/>
                </a:solidFill>
                <a:latin typeface="Merriweather" panose="020B0604020202020204" charset="0"/>
              </a:rPr>
              <a:t>Sufang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 </a:t>
            </a:r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après analyses des composants principales des données météorologiques établi un  modèle à base de régression linéaire;</a:t>
            </a:r>
          </a:p>
          <a:p>
            <a:pPr marL="596900" lvl="1" indent="0">
              <a:buNone/>
            </a:pPr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70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bg2"/>
                </a:solidFill>
                <a:latin typeface="Pacifico"/>
                <a:ea typeface="Pacifico"/>
                <a:cs typeface="Pacifico"/>
                <a:sym typeface="Pacifico"/>
              </a:rPr>
              <a:t>Sommaire</a:t>
            </a:r>
            <a:endParaRPr dirty="0">
              <a:solidFill>
                <a:schemeClr val="bg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q"/>
            </a:pPr>
            <a:r>
              <a:rPr lang="fr" sz="1900" b="1" dirty="0" smtClean="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Contexte et Problématique</a:t>
            </a:r>
            <a:endParaRPr sz="1900" b="1" dirty="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1900" b="1" dirty="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q"/>
            </a:pPr>
            <a:r>
              <a:rPr lang="fr" sz="1900" b="1" dirty="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Etat de l’Art</a:t>
            </a:r>
            <a:endParaRPr sz="1900" b="1" dirty="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1900" b="1" dirty="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q"/>
            </a:pPr>
            <a:r>
              <a:rPr lang="fr" sz="1900" b="1" dirty="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Réseaux de Neurones en </a:t>
            </a:r>
            <a:r>
              <a:rPr lang="fr" sz="1900" b="1" dirty="0" smtClean="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Périphérie du réseaux</a:t>
            </a:r>
            <a:endParaRPr sz="1900" b="1" dirty="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163671"/>
            <a:ext cx="8520600" cy="572700"/>
          </a:xfrm>
        </p:spPr>
        <p:txBody>
          <a:bodyPr/>
          <a:lstStyle/>
          <a:p>
            <a:r>
              <a:rPr lang="fr-FR" dirty="0">
                <a:solidFill>
                  <a:schemeClr val="bg2"/>
                </a:solidFill>
                <a:latin typeface="Merriweather" panose="020B0604020202020204" charset="0"/>
              </a:rPr>
              <a:t>Prédiction de l’Humidité du Sol</a:t>
            </a:r>
            <a:br>
              <a:rPr lang="fr-FR" dirty="0">
                <a:solidFill>
                  <a:schemeClr val="bg2"/>
                </a:solidFill>
                <a:latin typeface="Merriweather" panose="020B0604020202020204" charset="0"/>
              </a:rPr>
            </a:br>
            <a:endParaRPr lang="fr-FR" dirty="0">
              <a:solidFill>
                <a:schemeClr val="bg2"/>
              </a:solidFill>
              <a:latin typeface="Merriweather" panose="020B060402020202020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879230"/>
            <a:ext cx="8520600" cy="4079631"/>
          </a:xfrm>
        </p:spPr>
        <p:txBody>
          <a:bodyPr/>
          <a:lstStyle/>
          <a:p>
            <a:endParaRPr lang="fr-FR" dirty="0" smtClean="0">
              <a:solidFill>
                <a:schemeClr val="accent2"/>
              </a:solidFill>
              <a:latin typeface="Merriweather" panose="020B0604020202020204" charset="0"/>
            </a:endParaRPr>
          </a:p>
          <a:p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Prédiction de l’humidité du sol utilisant des RNA Hou </a:t>
            </a:r>
            <a:r>
              <a:rPr lang="fr-FR" dirty="0" err="1" smtClean="0">
                <a:solidFill>
                  <a:schemeClr val="accent2"/>
                </a:solidFill>
                <a:latin typeface="Merriweather" panose="020B0604020202020204" charset="0"/>
              </a:rPr>
              <a:t>Xiaoli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 et al.;</a:t>
            </a:r>
          </a:p>
          <a:p>
            <a:pPr algn="just"/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 err="1" smtClean="0">
                <a:solidFill>
                  <a:schemeClr val="accent2"/>
                </a:solidFill>
                <a:latin typeface="Merriweather" panose="020B0604020202020204" charset="0"/>
              </a:rPr>
              <a:t>Ronghua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 améliora le modèle de </a:t>
            </a:r>
            <a:r>
              <a:rPr lang="fr-FR" dirty="0" err="1" smtClean="0">
                <a:solidFill>
                  <a:schemeClr val="accent2"/>
                </a:solidFill>
                <a:latin typeface="Merriweather" panose="020B0604020202020204" charset="0"/>
              </a:rPr>
              <a:t>Xiaoli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 d’une précision de 9,1%;</a:t>
            </a:r>
          </a:p>
          <a:p>
            <a:pPr algn="just"/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Gill augmente la précision de 89 % avec le modèle de SVM</a:t>
            </a:r>
            <a:r>
              <a:rPr lang="fr-FR" dirty="0" smtClean="0">
                <a:latin typeface="Merriweather" panose="020B0604020202020204" charset="0"/>
              </a:rPr>
              <a:t>;</a:t>
            </a:r>
          </a:p>
          <a:p>
            <a:pPr algn="just"/>
            <a:endParaRPr lang="fr-FR" dirty="0">
              <a:latin typeface="Merriweather" panose="020B0604020202020204" charset="0"/>
            </a:endParaRPr>
          </a:p>
          <a:p>
            <a:pPr algn="just"/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Même procédé pour Wei Xu et al. avec la méthode d’approximation alpha pour augmenter les 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données.</a:t>
            </a:r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endParaRPr lang="fr-FR" dirty="0" smtClean="0">
              <a:latin typeface="Merriweather" panose="020B060402020202020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53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163671"/>
            <a:ext cx="8520600" cy="572700"/>
          </a:xfrm>
        </p:spPr>
        <p:txBody>
          <a:bodyPr/>
          <a:lstStyle/>
          <a:p>
            <a:r>
              <a:rPr lang="fr-FR" dirty="0">
                <a:solidFill>
                  <a:schemeClr val="bg2"/>
                </a:solidFill>
                <a:latin typeface="Merriweather" panose="020B0604020202020204" charset="0"/>
              </a:rPr>
              <a:t>Prédiction de l’Humidité du Sol</a:t>
            </a:r>
            <a:br>
              <a:rPr lang="fr-FR" dirty="0">
                <a:solidFill>
                  <a:schemeClr val="bg2"/>
                </a:solidFill>
                <a:latin typeface="Merriweather" panose="020B0604020202020204" charset="0"/>
              </a:rPr>
            </a:br>
            <a:endParaRPr lang="fr-FR" dirty="0">
              <a:solidFill>
                <a:schemeClr val="bg2"/>
              </a:solidFill>
              <a:latin typeface="Merriweather" panose="020B060402020202020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879230"/>
            <a:ext cx="8520600" cy="4079631"/>
          </a:xfrm>
        </p:spPr>
        <p:txBody>
          <a:bodyPr/>
          <a:lstStyle/>
          <a:p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Li </a:t>
            </a:r>
            <a:r>
              <a:rPr lang="fr-FR" dirty="0" err="1" smtClean="0">
                <a:solidFill>
                  <a:schemeClr val="accent2"/>
                </a:solidFill>
                <a:latin typeface="Merriweather" panose="020B0604020202020204" charset="0"/>
              </a:rPr>
              <a:t>Ning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 améliore l’algorithme d’optimisation du réseau neuronal basé sur les caractéristiques des données de l’humidité du sol;</a:t>
            </a:r>
          </a:p>
          <a:p>
            <a:pPr algn="just"/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 err="1" smtClean="0">
                <a:solidFill>
                  <a:schemeClr val="accent2"/>
                </a:solidFill>
                <a:latin typeface="Merriweather" panose="020B0604020202020204" charset="0"/>
              </a:rPr>
              <a:t>Caojun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 Huang et al</a:t>
            </a:r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.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 utilise un </a:t>
            </a:r>
            <a:r>
              <a:rPr lang="fr-FR" dirty="0" err="1" smtClean="0">
                <a:solidFill>
                  <a:schemeClr val="accent2"/>
                </a:solidFill>
                <a:latin typeface="Merriweather" panose="020B0604020202020204" charset="0"/>
              </a:rPr>
              <a:t>modele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 basé  sur le RN génétique;</a:t>
            </a:r>
          </a:p>
          <a:p>
            <a:pPr algn="just"/>
            <a:endParaRPr lang="fr-FR" dirty="0" smtClean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 err="1">
                <a:solidFill>
                  <a:schemeClr val="accent2"/>
                </a:solidFill>
                <a:latin typeface="Merriweather" panose="020B0604020202020204" charset="0"/>
              </a:rPr>
              <a:t>Olutobi</a:t>
            </a:r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 </a:t>
            </a:r>
            <a:r>
              <a:rPr lang="fr-FR" dirty="0" err="1" smtClean="0">
                <a:solidFill>
                  <a:schemeClr val="accent2"/>
                </a:solidFill>
                <a:latin typeface="Merriweather" panose="020B0604020202020204" charset="0"/>
              </a:rPr>
              <a:t>Ademeyi</a:t>
            </a:r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 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présente </a:t>
            </a:r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une approche </a:t>
            </a:r>
            <a:r>
              <a:rPr lang="fr-FR" dirty="0" err="1">
                <a:solidFill>
                  <a:schemeClr val="accent2"/>
                </a:solidFill>
                <a:latin typeface="Merriweather" panose="020B0604020202020204" charset="0"/>
              </a:rPr>
              <a:t>Dynamic</a:t>
            </a:r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 Neural Network pour la modélisation des flux temporels d'humidité du 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sol;</a:t>
            </a:r>
          </a:p>
          <a:p>
            <a:pPr algn="just"/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Cai et al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. </a:t>
            </a:r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ont construit et optimisé un modèle de prédiction de l'humidité du sol grâce à un apprentissage en profondeur (DNNR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).</a:t>
            </a:r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6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1578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bg2"/>
                </a:solidFill>
                <a:latin typeface="Pacifico"/>
                <a:ea typeface="Pacifico"/>
                <a:cs typeface="Pacifico"/>
                <a:sym typeface="Pacifico"/>
              </a:rPr>
              <a:t>Réseaux de Neurones en Périphéries </a:t>
            </a:r>
            <a:endParaRPr dirty="0">
              <a:solidFill>
                <a:schemeClr val="bg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73055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endParaRPr lang="fr-FR" dirty="0" smtClean="0">
              <a:latin typeface="Merriweather" panose="020B0604020202020204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fr-FR" b="1" dirty="0" smtClean="0">
                <a:solidFill>
                  <a:schemeClr val="accent2"/>
                </a:solidFill>
                <a:latin typeface="Merriweather" panose="020B0604020202020204" charset="0"/>
              </a:rPr>
              <a:t>Architecture Proposée</a:t>
            </a:r>
          </a:p>
          <a:p>
            <a:pPr marL="285750" indent="-285750">
              <a:spcAft>
                <a:spcPts val="1600"/>
              </a:spcAft>
            </a:pPr>
            <a:r>
              <a:rPr lang="fr-FR" b="1" dirty="0" smtClean="0">
                <a:solidFill>
                  <a:schemeClr val="accent2"/>
                </a:solidFill>
                <a:latin typeface="Merriweather" panose="020B0604020202020204" charset="0"/>
              </a:rPr>
              <a:t>Données</a:t>
            </a:r>
          </a:p>
          <a:p>
            <a:pPr marL="285750" indent="-285750">
              <a:spcAft>
                <a:spcPts val="1600"/>
              </a:spcAft>
            </a:pPr>
            <a:r>
              <a:rPr lang="fr-FR" b="1" dirty="0" smtClean="0">
                <a:solidFill>
                  <a:schemeClr val="accent2"/>
                </a:solidFill>
                <a:latin typeface="Merriweather" panose="020B0604020202020204" charset="0"/>
              </a:rPr>
              <a:t>Modèles d’Apprentissage</a:t>
            </a:r>
          </a:p>
          <a:p>
            <a:pPr marL="285750" indent="-285750">
              <a:spcAft>
                <a:spcPts val="1600"/>
              </a:spcAft>
            </a:pPr>
            <a:r>
              <a:rPr lang="fr-FR" b="1" dirty="0" smtClean="0">
                <a:solidFill>
                  <a:schemeClr val="accent2"/>
                </a:solidFill>
                <a:latin typeface="Merriweather" panose="020B0604020202020204" charset="0"/>
              </a:rPr>
              <a:t>Comparaison </a:t>
            </a:r>
          </a:p>
          <a:p>
            <a:pPr marL="285750" indent="-285750">
              <a:spcAft>
                <a:spcPts val="1600"/>
              </a:spcAft>
            </a:pPr>
            <a:r>
              <a:rPr lang="fr-FR" b="1" dirty="0" smtClean="0">
                <a:solidFill>
                  <a:schemeClr val="accent2"/>
                </a:solidFill>
                <a:latin typeface="Merriweather" panose="020B0604020202020204" charset="0"/>
              </a:rPr>
              <a:t>Conclusion</a:t>
            </a:r>
            <a:endParaRPr b="1" dirty="0">
              <a:solidFill>
                <a:schemeClr val="accent2"/>
              </a:solidFill>
              <a:latin typeface="Merriweather" panose="020B060402020202020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13013"/>
            <a:ext cx="8520600" cy="572700"/>
          </a:xfrm>
        </p:spPr>
        <p:txBody>
          <a:bodyPr/>
          <a:lstStyle/>
          <a:p>
            <a:r>
              <a:rPr lang="fr-FR" dirty="0" smtClean="0">
                <a:latin typeface="Merriweather" panose="020B0604020202020204" charset="0"/>
              </a:rPr>
              <a:t>Architecture </a:t>
            </a:r>
            <a:endParaRPr lang="fr-FR" dirty="0">
              <a:latin typeface="Merriweather" panose="020B0604020202020204" charset="0"/>
            </a:endParaRPr>
          </a:p>
        </p:txBody>
      </p:sp>
      <p:pic>
        <p:nvPicPr>
          <p:cNvPr id="7" name="image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53980" y="1346760"/>
            <a:ext cx="3978320" cy="3051523"/>
          </a:xfrm>
          <a:prstGeom prst="rect">
            <a:avLst/>
          </a:prstGeom>
          <a:ln/>
        </p:spPr>
      </p:pic>
      <p:sp>
        <p:nvSpPr>
          <p:cNvPr id="8" name="Rectangle 7"/>
          <p:cNvSpPr/>
          <p:nvPr/>
        </p:nvSpPr>
        <p:spPr>
          <a:xfrm>
            <a:off x="4853980" y="1409433"/>
            <a:ext cx="3978320" cy="308068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1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48668" y="687472"/>
            <a:ext cx="6491485" cy="4277494"/>
          </a:xfrm>
          <a:prstGeom prst="rect">
            <a:avLst/>
          </a:prstGeom>
          <a:ln/>
        </p:spPr>
      </p:pic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56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13013"/>
            <a:ext cx="8520600" cy="572700"/>
          </a:xfrm>
        </p:spPr>
        <p:txBody>
          <a:bodyPr/>
          <a:lstStyle/>
          <a:p>
            <a:r>
              <a:rPr lang="fr-FR" dirty="0" smtClean="0">
                <a:latin typeface="Merriweather" panose="020B0604020202020204" charset="0"/>
              </a:rPr>
              <a:t>Architecture </a:t>
            </a:r>
            <a:endParaRPr lang="fr-FR" dirty="0">
              <a:latin typeface="Merriweather" panose="020B0604020202020204" charset="0"/>
            </a:endParaRPr>
          </a:p>
        </p:txBody>
      </p:sp>
      <p:pic>
        <p:nvPicPr>
          <p:cNvPr id="6" name="image1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1700" y="1346759"/>
            <a:ext cx="4094327" cy="3051523"/>
          </a:xfrm>
          <a:prstGeom prst="rect">
            <a:avLst/>
          </a:prstGeom>
          <a:ln/>
        </p:spPr>
      </p:pic>
      <p:sp>
        <p:nvSpPr>
          <p:cNvPr id="5" name="Rectangle 4"/>
          <p:cNvSpPr/>
          <p:nvPr/>
        </p:nvSpPr>
        <p:spPr>
          <a:xfrm>
            <a:off x="369703" y="1317602"/>
            <a:ext cx="3978320" cy="308068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7" y="674742"/>
            <a:ext cx="5868536" cy="409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8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13013"/>
            <a:ext cx="8520600" cy="572700"/>
          </a:xfrm>
        </p:spPr>
        <p:txBody>
          <a:bodyPr/>
          <a:lstStyle/>
          <a:p>
            <a:r>
              <a:rPr lang="fr-FR" dirty="0" smtClean="0">
                <a:latin typeface="Merriweather" panose="020B0604020202020204" charset="0"/>
              </a:rPr>
              <a:t>Architecture: Outils</a:t>
            </a:r>
            <a:endParaRPr lang="fr-FR" dirty="0">
              <a:latin typeface="Merriweather" panose="020B060402020202020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3" b="8309"/>
          <a:stretch/>
        </p:blipFill>
        <p:spPr>
          <a:xfrm>
            <a:off x="506080" y="1029148"/>
            <a:ext cx="4589127" cy="343348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49" y="1358413"/>
            <a:ext cx="3531030" cy="32381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491" y="785713"/>
            <a:ext cx="2976746" cy="69793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66382" y="4596585"/>
            <a:ext cx="3589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err="1" smtClean="0">
                <a:latin typeface="Merriweather" panose="020B0604020202020204" charset="0"/>
              </a:rPr>
              <a:t>Src</a:t>
            </a:r>
            <a:r>
              <a:rPr lang="fr-FR" sz="1050" i="1" dirty="0">
                <a:latin typeface="Merriweather" panose="020B0604020202020204" charset="0"/>
              </a:rPr>
              <a:t>: https://images.app.goo.gl/yn2TGWWJ5k8i8Hin6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242939" y="4571796"/>
            <a:ext cx="3589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err="1" smtClean="0">
                <a:latin typeface="Merriweather" panose="020B0604020202020204" charset="0"/>
              </a:rPr>
              <a:t>Src</a:t>
            </a:r>
            <a:r>
              <a:rPr lang="fr-FR" sz="1050" i="1" dirty="0">
                <a:latin typeface="Merriweather" panose="020B0604020202020204" charset="0"/>
              </a:rPr>
              <a:t>: https://images.app.goo.gl/gcrWe6imBnAF9EY99</a:t>
            </a:r>
          </a:p>
        </p:txBody>
      </p:sp>
    </p:spTree>
    <p:extLst>
      <p:ext uri="{BB962C8B-B14F-4D97-AF65-F5344CB8AC3E}">
        <p14:creationId xmlns:p14="http://schemas.microsoft.com/office/powerpoint/2010/main" val="390529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fr-FR" dirty="0" smtClean="0">
                <a:solidFill>
                  <a:schemeClr val="bg2"/>
                </a:solidFill>
                <a:latin typeface="Merriweather" panose="020B0604020202020204" charset="0"/>
              </a:rPr>
              <a:t>Données</a:t>
            </a:r>
            <a:endParaRPr lang="fr-FR" dirty="0">
              <a:solidFill>
                <a:schemeClr val="bg2"/>
              </a:solidFill>
              <a:latin typeface="Merriweather" panose="020B0604020202020204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354548" y="496875"/>
            <a:ext cx="3577912" cy="4053385"/>
          </a:xfrm>
        </p:spPr>
        <p:txBody>
          <a:bodyPr/>
          <a:lstStyle/>
          <a:p>
            <a:pPr marL="139700" indent="0" algn="ctr">
              <a:buNone/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Données météorologiques</a:t>
            </a:r>
          </a:p>
          <a:p>
            <a:pPr marL="139700" indent="0" algn="ctr">
              <a:buNone/>
            </a:pPr>
            <a:endParaRPr lang="fr-FR" dirty="0" smtClean="0">
              <a:solidFill>
                <a:schemeClr val="accent2"/>
              </a:solidFill>
              <a:latin typeface="Merriweather" panose="020B0604020202020204" charset="0"/>
            </a:endParaRPr>
          </a:p>
          <a:p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Données station météo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Température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Humidité de l’air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Pression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Direction Vent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Vitesse Vent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Rafale</a:t>
            </a:r>
          </a:p>
          <a:p>
            <a:pPr marL="139700" indent="0">
              <a:buNone/>
            </a:pPr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	</a:t>
            </a:r>
            <a:endParaRPr lang="fr-FR" dirty="0" smtClean="0">
              <a:solidFill>
                <a:schemeClr val="accent2"/>
              </a:solidFill>
              <a:latin typeface="Merriweather" panose="020B0604020202020204" charset="0"/>
            </a:endParaRPr>
          </a:p>
          <a:p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Humidité du sol</a:t>
            </a:r>
          </a:p>
          <a:p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Irrigation Field</a:t>
            </a:r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</p:txBody>
      </p:sp>
      <p:pic>
        <p:nvPicPr>
          <p:cNvPr id="6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04495" y="772318"/>
            <a:ext cx="4517578" cy="3734827"/>
          </a:xfrm>
          <a:prstGeom prst="rect">
            <a:avLst/>
          </a:prstGeom>
          <a:ln/>
        </p:spPr>
      </p:pic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4733059"/>
            <a:ext cx="5779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err="1" smtClean="0">
                <a:latin typeface="Merriweather" panose="020B0604020202020204" charset="0"/>
              </a:rPr>
              <a:t>Src</a:t>
            </a:r>
            <a:r>
              <a:rPr lang="fr-FR" sz="1050" i="1" dirty="0">
                <a:latin typeface="Merriweather" panose="020B0604020202020204" charset="0"/>
              </a:rPr>
              <a:t>: https://zindi.africa/competitions/wazihub-soil-moisture-prediction-challenge/data</a:t>
            </a:r>
          </a:p>
        </p:txBody>
      </p:sp>
    </p:spTree>
    <p:extLst>
      <p:ext uri="{BB962C8B-B14F-4D97-AF65-F5344CB8AC3E}">
        <p14:creationId xmlns:p14="http://schemas.microsoft.com/office/powerpoint/2010/main" val="7492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fr-FR" dirty="0" smtClean="0">
                <a:latin typeface="Merriweather" panose="020B0604020202020204" charset="0"/>
              </a:rPr>
              <a:t>Données</a:t>
            </a:r>
            <a:endParaRPr lang="fr-FR" dirty="0">
              <a:latin typeface="Merriweather" panose="020B0604020202020204" charset="0"/>
            </a:endParaRPr>
          </a:p>
        </p:txBody>
      </p:sp>
      <p:pic>
        <p:nvPicPr>
          <p:cNvPr id="7" name="image18.png"/>
          <p:cNvPicPr/>
          <p:nvPr/>
        </p:nvPicPr>
        <p:blipFill>
          <a:blip r:embed="rId2"/>
          <a:srcRect l="8638" t="9981" r="7642" b="5609"/>
          <a:stretch>
            <a:fillRect/>
          </a:stretch>
        </p:blipFill>
        <p:spPr>
          <a:xfrm>
            <a:off x="398344" y="818866"/>
            <a:ext cx="5372100" cy="4005617"/>
          </a:xfrm>
          <a:prstGeom prst="rect">
            <a:avLst/>
          </a:prstGeom>
          <a:ln/>
        </p:spPr>
      </p:pic>
      <p:pic>
        <p:nvPicPr>
          <p:cNvPr id="8" name="image17.png"/>
          <p:cNvPicPr/>
          <p:nvPr/>
        </p:nvPicPr>
        <p:blipFill>
          <a:blip r:embed="rId3"/>
          <a:srcRect l="8228" t="11874" r="9784" b="6311"/>
          <a:stretch>
            <a:fillRect/>
          </a:stretch>
        </p:blipFill>
        <p:spPr>
          <a:xfrm>
            <a:off x="6191458" y="882341"/>
            <a:ext cx="2640842" cy="1758501"/>
          </a:xfrm>
          <a:prstGeom prst="rect">
            <a:avLst/>
          </a:prstGeom>
          <a:ln/>
        </p:spPr>
      </p:pic>
      <p:pic>
        <p:nvPicPr>
          <p:cNvPr id="9" name="image23.png"/>
          <p:cNvPicPr/>
          <p:nvPr/>
        </p:nvPicPr>
        <p:blipFill>
          <a:blip r:embed="rId4"/>
          <a:srcRect l="5367" t="6967" r="5084" b="7532"/>
          <a:stretch>
            <a:fillRect/>
          </a:stretch>
        </p:blipFill>
        <p:spPr>
          <a:xfrm>
            <a:off x="6127730" y="2791808"/>
            <a:ext cx="2768297" cy="2103887"/>
          </a:xfrm>
          <a:prstGeom prst="rect">
            <a:avLst/>
          </a:prstGeom>
          <a:ln/>
        </p:spPr>
      </p:pic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44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fr-FR" dirty="0" smtClean="0">
                <a:latin typeface="Merriweather" panose="020B0604020202020204" charset="0"/>
              </a:rPr>
              <a:t>Données</a:t>
            </a:r>
            <a:endParaRPr lang="fr-FR" dirty="0">
              <a:latin typeface="Merriweather" panose="020B0604020202020204" charset="0"/>
            </a:endParaRPr>
          </a:p>
        </p:txBody>
      </p:sp>
      <p:pic>
        <p:nvPicPr>
          <p:cNvPr id="7" name="image18.png"/>
          <p:cNvPicPr/>
          <p:nvPr/>
        </p:nvPicPr>
        <p:blipFill>
          <a:blip r:embed="rId2"/>
          <a:srcRect l="8638" t="9981" r="7642" b="5609"/>
          <a:stretch>
            <a:fillRect/>
          </a:stretch>
        </p:blipFill>
        <p:spPr>
          <a:xfrm>
            <a:off x="6184116" y="864861"/>
            <a:ext cx="2655524" cy="1793461"/>
          </a:xfrm>
          <a:prstGeom prst="rect">
            <a:avLst/>
          </a:prstGeom>
          <a:ln/>
        </p:spPr>
      </p:pic>
      <p:pic>
        <p:nvPicPr>
          <p:cNvPr id="8" name="image17.png"/>
          <p:cNvPicPr/>
          <p:nvPr/>
        </p:nvPicPr>
        <p:blipFill>
          <a:blip r:embed="rId3"/>
          <a:srcRect l="8228" t="11874" r="9784" b="6311"/>
          <a:stretch>
            <a:fillRect/>
          </a:stretch>
        </p:blipFill>
        <p:spPr>
          <a:xfrm>
            <a:off x="191070" y="1042512"/>
            <a:ext cx="5754730" cy="3498591"/>
          </a:xfrm>
          <a:prstGeom prst="rect">
            <a:avLst/>
          </a:prstGeom>
          <a:ln/>
        </p:spPr>
      </p:pic>
      <p:pic>
        <p:nvPicPr>
          <p:cNvPr id="9" name="image23.png"/>
          <p:cNvPicPr/>
          <p:nvPr/>
        </p:nvPicPr>
        <p:blipFill>
          <a:blip r:embed="rId4"/>
          <a:srcRect l="5367" t="6967" r="5084" b="7532"/>
          <a:stretch>
            <a:fillRect/>
          </a:stretch>
        </p:blipFill>
        <p:spPr>
          <a:xfrm>
            <a:off x="6127730" y="2791808"/>
            <a:ext cx="2768297" cy="2103887"/>
          </a:xfrm>
          <a:prstGeom prst="rect">
            <a:avLst/>
          </a:prstGeom>
          <a:ln/>
        </p:spPr>
      </p:pic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84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fr-FR" dirty="0" smtClean="0">
                <a:latin typeface="Merriweather" panose="020B0604020202020204" charset="0"/>
              </a:rPr>
              <a:t>Données</a:t>
            </a:r>
            <a:endParaRPr lang="fr-FR" dirty="0">
              <a:latin typeface="Merriweather" panose="020B0604020202020204" charset="0"/>
            </a:endParaRPr>
          </a:p>
        </p:txBody>
      </p:sp>
      <p:pic>
        <p:nvPicPr>
          <p:cNvPr id="7" name="image18.png"/>
          <p:cNvPicPr/>
          <p:nvPr/>
        </p:nvPicPr>
        <p:blipFill>
          <a:blip r:embed="rId2"/>
          <a:srcRect l="8638" t="9981" r="7642" b="5609"/>
          <a:stretch>
            <a:fillRect/>
          </a:stretch>
        </p:blipFill>
        <p:spPr>
          <a:xfrm>
            <a:off x="6207665" y="1125940"/>
            <a:ext cx="2624635" cy="1671851"/>
          </a:xfrm>
          <a:prstGeom prst="rect">
            <a:avLst/>
          </a:prstGeom>
          <a:ln/>
        </p:spPr>
      </p:pic>
      <p:pic>
        <p:nvPicPr>
          <p:cNvPr id="8" name="image17.png"/>
          <p:cNvPicPr/>
          <p:nvPr/>
        </p:nvPicPr>
        <p:blipFill>
          <a:blip r:embed="rId3"/>
          <a:srcRect l="8228" t="11874" r="9784" b="6311"/>
          <a:stretch>
            <a:fillRect/>
          </a:stretch>
        </p:blipFill>
        <p:spPr>
          <a:xfrm>
            <a:off x="6191458" y="3191193"/>
            <a:ext cx="2640842" cy="1758501"/>
          </a:xfrm>
          <a:prstGeom prst="rect">
            <a:avLst/>
          </a:prstGeom>
          <a:ln/>
        </p:spPr>
      </p:pic>
      <p:pic>
        <p:nvPicPr>
          <p:cNvPr id="9" name="image23.png"/>
          <p:cNvPicPr/>
          <p:nvPr/>
        </p:nvPicPr>
        <p:blipFill>
          <a:blip r:embed="rId4"/>
          <a:srcRect l="5367" t="6967" r="5084" b="7532"/>
          <a:stretch>
            <a:fillRect/>
          </a:stretch>
        </p:blipFill>
        <p:spPr>
          <a:xfrm>
            <a:off x="416256" y="820380"/>
            <a:ext cx="5497735" cy="4129314"/>
          </a:xfrm>
          <a:prstGeom prst="rect">
            <a:avLst/>
          </a:prstGeom>
          <a:ln/>
        </p:spPr>
      </p:pic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80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>
                <a:solidFill>
                  <a:schemeClr val="bg2"/>
                </a:solidFill>
                <a:latin typeface="Pacifico" panose="020B0604020202020204" charset="0"/>
                <a:ea typeface="Pacifico"/>
                <a:cs typeface="Pacifico"/>
                <a:sym typeface="Pacifico"/>
              </a:rPr>
              <a:t>Généralités</a:t>
            </a:r>
            <a:endParaRPr dirty="0">
              <a:solidFill>
                <a:schemeClr val="bg2"/>
              </a:solidFill>
              <a:latin typeface="Pacifico" panose="020B0604020202020204" charset="0"/>
              <a:ea typeface="Pacifico"/>
              <a:cs typeface="Pacifico"/>
              <a:sym typeface="Pacific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fr" dirty="0">
                <a:solidFill>
                  <a:schemeClr val="accent2"/>
                </a:solidFill>
                <a:latin typeface="Merriweather" panose="020B0604020202020204" charset="0"/>
              </a:rPr>
              <a:t>Internet des </a:t>
            </a:r>
            <a:r>
              <a:rPr lang="fr" dirty="0" smtClean="0">
                <a:solidFill>
                  <a:schemeClr val="accent2"/>
                </a:solidFill>
                <a:latin typeface="Merriweather" panose="020B0604020202020204" charset="0"/>
              </a:rPr>
              <a:t>Objets IdO</a:t>
            </a:r>
            <a:endParaRPr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marL="285750" indent="-285750">
              <a:spcBef>
                <a:spcPts val="1600"/>
              </a:spcBef>
            </a:pPr>
            <a:endParaRPr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fr" dirty="0">
                <a:solidFill>
                  <a:schemeClr val="accent2"/>
                </a:solidFill>
                <a:latin typeface="Merriweather" panose="020B0604020202020204" charset="0"/>
              </a:rPr>
              <a:t>Edge Computing (Apprentissage </a:t>
            </a:r>
            <a:r>
              <a:rPr lang="fr" dirty="0" smtClean="0">
                <a:solidFill>
                  <a:schemeClr val="accent2"/>
                </a:solidFill>
                <a:latin typeface="Merriweather" panose="020B0604020202020204" charset="0"/>
              </a:rPr>
              <a:t>à la périphérie du réseau IdO)</a:t>
            </a:r>
            <a:endParaRPr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marL="285750" indent="-285750">
              <a:spcBef>
                <a:spcPts val="1600"/>
              </a:spcBef>
            </a:pPr>
            <a:endParaRPr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fr" dirty="0">
                <a:solidFill>
                  <a:schemeClr val="accent2"/>
                </a:solidFill>
                <a:latin typeface="Merriweather" panose="020B0604020202020204" charset="0"/>
              </a:rPr>
              <a:t>Machine Learning </a:t>
            </a:r>
            <a:endParaRPr dirty="0">
              <a:solidFill>
                <a:schemeClr val="accent2"/>
              </a:solidFill>
              <a:latin typeface="Merriweather" panose="020B060402020202020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76" y="247133"/>
            <a:ext cx="8520600" cy="572700"/>
          </a:xfrm>
        </p:spPr>
        <p:txBody>
          <a:bodyPr/>
          <a:lstStyle/>
          <a:p>
            <a:r>
              <a:rPr lang="fr-FR" dirty="0" smtClean="0">
                <a:solidFill>
                  <a:schemeClr val="bg2"/>
                </a:solidFill>
                <a:latin typeface="Merriweather" panose="020B0604020202020204" charset="0"/>
              </a:rPr>
              <a:t>Modèles d’Apprentissage: PMC</a:t>
            </a:r>
            <a:endParaRPr lang="fr-FR" dirty="0">
              <a:solidFill>
                <a:schemeClr val="bg2"/>
              </a:solidFill>
              <a:latin typeface="Merriweather" panose="020B0604020202020204" charset="0"/>
            </a:endParaRPr>
          </a:p>
        </p:txBody>
      </p:sp>
      <p:pic>
        <p:nvPicPr>
          <p:cNvPr id="3" name="image21.png"/>
          <p:cNvPicPr/>
          <p:nvPr/>
        </p:nvPicPr>
        <p:blipFill rotWithShape="1">
          <a:blip r:embed="rId2"/>
          <a:srcRect l="1221" t="3777" r="1443" b="2364"/>
          <a:stretch/>
        </p:blipFill>
        <p:spPr>
          <a:xfrm>
            <a:off x="0" y="975815"/>
            <a:ext cx="6080078" cy="3732662"/>
          </a:xfrm>
          <a:prstGeom prst="rect">
            <a:avLst/>
          </a:prstGeom>
          <a:ln/>
        </p:spPr>
      </p:pic>
      <p:pic>
        <p:nvPicPr>
          <p:cNvPr id="4" name="image4.png"/>
          <p:cNvPicPr/>
          <p:nvPr/>
        </p:nvPicPr>
        <p:blipFill rotWithShape="1">
          <a:blip r:embed="rId3"/>
          <a:srcRect l="4027" t="6386" r="2634" b="2190"/>
          <a:stretch/>
        </p:blipFill>
        <p:spPr>
          <a:xfrm>
            <a:off x="6243850" y="819833"/>
            <a:ext cx="2804615" cy="1348876"/>
          </a:xfrm>
          <a:prstGeom prst="rect">
            <a:avLst/>
          </a:prstGeom>
          <a:ln/>
        </p:spPr>
      </p:pic>
      <p:pic>
        <p:nvPicPr>
          <p:cNvPr id="5" name="image13.png"/>
          <p:cNvPicPr/>
          <p:nvPr/>
        </p:nvPicPr>
        <p:blipFill>
          <a:blip r:embed="rId4"/>
          <a:srcRect l="2975" t="6243" r="3967" b="6348"/>
          <a:stretch>
            <a:fillRect/>
          </a:stretch>
        </p:blipFill>
        <p:spPr>
          <a:xfrm>
            <a:off x="6243850" y="2168709"/>
            <a:ext cx="2804615" cy="1469841"/>
          </a:xfrm>
          <a:prstGeom prst="rect">
            <a:avLst/>
          </a:prstGeom>
          <a:ln/>
        </p:spPr>
      </p:pic>
      <p:pic>
        <p:nvPicPr>
          <p:cNvPr id="6" name="image2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291618" y="3517585"/>
            <a:ext cx="2756847" cy="1469841"/>
          </a:xfrm>
          <a:prstGeom prst="rect">
            <a:avLst/>
          </a:prstGeom>
          <a:ln/>
        </p:spPr>
      </p:pic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90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76" y="247133"/>
            <a:ext cx="8520600" cy="572700"/>
          </a:xfrm>
        </p:spPr>
        <p:txBody>
          <a:bodyPr/>
          <a:lstStyle/>
          <a:p>
            <a:r>
              <a:rPr lang="fr-FR" dirty="0" smtClean="0">
                <a:solidFill>
                  <a:schemeClr val="bg2"/>
                </a:solidFill>
                <a:latin typeface="Merriweather" panose="020B0604020202020204" charset="0"/>
              </a:rPr>
              <a:t>Modèles d’Apprentissage: SVR</a:t>
            </a:r>
            <a:endParaRPr lang="fr-FR" dirty="0">
              <a:solidFill>
                <a:schemeClr val="bg2"/>
              </a:solidFill>
              <a:latin typeface="Merriweather" panose="020B0604020202020204" charset="0"/>
            </a:endParaRPr>
          </a:p>
        </p:txBody>
      </p:sp>
      <p:pic>
        <p:nvPicPr>
          <p:cNvPr id="3" name="image21.png"/>
          <p:cNvPicPr/>
          <p:nvPr/>
        </p:nvPicPr>
        <p:blipFill rotWithShape="1">
          <a:blip r:embed="rId2"/>
          <a:srcRect l="1221" t="3777" r="1443" b="2364"/>
          <a:stretch/>
        </p:blipFill>
        <p:spPr>
          <a:xfrm>
            <a:off x="6271146" y="819833"/>
            <a:ext cx="2825087" cy="1501505"/>
          </a:xfrm>
          <a:prstGeom prst="rect">
            <a:avLst/>
          </a:prstGeom>
          <a:ln/>
        </p:spPr>
      </p:pic>
      <p:pic>
        <p:nvPicPr>
          <p:cNvPr id="4" name="image4.png"/>
          <p:cNvPicPr/>
          <p:nvPr/>
        </p:nvPicPr>
        <p:blipFill rotWithShape="1">
          <a:blip r:embed="rId3"/>
          <a:srcRect l="4027" t="6386" r="2634" b="2190"/>
          <a:stretch/>
        </p:blipFill>
        <p:spPr>
          <a:xfrm>
            <a:off x="304876" y="1084997"/>
            <a:ext cx="5297531" cy="3766782"/>
          </a:xfrm>
          <a:prstGeom prst="rect">
            <a:avLst/>
          </a:prstGeom>
          <a:ln/>
        </p:spPr>
      </p:pic>
      <p:pic>
        <p:nvPicPr>
          <p:cNvPr id="5" name="image13.png"/>
          <p:cNvPicPr/>
          <p:nvPr/>
        </p:nvPicPr>
        <p:blipFill>
          <a:blip r:embed="rId4"/>
          <a:srcRect l="2975" t="6243" r="3967" b="6348"/>
          <a:stretch>
            <a:fillRect/>
          </a:stretch>
        </p:blipFill>
        <p:spPr>
          <a:xfrm>
            <a:off x="6243850" y="2168709"/>
            <a:ext cx="2804615" cy="1469841"/>
          </a:xfrm>
          <a:prstGeom prst="rect">
            <a:avLst/>
          </a:prstGeom>
          <a:ln/>
        </p:spPr>
      </p:pic>
      <p:pic>
        <p:nvPicPr>
          <p:cNvPr id="6" name="image2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291618" y="3517585"/>
            <a:ext cx="2756847" cy="1469841"/>
          </a:xfrm>
          <a:prstGeom prst="rect">
            <a:avLst/>
          </a:prstGeom>
          <a:ln/>
        </p:spPr>
      </p:pic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27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76" y="247133"/>
            <a:ext cx="8520600" cy="572700"/>
          </a:xfrm>
        </p:spPr>
        <p:txBody>
          <a:bodyPr/>
          <a:lstStyle/>
          <a:p>
            <a:r>
              <a:rPr lang="fr-FR" dirty="0" smtClean="0">
                <a:solidFill>
                  <a:schemeClr val="bg2"/>
                </a:solidFill>
                <a:latin typeface="Merriweather" panose="020B0604020202020204" charset="0"/>
              </a:rPr>
              <a:t>Modèles d’Apprentissage: RN-OHL</a:t>
            </a:r>
            <a:endParaRPr lang="fr-FR" dirty="0">
              <a:solidFill>
                <a:schemeClr val="bg2"/>
              </a:solidFill>
              <a:latin typeface="Merriweather" panose="020B0604020202020204" charset="0"/>
            </a:endParaRPr>
          </a:p>
        </p:txBody>
      </p:sp>
      <p:pic>
        <p:nvPicPr>
          <p:cNvPr id="3" name="image21.png"/>
          <p:cNvPicPr/>
          <p:nvPr/>
        </p:nvPicPr>
        <p:blipFill rotWithShape="1">
          <a:blip r:embed="rId2"/>
          <a:srcRect l="1221" t="3777" r="1443" b="2364"/>
          <a:stretch/>
        </p:blipFill>
        <p:spPr>
          <a:xfrm>
            <a:off x="6339385" y="819833"/>
            <a:ext cx="2765376" cy="1487606"/>
          </a:xfrm>
          <a:prstGeom prst="rect">
            <a:avLst/>
          </a:prstGeom>
          <a:ln/>
        </p:spPr>
      </p:pic>
      <p:pic>
        <p:nvPicPr>
          <p:cNvPr id="4" name="image4.png"/>
          <p:cNvPicPr/>
          <p:nvPr/>
        </p:nvPicPr>
        <p:blipFill rotWithShape="1">
          <a:blip r:embed="rId3"/>
          <a:srcRect l="4027" t="6386" r="2634" b="2190"/>
          <a:stretch/>
        </p:blipFill>
        <p:spPr>
          <a:xfrm>
            <a:off x="6291618" y="2307439"/>
            <a:ext cx="2804615" cy="1348876"/>
          </a:xfrm>
          <a:prstGeom prst="rect">
            <a:avLst/>
          </a:prstGeom>
          <a:ln/>
        </p:spPr>
      </p:pic>
      <p:pic>
        <p:nvPicPr>
          <p:cNvPr id="5" name="image13.png"/>
          <p:cNvPicPr/>
          <p:nvPr/>
        </p:nvPicPr>
        <p:blipFill>
          <a:blip r:embed="rId4"/>
          <a:srcRect l="2975" t="6243" r="3967" b="6348"/>
          <a:stretch>
            <a:fillRect/>
          </a:stretch>
        </p:blipFill>
        <p:spPr>
          <a:xfrm>
            <a:off x="304876" y="1023582"/>
            <a:ext cx="5543190" cy="3753134"/>
          </a:xfrm>
          <a:prstGeom prst="rect">
            <a:avLst/>
          </a:prstGeom>
          <a:ln/>
        </p:spPr>
      </p:pic>
      <p:pic>
        <p:nvPicPr>
          <p:cNvPr id="6" name="image2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291618" y="3517585"/>
            <a:ext cx="2756847" cy="1469841"/>
          </a:xfrm>
          <a:prstGeom prst="rect">
            <a:avLst/>
          </a:prstGeom>
          <a:ln/>
        </p:spPr>
      </p:pic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73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76" y="247133"/>
            <a:ext cx="8520600" cy="572700"/>
          </a:xfrm>
        </p:spPr>
        <p:txBody>
          <a:bodyPr/>
          <a:lstStyle/>
          <a:p>
            <a:r>
              <a:rPr lang="fr-FR" dirty="0" smtClean="0">
                <a:solidFill>
                  <a:schemeClr val="bg2"/>
                </a:solidFill>
                <a:latin typeface="Merriweather" panose="020B0604020202020204" charset="0"/>
              </a:rPr>
              <a:t>Modèles d’Apprentissage: RN-MHL</a:t>
            </a:r>
            <a:endParaRPr lang="fr-FR" dirty="0">
              <a:solidFill>
                <a:schemeClr val="bg2"/>
              </a:solidFill>
              <a:latin typeface="Merriweather" panose="020B0604020202020204" charset="0"/>
            </a:endParaRPr>
          </a:p>
        </p:txBody>
      </p:sp>
      <p:pic>
        <p:nvPicPr>
          <p:cNvPr id="3" name="image21.png"/>
          <p:cNvPicPr/>
          <p:nvPr/>
        </p:nvPicPr>
        <p:blipFill rotWithShape="1">
          <a:blip r:embed="rId2"/>
          <a:srcRect l="1221" t="3777" r="1443" b="2364"/>
          <a:stretch/>
        </p:blipFill>
        <p:spPr>
          <a:xfrm>
            <a:off x="6366678" y="939956"/>
            <a:ext cx="2681785" cy="1508726"/>
          </a:xfrm>
          <a:prstGeom prst="rect">
            <a:avLst/>
          </a:prstGeom>
          <a:ln/>
        </p:spPr>
      </p:pic>
      <p:pic>
        <p:nvPicPr>
          <p:cNvPr id="4" name="image4.png"/>
          <p:cNvPicPr/>
          <p:nvPr/>
        </p:nvPicPr>
        <p:blipFill rotWithShape="1">
          <a:blip r:embed="rId3"/>
          <a:srcRect l="4027" t="6386" r="2634" b="2190"/>
          <a:stretch/>
        </p:blipFill>
        <p:spPr>
          <a:xfrm>
            <a:off x="6243848" y="2409797"/>
            <a:ext cx="2804615" cy="1348876"/>
          </a:xfrm>
          <a:prstGeom prst="rect">
            <a:avLst/>
          </a:prstGeom>
          <a:ln/>
        </p:spPr>
      </p:pic>
      <p:pic>
        <p:nvPicPr>
          <p:cNvPr id="5" name="image13.png"/>
          <p:cNvPicPr/>
          <p:nvPr/>
        </p:nvPicPr>
        <p:blipFill>
          <a:blip r:embed="rId4"/>
          <a:srcRect l="2975" t="6243" r="3967" b="6348"/>
          <a:stretch>
            <a:fillRect/>
          </a:stretch>
        </p:blipFill>
        <p:spPr>
          <a:xfrm>
            <a:off x="6243849" y="3758673"/>
            <a:ext cx="2804615" cy="1469841"/>
          </a:xfrm>
          <a:prstGeom prst="rect">
            <a:avLst/>
          </a:prstGeom>
          <a:ln/>
        </p:spPr>
      </p:pic>
      <p:pic>
        <p:nvPicPr>
          <p:cNvPr id="6" name="image2.png"/>
          <p:cNvPicPr/>
          <p:nvPr/>
        </p:nvPicPr>
        <p:blipFill rotWithShape="1">
          <a:blip r:embed="rId5"/>
          <a:srcRect t="9257" b="3241"/>
          <a:stretch/>
        </p:blipFill>
        <p:spPr>
          <a:xfrm>
            <a:off x="470847" y="939956"/>
            <a:ext cx="5192974" cy="3841845"/>
          </a:xfrm>
          <a:prstGeom prst="rect">
            <a:avLst/>
          </a:prstGeom>
          <a:ln/>
        </p:spPr>
      </p:pic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85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13013"/>
            <a:ext cx="8520600" cy="572700"/>
          </a:xfrm>
        </p:spPr>
        <p:txBody>
          <a:bodyPr/>
          <a:lstStyle/>
          <a:p>
            <a:r>
              <a:rPr lang="fr-FR" dirty="0" smtClean="0">
                <a:solidFill>
                  <a:schemeClr val="bg2"/>
                </a:solidFill>
                <a:latin typeface="Merriweather" panose="020B0604020202020204" charset="0"/>
              </a:rPr>
              <a:t>Comparaison Modèles</a:t>
            </a:r>
            <a:endParaRPr lang="fr-FR" dirty="0">
              <a:solidFill>
                <a:schemeClr val="bg2"/>
              </a:solidFill>
              <a:latin typeface="Merriweather" panose="020B0604020202020204" charset="0"/>
            </a:endParaRPr>
          </a:p>
        </p:txBody>
      </p:sp>
      <p:pic>
        <p:nvPicPr>
          <p:cNvPr id="3" name="image2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71349" y="907576"/>
            <a:ext cx="6789761" cy="4019266"/>
          </a:xfrm>
          <a:prstGeom prst="rect">
            <a:avLst/>
          </a:prstGeom>
          <a:ln/>
        </p:spPr>
      </p:pic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0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164225"/>
            <a:ext cx="8520600" cy="572700"/>
          </a:xfrm>
        </p:spPr>
        <p:txBody>
          <a:bodyPr/>
          <a:lstStyle/>
          <a:p>
            <a:r>
              <a:rPr lang="fr-FR" dirty="0" smtClean="0">
                <a:solidFill>
                  <a:schemeClr val="bg2"/>
                </a:solidFill>
                <a:latin typeface="Merriweather" panose="020B0604020202020204" charset="0"/>
              </a:rPr>
              <a:t>Conclusion - Perspectives</a:t>
            </a:r>
            <a:endParaRPr lang="fr-FR" dirty="0">
              <a:solidFill>
                <a:schemeClr val="bg2"/>
              </a:solidFill>
              <a:latin typeface="Merriweather" panose="020B060402020202020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dirty="0" smtClean="0">
                <a:solidFill>
                  <a:srgbClr val="002060"/>
                </a:solidFill>
                <a:latin typeface="Merriweather" panose="020B0604020202020204" charset="0"/>
              </a:rPr>
              <a:t>Conclusions</a:t>
            </a:r>
          </a:p>
          <a:p>
            <a:pPr marL="139700" indent="0" algn="ctr">
              <a:buNone/>
            </a:pPr>
            <a:endParaRPr lang="fr-FR" dirty="0" smtClean="0">
              <a:latin typeface="Merriweather" panose="020B0604020202020204" charset="0"/>
            </a:endParaRPr>
          </a:p>
          <a:p>
            <a:pPr algn="just"/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Bonne Performance d’exécution de la Carte</a:t>
            </a:r>
          </a:p>
          <a:p>
            <a:pPr algn="just"/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Consommation d’Energie normale</a:t>
            </a:r>
          </a:p>
          <a:p>
            <a:pPr algn="just"/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Temps d’exécution rapide</a:t>
            </a:r>
          </a:p>
          <a:p>
            <a:pPr algn="just"/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Modèle peut être mieux performé</a:t>
            </a:r>
          </a:p>
          <a:p>
            <a:pPr algn="just"/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Abstraction de certains capteurs</a:t>
            </a:r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dirty="0" smtClean="0">
                <a:solidFill>
                  <a:srgbClr val="002060"/>
                </a:solidFill>
                <a:latin typeface="Merriweather" panose="020B0604020202020204" charset="0"/>
              </a:rPr>
              <a:t>Perspectives</a:t>
            </a:r>
          </a:p>
          <a:p>
            <a:pPr marL="139700" indent="0" algn="ctr">
              <a:buNone/>
            </a:pPr>
            <a:endParaRPr lang="fr-FR" dirty="0" smtClean="0">
              <a:latin typeface="Merriweather" panose="020B0604020202020204" charset="0"/>
            </a:endParaRPr>
          </a:p>
          <a:p>
            <a:pPr algn="just"/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Déploiement a grande Echelle </a:t>
            </a:r>
          </a:p>
          <a:p>
            <a:pPr algn="just"/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Performance des modèles</a:t>
            </a:r>
          </a:p>
          <a:p>
            <a:pPr algn="just"/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Implémentation Architectures</a:t>
            </a:r>
          </a:p>
          <a:p>
            <a:pPr algn="just"/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Gestion Intelligente de l’Irrigation</a:t>
            </a:r>
          </a:p>
          <a:p>
            <a:pPr algn="just"/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algn="just"/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Usage de modelés d’apprentissage par renforcement</a:t>
            </a:r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87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168730"/>
            <a:ext cx="8520600" cy="572700"/>
          </a:xfrm>
        </p:spPr>
        <p:txBody>
          <a:bodyPr/>
          <a:lstStyle/>
          <a:p>
            <a:r>
              <a:rPr lang="fr-FR" sz="2000" dirty="0" err="1" smtClean="0">
                <a:latin typeface="Merriweather" panose="020B0604020202020204" charset="0"/>
              </a:rPr>
              <a:t>Réference</a:t>
            </a:r>
            <a:endParaRPr lang="fr-FR" sz="2000" dirty="0">
              <a:latin typeface="Merriweather" panose="020B060402020202020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681582"/>
            <a:ext cx="8520600" cy="4050386"/>
          </a:xfrm>
        </p:spPr>
        <p:txBody>
          <a:bodyPr/>
          <a:lstStyle/>
          <a:p>
            <a:pPr marL="114300" indent="0">
              <a:buNone/>
            </a:pPr>
            <a:r>
              <a:rPr lang="en-US" sz="900" dirty="0">
                <a:latin typeface="Merriweather" panose="020B0604020202020204" charset="0"/>
              </a:rPr>
              <a:t>[10]Y. </a:t>
            </a:r>
            <a:r>
              <a:rPr lang="en-US" sz="900" dirty="0" err="1">
                <a:latin typeface="Merriweather" panose="020B0604020202020204" charset="0"/>
              </a:rPr>
              <a:t>Yue</a:t>
            </a:r>
            <a:r>
              <a:rPr lang="en-US" sz="900" dirty="0">
                <a:latin typeface="Merriweather" panose="020B0604020202020204" charset="0"/>
              </a:rPr>
              <a:t>, X. Cheng, D. Zhang, Y. Wu, Y. Zhao, Y. Chen, G. Fan, and Y. Zhang, “Deep recursive super resolution network with </a:t>
            </a:r>
            <a:r>
              <a:rPr lang="en-US" sz="900" dirty="0" err="1">
                <a:latin typeface="Merriweather" panose="020B0604020202020204" charset="0"/>
              </a:rPr>
              <a:t>laplacian</a:t>
            </a:r>
            <a:r>
              <a:rPr lang="en-US" sz="900" dirty="0">
                <a:latin typeface="Merriweather" panose="020B0604020202020204" charset="0"/>
              </a:rPr>
              <a:t> pyramid for better agricultural pest surveillance and detection,” Computers and Electronics in Agriculture, 2018.</a:t>
            </a:r>
            <a:endParaRPr lang="fr-FR" sz="900" dirty="0">
              <a:latin typeface="Merriweather" panose="020B0604020202020204" charset="0"/>
            </a:endParaRPr>
          </a:p>
          <a:p>
            <a:pPr marL="114300" indent="0">
              <a:buNone/>
            </a:pPr>
            <a:r>
              <a:rPr lang="en-US" sz="900" dirty="0">
                <a:latin typeface="Merriweather" panose="020B0604020202020204" charset="0"/>
              </a:rPr>
              <a:t>[11] E. </a:t>
            </a:r>
            <a:r>
              <a:rPr lang="en-US" sz="900" dirty="0" err="1">
                <a:latin typeface="Merriweather" panose="020B0604020202020204" charset="0"/>
              </a:rPr>
              <a:t>Mwebaze</a:t>
            </a:r>
            <a:r>
              <a:rPr lang="en-US" sz="900" dirty="0">
                <a:latin typeface="Merriweather" panose="020B0604020202020204" charset="0"/>
              </a:rPr>
              <a:t> and G. </a:t>
            </a:r>
            <a:r>
              <a:rPr lang="en-US" sz="900" dirty="0" err="1">
                <a:latin typeface="Merriweather" panose="020B0604020202020204" charset="0"/>
              </a:rPr>
              <a:t>Owomugisha</a:t>
            </a:r>
            <a:r>
              <a:rPr lang="en-US" sz="900" dirty="0">
                <a:latin typeface="Merriweather" panose="020B0604020202020204" charset="0"/>
              </a:rPr>
              <a:t>, “Machine learning for plant disease incidence and severity measurements from leaf images,” in International Conference on Machine Learning and Applications (ICMLA), 2016.</a:t>
            </a:r>
            <a:endParaRPr lang="fr-FR" sz="900" dirty="0">
              <a:latin typeface="Merriweather" panose="020B0604020202020204" charset="0"/>
            </a:endParaRPr>
          </a:p>
          <a:p>
            <a:pPr marL="114300" indent="0">
              <a:buNone/>
            </a:pPr>
            <a:r>
              <a:rPr lang="en-US" sz="900" dirty="0">
                <a:latin typeface="Merriweather" panose="020B0604020202020204" charset="0"/>
              </a:rPr>
              <a:t>[12] S. S. </a:t>
            </a:r>
            <a:r>
              <a:rPr lang="en-US" sz="900" dirty="0" err="1">
                <a:latin typeface="Merriweather" panose="020B0604020202020204" charset="0"/>
              </a:rPr>
              <a:t>Patil</a:t>
            </a:r>
            <a:r>
              <a:rPr lang="en-US" sz="900" dirty="0">
                <a:latin typeface="Merriweather" panose="020B0604020202020204" charset="0"/>
              </a:rPr>
              <a:t> and S. A. </a:t>
            </a:r>
            <a:r>
              <a:rPr lang="en-US" sz="900" dirty="0" err="1">
                <a:latin typeface="Merriweather" panose="020B0604020202020204" charset="0"/>
              </a:rPr>
              <a:t>Thorat</a:t>
            </a:r>
            <a:r>
              <a:rPr lang="en-US" sz="900" dirty="0">
                <a:latin typeface="Merriweather" panose="020B0604020202020204" charset="0"/>
              </a:rPr>
              <a:t>, “Early detection of grapes diseases using machine learning and </a:t>
            </a:r>
            <a:r>
              <a:rPr lang="en-US" sz="900" dirty="0" err="1">
                <a:latin typeface="Merriweather" panose="020B0604020202020204" charset="0"/>
              </a:rPr>
              <a:t>IoT</a:t>
            </a:r>
            <a:r>
              <a:rPr lang="en-US" sz="900" dirty="0">
                <a:latin typeface="Merriweather" panose="020B0604020202020204" charset="0"/>
              </a:rPr>
              <a:t>,” in the International Conference on Cognitive Computing and Information Processing (CCIP), 2016.</a:t>
            </a:r>
            <a:endParaRPr lang="fr-FR" sz="900" dirty="0">
              <a:latin typeface="Merriweather" panose="020B0604020202020204" charset="0"/>
            </a:endParaRPr>
          </a:p>
          <a:p>
            <a:pPr marL="114300" indent="0">
              <a:buNone/>
            </a:pPr>
            <a:r>
              <a:rPr lang="en-US" sz="900" dirty="0">
                <a:latin typeface="Merriweather" panose="020B0604020202020204" charset="0"/>
              </a:rPr>
              <a:t>[13] S. Yahata, T. </a:t>
            </a:r>
            <a:r>
              <a:rPr lang="en-US" sz="900" dirty="0" err="1">
                <a:latin typeface="Merriweather" panose="020B0604020202020204" charset="0"/>
              </a:rPr>
              <a:t>Onishi</a:t>
            </a:r>
            <a:r>
              <a:rPr lang="en-US" sz="900" dirty="0">
                <a:latin typeface="Merriweather" panose="020B0604020202020204" charset="0"/>
              </a:rPr>
              <a:t>, K. Yamaguchi, S. Ozawa, J. </a:t>
            </a:r>
            <a:r>
              <a:rPr lang="en-US" sz="900" dirty="0" err="1">
                <a:latin typeface="Merriweather" panose="020B0604020202020204" charset="0"/>
              </a:rPr>
              <a:t>Kitazono</a:t>
            </a:r>
            <a:r>
              <a:rPr lang="en-US" sz="900" dirty="0">
                <a:latin typeface="Merriweather" panose="020B0604020202020204" charset="0"/>
              </a:rPr>
              <a:t>, T. </a:t>
            </a:r>
            <a:r>
              <a:rPr lang="en-US" sz="900" dirty="0" err="1">
                <a:latin typeface="Merriweather" panose="020B0604020202020204" charset="0"/>
              </a:rPr>
              <a:t>Ohkawa</a:t>
            </a:r>
            <a:r>
              <a:rPr lang="en-US" sz="900" dirty="0">
                <a:latin typeface="Merriweather" panose="020B0604020202020204" charset="0"/>
              </a:rPr>
              <a:t>, T. Yoshida, N. Murakami, and H. Tsuji, “A hybrid machine learning approach to automatic plant </a:t>
            </a:r>
            <a:r>
              <a:rPr lang="en-US" sz="900" dirty="0" err="1">
                <a:latin typeface="Merriweather" panose="020B0604020202020204" charset="0"/>
              </a:rPr>
              <a:t>phenotyping</a:t>
            </a:r>
            <a:r>
              <a:rPr lang="en-US" sz="900" dirty="0">
                <a:latin typeface="Merriweather" panose="020B0604020202020204" charset="0"/>
              </a:rPr>
              <a:t> for smart agriculture,” in International Joint Conference on Neural Networks (IJCNN), 2017</a:t>
            </a:r>
            <a:r>
              <a:rPr lang="en-US" sz="900" dirty="0" smtClean="0">
                <a:latin typeface="Merriweather" panose="020B0604020202020204" charset="0"/>
              </a:rPr>
              <a:t>.</a:t>
            </a:r>
            <a:endParaRPr lang="fr-FR" sz="900" dirty="0" smtClean="0">
              <a:latin typeface="Merriweather" panose="020B0604020202020204" charset="0"/>
            </a:endParaRPr>
          </a:p>
          <a:p>
            <a:pPr marL="114300" indent="0" algn="just">
              <a:buNone/>
            </a:pPr>
            <a:r>
              <a:rPr lang="fr-FR" sz="900" dirty="0" smtClean="0">
                <a:latin typeface="Merriweather" panose="020B0604020202020204" charset="0"/>
              </a:rPr>
              <a:t> </a:t>
            </a:r>
            <a:r>
              <a:rPr lang="fr-FR" sz="900" dirty="0">
                <a:latin typeface="Merriweather" panose="020B0604020202020204" charset="0"/>
              </a:rPr>
              <a:t>[14]. Chen XF, Wang ZM, Wang ZL, Li R. </a:t>
            </a:r>
            <a:r>
              <a:rPr lang="fr-FR" sz="900" dirty="0" err="1">
                <a:latin typeface="Merriweather" panose="020B0604020202020204" charset="0"/>
              </a:rPr>
              <a:t>Drought</a:t>
            </a:r>
            <a:r>
              <a:rPr lang="fr-FR" sz="900" dirty="0">
                <a:latin typeface="Merriweather" panose="020B0604020202020204" charset="0"/>
              </a:rPr>
              <a:t> </a:t>
            </a:r>
            <a:r>
              <a:rPr lang="fr-FR" sz="900" dirty="0" err="1">
                <a:latin typeface="Merriweather" panose="020B0604020202020204" charset="0"/>
              </a:rPr>
              <a:t>evaluation</a:t>
            </a:r>
            <a:r>
              <a:rPr lang="fr-FR" sz="900" dirty="0">
                <a:latin typeface="Merriweather" panose="020B0604020202020204" charset="0"/>
              </a:rPr>
              <a:t> and </a:t>
            </a:r>
            <a:r>
              <a:rPr lang="fr-FR" sz="900" dirty="0" err="1">
                <a:latin typeface="Merriweather" panose="020B0604020202020204" charset="0"/>
              </a:rPr>
              <a:t>forecast</a:t>
            </a:r>
            <a:r>
              <a:rPr lang="fr-FR" sz="900" dirty="0">
                <a:latin typeface="Merriweather" panose="020B0604020202020204" charset="0"/>
              </a:rPr>
              <a:t> model </a:t>
            </a:r>
            <a:r>
              <a:rPr lang="fr-FR" sz="900" dirty="0" err="1">
                <a:latin typeface="Merriweather" panose="020B0604020202020204" charset="0"/>
              </a:rPr>
              <a:t>based</a:t>
            </a:r>
            <a:r>
              <a:rPr lang="fr-FR" sz="900" dirty="0">
                <a:latin typeface="Merriweather" panose="020B0604020202020204" charset="0"/>
              </a:rPr>
              <a:t> on </a:t>
            </a:r>
            <a:r>
              <a:rPr lang="fr-FR" sz="900" dirty="0" err="1">
                <a:latin typeface="Merriweather" panose="020B0604020202020204" charset="0"/>
              </a:rPr>
              <a:t>soil</a:t>
            </a:r>
            <a:r>
              <a:rPr lang="fr-FR" sz="900" dirty="0">
                <a:latin typeface="Merriweather" panose="020B0604020202020204" charset="0"/>
              </a:rPr>
              <a:t> </a:t>
            </a:r>
            <a:r>
              <a:rPr lang="fr-FR" sz="900" dirty="0" err="1">
                <a:latin typeface="Merriweather" panose="020B0604020202020204" charset="0"/>
              </a:rPr>
              <a:t>moisture</a:t>
            </a:r>
            <a:r>
              <a:rPr lang="fr-FR" sz="900" dirty="0">
                <a:latin typeface="Merriweather" panose="020B0604020202020204" charset="0"/>
              </a:rPr>
              <a:t> simulation. China Rural Water and </a:t>
            </a:r>
            <a:r>
              <a:rPr lang="fr-FR" sz="900" dirty="0" err="1">
                <a:latin typeface="Merriweather" panose="020B0604020202020204" charset="0"/>
              </a:rPr>
              <a:t>Hydropower</a:t>
            </a:r>
            <a:r>
              <a:rPr lang="fr-FR" sz="900" dirty="0">
                <a:latin typeface="Merriweather" panose="020B0604020202020204" charset="0"/>
              </a:rPr>
              <a:t>, 2014(05): 165–169.</a:t>
            </a:r>
          </a:p>
          <a:p>
            <a:pPr marL="114300" indent="0" algn="just">
              <a:buNone/>
            </a:pPr>
            <a:r>
              <a:rPr lang="fr-FR" sz="900" dirty="0">
                <a:latin typeface="Merriweather" panose="020B0604020202020204" charset="0"/>
              </a:rPr>
              <a:t>[15]. Jackson SH. </a:t>
            </a:r>
            <a:r>
              <a:rPr lang="fr-FR" sz="900" dirty="0" err="1">
                <a:latin typeface="Merriweather" panose="020B0604020202020204" charset="0"/>
              </a:rPr>
              <a:t>Comparison</a:t>
            </a:r>
            <a:r>
              <a:rPr lang="fr-FR" sz="900" dirty="0">
                <a:latin typeface="Merriweather" panose="020B0604020202020204" charset="0"/>
              </a:rPr>
              <a:t> of </a:t>
            </a:r>
            <a:r>
              <a:rPr lang="fr-FR" sz="900" dirty="0" err="1">
                <a:latin typeface="Merriweather" panose="020B0604020202020204" charset="0"/>
              </a:rPr>
              <a:t>calculated</a:t>
            </a:r>
            <a:r>
              <a:rPr lang="fr-FR" sz="900" dirty="0">
                <a:latin typeface="Merriweather" panose="020B0604020202020204" charset="0"/>
              </a:rPr>
              <a:t> and </a:t>
            </a:r>
            <a:r>
              <a:rPr lang="fr-FR" sz="900" dirty="0" err="1">
                <a:latin typeface="Merriweather" panose="020B0604020202020204" charset="0"/>
              </a:rPr>
              <a:t>measured</a:t>
            </a:r>
            <a:r>
              <a:rPr lang="fr-FR" sz="900" dirty="0">
                <a:latin typeface="Merriweather" panose="020B0604020202020204" charset="0"/>
              </a:rPr>
              <a:t> </a:t>
            </a:r>
            <a:r>
              <a:rPr lang="fr-FR" sz="900" dirty="0" err="1">
                <a:latin typeface="Merriweather" panose="020B0604020202020204" charset="0"/>
              </a:rPr>
              <a:t>volumetric</a:t>
            </a:r>
            <a:r>
              <a:rPr lang="fr-FR" sz="900" dirty="0">
                <a:latin typeface="Merriweather" panose="020B0604020202020204" charset="0"/>
              </a:rPr>
              <a:t> water content </a:t>
            </a:r>
            <a:r>
              <a:rPr lang="fr-FR" sz="900" dirty="0" err="1">
                <a:latin typeface="Merriweather" panose="020B0604020202020204" charset="0"/>
              </a:rPr>
              <a:t>at</a:t>
            </a:r>
            <a:r>
              <a:rPr lang="fr-FR" sz="900" dirty="0">
                <a:latin typeface="Merriweather" panose="020B0604020202020204" charset="0"/>
              </a:rPr>
              <a:t> four </a:t>
            </a:r>
            <a:r>
              <a:rPr lang="fr-FR" sz="900" dirty="0" err="1">
                <a:latin typeface="Merriweather" panose="020B0604020202020204" charset="0"/>
              </a:rPr>
              <a:t>field</a:t>
            </a:r>
            <a:r>
              <a:rPr lang="fr-FR" sz="900" dirty="0">
                <a:latin typeface="Merriweather" panose="020B0604020202020204" charset="0"/>
              </a:rPr>
              <a:t> sites. Agricultural water management, 2003, 58(3): 209–222.</a:t>
            </a:r>
          </a:p>
          <a:p>
            <a:pPr marL="114300" indent="0" algn="just">
              <a:buNone/>
            </a:pPr>
            <a:r>
              <a:rPr lang="fr-FR" sz="900" dirty="0" smtClean="0">
                <a:latin typeface="Merriweather" panose="020B0604020202020204" charset="0"/>
              </a:rPr>
              <a:t>[</a:t>
            </a:r>
            <a:r>
              <a:rPr lang="fr-FR" sz="900" dirty="0">
                <a:latin typeface="Merriweather" panose="020B0604020202020204" charset="0"/>
              </a:rPr>
              <a:t>17]. </a:t>
            </a:r>
            <a:r>
              <a:rPr lang="fr-FR" sz="900" dirty="0" err="1">
                <a:latin typeface="Merriweather" panose="020B0604020202020204" charset="0"/>
              </a:rPr>
              <a:t>Shu</a:t>
            </a:r>
            <a:r>
              <a:rPr lang="fr-FR" sz="900" dirty="0">
                <a:latin typeface="Merriweather" panose="020B0604020202020204" charset="0"/>
              </a:rPr>
              <a:t> SF, Qian HF, Qiu XW. </a:t>
            </a:r>
            <a:r>
              <a:rPr lang="en-US" sz="900" dirty="0">
                <a:latin typeface="Merriweather" panose="020B0604020202020204" charset="0"/>
              </a:rPr>
              <a:t>Soil moisture forecast model based on meteorological factors in </a:t>
            </a:r>
            <a:r>
              <a:rPr lang="en-US" sz="900" dirty="0" err="1">
                <a:latin typeface="Merriweather" panose="020B0604020202020204" charset="0"/>
              </a:rPr>
              <a:t>Jinhua</a:t>
            </a:r>
            <a:r>
              <a:rPr lang="en-US" sz="900" dirty="0">
                <a:latin typeface="Merriweather" panose="020B0604020202020204" charset="0"/>
              </a:rPr>
              <a:t> City. </a:t>
            </a:r>
            <a:r>
              <a:rPr lang="fr-FR" sz="900" dirty="0" err="1">
                <a:latin typeface="Merriweather" panose="020B0604020202020204" charset="0"/>
              </a:rPr>
              <a:t>Chinese</a:t>
            </a:r>
            <a:r>
              <a:rPr lang="fr-FR" sz="900" dirty="0">
                <a:latin typeface="Merriweather" panose="020B0604020202020204" charset="0"/>
              </a:rPr>
              <a:t> Journal of </a:t>
            </a:r>
            <a:r>
              <a:rPr lang="fr-FR" sz="900" dirty="0" err="1">
                <a:latin typeface="Merriweather" panose="020B0604020202020204" charset="0"/>
              </a:rPr>
              <a:t>Agrometeorology</a:t>
            </a:r>
            <a:r>
              <a:rPr lang="fr-FR" sz="900" dirty="0">
                <a:latin typeface="Merriweather" panose="020B0604020202020204" charset="0"/>
              </a:rPr>
              <a:t>, 2009, 30(02):180–184.</a:t>
            </a:r>
          </a:p>
          <a:p>
            <a:pPr marL="114300" indent="0" algn="just">
              <a:buNone/>
            </a:pPr>
            <a:r>
              <a:rPr lang="fr-FR" sz="900" dirty="0">
                <a:latin typeface="Merriweather" panose="020B0604020202020204" charset="0"/>
              </a:rPr>
              <a:t>[18]. Hou XL, Feng YH, Wu GH, He YX, Chang DM. </a:t>
            </a:r>
            <a:r>
              <a:rPr lang="en-US" sz="900" dirty="0">
                <a:latin typeface="Merriweather" panose="020B0604020202020204" charset="0"/>
              </a:rPr>
              <a:t>Application research on artificial neural network dynamic prediction model of soil moisture. </a:t>
            </a:r>
            <a:r>
              <a:rPr lang="fr-FR" sz="900" dirty="0">
                <a:latin typeface="Merriweather" panose="020B0604020202020204" charset="0"/>
              </a:rPr>
              <a:t>Water </a:t>
            </a:r>
            <a:r>
              <a:rPr lang="fr-FR" sz="900" dirty="0" err="1">
                <a:latin typeface="Merriweather" panose="020B0604020202020204" charset="0"/>
              </a:rPr>
              <a:t>Saving</a:t>
            </a:r>
            <a:r>
              <a:rPr lang="fr-FR" sz="900" dirty="0">
                <a:latin typeface="Merriweather" panose="020B0604020202020204" charset="0"/>
              </a:rPr>
              <a:t> Irrigation, 2016(07):70-72+76.</a:t>
            </a:r>
          </a:p>
          <a:p>
            <a:pPr marL="114300" indent="0" algn="just">
              <a:buNone/>
            </a:pPr>
            <a:r>
              <a:rPr lang="fr-FR" sz="900" dirty="0">
                <a:latin typeface="Merriweather" panose="020B0604020202020204" charset="0"/>
              </a:rPr>
              <a:t>[19]. Ji RH, Zhang SL, Zheng LH, Liu QX. </a:t>
            </a:r>
            <a:r>
              <a:rPr lang="en-US" sz="900" dirty="0">
                <a:latin typeface="Merriweather" panose="020B0604020202020204" charset="0"/>
              </a:rPr>
              <a:t>Prediction of soil moisture based on multilayer neural network with multi-valued neurons. </a:t>
            </a:r>
            <a:r>
              <a:rPr lang="fr-FR" sz="900" dirty="0">
                <a:latin typeface="Merriweather" panose="020B0604020202020204" charset="0"/>
              </a:rPr>
              <a:t>Transactions of the </a:t>
            </a:r>
            <a:r>
              <a:rPr lang="fr-FR" sz="900" dirty="0" err="1">
                <a:latin typeface="Merriweather" panose="020B0604020202020204" charset="0"/>
              </a:rPr>
              <a:t>Chinese</a:t>
            </a:r>
            <a:r>
              <a:rPr lang="fr-FR" sz="900" dirty="0">
                <a:latin typeface="Merriweather" panose="020B0604020202020204" charset="0"/>
              </a:rPr>
              <a:t> Society of Agricultural Engineering, 2017, 33(S1): 126–131.</a:t>
            </a:r>
          </a:p>
          <a:p>
            <a:pPr marL="114300" indent="0" algn="just">
              <a:buNone/>
            </a:pPr>
            <a:r>
              <a:rPr lang="fr-FR" sz="900" dirty="0" smtClean="0">
                <a:latin typeface="Merriweather" panose="020B0604020202020204" charset="0"/>
              </a:rPr>
              <a:t>[</a:t>
            </a:r>
            <a:r>
              <a:rPr lang="fr-FR" sz="900" dirty="0">
                <a:latin typeface="Merriweather" panose="020B0604020202020204" charset="0"/>
              </a:rPr>
              <a:t>21]. </a:t>
            </a:r>
            <a:r>
              <a:rPr lang="fr-FR" sz="900" dirty="0" err="1">
                <a:latin typeface="Merriweather" panose="020B0604020202020204" charset="0"/>
              </a:rPr>
              <a:t>Soil</a:t>
            </a:r>
            <a:r>
              <a:rPr lang="fr-FR" sz="900" dirty="0">
                <a:latin typeface="Merriweather" panose="020B0604020202020204" charset="0"/>
              </a:rPr>
              <a:t> </a:t>
            </a:r>
            <a:r>
              <a:rPr lang="fr-FR" sz="900" dirty="0" err="1">
                <a:latin typeface="Merriweather" panose="020B0604020202020204" charset="0"/>
              </a:rPr>
              <a:t>Moisture</a:t>
            </a:r>
            <a:r>
              <a:rPr lang="fr-FR" sz="900" dirty="0">
                <a:latin typeface="Merriweather" panose="020B0604020202020204" charset="0"/>
              </a:rPr>
              <a:t> Estimation </a:t>
            </a:r>
            <a:r>
              <a:rPr lang="fr-FR" sz="900" dirty="0" err="1">
                <a:latin typeface="Merriweather" panose="020B0604020202020204" charset="0"/>
              </a:rPr>
              <a:t>With</a:t>
            </a:r>
            <a:r>
              <a:rPr lang="fr-FR" sz="900" dirty="0">
                <a:latin typeface="Merriweather" panose="020B0604020202020204" charset="0"/>
              </a:rPr>
              <a:t> SVR and Data Augmentation </a:t>
            </a:r>
            <a:r>
              <a:rPr lang="fr-FR" sz="900" dirty="0" err="1">
                <a:latin typeface="Merriweather" panose="020B0604020202020204" charset="0"/>
              </a:rPr>
              <a:t>Based</a:t>
            </a:r>
            <a:r>
              <a:rPr lang="fr-FR" sz="900" dirty="0">
                <a:latin typeface="Merriweather" panose="020B0604020202020204" charset="0"/>
              </a:rPr>
              <a:t> on Alpha Approximation </a:t>
            </a:r>
            <a:r>
              <a:rPr lang="fr-FR" sz="900" dirty="0" err="1">
                <a:latin typeface="Merriweather" panose="020B0604020202020204" charset="0"/>
              </a:rPr>
              <a:t>Method</a:t>
            </a:r>
            <a:r>
              <a:rPr lang="fr-FR" sz="900" dirty="0">
                <a:latin typeface="Merriweather" panose="020B0604020202020204" charset="0"/>
              </a:rPr>
              <a:t>.</a:t>
            </a:r>
          </a:p>
          <a:p>
            <a:pPr marL="114300" indent="0" algn="just">
              <a:buNone/>
            </a:pPr>
            <a:r>
              <a:rPr lang="fr-FR" sz="900" dirty="0">
                <a:latin typeface="Merriweather" panose="020B0604020202020204" charset="0"/>
              </a:rPr>
              <a:t>[22]. Li N, Zhang Q, Yang FX, Deng ZL. </a:t>
            </a:r>
            <a:r>
              <a:rPr lang="en-US" sz="900" dirty="0">
                <a:latin typeface="Merriweather" panose="020B0604020202020204" charset="0"/>
              </a:rPr>
              <a:t>Research of adaptive genetic neural network algorithm in soil moisture prediction. </a:t>
            </a:r>
            <a:r>
              <a:rPr lang="fr-FR" sz="900" dirty="0">
                <a:latin typeface="Merriweather" panose="020B0604020202020204" charset="0"/>
              </a:rPr>
              <a:t>Computer Engineering and Applications, 2018, 54(01): 54–59+69.</a:t>
            </a:r>
          </a:p>
          <a:p>
            <a:pPr marL="114300" indent="0" algn="just">
              <a:buNone/>
            </a:pPr>
            <a:r>
              <a:rPr lang="fr-FR" sz="900" dirty="0">
                <a:latin typeface="Merriweather" panose="020B0604020202020204" charset="0"/>
              </a:rPr>
              <a:t>[23]. </a:t>
            </a:r>
            <a:r>
              <a:rPr lang="fr-FR" sz="900" dirty="0" err="1">
                <a:latin typeface="Merriweather" panose="020B0604020202020204" charset="0"/>
              </a:rPr>
              <a:t>Research</a:t>
            </a:r>
            <a:r>
              <a:rPr lang="fr-FR" sz="900" dirty="0">
                <a:latin typeface="Merriweather" panose="020B0604020202020204" charset="0"/>
              </a:rPr>
              <a:t> of </a:t>
            </a:r>
            <a:r>
              <a:rPr lang="fr-FR" sz="900" dirty="0" err="1">
                <a:latin typeface="Merriweather" panose="020B0604020202020204" charset="0"/>
              </a:rPr>
              <a:t>Soil</a:t>
            </a:r>
            <a:r>
              <a:rPr lang="fr-FR" sz="900" dirty="0">
                <a:latin typeface="Merriweather" panose="020B0604020202020204" charset="0"/>
              </a:rPr>
              <a:t> </a:t>
            </a:r>
            <a:r>
              <a:rPr lang="fr-FR" sz="900" dirty="0" err="1">
                <a:latin typeface="Merriweather" panose="020B0604020202020204" charset="0"/>
              </a:rPr>
              <a:t>Moisture</a:t>
            </a:r>
            <a:r>
              <a:rPr lang="fr-FR" sz="900" dirty="0">
                <a:latin typeface="Merriweather" panose="020B0604020202020204" charset="0"/>
              </a:rPr>
              <a:t> Content </a:t>
            </a:r>
            <a:r>
              <a:rPr lang="fr-FR" sz="900" dirty="0" err="1">
                <a:latin typeface="Merriweather" panose="020B0604020202020204" charset="0"/>
              </a:rPr>
              <a:t>Forecast</a:t>
            </a:r>
            <a:r>
              <a:rPr lang="fr-FR" sz="900" dirty="0">
                <a:latin typeface="Merriweather" panose="020B0604020202020204" charset="0"/>
              </a:rPr>
              <a:t> Model </a:t>
            </a:r>
            <a:r>
              <a:rPr lang="fr-FR" sz="900" dirty="0" err="1">
                <a:latin typeface="Merriweather" panose="020B0604020202020204" charset="0"/>
              </a:rPr>
              <a:t>Based</a:t>
            </a:r>
            <a:r>
              <a:rPr lang="fr-FR" sz="900" dirty="0">
                <a:latin typeface="Merriweather" panose="020B0604020202020204" charset="0"/>
              </a:rPr>
              <a:t> on </a:t>
            </a:r>
            <a:r>
              <a:rPr lang="fr-FR" sz="900" dirty="0" err="1">
                <a:latin typeface="Merriweather" panose="020B0604020202020204" charset="0"/>
              </a:rPr>
              <a:t>Genetic</a:t>
            </a:r>
            <a:r>
              <a:rPr lang="fr-FR" sz="900" dirty="0">
                <a:latin typeface="Merriweather" panose="020B0604020202020204" charset="0"/>
              </a:rPr>
              <a:t> </a:t>
            </a:r>
            <a:r>
              <a:rPr lang="fr-FR" sz="900" dirty="0" err="1">
                <a:latin typeface="Merriweather" panose="020B0604020202020204" charset="0"/>
              </a:rPr>
              <a:t>Algorithm</a:t>
            </a:r>
            <a:r>
              <a:rPr lang="fr-FR" sz="900" dirty="0">
                <a:latin typeface="Merriweather" panose="020B0604020202020204" charset="0"/>
              </a:rPr>
              <a:t> BP Neural Network, </a:t>
            </a:r>
            <a:r>
              <a:rPr lang="fr-FR" sz="900" dirty="0" err="1">
                <a:latin typeface="Merriweather" panose="020B0604020202020204" charset="0"/>
              </a:rPr>
              <a:t>Caojun</a:t>
            </a:r>
            <a:r>
              <a:rPr lang="fr-FR" sz="900" dirty="0">
                <a:latin typeface="Merriweather" panose="020B0604020202020204" charset="0"/>
              </a:rPr>
              <a:t> Huang, Lin Li, </a:t>
            </a:r>
            <a:r>
              <a:rPr lang="fr-FR" sz="900" dirty="0" err="1">
                <a:latin typeface="Merriweather" panose="020B0604020202020204" charset="0"/>
              </a:rPr>
              <a:t>Souhua</a:t>
            </a:r>
            <a:r>
              <a:rPr lang="fr-FR" sz="900" dirty="0">
                <a:latin typeface="Merriweather" panose="020B0604020202020204" charset="0"/>
              </a:rPr>
              <a:t> </a:t>
            </a:r>
            <a:r>
              <a:rPr lang="fr-FR" sz="900" dirty="0" err="1">
                <a:latin typeface="Merriweather" panose="020B0604020202020204" charset="0"/>
              </a:rPr>
              <a:t>Ren</a:t>
            </a:r>
            <a:r>
              <a:rPr lang="fr-FR" sz="900" dirty="0">
                <a:latin typeface="Merriweather" panose="020B0604020202020204" charset="0"/>
              </a:rPr>
              <a:t>, and </a:t>
            </a:r>
            <a:r>
              <a:rPr lang="fr-FR" sz="900" dirty="0" err="1">
                <a:latin typeface="Merriweather" panose="020B0604020202020204" charset="0"/>
              </a:rPr>
              <a:t>Zhisheng</a:t>
            </a:r>
            <a:r>
              <a:rPr lang="fr-FR" sz="900" dirty="0">
                <a:latin typeface="Merriweather" panose="020B0604020202020204" charset="0"/>
              </a:rPr>
              <a:t> Zhou.</a:t>
            </a:r>
          </a:p>
          <a:p>
            <a:pPr marL="114300" indent="0" algn="just">
              <a:buNone/>
            </a:pPr>
            <a:r>
              <a:rPr lang="fr-FR" sz="900" dirty="0">
                <a:latin typeface="Merriweather" panose="020B0604020202020204" charset="0"/>
              </a:rPr>
              <a:t>[24]. </a:t>
            </a:r>
            <a:r>
              <a:rPr lang="fr-FR" sz="900" dirty="0" err="1">
                <a:latin typeface="Merriweather" panose="020B0604020202020204" charset="0"/>
              </a:rPr>
              <a:t>Dynamic</a:t>
            </a:r>
            <a:r>
              <a:rPr lang="fr-FR" sz="900" dirty="0">
                <a:latin typeface="Merriweather" panose="020B0604020202020204" charset="0"/>
              </a:rPr>
              <a:t> Neural Network </a:t>
            </a:r>
            <a:r>
              <a:rPr lang="fr-FR" sz="900" dirty="0" err="1">
                <a:latin typeface="Merriweather" panose="020B0604020202020204" charset="0"/>
              </a:rPr>
              <a:t>Modelling</a:t>
            </a:r>
            <a:r>
              <a:rPr lang="fr-FR" sz="900" dirty="0">
                <a:latin typeface="Merriweather" panose="020B0604020202020204" charset="0"/>
              </a:rPr>
              <a:t> of </a:t>
            </a:r>
            <a:r>
              <a:rPr lang="fr-FR" sz="900" dirty="0" err="1">
                <a:latin typeface="Merriweather" panose="020B0604020202020204" charset="0"/>
              </a:rPr>
              <a:t>Soil</a:t>
            </a:r>
            <a:r>
              <a:rPr lang="fr-FR" sz="900" dirty="0">
                <a:latin typeface="Merriweather" panose="020B0604020202020204" charset="0"/>
              </a:rPr>
              <a:t> </a:t>
            </a:r>
            <a:r>
              <a:rPr lang="fr-FR" sz="900" dirty="0" err="1">
                <a:latin typeface="Merriweather" panose="020B0604020202020204" charset="0"/>
              </a:rPr>
              <a:t>Moisture</a:t>
            </a:r>
            <a:r>
              <a:rPr lang="fr-FR" sz="900" dirty="0">
                <a:latin typeface="Merriweather" panose="020B0604020202020204" charset="0"/>
              </a:rPr>
              <a:t> Content for </a:t>
            </a:r>
            <a:r>
              <a:rPr lang="fr-FR" sz="900" dirty="0" err="1">
                <a:latin typeface="Merriweather" panose="020B0604020202020204" charset="0"/>
              </a:rPr>
              <a:t>Predictive</a:t>
            </a:r>
            <a:r>
              <a:rPr lang="fr-FR" sz="900" dirty="0">
                <a:latin typeface="Merriweather" panose="020B0604020202020204" charset="0"/>
              </a:rPr>
              <a:t> Irrigation </a:t>
            </a:r>
            <a:r>
              <a:rPr lang="fr-FR" sz="900" dirty="0" err="1">
                <a:latin typeface="Merriweather" panose="020B0604020202020204" charset="0"/>
              </a:rPr>
              <a:t>Scheduling</a:t>
            </a:r>
            <a:r>
              <a:rPr lang="fr-FR" sz="900" dirty="0">
                <a:latin typeface="Merriweather" panose="020B0604020202020204" charset="0"/>
              </a:rPr>
              <a:t>, </a:t>
            </a:r>
            <a:r>
              <a:rPr lang="fr-FR" sz="900" dirty="0" err="1">
                <a:latin typeface="Merriweather" panose="020B0604020202020204" charset="0"/>
              </a:rPr>
              <a:t>Olutobi</a:t>
            </a:r>
            <a:r>
              <a:rPr lang="fr-FR" sz="900" dirty="0">
                <a:latin typeface="Merriweather" panose="020B0604020202020204" charset="0"/>
              </a:rPr>
              <a:t> </a:t>
            </a:r>
            <a:r>
              <a:rPr lang="fr-FR" sz="900" dirty="0" err="1">
                <a:latin typeface="Merriweather" panose="020B0604020202020204" charset="0"/>
              </a:rPr>
              <a:t>Adeyemi</a:t>
            </a:r>
            <a:r>
              <a:rPr lang="fr-FR" sz="900" dirty="0">
                <a:latin typeface="Merriweather" panose="020B0604020202020204" charset="0"/>
              </a:rPr>
              <a:t>, Ivan Grove, Sven </a:t>
            </a:r>
            <a:r>
              <a:rPr lang="fr-FR" sz="900" dirty="0" err="1">
                <a:latin typeface="Merriweather" panose="020B0604020202020204" charset="0"/>
              </a:rPr>
              <a:t>Peets</a:t>
            </a:r>
            <a:r>
              <a:rPr lang="fr-FR" sz="900" dirty="0">
                <a:latin typeface="Merriweather" panose="020B0604020202020204" charset="0"/>
              </a:rPr>
              <a:t>, </a:t>
            </a:r>
            <a:r>
              <a:rPr lang="fr-FR" sz="900" dirty="0" err="1">
                <a:latin typeface="Merriweather" panose="020B0604020202020204" charset="0"/>
              </a:rPr>
              <a:t>Yuvraj</a:t>
            </a:r>
            <a:r>
              <a:rPr lang="fr-FR" sz="900" dirty="0">
                <a:latin typeface="Merriweather" panose="020B0604020202020204" charset="0"/>
              </a:rPr>
              <a:t> </a:t>
            </a:r>
            <a:r>
              <a:rPr lang="fr-FR" sz="900" dirty="0" err="1">
                <a:latin typeface="Merriweather" panose="020B0604020202020204" charset="0"/>
              </a:rPr>
              <a:t>Domun</a:t>
            </a:r>
            <a:r>
              <a:rPr lang="fr-FR" sz="900" dirty="0">
                <a:latin typeface="Merriweather" panose="020B0604020202020204" charset="0"/>
              </a:rPr>
              <a:t> and Tomas Norton.</a:t>
            </a:r>
          </a:p>
          <a:p>
            <a:pPr marL="114300" indent="0" algn="just">
              <a:buNone/>
            </a:pPr>
            <a:r>
              <a:rPr lang="fr-FR" sz="900" dirty="0" smtClean="0">
                <a:latin typeface="Merriweather" panose="020B0604020202020204" charset="0"/>
              </a:rPr>
              <a:t>[</a:t>
            </a:r>
            <a:r>
              <a:rPr lang="fr-FR" sz="900" dirty="0">
                <a:latin typeface="Merriweather" panose="020B0604020202020204" charset="0"/>
              </a:rPr>
              <a:t>28]. </a:t>
            </a:r>
            <a:r>
              <a:rPr lang="fr-FR" sz="900" dirty="0" err="1">
                <a:latin typeface="Merriweather" panose="020B0604020202020204" charset="0"/>
              </a:rPr>
              <a:t>Research</a:t>
            </a:r>
            <a:r>
              <a:rPr lang="fr-FR" sz="900" dirty="0">
                <a:latin typeface="Merriweather" panose="020B0604020202020204" charset="0"/>
              </a:rPr>
              <a:t> on </a:t>
            </a:r>
            <a:r>
              <a:rPr lang="fr-FR" sz="900" dirty="0" err="1">
                <a:latin typeface="Merriweather" panose="020B0604020202020204" charset="0"/>
              </a:rPr>
              <a:t>soil</a:t>
            </a:r>
            <a:r>
              <a:rPr lang="fr-FR" sz="900" dirty="0">
                <a:latin typeface="Merriweather" panose="020B0604020202020204" charset="0"/>
              </a:rPr>
              <a:t> </a:t>
            </a:r>
            <a:r>
              <a:rPr lang="fr-FR" sz="900" dirty="0" err="1">
                <a:latin typeface="Merriweather" panose="020B0604020202020204" charset="0"/>
              </a:rPr>
              <a:t>moisture</a:t>
            </a:r>
            <a:r>
              <a:rPr lang="fr-FR" sz="900" dirty="0">
                <a:latin typeface="Merriweather" panose="020B0604020202020204" charset="0"/>
              </a:rPr>
              <a:t> </a:t>
            </a:r>
            <a:r>
              <a:rPr lang="fr-FR" sz="900" dirty="0" err="1">
                <a:latin typeface="Merriweather" panose="020B0604020202020204" charset="0"/>
              </a:rPr>
              <a:t>prediction</a:t>
            </a:r>
            <a:r>
              <a:rPr lang="fr-FR" sz="900" dirty="0">
                <a:latin typeface="Merriweather" panose="020B0604020202020204" charset="0"/>
              </a:rPr>
              <a:t> model </a:t>
            </a:r>
            <a:r>
              <a:rPr lang="fr-FR" sz="900" dirty="0" err="1">
                <a:latin typeface="Merriweather" panose="020B0604020202020204" charset="0"/>
              </a:rPr>
              <a:t>based</a:t>
            </a:r>
            <a:r>
              <a:rPr lang="fr-FR" sz="900" dirty="0">
                <a:latin typeface="Merriweather" panose="020B0604020202020204" charset="0"/>
              </a:rPr>
              <a:t> on </a:t>
            </a:r>
            <a:r>
              <a:rPr lang="fr-FR" sz="900" dirty="0" err="1">
                <a:latin typeface="Merriweather" panose="020B0604020202020204" charset="0"/>
              </a:rPr>
              <a:t>deep</a:t>
            </a:r>
            <a:r>
              <a:rPr lang="fr-FR" sz="900" dirty="0">
                <a:latin typeface="Merriweather" panose="020B0604020202020204" charset="0"/>
              </a:rPr>
              <a:t> </a:t>
            </a:r>
            <a:r>
              <a:rPr lang="fr-FR" sz="900" dirty="0" err="1">
                <a:latin typeface="Merriweather" panose="020B0604020202020204" charset="0"/>
              </a:rPr>
              <a:t>learning</a:t>
            </a:r>
            <a:r>
              <a:rPr lang="fr-FR" sz="900" dirty="0">
                <a:latin typeface="Merriweather" panose="020B0604020202020204" charset="0"/>
              </a:rPr>
              <a:t>, </a:t>
            </a:r>
            <a:r>
              <a:rPr lang="fr-FR" sz="900" dirty="0" err="1">
                <a:latin typeface="Merriweather" panose="020B0604020202020204" charset="0"/>
              </a:rPr>
              <a:t>Yu</a:t>
            </a:r>
            <a:r>
              <a:rPr lang="fr-FR" sz="900" dirty="0">
                <a:latin typeface="Merriweather" panose="020B0604020202020204" charset="0"/>
              </a:rPr>
              <a:t> Cai, </a:t>
            </a:r>
            <a:r>
              <a:rPr lang="fr-FR" sz="900" dirty="0" err="1">
                <a:latin typeface="Merriweather" panose="020B0604020202020204" charset="0"/>
              </a:rPr>
              <a:t>Wengang</a:t>
            </a:r>
            <a:r>
              <a:rPr lang="fr-FR" sz="900" dirty="0">
                <a:latin typeface="Merriweather" panose="020B0604020202020204" charset="0"/>
              </a:rPr>
              <a:t> Zheng, </a:t>
            </a:r>
            <a:r>
              <a:rPr lang="fr-FR" sz="900" dirty="0" err="1">
                <a:latin typeface="Merriweather" panose="020B0604020202020204" charset="0"/>
              </a:rPr>
              <a:t>Xin</a:t>
            </a:r>
            <a:r>
              <a:rPr lang="fr-FR" sz="900" dirty="0">
                <a:latin typeface="Merriweather" panose="020B0604020202020204" charset="0"/>
              </a:rPr>
              <a:t> Zhang, Lili </a:t>
            </a:r>
            <a:r>
              <a:rPr lang="fr-FR" sz="900" dirty="0" err="1">
                <a:latin typeface="Merriweather" panose="020B0604020202020204" charset="0"/>
              </a:rPr>
              <a:t>Zhangzhong</a:t>
            </a:r>
            <a:r>
              <a:rPr lang="fr-FR" sz="900" dirty="0">
                <a:latin typeface="Merriweather" panose="020B0604020202020204" charset="0"/>
              </a:rPr>
              <a:t>, </a:t>
            </a:r>
            <a:r>
              <a:rPr lang="fr-FR" sz="900" dirty="0" err="1">
                <a:latin typeface="Merriweather" panose="020B0604020202020204" charset="0"/>
              </a:rPr>
              <a:t>Xuzhang</a:t>
            </a:r>
            <a:r>
              <a:rPr lang="fr-FR" sz="900" dirty="0">
                <a:latin typeface="Merriweather" panose="020B0604020202020204" charset="0"/>
              </a:rPr>
              <a:t> </a:t>
            </a:r>
            <a:r>
              <a:rPr lang="fr-FR" sz="900" dirty="0" err="1">
                <a:latin typeface="Merriweather" panose="020B0604020202020204" charset="0"/>
              </a:rPr>
              <a:t>Xue</a:t>
            </a:r>
            <a:r>
              <a:rPr lang="fr-FR" sz="900" dirty="0">
                <a:latin typeface="Merriweather" panose="020B0604020202020204" charset="0"/>
              </a:rPr>
              <a:t>, </a:t>
            </a:r>
            <a:r>
              <a:rPr lang="fr-FR" sz="900" u="sng" dirty="0">
                <a:latin typeface="Merriweather" panose="020B0604020202020204" charset="0"/>
                <a:hlinkClick r:id="rId2"/>
              </a:rPr>
              <a:t>https://doi.org/10.1371/journal.pone.0214508</a:t>
            </a:r>
            <a:r>
              <a:rPr lang="fr-FR" sz="900" dirty="0">
                <a:latin typeface="Merriweather" panose="020B0604020202020204" charset="0"/>
              </a:rPr>
              <a:t>.</a:t>
            </a:r>
          </a:p>
          <a:p>
            <a:pPr algn="just"/>
            <a:endParaRPr lang="fr-FR" sz="500" dirty="0">
              <a:latin typeface="Merriweather" panose="020B060402020202020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17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0900" y="1329704"/>
            <a:ext cx="8520600" cy="6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/>
              <a:t>UFR SAT - SECTION INFORMATIQUE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10075" y="2484716"/>
            <a:ext cx="8520600" cy="115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spc="300" dirty="0">
                <a:solidFill>
                  <a:schemeClr val="tx1"/>
                </a:solidFill>
                <a:latin typeface="+mj-lt"/>
                <a:ea typeface="Pacifico"/>
                <a:cs typeface="Pacifico"/>
                <a:sym typeface="Pacifico"/>
              </a:rPr>
              <a:t>Mémoire: Réseaux de Neurones et IoT appliquées dans le Domaine Environnemental (Agriculture)   </a:t>
            </a:r>
            <a:endParaRPr sz="2400" b="1" spc="300" dirty="0">
              <a:solidFill>
                <a:schemeClr val="tx1"/>
              </a:solidFill>
              <a:latin typeface="+mj-lt"/>
              <a:ea typeface="Pacifico"/>
              <a:cs typeface="Pacifico"/>
              <a:sym typeface="Pacific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714" y="23723"/>
            <a:ext cx="2085188" cy="155131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510075" y="1631671"/>
            <a:ext cx="8520600" cy="6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latin typeface="Times New Roman"/>
                <a:ea typeface="Times New Roman"/>
                <a:cs typeface="Times New Roman"/>
                <a:sym typeface="Times New Roman"/>
              </a:rPr>
              <a:t>MASTER GDIL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73475" y="4370500"/>
            <a:ext cx="2719200" cy="6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Caveat"/>
                <a:ea typeface="Caveat"/>
                <a:cs typeface="Caveat"/>
                <a:sym typeface="Caveat"/>
              </a:rPr>
              <a:t>Tutelle: M. DEMBELE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144750" y="4370500"/>
            <a:ext cx="2719200" cy="6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Caveat"/>
                <a:ea typeface="Caveat"/>
                <a:cs typeface="Caveat"/>
                <a:sym typeface="Caveat"/>
              </a:rPr>
              <a:t>Papa Laity NDIAYE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4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65500" y="905629"/>
            <a:ext cx="3603640" cy="848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fr-FR" sz="1800" dirty="0">
                <a:solidFill>
                  <a:schemeClr val="accent2"/>
                </a:solidFill>
                <a:latin typeface="Merriweather" panose="020B0604020202020204" charset="0"/>
              </a:rPr>
              <a:t>Une infrastructure dynamique d’un réseau </a:t>
            </a:r>
            <a:r>
              <a:rPr lang="fr-FR" sz="1800" dirty="0" smtClean="0">
                <a:solidFill>
                  <a:schemeClr val="accent2"/>
                </a:solidFill>
                <a:latin typeface="Merriweather" panose="020B0604020202020204" charset="0"/>
              </a:rPr>
              <a:t>global </a:t>
            </a:r>
            <a:r>
              <a:rPr lang="en-US" sz="1800" dirty="0" smtClean="0">
                <a:solidFill>
                  <a:schemeClr val="accent2"/>
                </a:solidFill>
                <a:latin typeface="Merriweather" panose="020B0604020202020204" charset="0"/>
              </a:rPr>
              <a:t>[1]</a:t>
            </a:r>
            <a:r>
              <a:rPr lang="fr-FR" sz="1800" dirty="0" smtClean="0">
                <a:solidFill>
                  <a:schemeClr val="accent2"/>
                </a:solidFill>
                <a:latin typeface="Merriweather" panose="020B0604020202020204" charset="0"/>
              </a:rPr>
              <a:t>.</a:t>
            </a:r>
            <a:endParaRPr lang="fr-FR" sz="1800" dirty="0">
              <a:solidFill>
                <a:schemeClr val="accent2"/>
              </a:solidFill>
              <a:latin typeface="Merriweather" panose="020B060402020202020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61034" y="1912130"/>
            <a:ext cx="3603640" cy="2558955"/>
          </a:xfrm>
        </p:spPr>
        <p:txBody>
          <a:bodyPr/>
          <a:lstStyle/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Merriweather" panose="020B0604020202020204" charset="0"/>
              </a:rPr>
              <a:t>Système intelligent, </a:t>
            </a:r>
            <a:endParaRPr lang="fr-FR" sz="1400" dirty="0" smtClean="0">
              <a:solidFill>
                <a:schemeClr val="tx1"/>
              </a:solidFill>
              <a:latin typeface="Merriweather" panose="020B0604020202020204" charset="0"/>
            </a:endParaRPr>
          </a:p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Merriweather" panose="020B0604020202020204" charset="0"/>
              </a:rPr>
              <a:t>Connectivité</a:t>
            </a:r>
            <a:r>
              <a:rPr lang="fr-FR" sz="1400" dirty="0">
                <a:solidFill>
                  <a:schemeClr val="tx1"/>
                </a:solidFill>
                <a:latin typeface="Merriweather" panose="020B0604020202020204" charset="0"/>
              </a:rPr>
              <a:t>, </a:t>
            </a:r>
            <a:endParaRPr lang="fr-FR" sz="1400" dirty="0" smtClean="0">
              <a:solidFill>
                <a:schemeClr val="tx1"/>
              </a:solidFill>
              <a:latin typeface="Merriweather" panose="020B0604020202020204" charset="0"/>
            </a:endParaRPr>
          </a:p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Merriweather" panose="020B0604020202020204" charset="0"/>
              </a:rPr>
              <a:t>Dynamique</a:t>
            </a:r>
            <a:r>
              <a:rPr lang="fr-FR" sz="1400" dirty="0">
                <a:solidFill>
                  <a:schemeClr val="tx1"/>
                </a:solidFill>
                <a:latin typeface="Merriweather" panose="020B0604020202020204" charset="0"/>
              </a:rPr>
              <a:t>, </a:t>
            </a:r>
            <a:endParaRPr lang="fr-FR" sz="1400" dirty="0" smtClean="0">
              <a:solidFill>
                <a:schemeClr val="tx1"/>
              </a:solidFill>
              <a:latin typeface="Merriweather" panose="020B0604020202020204" charset="0"/>
            </a:endParaRPr>
          </a:p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Merriweather" panose="020B0604020202020204" charset="0"/>
              </a:rPr>
              <a:t>Complexe,</a:t>
            </a:r>
          </a:p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Merriweather" panose="020B0604020202020204" charset="0"/>
              </a:rPr>
              <a:t>Hétérogène</a:t>
            </a:r>
            <a:r>
              <a:rPr lang="fr-FR" sz="1400" dirty="0" smtClean="0">
                <a:solidFill>
                  <a:schemeClr val="tx1"/>
                </a:solidFill>
                <a:latin typeface="Merriweather" panose="020B0604020202020204" charset="0"/>
              </a:rPr>
              <a:t>,</a:t>
            </a:r>
          </a:p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Merriweather" panose="020B0604020202020204" charset="0"/>
              </a:rPr>
              <a:t>Sécurisé.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sp>
        <p:nvSpPr>
          <p:cNvPr id="6" name="Google Shape;76;p16"/>
          <p:cNvSpPr txBox="1">
            <a:spLocks/>
          </p:cNvSpPr>
          <p:nvPr/>
        </p:nvSpPr>
        <p:spPr>
          <a:xfrm>
            <a:off x="311700" y="16089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fr-FR" sz="2800" dirty="0" smtClean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  <a:t>Généralité: Internet des Objets (IdO)</a:t>
            </a:r>
            <a:endParaRPr lang="fr-FR" sz="2800" dirty="0">
              <a:solidFill>
                <a:schemeClr val="bg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56" y="1078174"/>
            <a:ext cx="3751187" cy="375118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1887" y="4729212"/>
            <a:ext cx="4339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err="1" smtClean="0">
                <a:latin typeface="Merriweather" panose="020B0604020202020204" charset="0"/>
              </a:rPr>
              <a:t>Src</a:t>
            </a:r>
            <a:r>
              <a:rPr lang="fr-FR" sz="1050" i="1" dirty="0" smtClean="0">
                <a:latin typeface="Merriweather" panose="020B0604020202020204" charset="0"/>
              </a:rPr>
              <a:t>: https</a:t>
            </a:r>
            <a:r>
              <a:rPr lang="fr-FR" sz="1050" i="1" dirty="0">
                <a:latin typeface="Merriweather" panose="020B0604020202020204" charset="0"/>
              </a:rPr>
              <a:t>://images.app.goo.gl/mRjMnxXE2KQThuqJ8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188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  <a:t>Généralité: </a:t>
            </a:r>
            <a:r>
              <a:rPr lang="fr" dirty="0" smtClean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  <a:t>Internet des Objets (IdO)</a:t>
            </a:r>
            <a:endParaRPr dirty="0">
              <a:solidFill>
                <a:schemeClr val="bg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856034"/>
            <a:ext cx="8520600" cy="3968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lang="fr-FR" dirty="0" smtClean="0">
              <a:latin typeface="Merriweather" panose="020B0604020202020204" charset="0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U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ne </a:t>
            </a:r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infrastructure dynamique d’un réseau 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global.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Dans ce réseau, les objets physiques et virtuels ont des identités, des attributs physiques, des personnalités virtuelles et des interfaces intelligentes, et ils sont intégrés au réseau 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de </a:t>
            </a:r>
            <a:r>
              <a:rPr lang="fr-FR" dirty="0">
                <a:solidFill>
                  <a:schemeClr val="accent2"/>
                </a:solidFill>
                <a:latin typeface="Merriweather" panose="020B0604020202020204" charset="0"/>
              </a:rPr>
              <a:t>façon transparente [1</a:t>
            </a:r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].</a:t>
            </a:r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fr-FR" dirty="0" smtClean="0">
                <a:solidFill>
                  <a:schemeClr val="tx1"/>
                </a:solidFill>
                <a:latin typeface="Merriweather" panose="020B0604020202020204" charset="0"/>
              </a:rPr>
              <a:t>Système intelligent, Connectivité, Dynamique, Complexe, Hétérogène, Sécurisé.</a:t>
            </a:r>
            <a:endParaRPr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89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8.png"/>
          <p:cNvPicPr/>
          <p:nvPr/>
        </p:nvPicPr>
        <p:blipFill rotWithShape="1">
          <a:blip r:embed="rId3"/>
          <a:srcRect l="25930" t="18933" r="21975" b="7669"/>
          <a:stretch/>
        </p:blipFill>
        <p:spPr>
          <a:xfrm>
            <a:off x="1138119" y="447090"/>
            <a:ext cx="6485205" cy="4041056"/>
          </a:xfrm>
          <a:prstGeom prst="rect">
            <a:avLst/>
          </a:prstGeom>
          <a:ln/>
        </p:spPr>
      </p:pic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137311"/>
            <a:ext cx="2808000" cy="592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dirty="0">
                <a:latin typeface="Merriweather"/>
                <a:ea typeface="Merriweather"/>
                <a:cs typeface="Merriweather"/>
                <a:sym typeface="Merriweather"/>
              </a:rPr>
              <a:t>Généralité: IdO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68489" y="4729212"/>
            <a:ext cx="5322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err="1" smtClean="0">
                <a:latin typeface="Merriweather" panose="020B0604020202020204" charset="0"/>
              </a:rPr>
              <a:t>Src</a:t>
            </a:r>
            <a:r>
              <a:rPr lang="fr-FR" sz="1050" i="1" dirty="0" smtClean="0">
                <a:latin typeface="Merriweather" panose="020B0604020202020204" charset="0"/>
              </a:rPr>
              <a:t>: https</a:t>
            </a:r>
            <a:r>
              <a:rPr lang="fr-FR" sz="1050" i="1" dirty="0">
                <a:latin typeface="Merriweather" panose="020B0604020202020204" charset="0"/>
              </a:rPr>
              <a:t>://ieeexplore.ieee.org/document/7845499</a:t>
            </a:r>
          </a:p>
        </p:txBody>
      </p:sp>
    </p:spTree>
    <p:extLst>
      <p:ext uri="{BB962C8B-B14F-4D97-AF65-F5344CB8AC3E}">
        <p14:creationId xmlns:p14="http://schemas.microsoft.com/office/powerpoint/2010/main" val="64631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dirty="0">
                <a:latin typeface="Merriweather"/>
                <a:ea typeface="Merriweather"/>
                <a:cs typeface="Merriweather"/>
                <a:sym typeface="Merriweather"/>
              </a:rPr>
              <a:t>Généralité: IdO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1186" y="1860762"/>
            <a:ext cx="2661510" cy="2730694"/>
          </a:xfrm>
        </p:spPr>
        <p:txBody>
          <a:bodyPr/>
          <a:lstStyle/>
          <a:p>
            <a:pPr marL="139700" indent="0" algn="ctr">
              <a:buNone/>
            </a:pPr>
            <a:r>
              <a:rPr lang="fr-FR" sz="1100" dirty="0" smtClean="0">
                <a:solidFill>
                  <a:schemeClr val="tx1"/>
                </a:solidFill>
                <a:latin typeface="Merriweather" panose="020B0604020202020204" charset="0"/>
              </a:rPr>
              <a:t>Avantages Inconvénients</a:t>
            </a:r>
          </a:p>
          <a:p>
            <a:pPr marL="139700" indent="0" algn="ctr">
              <a:buNone/>
            </a:pPr>
            <a:endParaRPr lang="fr-FR" sz="1100" dirty="0" smtClean="0">
              <a:solidFill>
                <a:schemeClr val="tx1"/>
              </a:solidFill>
              <a:latin typeface="Merriweather" panose="020B0604020202020204" charset="0"/>
            </a:endParaRPr>
          </a:p>
          <a:p>
            <a:r>
              <a:rPr lang="fr-FR" sz="1100" dirty="0" smtClean="0">
                <a:solidFill>
                  <a:schemeClr val="tx1"/>
                </a:solidFill>
                <a:latin typeface="Merriweather" panose="020B0604020202020204" charset="0"/>
              </a:rPr>
              <a:t>Communication – Automatisation Contrôle</a:t>
            </a:r>
          </a:p>
          <a:p>
            <a:r>
              <a:rPr lang="fr-FR" sz="1100" dirty="0" smtClean="0">
                <a:solidFill>
                  <a:schemeClr val="tx1"/>
                </a:solidFill>
                <a:latin typeface="Merriweather" panose="020B0604020202020204" charset="0"/>
              </a:rPr>
              <a:t>Collecte Information</a:t>
            </a:r>
          </a:p>
          <a:p>
            <a:r>
              <a:rPr lang="fr-FR" sz="1100" dirty="0" smtClean="0">
                <a:solidFill>
                  <a:schemeClr val="tx1"/>
                </a:solidFill>
                <a:latin typeface="Merriweather" panose="020B0604020202020204" charset="0"/>
              </a:rPr>
              <a:t>Meilleure qualité de vie</a:t>
            </a:r>
          </a:p>
          <a:p>
            <a:pPr marL="139700" indent="0">
              <a:buNone/>
            </a:pPr>
            <a:endParaRPr lang="fr-FR" sz="1100" dirty="0" smtClean="0">
              <a:solidFill>
                <a:schemeClr val="tx1"/>
              </a:solidFill>
              <a:latin typeface="Merriweather" panose="020B0604020202020204" charset="0"/>
            </a:endParaRPr>
          </a:p>
          <a:p>
            <a:endParaRPr lang="fr-FR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r>
              <a:rPr lang="fr-FR" sz="1100" dirty="0" smtClean="0">
                <a:solidFill>
                  <a:schemeClr val="tx1"/>
                </a:solidFill>
                <a:latin typeface="Merriweather" panose="020B0604020202020204" charset="0"/>
              </a:rPr>
              <a:t>Compatibilité</a:t>
            </a:r>
          </a:p>
          <a:p>
            <a:r>
              <a:rPr lang="fr-FR" sz="1100" dirty="0" smtClean="0">
                <a:solidFill>
                  <a:schemeClr val="tx1"/>
                </a:solidFill>
                <a:latin typeface="Merriweather" panose="020B0604020202020204" charset="0"/>
              </a:rPr>
              <a:t>Sécurité Réseau</a:t>
            </a:r>
          </a:p>
          <a:p>
            <a:r>
              <a:rPr lang="fr-FR" sz="1100" dirty="0" smtClean="0">
                <a:solidFill>
                  <a:schemeClr val="tx1"/>
                </a:solidFill>
                <a:latin typeface="Merriweather" panose="020B0604020202020204" charset="0"/>
              </a:rPr>
              <a:t>Dépendance Technologie</a:t>
            </a:r>
            <a:endParaRPr lang="fr-FR" sz="11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>
          <a:xfrm>
            <a:off x="4939497" y="924009"/>
            <a:ext cx="2528776" cy="442861"/>
          </a:xfrm>
        </p:spPr>
        <p:txBody>
          <a:bodyPr/>
          <a:lstStyle/>
          <a:p>
            <a:pPr marL="139700" indent="0" algn="ctr">
              <a:buNone/>
            </a:pPr>
            <a:r>
              <a:rPr lang="fr-FR" dirty="0" smtClean="0"/>
              <a:t>Applications</a:t>
            </a:r>
          </a:p>
          <a:p>
            <a:pPr marL="139700" indent="0">
              <a:buNone/>
            </a:pP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1443" y="1665283"/>
            <a:ext cx="2305042" cy="292617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33" y="966844"/>
            <a:ext cx="6030734" cy="37692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 flipH="1">
            <a:off x="221443" y="4729212"/>
            <a:ext cx="3953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err="1" smtClean="0">
                <a:latin typeface="Merriweather" panose="020B0604020202020204" charset="0"/>
              </a:rPr>
              <a:t>Src</a:t>
            </a:r>
            <a:r>
              <a:rPr lang="fr-FR" sz="1050" i="1" dirty="0" smtClean="0">
                <a:latin typeface="Merriweather" panose="020B0604020202020204" charset="0"/>
              </a:rPr>
              <a:t>: https</a:t>
            </a:r>
            <a:r>
              <a:rPr lang="fr-FR" sz="1050" i="1" dirty="0">
                <a:latin typeface="Merriweather" panose="020B0604020202020204" charset="0"/>
              </a:rPr>
              <a:t>://images.app.goo.gl/ywVzQc1w2hnYyQbj9</a:t>
            </a:r>
          </a:p>
        </p:txBody>
      </p:sp>
    </p:spTree>
    <p:extLst>
      <p:ext uri="{BB962C8B-B14F-4D97-AF65-F5344CB8AC3E}">
        <p14:creationId xmlns:p14="http://schemas.microsoft.com/office/powerpoint/2010/main" val="28542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58" y="2115401"/>
            <a:ext cx="2918882" cy="1824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59148" y="3280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dirty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  <a:t>Généralité: IdO</a:t>
            </a:r>
            <a:endParaRPr dirty="0">
              <a:solidFill>
                <a:schemeClr val="bg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03848" y="984707"/>
            <a:ext cx="6816435" cy="3416400"/>
          </a:xfrm>
        </p:spPr>
        <p:txBody>
          <a:bodyPr/>
          <a:lstStyle/>
          <a:p>
            <a:pPr marL="139700" indent="0" algn="ctr">
              <a:buNone/>
            </a:pPr>
            <a:endParaRPr lang="fr-FR" dirty="0">
              <a:latin typeface="Merriweather" panose="020B0604020202020204" charset="0"/>
            </a:endParaRPr>
          </a:p>
          <a:p>
            <a:pPr marL="139700" indent="0">
              <a:buNone/>
            </a:pPr>
            <a:r>
              <a:rPr lang="fr-FR" dirty="0" smtClean="0">
                <a:solidFill>
                  <a:srgbClr val="92D050"/>
                </a:solidFill>
                <a:latin typeface="Merriweather" panose="020B0604020202020204" charset="0"/>
              </a:rPr>
              <a:t>Avantages</a:t>
            </a:r>
          </a:p>
          <a:p>
            <a:pPr marL="139700" indent="0" algn="ctr">
              <a:buNone/>
            </a:pPr>
            <a:endParaRPr lang="fr-FR" dirty="0" smtClean="0">
              <a:solidFill>
                <a:srgbClr val="92D050"/>
              </a:solidFill>
              <a:latin typeface="Merriweather" panose="020B0604020202020204" charset="0"/>
            </a:endParaRPr>
          </a:p>
          <a:p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Communication – Automatisation Contrôle</a:t>
            </a:r>
          </a:p>
          <a:p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Collecte Information</a:t>
            </a:r>
          </a:p>
          <a:p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Meilleure qualité de vie</a:t>
            </a:r>
          </a:p>
          <a:p>
            <a:pPr marL="139700" indent="0">
              <a:buNone/>
            </a:pPr>
            <a:endParaRPr lang="fr-FR" dirty="0" smtClean="0">
              <a:latin typeface="Merriweather" panose="020B0604020202020204" charset="0"/>
            </a:endParaRPr>
          </a:p>
          <a:p>
            <a:pPr marL="139700" indent="0">
              <a:buNone/>
            </a:pPr>
            <a:r>
              <a:rPr lang="fr-FR" dirty="0" smtClean="0">
                <a:solidFill>
                  <a:srgbClr val="FF3300"/>
                </a:solidFill>
                <a:effectLst>
                  <a:glow rad="12700">
                    <a:schemeClr val="bg2">
                      <a:alpha val="55000"/>
                    </a:schemeClr>
                  </a:glow>
                </a:effectLst>
                <a:latin typeface="Merriweather" panose="020B0604020202020204" charset="0"/>
              </a:rPr>
              <a:t>Inconvénients</a:t>
            </a:r>
          </a:p>
          <a:p>
            <a:endParaRPr lang="fr-FR" dirty="0">
              <a:latin typeface="Merriweather" panose="020B0604020202020204" charset="0"/>
            </a:endParaRPr>
          </a:p>
          <a:p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Compatibilité équipement</a:t>
            </a:r>
          </a:p>
          <a:p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Sécurité Réseau</a:t>
            </a:r>
          </a:p>
          <a:p>
            <a:r>
              <a:rPr lang="fr-FR" dirty="0" smtClean="0">
                <a:solidFill>
                  <a:schemeClr val="accent2"/>
                </a:solidFill>
                <a:latin typeface="Merriweather" panose="020B0604020202020204" charset="0"/>
              </a:rPr>
              <a:t>Limitation Capacité Communication</a:t>
            </a:r>
            <a:endParaRPr lang="fr-FR" dirty="0">
              <a:solidFill>
                <a:schemeClr val="accent2"/>
              </a:solidFill>
              <a:latin typeface="Merriweather" panose="020B0604020202020204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>
          <a:xfrm>
            <a:off x="6388111" y="1148255"/>
            <a:ext cx="2528776" cy="442861"/>
          </a:xfrm>
        </p:spPr>
        <p:txBody>
          <a:bodyPr/>
          <a:lstStyle/>
          <a:p>
            <a:pPr marL="139700" indent="0" algn="ctr">
              <a:buNone/>
            </a:pPr>
            <a:r>
              <a:rPr lang="fr-FR" dirty="0" smtClean="0"/>
              <a:t>Applications</a:t>
            </a:r>
          </a:p>
          <a:p>
            <a:pPr marL="139700" indent="0">
              <a:buNone/>
            </a:pP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6157974" y="1271752"/>
            <a:ext cx="2953966" cy="306902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9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7" y="1017725"/>
            <a:ext cx="6537896" cy="3249794"/>
          </a:xfrm>
          <a:prstGeom prst="rect">
            <a:avLst/>
          </a:prstGeom>
        </p:spPr>
      </p:pic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Généralité: Edge Computing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999450" y="3551714"/>
            <a:ext cx="5886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Merriweather" panose="020B0604020202020204" charset="0"/>
              </a:rPr>
              <a:t>l’</a:t>
            </a:r>
            <a:r>
              <a:rPr lang="fr-FR" sz="1200" dirty="0" err="1">
                <a:latin typeface="Merriweather" panose="020B0604020202020204" charset="0"/>
              </a:rPr>
              <a:t>Edge</a:t>
            </a:r>
            <a:r>
              <a:rPr lang="fr-FR" sz="1200" dirty="0">
                <a:latin typeface="Merriweather" panose="020B0604020202020204" charset="0"/>
              </a:rPr>
              <a:t> </a:t>
            </a:r>
            <a:r>
              <a:rPr lang="fr-FR" sz="1200" dirty="0" err="1">
                <a:latin typeface="Merriweather" panose="020B0604020202020204" charset="0"/>
              </a:rPr>
              <a:t>Computing</a:t>
            </a:r>
            <a:r>
              <a:rPr lang="fr-FR" sz="1200" dirty="0">
                <a:latin typeface="Merriweather" panose="020B0604020202020204" charset="0"/>
              </a:rPr>
              <a:t> </a:t>
            </a:r>
            <a:r>
              <a:rPr lang="fr-FR" sz="1200" dirty="0" smtClean="0">
                <a:latin typeface="Merriweather" panose="020B0604020202020204" charset="0"/>
              </a:rPr>
              <a:t>désigne </a:t>
            </a:r>
            <a:r>
              <a:rPr lang="fr-FR" sz="1200" dirty="0">
                <a:latin typeface="Merriweather" panose="020B0604020202020204" charset="0"/>
              </a:rPr>
              <a:t>une </a:t>
            </a:r>
            <a:endParaRPr lang="fr-FR" sz="1200" dirty="0" smtClean="0">
              <a:latin typeface="Merriweather" panose="020B0604020202020204" charset="0"/>
            </a:endParaRPr>
          </a:p>
          <a:p>
            <a:r>
              <a:rPr lang="fr-FR" sz="1200" dirty="0" smtClean="0">
                <a:latin typeface="Merriweather" panose="020B0604020202020204" charset="0"/>
              </a:rPr>
              <a:t>architecture </a:t>
            </a:r>
            <a:r>
              <a:rPr lang="fr-FR" sz="1200" dirty="0">
                <a:latin typeface="Merriweather" panose="020B0604020202020204" charset="0"/>
              </a:rPr>
              <a:t>de technologie d’information </a:t>
            </a:r>
            <a:r>
              <a:rPr lang="fr-FR" sz="1200" dirty="0" smtClean="0">
                <a:latin typeface="Merriweather" panose="020B0604020202020204" charset="0"/>
              </a:rPr>
              <a:t>distribuée</a:t>
            </a:r>
          </a:p>
          <a:p>
            <a:r>
              <a:rPr lang="fr-FR" sz="1200" dirty="0" smtClean="0">
                <a:latin typeface="Merriweather" panose="020B0604020202020204" charset="0"/>
              </a:rPr>
              <a:t>qui </a:t>
            </a:r>
            <a:r>
              <a:rPr lang="fr-FR" sz="1200" dirty="0">
                <a:latin typeface="Merriweather" panose="020B0604020202020204" charset="0"/>
              </a:rPr>
              <a:t>se caractérise par une </a:t>
            </a:r>
            <a:endParaRPr lang="fr-FR" sz="1200" dirty="0" smtClean="0">
              <a:latin typeface="Merriweather" panose="020B0604020202020204" charset="0"/>
            </a:endParaRPr>
          </a:p>
          <a:p>
            <a:r>
              <a:rPr lang="fr-FR" sz="1200" dirty="0" smtClean="0">
                <a:latin typeface="Merriweather" panose="020B0604020202020204" charset="0"/>
              </a:rPr>
              <a:t>puissance </a:t>
            </a:r>
            <a:r>
              <a:rPr lang="fr-FR" sz="1200" dirty="0">
                <a:latin typeface="Merriweather" panose="020B0604020202020204" charset="0"/>
              </a:rPr>
              <a:t>de traitement décentralisée.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72543" y="4733059"/>
            <a:ext cx="35437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err="1" smtClean="0">
                <a:latin typeface="Merriweather" panose="020B0604020202020204" charset="0"/>
              </a:rPr>
              <a:t>Src</a:t>
            </a:r>
            <a:r>
              <a:rPr lang="fr-FR" sz="1050" i="1" dirty="0" smtClean="0">
                <a:latin typeface="Merriweather" panose="020B0604020202020204" charset="0"/>
              </a:rPr>
              <a:t>: https</a:t>
            </a:r>
            <a:r>
              <a:rPr lang="fr-FR" sz="1050" i="1" dirty="0">
                <a:latin typeface="Merriweather" panose="020B0604020202020204" charset="0"/>
              </a:rPr>
              <a:t>://images.app.goo.gl/sjZsCCuYcRUbCEdw5</a:t>
            </a:r>
          </a:p>
        </p:txBody>
      </p:sp>
    </p:spTree>
    <p:extLst>
      <p:ext uri="{BB962C8B-B14F-4D97-AF65-F5344CB8AC3E}">
        <p14:creationId xmlns:p14="http://schemas.microsoft.com/office/powerpoint/2010/main" val="411672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30622</TotalTime>
  <Words>1467</Words>
  <Application>Microsoft Office PowerPoint</Application>
  <PresentationFormat>Affichage à l'écran (16:9)</PresentationFormat>
  <Paragraphs>274</Paragraphs>
  <Slides>37</Slides>
  <Notes>17</Notes>
  <HiddenSlides>3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5" baseType="lpstr">
      <vt:lpstr>Times New Roman</vt:lpstr>
      <vt:lpstr>Pacifico</vt:lpstr>
      <vt:lpstr>Arial</vt:lpstr>
      <vt:lpstr>Wingdings</vt:lpstr>
      <vt:lpstr>Merriweather</vt:lpstr>
      <vt:lpstr>Courier New</vt:lpstr>
      <vt:lpstr>Caveat</vt:lpstr>
      <vt:lpstr>Simple Light</vt:lpstr>
      <vt:lpstr>UFR SAT - SECTION INFORMATIQUE</vt:lpstr>
      <vt:lpstr>Sommaire</vt:lpstr>
      <vt:lpstr>Généralités</vt:lpstr>
      <vt:lpstr>Une infrastructure dynamique d’un réseau global [1].</vt:lpstr>
      <vt:lpstr>Généralité: Internet des Objets (IdO)</vt:lpstr>
      <vt:lpstr>Généralité: IdO</vt:lpstr>
      <vt:lpstr>Généralité: IdO</vt:lpstr>
      <vt:lpstr>Généralité: IdO</vt:lpstr>
      <vt:lpstr>Généralité: Edge Computing</vt:lpstr>
      <vt:lpstr>Généralité: Edge Computing</vt:lpstr>
      <vt:lpstr>Généralité: Machine Learning</vt:lpstr>
      <vt:lpstr>Généralité: Machine Learning</vt:lpstr>
      <vt:lpstr>Généralité: Machine Learning</vt:lpstr>
      <vt:lpstr>Problématique</vt:lpstr>
      <vt:lpstr>Etat de L’Art</vt:lpstr>
      <vt:lpstr>Machine Learning Dans L’IdO (Agriculture)</vt:lpstr>
      <vt:lpstr>Présentation PowerPoint</vt:lpstr>
      <vt:lpstr>ML In IoT: Travaux scientifiques</vt:lpstr>
      <vt:lpstr>Prédiction de l’Humidité du Sol </vt:lpstr>
      <vt:lpstr>Prédiction de l’Humidité du Sol </vt:lpstr>
      <vt:lpstr>Prédiction de l’Humidité du Sol </vt:lpstr>
      <vt:lpstr>Réseaux de Neurones en Périphéries </vt:lpstr>
      <vt:lpstr>Architecture </vt:lpstr>
      <vt:lpstr>Architecture </vt:lpstr>
      <vt:lpstr>Architecture: Outils</vt:lpstr>
      <vt:lpstr>Données</vt:lpstr>
      <vt:lpstr>Données</vt:lpstr>
      <vt:lpstr>Données</vt:lpstr>
      <vt:lpstr>Données</vt:lpstr>
      <vt:lpstr>Modèles d’Apprentissage: PMC</vt:lpstr>
      <vt:lpstr>Modèles d’Apprentissage: SVR</vt:lpstr>
      <vt:lpstr>Modèles d’Apprentissage: RN-OHL</vt:lpstr>
      <vt:lpstr>Modèles d’Apprentissage: RN-MHL</vt:lpstr>
      <vt:lpstr>Comparaison Modèles</vt:lpstr>
      <vt:lpstr>Conclusion - Perspectives</vt:lpstr>
      <vt:lpstr>Réference</vt:lpstr>
      <vt:lpstr>UFR SAT - SECTION INFORMATIQUE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UFR SAT - SECTION INFORMATIQUE</dc:title>
  <cp:lastModifiedBy>bmd tech</cp:lastModifiedBy>
  <cp:revision>116</cp:revision>
  <dcterms:modified xsi:type="dcterms:W3CDTF">2021-03-25T18:15:32Z</dcterms:modified>
</cp:coreProperties>
</file>