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_rels/presentation.xml.rels" ContentType="application/vnd.openxmlformats-package.relationships+xml"/>
  <Override PartName="/ppt/media/image26.png" ContentType="image/png"/>
  <Override PartName="/ppt/media/image25.png" ContentType="image/png"/>
  <Override PartName="/ppt/media/image11.png" ContentType="image/png"/>
  <Override PartName="/ppt/media/image10.png" ContentType="image/png"/>
  <Override PartName="/ppt/media/image24.png" ContentType="image/png"/>
  <Override PartName="/ppt/media/image9.png" ContentType="image/png"/>
  <Override PartName="/ppt/media/image8.tif" ContentType="image/tiff"/>
  <Override PartName="/ppt/media/image7.tif" ContentType="image/tiff"/>
  <Override PartName="/ppt/media/image2.tif" ContentType="image/tiff"/>
  <Override PartName="/ppt/media/image22.png" ContentType="image/png"/>
  <Override PartName="/ppt/media/image1.tif" ContentType="image/tiff"/>
  <Override PartName="/ppt/media/image6.tif" ContentType="image/tiff"/>
  <Override PartName="/ppt/media/image21.tif" ContentType="image/tiff"/>
  <Override PartName="/ppt/media/image3.tif" ContentType="image/tiff"/>
  <Override PartName="/ppt/media/image23.png" ContentType="image/png"/>
  <Override PartName="/ppt/media/image4.tif" ContentType="image/tiff"/>
  <Override PartName="/ppt/media/image12.png" ContentType="image/png"/>
  <Override PartName="/ppt/media/image13.png" ContentType="image/png"/>
  <Override PartName="/ppt/media/image14.tif" ContentType="image/tiff"/>
  <Override PartName="/ppt/media/image15.tif" ContentType="image/tiff"/>
  <Override PartName="/ppt/media/image16.tif" ContentType="image/tiff"/>
  <Override PartName="/ppt/media/image17.tif" ContentType="image/tiff"/>
  <Override PartName="/ppt/media/image18.tif" ContentType="image/tiff"/>
  <Override PartName="/ppt/media/image19.tif" ContentType="image/tiff"/>
  <Override PartName="/ppt/media/image5.tif" ContentType="image/tiff"/>
  <Override PartName="/ppt/media/image20.tif" ContentType="image/tiff"/>
  <Override PartName="/ppt/slides/slide1.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Lst>
  <p:sldSz cx="29260800" cy="21945600"/>
  <p:notesSz cx="9601200" cy="7315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5800" spc="-1" strike="noStrike">
                <a:solidFill>
                  <a:srgbClr val="000000"/>
                </a:solidFill>
                <a:latin typeface="Calibri"/>
              </a:rPr>
              <a:t>Click to move the slide</a:t>
            </a:r>
            <a:endParaRPr b="0" lang="en-US" sz="5800" spc="-1" strike="noStrike">
              <a:solidFill>
                <a:srgbClr val="000000"/>
              </a:solidFill>
              <a:latin typeface="Calibri"/>
            </a:endParaRPr>
          </a:p>
        </p:txBody>
      </p:sp>
      <p:sp>
        <p:nvSpPr>
          <p:cNvPr id="42" name="PlaceHolder 2"/>
          <p:cNvSpPr>
            <a:spLocks noGrp="1"/>
          </p:cNvSpPr>
          <p:nvPr>
            <p:ph type="body"/>
          </p:nvPr>
        </p:nvSpPr>
        <p:spPr>
          <a:xfrm>
            <a:off x="756000" y="5078520"/>
            <a:ext cx="6047640" cy="4811040"/>
          </a:xfrm>
          <a:prstGeom prst="rect">
            <a:avLst/>
          </a:prstGeom>
        </p:spPr>
        <p:txBody>
          <a:bodyPr lIns="0" rIns="0" tIns="0" bIns="0">
            <a:noAutofit/>
          </a:bodyPr>
          <a:p>
            <a:r>
              <a:rPr b="0" lang="fr-FR" sz="2000" spc="-1" strike="noStrike">
                <a:latin typeface="Arial"/>
              </a:rPr>
              <a:t>Click to edit the notes format</a:t>
            </a:r>
            <a:endParaRPr b="0" lang="fr-FR" sz="2000" spc="-1" strike="noStrike">
              <a:latin typeface="Arial"/>
            </a:endParaRPr>
          </a:p>
        </p:txBody>
      </p:sp>
      <p:sp>
        <p:nvSpPr>
          <p:cNvPr id="43" name="PlaceHolder 3"/>
          <p:cNvSpPr>
            <a:spLocks noGrp="1"/>
          </p:cNvSpPr>
          <p:nvPr>
            <p:ph type="hdr"/>
          </p:nvPr>
        </p:nvSpPr>
        <p:spPr>
          <a:xfrm>
            <a:off x="0" y="0"/>
            <a:ext cx="3280680" cy="534240"/>
          </a:xfrm>
          <a:prstGeom prst="rect">
            <a:avLst/>
          </a:prstGeom>
        </p:spPr>
        <p:txBody>
          <a:bodyPr lIns="0" rIns="0" tIns="0" bIns="0">
            <a:noAutofit/>
          </a:bodyPr>
          <a:p>
            <a:r>
              <a:rPr b="0" lang="fr-FR" sz="1400" spc="-1" strike="noStrike">
                <a:latin typeface="Times New Roman"/>
              </a:rPr>
              <a:t>&lt;header&gt;</a:t>
            </a:r>
            <a:endParaRPr b="0" lang="fr-FR" sz="1400" spc="-1" strike="noStrike">
              <a:latin typeface="Times New Roman"/>
            </a:endParaRPr>
          </a:p>
        </p:txBody>
      </p:sp>
      <p:sp>
        <p:nvSpPr>
          <p:cNvPr id="44" name="PlaceHolder 4"/>
          <p:cNvSpPr>
            <a:spLocks noGrp="1"/>
          </p:cNvSpPr>
          <p:nvPr>
            <p:ph type="dt"/>
          </p:nvPr>
        </p:nvSpPr>
        <p:spPr>
          <a:xfrm>
            <a:off x="4278960" y="0"/>
            <a:ext cx="3280680" cy="534240"/>
          </a:xfrm>
          <a:prstGeom prst="rect">
            <a:avLst/>
          </a:prstGeom>
        </p:spPr>
        <p:txBody>
          <a:bodyPr lIns="0" rIns="0" tIns="0" bIns="0">
            <a:noAutofit/>
          </a:bodyPr>
          <a:p>
            <a:pPr algn="r"/>
            <a:r>
              <a:rPr b="0" lang="fr-FR" sz="1400" spc="-1" strike="noStrike">
                <a:latin typeface="Times New Roman"/>
              </a:rPr>
              <a:t>&lt;date/time&gt;</a:t>
            </a:r>
            <a:endParaRPr b="0" lang="fr-FR" sz="1400" spc="-1" strike="noStrike">
              <a:latin typeface="Times New Roman"/>
            </a:endParaRPr>
          </a:p>
        </p:txBody>
      </p:sp>
      <p:sp>
        <p:nvSpPr>
          <p:cNvPr id="45" name="PlaceHolder 5"/>
          <p:cNvSpPr>
            <a:spLocks noGrp="1"/>
          </p:cNvSpPr>
          <p:nvPr>
            <p:ph type="ftr"/>
          </p:nvPr>
        </p:nvSpPr>
        <p:spPr>
          <a:xfrm>
            <a:off x="0" y="10157400"/>
            <a:ext cx="3280680" cy="534240"/>
          </a:xfrm>
          <a:prstGeom prst="rect">
            <a:avLst/>
          </a:prstGeom>
        </p:spPr>
        <p:txBody>
          <a:bodyPr lIns="0" rIns="0" tIns="0" bIns="0" anchor="b">
            <a:noAutofit/>
          </a:bodyPr>
          <a:p>
            <a:r>
              <a:rPr b="0" lang="fr-FR" sz="1400" spc="-1" strike="noStrike">
                <a:latin typeface="Times New Roman"/>
              </a:rPr>
              <a:t>&lt;footer&gt;</a:t>
            </a:r>
            <a:endParaRPr b="0" lang="fr-FR" sz="1400" spc="-1" strike="noStrike">
              <a:latin typeface="Times New Roman"/>
            </a:endParaRPr>
          </a:p>
        </p:txBody>
      </p:sp>
      <p:sp>
        <p:nvSpPr>
          <p:cNvPr id="46"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8D42FC25-79CE-41F8-ADF0-59507609EEF1}" type="slidenum">
              <a:rPr b="0" lang="fr-FR" sz="1400" spc="-1" strike="noStrike">
                <a:latin typeface="Times New Roman"/>
              </a:rPr>
              <a:t>&lt;number&gt;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sldImg"/>
          </p:nvPr>
        </p:nvSpPr>
        <p:spPr>
          <a:xfrm>
            <a:off x="2971800" y="549360"/>
            <a:ext cx="3657240" cy="2742840"/>
          </a:xfrm>
          <a:prstGeom prst="rect">
            <a:avLst/>
          </a:prstGeom>
        </p:spPr>
      </p:sp>
      <p:sp>
        <p:nvSpPr>
          <p:cNvPr id="105" name="PlaceHolder 2"/>
          <p:cNvSpPr>
            <a:spLocks noGrp="1"/>
          </p:cNvSpPr>
          <p:nvPr>
            <p:ph type="body"/>
          </p:nvPr>
        </p:nvSpPr>
        <p:spPr>
          <a:xfrm>
            <a:off x="960120" y="3474720"/>
            <a:ext cx="7680600" cy="3291480"/>
          </a:xfrm>
          <a:prstGeom prst="rect">
            <a:avLst/>
          </a:prstGeom>
        </p:spPr>
        <p:txBody>
          <a:bodyPr lIns="96840" rIns="96840" tIns="48240" bIns="48240">
            <a:normAutofit/>
          </a:bodyPr>
          <a:p>
            <a:endParaRPr b="0" lang="fr-FR" sz="2000" spc="-1" strike="noStrike">
              <a:latin typeface="Arial"/>
            </a:endParaRPr>
          </a:p>
        </p:txBody>
      </p:sp>
      <p:sp>
        <p:nvSpPr>
          <p:cNvPr id="106" name="TextShape 3"/>
          <p:cNvSpPr txBox="1"/>
          <p:nvPr/>
        </p:nvSpPr>
        <p:spPr>
          <a:xfrm>
            <a:off x="5438520" y="6948000"/>
            <a:ext cx="4160160" cy="365400"/>
          </a:xfrm>
          <a:prstGeom prst="rect">
            <a:avLst/>
          </a:prstGeom>
          <a:noFill/>
          <a:ln>
            <a:noFill/>
          </a:ln>
        </p:spPr>
        <p:txBody>
          <a:bodyPr lIns="96840" rIns="96840" tIns="48240" bIns="48240" anchor="b">
            <a:noAutofit/>
          </a:bodyPr>
          <a:p>
            <a:pPr algn="r">
              <a:lnSpc>
                <a:spcPct val="100000"/>
              </a:lnSpc>
            </a:pPr>
            <a:fld id="{FAA17858-CAAA-44FD-8763-C02A34D52DE5}" type="slidenum">
              <a:rPr b="0" lang="fr-FR" sz="1300" spc="-1" strike="noStrike">
                <a:solidFill>
                  <a:srgbClr val="000000"/>
                </a:solidFill>
                <a:latin typeface="+mn-lt"/>
                <a:ea typeface="+mn-ea"/>
              </a:rPr>
              <a:t>&lt;number&gt;</a:t>
            </a:fld>
            <a:endParaRPr b="0" lang="fr-FR" sz="13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sldImg"/>
          </p:nvPr>
        </p:nvSpPr>
        <p:spPr>
          <a:xfrm>
            <a:off x="2971800" y="549360"/>
            <a:ext cx="3657240" cy="2742840"/>
          </a:xfrm>
          <a:prstGeom prst="rect">
            <a:avLst/>
          </a:prstGeom>
        </p:spPr>
      </p:sp>
      <p:sp>
        <p:nvSpPr>
          <p:cNvPr id="108" name="PlaceHolder 2"/>
          <p:cNvSpPr>
            <a:spLocks noGrp="1"/>
          </p:cNvSpPr>
          <p:nvPr>
            <p:ph type="body"/>
          </p:nvPr>
        </p:nvSpPr>
        <p:spPr>
          <a:xfrm>
            <a:off x="960120" y="3474720"/>
            <a:ext cx="7680600" cy="3291480"/>
          </a:xfrm>
          <a:prstGeom prst="rect">
            <a:avLst/>
          </a:prstGeom>
        </p:spPr>
        <p:txBody>
          <a:bodyPr lIns="96840" rIns="96840" tIns="48240" bIns="48240">
            <a:normAutofit/>
          </a:bodyPr>
          <a:p>
            <a:endParaRPr b="0" lang="fr-FR" sz="2000" spc="-1" strike="noStrike">
              <a:latin typeface="Arial"/>
            </a:endParaRPr>
          </a:p>
        </p:txBody>
      </p:sp>
      <p:sp>
        <p:nvSpPr>
          <p:cNvPr id="109" name="TextShape 3"/>
          <p:cNvSpPr txBox="1"/>
          <p:nvPr/>
        </p:nvSpPr>
        <p:spPr>
          <a:xfrm>
            <a:off x="5438520" y="6948000"/>
            <a:ext cx="4160160" cy="365400"/>
          </a:xfrm>
          <a:prstGeom prst="rect">
            <a:avLst/>
          </a:prstGeom>
          <a:noFill/>
          <a:ln>
            <a:noFill/>
          </a:ln>
        </p:spPr>
        <p:txBody>
          <a:bodyPr lIns="96840" rIns="96840" tIns="48240" bIns="48240" anchor="b">
            <a:noAutofit/>
          </a:bodyPr>
          <a:p>
            <a:pPr algn="r">
              <a:lnSpc>
                <a:spcPct val="100000"/>
              </a:lnSpc>
            </a:pPr>
            <a:fld id="{5FECE955-63E4-43E6-A518-92F8548088CF}" type="slidenum">
              <a:rPr b="0" lang="fr-FR" sz="1300" spc="-1" strike="noStrike">
                <a:solidFill>
                  <a:srgbClr val="000000"/>
                </a:solidFill>
                <a:latin typeface="+mn-lt"/>
                <a:ea typeface="+mn-ea"/>
              </a:rPr>
              <a:t>&lt;number&gt;</a:t>
            </a:fld>
            <a:endParaRPr b="0" lang="fr-FR" sz="13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194560" y="6817320"/>
            <a:ext cx="24871320" cy="4703760"/>
          </a:xfrm>
          <a:prstGeom prst="rect">
            <a:avLst/>
          </a:prstGeom>
        </p:spPr>
        <p:txBody>
          <a:bodyPr lIns="0" rIns="0" tIns="0" bIns="0" anchor="ctr">
            <a:spAutoFit/>
          </a:bodyPr>
          <a:p>
            <a:endParaRPr b="0" lang="en-US" sz="5800" spc="-1" strike="noStrike">
              <a:solidFill>
                <a:srgbClr val="000000"/>
              </a:solidFill>
              <a:latin typeface="Calibri"/>
            </a:endParaRPr>
          </a:p>
        </p:txBody>
      </p:sp>
      <p:sp>
        <p:nvSpPr>
          <p:cNvPr id="27" name="PlaceHolder 2"/>
          <p:cNvSpPr>
            <a:spLocks noGrp="1"/>
          </p:cNvSpPr>
          <p:nvPr>
            <p:ph type="body"/>
          </p:nvPr>
        </p:nvSpPr>
        <p:spPr>
          <a:xfrm>
            <a:off x="1463040" y="5135040"/>
            <a:ext cx="26334360" cy="6071040"/>
          </a:xfrm>
          <a:prstGeom prst="rect">
            <a:avLst/>
          </a:prstGeom>
        </p:spPr>
        <p:txBody>
          <a:bodyPr lIns="0" rIns="0" tIns="0" bIns="0">
            <a:normAutofit/>
          </a:bodyPr>
          <a:p>
            <a:endParaRPr b="0" lang="en-US" sz="10200" spc="-1" strike="noStrike">
              <a:solidFill>
                <a:srgbClr val="000000"/>
              </a:solidFill>
              <a:latin typeface="Calibri"/>
            </a:endParaRPr>
          </a:p>
        </p:txBody>
      </p:sp>
      <p:sp>
        <p:nvSpPr>
          <p:cNvPr id="28" name="PlaceHolder 3"/>
          <p:cNvSpPr>
            <a:spLocks noGrp="1"/>
          </p:cNvSpPr>
          <p:nvPr>
            <p:ph type="body"/>
          </p:nvPr>
        </p:nvSpPr>
        <p:spPr>
          <a:xfrm>
            <a:off x="1463040" y="11783160"/>
            <a:ext cx="26334360" cy="6071040"/>
          </a:xfrm>
          <a:prstGeom prst="rect">
            <a:avLst/>
          </a:prstGeom>
        </p:spPr>
        <p:txBody>
          <a:bodyPr lIns="0" rIns="0" tIns="0" bIns="0">
            <a:normAutofit/>
          </a:bodyPr>
          <a:p>
            <a:endParaRPr b="0" lang="en-US" sz="10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194560" y="6817320"/>
            <a:ext cx="24871320" cy="4703760"/>
          </a:xfrm>
          <a:prstGeom prst="rect">
            <a:avLst/>
          </a:prstGeom>
        </p:spPr>
        <p:txBody>
          <a:bodyPr lIns="0" rIns="0" tIns="0" bIns="0" anchor="ctr">
            <a:spAutoFit/>
          </a:bodyPr>
          <a:p>
            <a:endParaRPr b="0" lang="en-US" sz="5800" spc="-1" strike="noStrike">
              <a:solidFill>
                <a:srgbClr val="000000"/>
              </a:solidFill>
              <a:latin typeface="Calibri"/>
            </a:endParaRPr>
          </a:p>
        </p:txBody>
      </p:sp>
      <p:sp>
        <p:nvSpPr>
          <p:cNvPr id="30" name="PlaceHolder 2"/>
          <p:cNvSpPr>
            <a:spLocks noGrp="1"/>
          </p:cNvSpPr>
          <p:nvPr>
            <p:ph type="body"/>
          </p:nvPr>
        </p:nvSpPr>
        <p:spPr>
          <a:xfrm>
            <a:off x="1463040" y="5135040"/>
            <a:ext cx="12850920" cy="6071040"/>
          </a:xfrm>
          <a:prstGeom prst="rect">
            <a:avLst/>
          </a:prstGeom>
        </p:spPr>
        <p:txBody>
          <a:bodyPr lIns="0" rIns="0" tIns="0" bIns="0">
            <a:normAutofit/>
          </a:bodyPr>
          <a:p>
            <a:endParaRPr b="0" lang="en-US" sz="10200" spc="-1" strike="noStrike">
              <a:solidFill>
                <a:srgbClr val="000000"/>
              </a:solidFill>
              <a:latin typeface="Calibri"/>
            </a:endParaRPr>
          </a:p>
        </p:txBody>
      </p:sp>
      <p:sp>
        <p:nvSpPr>
          <p:cNvPr id="31" name="PlaceHolder 3"/>
          <p:cNvSpPr>
            <a:spLocks noGrp="1"/>
          </p:cNvSpPr>
          <p:nvPr>
            <p:ph type="body"/>
          </p:nvPr>
        </p:nvSpPr>
        <p:spPr>
          <a:xfrm>
            <a:off x="14956920" y="5135040"/>
            <a:ext cx="12850920" cy="6071040"/>
          </a:xfrm>
          <a:prstGeom prst="rect">
            <a:avLst/>
          </a:prstGeom>
        </p:spPr>
        <p:txBody>
          <a:bodyPr lIns="0" rIns="0" tIns="0" bIns="0">
            <a:normAutofit/>
          </a:bodyPr>
          <a:p>
            <a:endParaRPr b="0" lang="en-US" sz="10200" spc="-1" strike="noStrike">
              <a:solidFill>
                <a:srgbClr val="000000"/>
              </a:solidFill>
              <a:latin typeface="Calibri"/>
            </a:endParaRPr>
          </a:p>
        </p:txBody>
      </p:sp>
      <p:sp>
        <p:nvSpPr>
          <p:cNvPr id="32" name="PlaceHolder 4"/>
          <p:cNvSpPr>
            <a:spLocks noGrp="1"/>
          </p:cNvSpPr>
          <p:nvPr>
            <p:ph type="body"/>
          </p:nvPr>
        </p:nvSpPr>
        <p:spPr>
          <a:xfrm>
            <a:off x="1463040" y="11783160"/>
            <a:ext cx="12850920" cy="6071040"/>
          </a:xfrm>
          <a:prstGeom prst="rect">
            <a:avLst/>
          </a:prstGeom>
        </p:spPr>
        <p:txBody>
          <a:bodyPr lIns="0" rIns="0" tIns="0" bIns="0">
            <a:normAutofit/>
          </a:bodyPr>
          <a:p>
            <a:endParaRPr b="0" lang="en-US" sz="10200" spc="-1" strike="noStrike">
              <a:solidFill>
                <a:srgbClr val="000000"/>
              </a:solidFill>
              <a:latin typeface="Calibri"/>
            </a:endParaRPr>
          </a:p>
        </p:txBody>
      </p:sp>
      <p:sp>
        <p:nvSpPr>
          <p:cNvPr id="33" name="PlaceHolder 5"/>
          <p:cNvSpPr>
            <a:spLocks noGrp="1"/>
          </p:cNvSpPr>
          <p:nvPr>
            <p:ph type="body"/>
          </p:nvPr>
        </p:nvSpPr>
        <p:spPr>
          <a:xfrm>
            <a:off x="14956920" y="11783160"/>
            <a:ext cx="12850920" cy="6071040"/>
          </a:xfrm>
          <a:prstGeom prst="rect">
            <a:avLst/>
          </a:prstGeom>
        </p:spPr>
        <p:txBody>
          <a:bodyPr lIns="0" rIns="0" tIns="0" bIns="0">
            <a:normAutofit/>
          </a:bodyPr>
          <a:p>
            <a:endParaRPr b="0" lang="en-US" sz="10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194560" y="6817320"/>
            <a:ext cx="24871320" cy="4703760"/>
          </a:xfrm>
          <a:prstGeom prst="rect">
            <a:avLst/>
          </a:prstGeom>
        </p:spPr>
        <p:txBody>
          <a:bodyPr lIns="0" rIns="0" tIns="0" bIns="0" anchor="ctr">
            <a:spAutoFit/>
          </a:bodyPr>
          <a:p>
            <a:endParaRPr b="0" lang="en-US" sz="5800" spc="-1" strike="noStrike">
              <a:solidFill>
                <a:srgbClr val="000000"/>
              </a:solidFill>
              <a:latin typeface="Calibri"/>
            </a:endParaRPr>
          </a:p>
        </p:txBody>
      </p:sp>
      <p:sp>
        <p:nvSpPr>
          <p:cNvPr id="35" name="PlaceHolder 2"/>
          <p:cNvSpPr>
            <a:spLocks noGrp="1"/>
          </p:cNvSpPr>
          <p:nvPr>
            <p:ph type="body"/>
          </p:nvPr>
        </p:nvSpPr>
        <p:spPr>
          <a:xfrm>
            <a:off x="1463040" y="5135040"/>
            <a:ext cx="8479440" cy="6071040"/>
          </a:xfrm>
          <a:prstGeom prst="rect">
            <a:avLst/>
          </a:prstGeom>
        </p:spPr>
        <p:txBody>
          <a:bodyPr lIns="0" rIns="0" tIns="0" bIns="0">
            <a:normAutofit/>
          </a:bodyPr>
          <a:p>
            <a:endParaRPr b="0" lang="en-US" sz="10200" spc="-1" strike="noStrike">
              <a:solidFill>
                <a:srgbClr val="000000"/>
              </a:solidFill>
              <a:latin typeface="Calibri"/>
            </a:endParaRPr>
          </a:p>
        </p:txBody>
      </p:sp>
      <p:sp>
        <p:nvSpPr>
          <p:cNvPr id="36" name="PlaceHolder 3"/>
          <p:cNvSpPr>
            <a:spLocks noGrp="1"/>
          </p:cNvSpPr>
          <p:nvPr>
            <p:ph type="body"/>
          </p:nvPr>
        </p:nvSpPr>
        <p:spPr>
          <a:xfrm>
            <a:off x="10366920" y="5135040"/>
            <a:ext cx="8479440" cy="6071040"/>
          </a:xfrm>
          <a:prstGeom prst="rect">
            <a:avLst/>
          </a:prstGeom>
        </p:spPr>
        <p:txBody>
          <a:bodyPr lIns="0" rIns="0" tIns="0" bIns="0">
            <a:normAutofit/>
          </a:bodyPr>
          <a:p>
            <a:endParaRPr b="0" lang="en-US" sz="10200" spc="-1" strike="noStrike">
              <a:solidFill>
                <a:srgbClr val="000000"/>
              </a:solidFill>
              <a:latin typeface="Calibri"/>
            </a:endParaRPr>
          </a:p>
        </p:txBody>
      </p:sp>
      <p:sp>
        <p:nvSpPr>
          <p:cNvPr id="37" name="PlaceHolder 4"/>
          <p:cNvSpPr>
            <a:spLocks noGrp="1"/>
          </p:cNvSpPr>
          <p:nvPr>
            <p:ph type="body"/>
          </p:nvPr>
        </p:nvSpPr>
        <p:spPr>
          <a:xfrm>
            <a:off x="19270800" y="5135040"/>
            <a:ext cx="8479440" cy="6071040"/>
          </a:xfrm>
          <a:prstGeom prst="rect">
            <a:avLst/>
          </a:prstGeom>
        </p:spPr>
        <p:txBody>
          <a:bodyPr lIns="0" rIns="0" tIns="0" bIns="0">
            <a:normAutofit/>
          </a:bodyPr>
          <a:p>
            <a:endParaRPr b="0" lang="en-US" sz="10200" spc="-1" strike="noStrike">
              <a:solidFill>
                <a:srgbClr val="000000"/>
              </a:solidFill>
              <a:latin typeface="Calibri"/>
            </a:endParaRPr>
          </a:p>
        </p:txBody>
      </p:sp>
      <p:sp>
        <p:nvSpPr>
          <p:cNvPr id="38" name="PlaceHolder 5"/>
          <p:cNvSpPr>
            <a:spLocks noGrp="1"/>
          </p:cNvSpPr>
          <p:nvPr>
            <p:ph type="body"/>
          </p:nvPr>
        </p:nvSpPr>
        <p:spPr>
          <a:xfrm>
            <a:off x="1463040" y="11783160"/>
            <a:ext cx="8479440" cy="6071040"/>
          </a:xfrm>
          <a:prstGeom prst="rect">
            <a:avLst/>
          </a:prstGeom>
        </p:spPr>
        <p:txBody>
          <a:bodyPr lIns="0" rIns="0" tIns="0" bIns="0">
            <a:normAutofit/>
          </a:bodyPr>
          <a:p>
            <a:endParaRPr b="0" lang="en-US" sz="10200" spc="-1" strike="noStrike">
              <a:solidFill>
                <a:srgbClr val="000000"/>
              </a:solidFill>
              <a:latin typeface="Calibri"/>
            </a:endParaRPr>
          </a:p>
        </p:txBody>
      </p:sp>
      <p:sp>
        <p:nvSpPr>
          <p:cNvPr id="39" name="PlaceHolder 6"/>
          <p:cNvSpPr>
            <a:spLocks noGrp="1"/>
          </p:cNvSpPr>
          <p:nvPr>
            <p:ph type="body"/>
          </p:nvPr>
        </p:nvSpPr>
        <p:spPr>
          <a:xfrm>
            <a:off x="10366920" y="11783160"/>
            <a:ext cx="8479440" cy="6071040"/>
          </a:xfrm>
          <a:prstGeom prst="rect">
            <a:avLst/>
          </a:prstGeom>
        </p:spPr>
        <p:txBody>
          <a:bodyPr lIns="0" rIns="0" tIns="0" bIns="0">
            <a:normAutofit/>
          </a:bodyPr>
          <a:p>
            <a:endParaRPr b="0" lang="en-US" sz="10200" spc="-1" strike="noStrike">
              <a:solidFill>
                <a:srgbClr val="000000"/>
              </a:solidFill>
              <a:latin typeface="Calibri"/>
            </a:endParaRPr>
          </a:p>
        </p:txBody>
      </p:sp>
      <p:sp>
        <p:nvSpPr>
          <p:cNvPr id="40" name="PlaceHolder 7"/>
          <p:cNvSpPr>
            <a:spLocks noGrp="1"/>
          </p:cNvSpPr>
          <p:nvPr>
            <p:ph type="body"/>
          </p:nvPr>
        </p:nvSpPr>
        <p:spPr>
          <a:xfrm>
            <a:off x="19270800" y="11783160"/>
            <a:ext cx="8479440" cy="6071040"/>
          </a:xfrm>
          <a:prstGeom prst="rect">
            <a:avLst/>
          </a:prstGeom>
        </p:spPr>
        <p:txBody>
          <a:bodyPr lIns="0" rIns="0" tIns="0" bIns="0">
            <a:normAutofit/>
          </a:bodyPr>
          <a:p>
            <a:endParaRPr b="0" lang="en-US" sz="10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194560" y="6817320"/>
            <a:ext cx="24871320" cy="4703760"/>
          </a:xfrm>
          <a:prstGeom prst="rect">
            <a:avLst/>
          </a:prstGeom>
        </p:spPr>
        <p:txBody>
          <a:bodyPr lIns="0" rIns="0" tIns="0" bIns="0" anchor="ctr">
            <a:spAutoFit/>
          </a:bodyPr>
          <a:p>
            <a:endParaRPr b="0" lang="en-US" sz="5800" spc="-1" strike="noStrike">
              <a:solidFill>
                <a:srgbClr val="000000"/>
              </a:solidFill>
              <a:latin typeface="Calibri"/>
            </a:endParaRPr>
          </a:p>
        </p:txBody>
      </p:sp>
      <p:sp>
        <p:nvSpPr>
          <p:cNvPr id="6" name="PlaceHolder 2"/>
          <p:cNvSpPr>
            <a:spLocks noGrp="1"/>
          </p:cNvSpPr>
          <p:nvPr>
            <p:ph type="subTitle"/>
          </p:nvPr>
        </p:nvSpPr>
        <p:spPr>
          <a:xfrm>
            <a:off x="1463040" y="5135040"/>
            <a:ext cx="26334360" cy="1272780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94560" y="6817320"/>
            <a:ext cx="24871320" cy="4703760"/>
          </a:xfrm>
          <a:prstGeom prst="rect">
            <a:avLst/>
          </a:prstGeom>
        </p:spPr>
        <p:txBody>
          <a:bodyPr lIns="0" rIns="0" tIns="0" bIns="0" anchor="ctr">
            <a:spAutoFit/>
          </a:bodyPr>
          <a:p>
            <a:endParaRPr b="0" lang="en-US" sz="5800" spc="-1" strike="noStrike">
              <a:solidFill>
                <a:srgbClr val="000000"/>
              </a:solidFill>
              <a:latin typeface="Calibri"/>
            </a:endParaRPr>
          </a:p>
        </p:txBody>
      </p:sp>
      <p:sp>
        <p:nvSpPr>
          <p:cNvPr id="8" name="PlaceHolder 2"/>
          <p:cNvSpPr>
            <a:spLocks noGrp="1"/>
          </p:cNvSpPr>
          <p:nvPr>
            <p:ph type="body"/>
          </p:nvPr>
        </p:nvSpPr>
        <p:spPr>
          <a:xfrm>
            <a:off x="1463040" y="5135040"/>
            <a:ext cx="26334360" cy="12727800"/>
          </a:xfrm>
          <a:prstGeom prst="rect">
            <a:avLst/>
          </a:prstGeom>
        </p:spPr>
        <p:txBody>
          <a:bodyPr lIns="0" rIns="0" tIns="0" bIns="0">
            <a:normAutofit/>
          </a:bodyPr>
          <a:p>
            <a:endParaRPr b="0" lang="en-US" sz="10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194560" y="6817320"/>
            <a:ext cx="24871320" cy="4703760"/>
          </a:xfrm>
          <a:prstGeom prst="rect">
            <a:avLst/>
          </a:prstGeom>
        </p:spPr>
        <p:txBody>
          <a:bodyPr lIns="0" rIns="0" tIns="0" bIns="0" anchor="ctr">
            <a:spAutoFit/>
          </a:bodyPr>
          <a:p>
            <a:endParaRPr b="0" lang="en-US" sz="5800" spc="-1" strike="noStrike">
              <a:solidFill>
                <a:srgbClr val="000000"/>
              </a:solidFill>
              <a:latin typeface="Calibri"/>
            </a:endParaRPr>
          </a:p>
        </p:txBody>
      </p:sp>
      <p:sp>
        <p:nvSpPr>
          <p:cNvPr id="10" name="PlaceHolder 2"/>
          <p:cNvSpPr>
            <a:spLocks noGrp="1"/>
          </p:cNvSpPr>
          <p:nvPr>
            <p:ph type="body"/>
          </p:nvPr>
        </p:nvSpPr>
        <p:spPr>
          <a:xfrm>
            <a:off x="1463040" y="5135040"/>
            <a:ext cx="12850920" cy="12727800"/>
          </a:xfrm>
          <a:prstGeom prst="rect">
            <a:avLst/>
          </a:prstGeom>
        </p:spPr>
        <p:txBody>
          <a:bodyPr lIns="0" rIns="0" tIns="0" bIns="0">
            <a:normAutofit/>
          </a:bodyPr>
          <a:p>
            <a:endParaRPr b="0" lang="en-US" sz="10200" spc="-1" strike="noStrike">
              <a:solidFill>
                <a:srgbClr val="000000"/>
              </a:solidFill>
              <a:latin typeface="Calibri"/>
            </a:endParaRPr>
          </a:p>
        </p:txBody>
      </p:sp>
      <p:sp>
        <p:nvSpPr>
          <p:cNvPr id="11" name="PlaceHolder 3"/>
          <p:cNvSpPr>
            <a:spLocks noGrp="1"/>
          </p:cNvSpPr>
          <p:nvPr>
            <p:ph type="body"/>
          </p:nvPr>
        </p:nvSpPr>
        <p:spPr>
          <a:xfrm>
            <a:off x="14956920" y="5135040"/>
            <a:ext cx="12850920" cy="12727800"/>
          </a:xfrm>
          <a:prstGeom prst="rect">
            <a:avLst/>
          </a:prstGeom>
        </p:spPr>
        <p:txBody>
          <a:bodyPr lIns="0" rIns="0" tIns="0" bIns="0">
            <a:normAutofit/>
          </a:bodyPr>
          <a:p>
            <a:endParaRPr b="0" lang="en-US" sz="10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194560" y="6817320"/>
            <a:ext cx="24871320" cy="4703760"/>
          </a:xfrm>
          <a:prstGeom prst="rect">
            <a:avLst/>
          </a:prstGeom>
        </p:spPr>
        <p:txBody>
          <a:bodyPr lIns="0" rIns="0" tIns="0" bIns="0" anchor="ctr">
            <a:spAutoFit/>
          </a:bodyPr>
          <a:p>
            <a:endParaRPr b="0" lang="en-US" sz="5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194560" y="6817320"/>
            <a:ext cx="24871320" cy="2180520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194560" y="6817320"/>
            <a:ext cx="24871320" cy="4703760"/>
          </a:xfrm>
          <a:prstGeom prst="rect">
            <a:avLst/>
          </a:prstGeom>
        </p:spPr>
        <p:txBody>
          <a:bodyPr lIns="0" rIns="0" tIns="0" bIns="0" anchor="ctr">
            <a:spAutoFit/>
          </a:bodyPr>
          <a:p>
            <a:endParaRPr b="0" lang="en-US" sz="5800" spc="-1" strike="noStrike">
              <a:solidFill>
                <a:srgbClr val="000000"/>
              </a:solidFill>
              <a:latin typeface="Calibri"/>
            </a:endParaRPr>
          </a:p>
        </p:txBody>
      </p:sp>
      <p:sp>
        <p:nvSpPr>
          <p:cNvPr id="15" name="PlaceHolder 2"/>
          <p:cNvSpPr>
            <a:spLocks noGrp="1"/>
          </p:cNvSpPr>
          <p:nvPr>
            <p:ph type="body"/>
          </p:nvPr>
        </p:nvSpPr>
        <p:spPr>
          <a:xfrm>
            <a:off x="1463040" y="5135040"/>
            <a:ext cx="12850920" cy="6071040"/>
          </a:xfrm>
          <a:prstGeom prst="rect">
            <a:avLst/>
          </a:prstGeom>
        </p:spPr>
        <p:txBody>
          <a:bodyPr lIns="0" rIns="0" tIns="0" bIns="0">
            <a:normAutofit/>
          </a:bodyPr>
          <a:p>
            <a:endParaRPr b="0" lang="en-US" sz="10200" spc="-1" strike="noStrike">
              <a:solidFill>
                <a:srgbClr val="000000"/>
              </a:solidFill>
              <a:latin typeface="Calibri"/>
            </a:endParaRPr>
          </a:p>
        </p:txBody>
      </p:sp>
      <p:sp>
        <p:nvSpPr>
          <p:cNvPr id="16" name="PlaceHolder 3"/>
          <p:cNvSpPr>
            <a:spLocks noGrp="1"/>
          </p:cNvSpPr>
          <p:nvPr>
            <p:ph type="body"/>
          </p:nvPr>
        </p:nvSpPr>
        <p:spPr>
          <a:xfrm>
            <a:off x="14956920" y="5135040"/>
            <a:ext cx="12850920" cy="12727800"/>
          </a:xfrm>
          <a:prstGeom prst="rect">
            <a:avLst/>
          </a:prstGeom>
        </p:spPr>
        <p:txBody>
          <a:bodyPr lIns="0" rIns="0" tIns="0" bIns="0">
            <a:normAutofit/>
          </a:bodyPr>
          <a:p>
            <a:endParaRPr b="0" lang="en-US" sz="10200" spc="-1" strike="noStrike">
              <a:solidFill>
                <a:srgbClr val="000000"/>
              </a:solidFill>
              <a:latin typeface="Calibri"/>
            </a:endParaRPr>
          </a:p>
        </p:txBody>
      </p:sp>
      <p:sp>
        <p:nvSpPr>
          <p:cNvPr id="17" name="PlaceHolder 4"/>
          <p:cNvSpPr>
            <a:spLocks noGrp="1"/>
          </p:cNvSpPr>
          <p:nvPr>
            <p:ph type="body"/>
          </p:nvPr>
        </p:nvSpPr>
        <p:spPr>
          <a:xfrm>
            <a:off x="1463040" y="11783160"/>
            <a:ext cx="12850920" cy="6071040"/>
          </a:xfrm>
          <a:prstGeom prst="rect">
            <a:avLst/>
          </a:prstGeom>
        </p:spPr>
        <p:txBody>
          <a:bodyPr lIns="0" rIns="0" tIns="0" bIns="0">
            <a:normAutofit/>
          </a:bodyPr>
          <a:p>
            <a:endParaRPr b="0" lang="en-US" sz="10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194560" y="6817320"/>
            <a:ext cx="24871320" cy="4703760"/>
          </a:xfrm>
          <a:prstGeom prst="rect">
            <a:avLst/>
          </a:prstGeom>
        </p:spPr>
        <p:txBody>
          <a:bodyPr lIns="0" rIns="0" tIns="0" bIns="0" anchor="ctr">
            <a:spAutoFit/>
          </a:bodyPr>
          <a:p>
            <a:endParaRPr b="0" lang="en-US" sz="5800" spc="-1" strike="noStrike">
              <a:solidFill>
                <a:srgbClr val="000000"/>
              </a:solidFill>
              <a:latin typeface="Calibri"/>
            </a:endParaRPr>
          </a:p>
        </p:txBody>
      </p:sp>
      <p:sp>
        <p:nvSpPr>
          <p:cNvPr id="19" name="PlaceHolder 2"/>
          <p:cNvSpPr>
            <a:spLocks noGrp="1"/>
          </p:cNvSpPr>
          <p:nvPr>
            <p:ph type="body"/>
          </p:nvPr>
        </p:nvSpPr>
        <p:spPr>
          <a:xfrm>
            <a:off x="1463040" y="5135040"/>
            <a:ext cx="12850920" cy="12727800"/>
          </a:xfrm>
          <a:prstGeom prst="rect">
            <a:avLst/>
          </a:prstGeom>
        </p:spPr>
        <p:txBody>
          <a:bodyPr lIns="0" rIns="0" tIns="0" bIns="0">
            <a:normAutofit/>
          </a:bodyPr>
          <a:p>
            <a:endParaRPr b="0" lang="en-US" sz="10200" spc="-1" strike="noStrike">
              <a:solidFill>
                <a:srgbClr val="000000"/>
              </a:solidFill>
              <a:latin typeface="Calibri"/>
            </a:endParaRPr>
          </a:p>
        </p:txBody>
      </p:sp>
      <p:sp>
        <p:nvSpPr>
          <p:cNvPr id="20" name="PlaceHolder 3"/>
          <p:cNvSpPr>
            <a:spLocks noGrp="1"/>
          </p:cNvSpPr>
          <p:nvPr>
            <p:ph type="body"/>
          </p:nvPr>
        </p:nvSpPr>
        <p:spPr>
          <a:xfrm>
            <a:off x="14956920" y="5135040"/>
            <a:ext cx="12850920" cy="6071040"/>
          </a:xfrm>
          <a:prstGeom prst="rect">
            <a:avLst/>
          </a:prstGeom>
        </p:spPr>
        <p:txBody>
          <a:bodyPr lIns="0" rIns="0" tIns="0" bIns="0">
            <a:normAutofit/>
          </a:bodyPr>
          <a:p>
            <a:endParaRPr b="0" lang="en-US" sz="10200" spc="-1" strike="noStrike">
              <a:solidFill>
                <a:srgbClr val="000000"/>
              </a:solidFill>
              <a:latin typeface="Calibri"/>
            </a:endParaRPr>
          </a:p>
        </p:txBody>
      </p:sp>
      <p:sp>
        <p:nvSpPr>
          <p:cNvPr id="21" name="PlaceHolder 4"/>
          <p:cNvSpPr>
            <a:spLocks noGrp="1"/>
          </p:cNvSpPr>
          <p:nvPr>
            <p:ph type="body"/>
          </p:nvPr>
        </p:nvSpPr>
        <p:spPr>
          <a:xfrm>
            <a:off x="14956920" y="11783160"/>
            <a:ext cx="12850920" cy="6071040"/>
          </a:xfrm>
          <a:prstGeom prst="rect">
            <a:avLst/>
          </a:prstGeom>
        </p:spPr>
        <p:txBody>
          <a:bodyPr lIns="0" rIns="0" tIns="0" bIns="0">
            <a:normAutofit/>
          </a:bodyPr>
          <a:p>
            <a:endParaRPr b="0" lang="en-US" sz="10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194560" y="6817320"/>
            <a:ext cx="24871320" cy="4703760"/>
          </a:xfrm>
          <a:prstGeom prst="rect">
            <a:avLst/>
          </a:prstGeom>
        </p:spPr>
        <p:txBody>
          <a:bodyPr lIns="0" rIns="0" tIns="0" bIns="0" anchor="ctr">
            <a:spAutoFit/>
          </a:bodyPr>
          <a:p>
            <a:endParaRPr b="0" lang="en-US" sz="5800" spc="-1" strike="noStrike">
              <a:solidFill>
                <a:srgbClr val="000000"/>
              </a:solidFill>
              <a:latin typeface="Calibri"/>
            </a:endParaRPr>
          </a:p>
        </p:txBody>
      </p:sp>
      <p:sp>
        <p:nvSpPr>
          <p:cNvPr id="23" name="PlaceHolder 2"/>
          <p:cNvSpPr>
            <a:spLocks noGrp="1"/>
          </p:cNvSpPr>
          <p:nvPr>
            <p:ph type="body"/>
          </p:nvPr>
        </p:nvSpPr>
        <p:spPr>
          <a:xfrm>
            <a:off x="1463040" y="5135040"/>
            <a:ext cx="12850920" cy="6071040"/>
          </a:xfrm>
          <a:prstGeom prst="rect">
            <a:avLst/>
          </a:prstGeom>
        </p:spPr>
        <p:txBody>
          <a:bodyPr lIns="0" rIns="0" tIns="0" bIns="0">
            <a:normAutofit/>
          </a:bodyPr>
          <a:p>
            <a:endParaRPr b="0" lang="en-US" sz="10200" spc="-1" strike="noStrike">
              <a:solidFill>
                <a:srgbClr val="000000"/>
              </a:solidFill>
              <a:latin typeface="Calibri"/>
            </a:endParaRPr>
          </a:p>
        </p:txBody>
      </p:sp>
      <p:sp>
        <p:nvSpPr>
          <p:cNvPr id="24" name="PlaceHolder 3"/>
          <p:cNvSpPr>
            <a:spLocks noGrp="1"/>
          </p:cNvSpPr>
          <p:nvPr>
            <p:ph type="body"/>
          </p:nvPr>
        </p:nvSpPr>
        <p:spPr>
          <a:xfrm>
            <a:off x="14956920" y="5135040"/>
            <a:ext cx="12850920" cy="6071040"/>
          </a:xfrm>
          <a:prstGeom prst="rect">
            <a:avLst/>
          </a:prstGeom>
        </p:spPr>
        <p:txBody>
          <a:bodyPr lIns="0" rIns="0" tIns="0" bIns="0">
            <a:normAutofit/>
          </a:bodyPr>
          <a:p>
            <a:endParaRPr b="0" lang="en-US" sz="10200" spc="-1" strike="noStrike">
              <a:solidFill>
                <a:srgbClr val="000000"/>
              </a:solidFill>
              <a:latin typeface="Calibri"/>
            </a:endParaRPr>
          </a:p>
        </p:txBody>
      </p:sp>
      <p:sp>
        <p:nvSpPr>
          <p:cNvPr id="25" name="PlaceHolder 4"/>
          <p:cNvSpPr>
            <a:spLocks noGrp="1"/>
          </p:cNvSpPr>
          <p:nvPr>
            <p:ph type="body"/>
          </p:nvPr>
        </p:nvSpPr>
        <p:spPr>
          <a:xfrm>
            <a:off x="1463040" y="11783160"/>
            <a:ext cx="26334360" cy="6071040"/>
          </a:xfrm>
          <a:prstGeom prst="rect">
            <a:avLst/>
          </a:prstGeom>
        </p:spPr>
        <p:txBody>
          <a:bodyPr lIns="0" rIns="0" tIns="0" bIns="0">
            <a:normAutofit/>
          </a:bodyPr>
          <a:p>
            <a:endParaRPr b="0" lang="en-US" sz="10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194560" y="6817320"/>
            <a:ext cx="24871320" cy="4703760"/>
          </a:xfrm>
          <a:prstGeom prst="rect">
            <a:avLst/>
          </a:prstGeom>
        </p:spPr>
        <p:txBody>
          <a:bodyPr lIns="292680" rIns="292680" tIns="146160" bIns="146160" anchor="ctr">
            <a:noAutofit/>
          </a:bodyPr>
          <a:p>
            <a:pPr algn="ctr">
              <a:lnSpc>
                <a:spcPct val="100000"/>
              </a:lnSpc>
            </a:pPr>
            <a:r>
              <a:rPr b="0" lang="en-US" sz="14100" spc="-1" strike="noStrike">
                <a:solidFill>
                  <a:srgbClr val="000000"/>
                </a:solidFill>
                <a:latin typeface="Calibri"/>
              </a:rPr>
              <a:t>C</a:t>
            </a:r>
            <a:r>
              <a:rPr b="0" lang="en-US" sz="14100" spc="-1" strike="noStrike">
                <a:solidFill>
                  <a:srgbClr val="000000"/>
                </a:solidFill>
                <a:latin typeface="Calibri"/>
              </a:rPr>
              <a:t>l</a:t>
            </a:r>
            <a:r>
              <a:rPr b="0" lang="en-US" sz="14100" spc="-1" strike="noStrike">
                <a:solidFill>
                  <a:srgbClr val="000000"/>
                </a:solidFill>
                <a:latin typeface="Calibri"/>
              </a:rPr>
              <a:t>i</a:t>
            </a:r>
            <a:r>
              <a:rPr b="0" lang="en-US" sz="14100" spc="-1" strike="noStrike">
                <a:solidFill>
                  <a:srgbClr val="000000"/>
                </a:solidFill>
                <a:latin typeface="Calibri"/>
              </a:rPr>
              <a:t>c</a:t>
            </a:r>
            <a:r>
              <a:rPr b="0" lang="en-US" sz="14100" spc="-1" strike="noStrike">
                <a:solidFill>
                  <a:srgbClr val="000000"/>
                </a:solidFill>
                <a:latin typeface="Calibri"/>
              </a:rPr>
              <a:t>k</a:t>
            </a:r>
            <a:r>
              <a:rPr b="0" lang="en-US" sz="14100" spc="-1" strike="noStrike">
                <a:solidFill>
                  <a:srgbClr val="000000"/>
                </a:solidFill>
                <a:latin typeface="Calibri"/>
              </a:rPr>
              <a:t> </a:t>
            </a:r>
            <a:r>
              <a:rPr b="0" lang="en-US" sz="14100" spc="-1" strike="noStrike">
                <a:solidFill>
                  <a:srgbClr val="000000"/>
                </a:solidFill>
                <a:latin typeface="Calibri"/>
              </a:rPr>
              <a:t>t</a:t>
            </a:r>
            <a:r>
              <a:rPr b="0" lang="en-US" sz="14100" spc="-1" strike="noStrike">
                <a:solidFill>
                  <a:srgbClr val="000000"/>
                </a:solidFill>
                <a:latin typeface="Calibri"/>
              </a:rPr>
              <a:t>o</a:t>
            </a:r>
            <a:r>
              <a:rPr b="0" lang="en-US" sz="14100" spc="-1" strike="noStrike">
                <a:solidFill>
                  <a:srgbClr val="000000"/>
                </a:solidFill>
                <a:latin typeface="Calibri"/>
              </a:rPr>
              <a:t> </a:t>
            </a:r>
            <a:r>
              <a:rPr b="0" lang="en-US" sz="14100" spc="-1" strike="noStrike">
                <a:solidFill>
                  <a:srgbClr val="000000"/>
                </a:solidFill>
                <a:latin typeface="Calibri"/>
              </a:rPr>
              <a:t>e</a:t>
            </a:r>
            <a:r>
              <a:rPr b="0" lang="en-US" sz="14100" spc="-1" strike="noStrike">
                <a:solidFill>
                  <a:srgbClr val="000000"/>
                </a:solidFill>
                <a:latin typeface="Calibri"/>
              </a:rPr>
              <a:t>d</a:t>
            </a:r>
            <a:r>
              <a:rPr b="0" lang="en-US" sz="14100" spc="-1" strike="noStrike">
                <a:solidFill>
                  <a:srgbClr val="000000"/>
                </a:solidFill>
                <a:latin typeface="Calibri"/>
              </a:rPr>
              <a:t>i</a:t>
            </a:r>
            <a:r>
              <a:rPr b="0" lang="en-US" sz="14100" spc="-1" strike="noStrike">
                <a:solidFill>
                  <a:srgbClr val="000000"/>
                </a:solidFill>
                <a:latin typeface="Calibri"/>
              </a:rPr>
              <a:t>t</a:t>
            </a:r>
            <a:r>
              <a:rPr b="0" lang="en-US" sz="14100" spc="-1" strike="noStrike">
                <a:solidFill>
                  <a:srgbClr val="000000"/>
                </a:solidFill>
                <a:latin typeface="Calibri"/>
              </a:rPr>
              <a:t> </a:t>
            </a:r>
            <a:r>
              <a:rPr b="0" lang="en-US" sz="14100" spc="-1" strike="noStrike">
                <a:solidFill>
                  <a:srgbClr val="000000"/>
                </a:solidFill>
                <a:latin typeface="Calibri"/>
              </a:rPr>
              <a:t>M</a:t>
            </a:r>
            <a:r>
              <a:rPr b="0" lang="en-US" sz="14100" spc="-1" strike="noStrike">
                <a:solidFill>
                  <a:srgbClr val="000000"/>
                </a:solidFill>
                <a:latin typeface="Calibri"/>
              </a:rPr>
              <a:t>a</a:t>
            </a:r>
            <a:r>
              <a:rPr b="0" lang="en-US" sz="14100" spc="-1" strike="noStrike">
                <a:solidFill>
                  <a:srgbClr val="000000"/>
                </a:solidFill>
                <a:latin typeface="Calibri"/>
              </a:rPr>
              <a:t>s</a:t>
            </a:r>
            <a:r>
              <a:rPr b="0" lang="en-US" sz="14100" spc="-1" strike="noStrike">
                <a:solidFill>
                  <a:srgbClr val="000000"/>
                </a:solidFill>
                <a:latin typeface="Calibri"/>
              </a:rPr>
              <a:t>t</a:t>
            </a:r>
            <a:r>
              <a:rPr b="0" lang="en-US" sz="14100" spc="-1" strike="noStrike">
                <a:solidFill>
                  <a:srgbClr val="000000"/>
                </a:solidFill>
                <a:latin typeface="Calibri"/>
              </a:rPr>
              <a:t>e</a:t>
            </a:r>
            <a:r>
              <a:rPr b="0" lang="en-US" sz="14100" spc="-1" strike="noStrike">
                <a:solidFill>
                  <a:srgbClr val="000000"/>
                </a:solidFill>
                <a:latin typeface="Calibri"/>
              </a:rPr>
              <a:t>r</a:t>
            </a:r>
            <a:r>
              <a:rPr b="0" lang="en-US" sz="14100" spc="-1" strike="noStrike">
                <a:solidFill>
                  <a:srgbClr val="000000"/>
                </a:solidFill>
                <a:latin typeface="Calibri"/>
              </a:rPr>
              <a:t> </a:t>
            </a:r>
            <a:r>
              <a:rPr b="0" lang="en-US" sz="14100" spc="-1" strike="noStrike">
                <a:solidFill>
                  <a:srgbClr val="000000"/>
                </a:solidFill>
                <a:latin typeface="Calibri"/>
              </a:rPr>
              <a:t>t</a:t>
            </a:r>
            <a:r>
              <a:rPr b="0" lang="en-US" sz="14100" spc="-1" strike="noStrike">
                <a:solidFill>
                  <a:srgbClr val="000000"/>
                </a:solidFill>
                <a:latin typeface="Calibri"/>
              </a:rPr>
              <a:t>i</a:t>
            </a:r>
            <a:r>
              <a:rPr b="0" lang="en-US" sz="14100" spc="-1" strike="noStrike">
                <a:solidFill>
                  <a:srgbClr val="000000"/>
                </a:solidFill>
                <a:latin typeface="Calibri"/>
              </a:rPr>
              <a:t>t</a:t>
            </a:r>
            <a:r>
              <a:rPr b="0" lang="en-US" sz="14100" spc="-1" strike="noStrike">
                <a:solidFill>
                  <a:srgbClr val="000000"/>
                </a:solidFill>
                <a:latin typeface="Calibri"/>
              </a:rPr>
              <a:t>l</a:t>
            </a:r>
            <a:r>
              <a:rPr b="0" lang="en-US" sz="14100" spc="-1" strike="noStrike">
                <a:solidFill>
                  <a:srgbClr val="000000"/>
                </a:solidFill>
                <a:latin typeface="Calibri"/>
              </a:rPr>
              <a:t>e</a:t>
            </a:r>
            <a:r>
              <a:rPr b="0" lang="en-US" sz="14100" spc="-1" strike="noStrike">
                <a:solidFill>
                  <a:srgbClr val="000000"/>
                </a:solidFill>
                <a:latin typeface="Calibri"/>
              </a:rPr>
              <a:t> </a:t>
            </a:r>
            <a:r>
              <a:rPr b="0" lang="en-US" sz="14100" spc="-1" strike="noStrike">
                <a:solidFill>
                  <a:srgbClr val="000000"/>
                </a:solidFill>
                <a:latin typeface="Calibri"/>
              </a:rPr>
              <a:t>s</a:t>
            </a:r>
            <a:r>
              <a:rPr b="0" lang="en-US" sz="14100" spc="-1" strike="noStrike">
                <a:solidFill>
                  <a:srgbClr val="000000"/>
                </a:solidFill>
                <a:latin typeface="Calibri"/>
              </a:rPr>
              <a:t>t</a:t>
            </a:r>
            <a:r>
              <a:rPr b="0" lang="en-US" sz="14100" spc="-1" strike="noStrike">
                <a:solidFill>
                  <a:srgbClr val="000000"/>
                </a:solidFill>
                <a:latin typeface="Calibri"/>
              </a:rPr>
              <a:t>y</a:t>
            </a:r>
            <a:r>
              <a:rPr b="0" lang="en-US" sz="14100" spc="-1" strike="noStrike">
                <a:solidFill>
                  <a:srgbClr val="000000"/>
                </a:solidFill>
                <a:latin typeface="Calibri"/>
              </a:rPr>
              <a:t>l</a:t>
            </a:r>
            <a:r>
              <a:rPr b="0" lang="en-US" sz="14100" spc="-1" strike="noStrike">
                <a:solidFill>
                  <a:srgbClr val="000000"/>
                </a:solidFill>
                <a:latin typeface="Calibri"/>
              </a:rPr>
              <a:t>e</a:t>
            </a:r>
            <a:endParaRPr b="0" lang="en-US" sz="14100" spc="-1" strike="noStrike">
              <a:solidFill>
                <a:srgbClr val="000000"/>
              </a:solidFill>
              <a:latin typeface="Calibri"/>
            </a:endParaRPr>
          </a:p>
        </p:txBody>
      </p:sp>
      <p:sp>
        <p:nvSpPr>
          <p:cNvPr id="1" name="PlaceHolder 2"/>
          <p:cNvSpPr>
            <a:spLocks noGrp="1"/>
          </p:cNvSpPr>
          <p:nvPr>
            <p:ph type="dt"/>
          </p:nvPr>
        </p:nvSpPr>
        <p:spPr>
          <a:xfrm>
            <a:off x="1463040" y="20340360"/>
            <a:ext cx="6827040" cy="1168200"/>
          </a:xfrm>
          <a:prstGeom prst="rect">
            <a:avLst/>
          </a:prstGeom>
        </p:spPr>
        <p:txBody>
          <a:bodyPr lIns="292680" rIns="292680" tIns="146160" bIns="146160" anchor="ctr">
            <a:noAutofit/>
          </a:bodyPr>
          <a:p>
            <a:pPr>
              <a:lnSpc>
                <a:spcPct val="100000"/>
              </a:lnSpc>
            </a:pPr>
            <a:fld id="{8C83F5DF-4682-48F7-AB3D-241F87F6749A}" type="datetime">
              <a:rPr b="0" lang="fr-FR" sz="3800" spc="-1" strike="noStrike">
                <a:solidFill>
                  <a:srgbClr val="8b8b8b"/>
                </a:solidFill>
                <a:latin typeface="Calibri"/>
              </a:rPr>
              <a:t>20/09/2020</a:t>
            </a:fld>
            <a:endParaRPr b="0" lang="fr-FR" sz="3800" spc="-1" strike="noStrike">
              <a:latin typeface="Times New Roman"/>
            </a:endParaRPr>
          </a:p>
        </p:txBody>
      </p:sp>
      <p:sp>
        <p:nvSpPr>
          <p:cNvPr id="2" name="PlaceHolder 3"/>
          <p:cNvSpPr>
            <a:spLocks noGrp="1"/>
          </p:cNvSpPr>
          <p:nvPr>
            <p:ph type="ftr"/>
          </p:nvPr>
        </p:nvSpPr>
        <p:spPr>
          <a:xfrm>
            <a:off x="9997560" y="20340360"/>
            <a:ext cx="9265680" cy="1168200"/>
          </a:xfrm>
          <a:prstGeom prst="rect">
            <a:avLst/>
          </a:prstGeom>
        </p:spPr>
        <p:txBody>
          <a:bodyPr lIns="292680" rIns="292680" tIns="146160" bIns="146160" anchor="ctr">
            <a:noAutofit/>
          </a:bodyPr>
          <a:p>
            <a:endParaRPr b="0" lang="fr-FR" sz="2400" spc="-1" strike="noStrike">
              <a:latin typeface="Times New Roman"/>
            </a:endParaRPr>
          </a:p>
        </p:txBody>
      </p:sp>
      <p:sp>
        <p:nvSpPr>
          <p:cNvPr id="3" name="PlaceHolder 4"/>
          <p:cNvSpPr>
            <a:spLocks noGrp="1"/>
          </p:cNvSpPr>
          <p:nvPr>
            <p:ph type="sldNum"/>
          </p:nvPr>
        </p:nvSpPr>
        <p:spPr>
          <a:xfrm>
            <a:off x="20970360" y="20340360"/>
            <a:ext cx="6827040" cy="1168200"/>
          </a:xfrm>
          <a:prstGeom prst="rect">
            <a:avLst/>
          </a:prstGeom>
        </p:spPr>
        <p:txBody>
          <a:bodyPr lIns="292680" rIns="292680" tIns="146160" bIns="146160" anchor="ctr">
            <a:noAutofit/>
          </a:bodyPr>
          <a:p>
            <a:pPr algn="r">
              <a:lnSpc>
                <a:spcPct val="100000"/>
              </a:lnSpc>
            </a:pPr>
            <a:fld id="{7D34F609-8D4B-4A8B-B119-B0A83FCE5E61}" type="slidenum">
              <a:rPr b="0" lang="fr-FR" sz="3800" spc="-1" strike="noStrike">
                <a:solidFill>
                  <a:srgbClr val="8b8b8b"/>
                </a:solidFill>
                <a:latin typeface="Calibri"/>
              </a:rPr>
              <a:t>&lt;number&gt;</a:t>
            </a:fld>
            <a:endParaRPr b="0" lang="fr-FR" sz="3800" spc="-1" strike="noStrike">
              <a:latin typeface="Times New Roman"/>
            </a:endParaRPr>
          </a:p>
        </p:txBody>
      </p:sp>
      <p:sp>
        <p:nvSpPr>
          <p:cNvPr id="4" name="PlaceHolder 5"/>
          <p:cNvSpPr>
            <a:spLocks noGrp="1"/>
          </p:cNvSpPr>
          <p:nvPr>
            <p:ph type="body"/>
          </p:nvPr>
        </p:nvSpPr>
        <p:spPr>
          <a:xfrm>
            <a:off x="1463040" y="5135040"/>
            <a:ext cx="26334360" cy="12727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0200" spc="-1" strike="noStrike">
                <a:solidFill>
                  <a:srgbClr val="000000"/>
                </a:solidFill>
                <a:latin typeface="Calibri"/>
              </a:rPr>
              <a:t>Click to edit the outline text format</a:t>
            </a:r>
            <a:endParaRPr b="0" lang="en-US" sz="10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7700" spc="-1" strike="noStrike">
                <a:solidFill>
                  <a:srgbClr val="000000"/>
                </a:solidFill>
                <a:latin typeface="Calibri"/>
              </a:rPr>
              <a:t>Second Outline Level</a:t>
            </a:r>
            <a:endParaRPr b="0" lang="en-US" sz="77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6400" spc="-1" strike="noStrike">
                <a:solidFill>
                  <a:srgbClr val="000000"/>
                </a:solidFill>
                <a:latin typeface="Calibri"/>
              </a:rPr>
              <a:t>Third Outline Level</a:t>
            </a:r>
            <a:endParaRPr b="0" lang="en-US" sz="64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6400" spc="-1" strike="noStrike">
                <a:solidFill>
                  <a:srgbClr val="000000"/>
                </a:solidFill>
                <a:latin typeface="Calibri"/>
              </a:rPr>
              <a:t>Fourth Outline Level</a:t>
            </a:r>
            <a:endParaRPr b="0" lang="en-US" sz="64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tif"/><Relationship Id="rId2" Type="http://schemas.openxmlformats.org/officeDocument/2006/relationships/image" Target="../media/image2.tif"/><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5.tif"/><Relationship Id="rId6" Type="http://schemas.openxmlformats.org/officeDocument/2006/relationships/image" Target="../media/image6.tif"/><Relationship Id="rId7" Type="http://schemas.openxmlformats.org/officeDocument/2006/relationships/image" Target="../media/image7.tif"/><Relationship Id="rId8" Type="http://schemas.openxmlformats.org/officeDocument/2006/relationships/image" Target="../media/image8.tif"/><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slideLayout" Target="../slideLayouts/slideLayout2.xml"/><Relationship Id="rId15"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14.tif"/><Relationship Id="rId2" Type="http://schemas.openxmlformats.org/officeDocument/2006/relationships/image" Target="../media/image15.tif"/><Relationship Id="rId3" Type="http://schemas.openxmlformats.org/officeDocument/2006/relationships/image" Target="../media/image16.tif"/><Relationship Id="rId4" Type="http://schemas.openxmlformats.org/officeDocument/2006/relationships/image" Target="../media/image17.tif"/><Relationship Id="rId5" Type="http://schemas.openxmlformats.org/officeDocument/2006/relationships/image" Target="../media/image18.tif"/><Relationship Id="rId6" Type="http://schemas.openxmlformats.org/officeDocument/2006/relationships/image" Target="../media/image19.tif"/><Relationship Id="rId7" Type="http://schemas.openxmlformats.org/officeDocument/2006/relationships/image" Target="../media/image20.tif"/><Relationship Id="rId8" Type="http://schemas.openxmlformats.org/officeDocument/2006/relationships/image" Target="../media/image21.tif"/><Relationship Id="rId9" Type="http://schemas.openxmlformats.org/officeDocument/2006/relationships/image" Target="../media/image22.png"/><Relationship Id="rId10" Type="http://schemas.openxmlformats.org/officeDocument/2006/relationships/image" Target="../media/image23.png"/><Relationship Id="rId11" Type="http://schemas.openxmlformats.org/officeDocument/2006/relationships/image" Target="../media/image24.png"/><Relationship Id="rId12" Type="http://schemas.openxmlformats.org/officeDocument/2006/relationships/image" Target="../media/image25.png"/><Relationship Id="rId13" Type="http://schemas.openxmlformats.org/officeDocument/2006/relationships/image" Target="../media/image26.png"/><Relationship Id="rId14" Type="http://schemas.openxmlformats.org/officeDocument/2006/relationships/slideLayout" Target="../slideLayouts/slideLayout2.xml"/><Relationship Id="rId15" Type="http://schemas.openxmlformats.org/officeDocument/2006/relationships/notesSlide" Target="../notesSlides/notesSlide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17068680" y="9592560"/>
            <a:ext cx="5486040" cy="580932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rPr>
              <a:t>Channels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Narrow"/>
              </a:rPr>
              <a:t>How do we communicate with customers during </a:t>
            </a:r>
            <a:br/>
            <a:r>
              <a:rPr b="0" lang="fr-FR" sz="1400" spc="-1" strike="noStrike">
                <a:solidFill>
                  <a:srgbClr val="002060"/>
                </a:solidFill>
                <a:latin typeface="Arial Narrow"/>
              </a:rPr>
              <a:t>the different phases of the engagement? (see below)</a:t>
            </a:r>
            <a:endParaRPr b="0" lang="fr-FR" sz="1400" spc="-1" strike="noStrike">
              <a:latin typeface="Arial"/>
            </a:endParaRPr>
          </a:p>
          <a:p>
            <a:pPr>
              <a:lnSpc>
                <a:spcPct val="100000"/>
              </a:lnSpc>
            </a:pPr>
            <a:r>
              <a:rPr b="0" lang="fr-FR" sz="1400" spc="-1" strike="noStrike">
                <a:solidFill>
                  <a:srgbClr val="002060"/>
                </a:solidFill>
                <a:latin typeface="Arial Narrow"/>
              </a:rPr>
              <a:t>How will we reach our customers physically?</a:t>
            </a:r>
            <a:endParaRPr b="0" lang="fr-FR" sz="1400" spc="-1" strike="noStrike">
              <a:latin typeface="Arial"/>
            </a:endParaRPr>
          </a:p>
          <a:p>
            <a:pPr>
              <a:lnSpc>
                <a:spcPct val="100000"/>
              </a:lnSpc>
            </a:pPr>
            <a:r>
              <a:rPr b="0" lang="fr-FR" sz="1400" spc="-1" strike="noStrike">
                <a:solidFill>
                  <a:srgbClr val="002060"/>
                </a:solidFill>
                <a:latin typeface="Arial Narrow"/>
              </a:rPr>
              <a:t>Which end-user channels will scale?</a:t>
            </a:r>
            <a:endParaRPr b="0" lang="fr-FR" sz="1400" spc="-1" strike="noStrike">
              <a:latin typeface="Arial"/>
            </a:endParaRPr>
          </a:p>
          <a:p>
            <a:pPr>
              <a:lnSpc>
                <a:spcPct val="100000"/>
              </a:lnSpc>
            </a:pPr>
            <a:endParaRPr b="0" lang="fr-FR" sz="1400" spc="-1" strike="noStrike">
              <a:latin typeface="Arial"/>
            </a:endParaRPr>
          </a:p>
          <a:p>
            <a:pPr>
              <a:lnSpc>
                <a:spcPct val="100000"/>
              </a:lnSpc>
            </a:pPr>
            <a:r>
              <a:rPr b="0" i="1" lang="fr-FR" sz="1400" spc="-1" strike="noStrike">
                <a:solidFill>
                  <a:srgbClr val="002060"/>
                </a:solidFill>
                <a:latin typeface="Arial Narrow"/>
              </a:rPr>
              <a:t>Customer Channel phases:</a:t>
            </a:r>
            <a:endParaRPr b="0" lang="fr-FR" sz="1400" spc="-1" strike="noStrike">
              <a:latin typeface="Arial"/>
            </a:endParaRPr>
          </a:p>
          <a:p>
            <a:pPr>
              <a:lnSpc>
                <a:spcPct val="100000"/>
              </a:lnSpc>
            </a:pPr>
            <a:r>
              <a:rPr b="0" i="1" lang="fr-FR" sz="1400" spc="-1" strike="noStrike">
                <a:solidFill>
                  <a:srgbClr val="002060"/>
                </a:solidFill>
                <a:latin typeface="Arial Narrow"/>
              </a:rPr>
              <a:t>Awareness - How folk know about our products?</a:t>
            </a:r>
            <a:endParaRPr b="0" lang="fr-FR" sz="1400" spc="-1" strike="noStrike">
              <a:latin typeface="Arial"/>
            </a:endParaRPr>
          </a:p>
          <a:p>
            <a:pPr marL="228600" indent="-228240">
              <a:lnSpc>
                <a:spcPct val="100000"/>
              </a:lnSpc>
            </a:pPr>
            <a:r>
              <a:rPr b="0" i="1" lang="fr-FR" sz="1400" spc="-1" strike="noStrike">
                <a:solidFill>
                  <a:srgbClr val="002060"/>
                </a:solidFill>
                <a:latin typeface="Arial Narrow"/>
              </a:rPr>
              <a:t>Advertising, Demonstrations…</a:t>
            </a:r>
            <a:endParaRPr b="0" lang="fr-FR" sz="1400" spc="-1" strike="noStrike">
              <a:latin typeface="Arial"/>
            </a:endParaRPr>
          </a:p>
          <a:p>
            <a:pPr marL="228600" indent="-228240">
              <a:lnSpc>
                <a:spcPct val="100000"/>
              </a:lnSpc>
            </a:pPr>
            <a:r>
              <a:rPr b="0" i="1" lang="fr-FR" sz="1400" spc="-1" strike="noStrike">
                <a:solidFill>
                  <a:srgbClr val="002060"/>
                </a:solidFill>
                <a:latin typeface="Arial Narrow"/>
              </a:rPr>
              <a:t>Evaluation - How we help customers decide to Purchase - How do</a:t>
            </a:r>
            <a:endParaRPr b="0" lang="fr-FR" sz="1400" spc="-1" strike="noStrike">
              <a:latin typeface="Arial"/>
            </a:endParaRPr>
          </a:p>
          <a:p>
            <a:pPr marL="228600" indent="-228240">
              <a:lnSpc>
                <a:spcPct val="100000"/>
              </a:lnSpc>
            </a:pPr>
            <a:r>
              <a:rPr b="0" i="1" lang="fr-FR" sz="1400" spc="-1" strike="noStrike">
                <a:solidFill>
                  <a:srgbClr val="002060"/>
                </a:solidFill>
                <a:latin typeface="Arial Narrow"/>
              </a:rPr>
              <a:t>customers purchase product?</a:t>
            </a:r>
            <a:endParaRPr b="0" lang="fr-FR" sz="1400" spc="-1" strike="noStrike">
              <a:latin typeface="Arial"/>
            </a:endParaRPr>
          </a:p>
          <a:p>
            <a:pPr marL="228600" indent="-228240">
              <a:lnSpc>
                <a:spcPct val="100000"/>
              </a:lnSpc>
            </a:pPr>
            <a:r>
              <a:rPr b="0" i="1" lang="fr-FR" sz="1400" spc="-1" strike="noStrike">
                <a:solidFill>
                  <a:srgbClr val="002060"/>
                </a:solidFill>
                <a:latin typeface="Arial Narrow"/>
              </a:rPr>
              <a:t>Sales Channels, Payment Methods…</a:t>
            </a:r>
            <a:endParaRPr b="0" lang="fr-FR" sz="1400" spc="-1" strike="noStrike">
              <a:latin typeface="Arial"/>
            </a:endParaRPr>
          </a:p>
          <a:p>
            <a:pPr>
              <a:lnSpc>
                <a:spcPct val="100000"/>
              </a:lnSpc>
            </a:pPr>
            <a:r>
              <a:rPr b="0" i="1" lang="fr-FR" sz="1400" spc="-1" strike="noStrike">
                <a:solidFill>
                  <a:srgbClr val="002060"/>
                </a:solidFill>
                <a:latin typeface="Arial Narrow"/>
              </a:rPr>
              <a:t>Delivery - How do we deliver our value prop?</a:t>
            </a:r>
            <a:endParaRPr b="0" lang="fr-FR" sz="1400" spc="-1" strike="noStrike">
              <a:latin typeface="Arial"/>
            </a:endParaRPr>
          </a:p>
          <a:p>
            <a:pPr>
              <a:lnSpc>
                <a:spcPct val="100000"/>
              </a:lnSpc>
            </a:pPr>
            <a:r>
              <a:rPr b="0" i="1" lang="fr-FR" sz="1400" spc="-1" strike="noStrike">
                <a:solidFill>
                  <a:srgbClr val="002060"/>
                </a:solidFill>
                <a:latin typeface="Arial Narrow"/>
              </a:rPr>
              <a:t>Physical Delivery, Last Mile Routing, Access to Services…</a:t>
            </a:r>
            <a:endParaRPr b="0" lang="fr-FR" sz="1400" spc="-1" strike="noStrike">
              <a:latin typeface="Arial"/>
            </a:endParaRPr>
          </a:p>
          <a:p>
            <a:pPr>
              <a:lnSpc>
                <a:spcPct val="100000"/>
              </a:lnSpc>
            </a:pPr>
            <a:r>
              <a:rPr b="0" i="1" lang="fr-FR" sz="1400" spc="-1" strike="noStrike">
                <a:solidFill>
                  <a:srgbClr val="002060"/>
                </a:solidFill>
                <a:latin typeface="Arial Narrow"/>
              </a:rPr>
              <a:t>After Sale - How do we provide on-going support?</a:t>
            </a:r>
            <a:endParaRPr b="0" lang="fr-FR" sz="1400" spc="-1" strike="noStrike">
              <a:latin typeface="Arial"/>
            </a:endParaRPr>
          </a:p>
          <a:p>
            <a:pPr>
              <a:lnSpc>
                <a:spcPct val="100000"/>
              </a:lnSpc>
            </a:pPr>
            <a:r>
              <a:rPr b="0" i="1" lang="fr-FR" sz="1400" spc="-1" strike="noStrike">
                <a:solidFill>
                  <a:srgbClr val="002060"/>
                </a:solidFill>
                <a:latin typeface="Arial Narrow"/>
              </a:rPr>
              <a:t>Maintenance, Consumables…</a:t>
            </a:r>
            <a:endParaRPr b="0" lang="fr-FR" sz="1400" spc="-1" strike="noStrike">
              <a:latin typeface="Arial"/>
            </a:endParaRPr>
          </a:p>
          <a:p>
            <a:pPr>
              <a:lnSpc>
                <a:spcPct val="100000"/>
              </a:lnSpc>
            </a:pPr>
            <a:endParaRPr b="0" lang="fr-FR" sz="1400" spc="-1" strike="noStrike">
              <a:latin typeface="Arial"/>
            </a:endParaRPr>
          </a:p>
          <a:p>
            <a:pPr>
              <a:lnSpc>
                <a:spcPct val="100000"/>
              </a:lnSpc>
            </a:pPr>
            <a:endParaRPr b="0" lang="fr-FR" sz="1400" spc="-1" strike="noStrike">
              <a:latin typeface="Arial"/>
            </a:endParaRPr>
          </a:p>
        </p:txBody>
      </p:sp>
      <p:pic>
        <p:nvPicPr>
          <p:cNvPr id="48" name="Picture 29" descr=""/>
          <p:cNvPicPr/>
          <p:nvPr/>
        </p:nvPicPr>
        <p:blipFill>
          <a:blip r:embed="rId1"/>
          <a:stretch/>
        </p:blipFill>
        <p:spPr>
          <a:xfrm>
            <a:off x="20806560" y="9632880"/>
            <a:ext cx="1666440" cy="1316520"/>
          </a:xfrm>
          <a:prstGeom prst="rect">
            <a:avLst/>
          </a:prstGeom>
          <a:ln>
            <a:noFill/>
          </a:ln>
        </p:spPr>
      </p:pic>
      <p:sp>
        <p:nvSpPr>
          <p:cNvPr id="49" name="CustomShape 2"/>
          <p:cNvSpPr/>
          <p:nvPr/>
        </p:nvSpPr>
        <p:spPr>
          <a:xfrm>
            <a:off x="11582280" y="3979080"/>
            <a:ext cx="5486040" cy="1142496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rPr>
              <a:t>Value</a:t>
            </a:r>
            <a:endParaRPr b="0" lang="fr-FR" sz="3600" spc="-1" strike="noStrike">
              <a:latin typeface="Arial"/>
            </a:endParaRPr>
          </a:p>
          <a:p>
            <a:pPr>
              <a:lnSpc>
                <a:spcPct val="100000"/>
              </a:lnSpc>
            </a:pPr>
            <a:r>
              <a:rPr b="0" lang="fr-FR" sz="3600" spc="-1" strike="noStrike">
                <a:solidFill>
                  <a:srgbClr val="000000"/>
                </a:solidFill>
                <a:latin typeface="Arial"/>
              </a:rPr>
              <a:t>Propositions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Narrow"/>
              </a:rPr>
              <a:t>What value do we deliver to our customer?</a:t>
            </a:r>
            <a:endParaRPr b="0" lang="fr-FR" sz="1400" spc="-1" strike="noStrike">
              <a:latin typeface="Arial"/>
            </a:endParaRPr>
          </a:p>
          <a:p>
            <a:pPr>
              <a:lnSpc>
                <a:spcPct val="100000"/>
              </a:lnSpc>
            </a:pPr>
            <a:r>
              <a:rPr b="0" lang="fr-FR" sz="1400" spc="-1" strike="noStrike">
                <a:solidFill>
                  <a:srgbClr val="002060"/>
                </a:solidFill>
                <a:latin typeface="Arial Narrow"/>
              </a:rPr>
              <a:t>What problem are we solving for our customer?</a:t>
            </a:r>
            <a:endParaRPr b="0" lang="fr-FR" sz="1400" spc="-1" strike="noStrike">
              <a:latin typeface="Arial"/>
            </a:endParaRPr>
          </a:p>
          <a:p>
            <a:pPr>
              <a:lnSpc>
                <a:spcPct val="100000"/>
              </a:lnSpc>
            </a:pPr>
            <a:r>
              <a:rPr b="0" lang="fr-FR" sz="1400" spc="-1" strike="noStrike">
                <a:solidFill>
                  <a:srgbClr val="002060"/>
                </a:solidFill>
                <a:latin typeface="Arial Narrow"/>
              </a:rPr>
              <a:t>What added value are we providing?</a:t>
            </a:r>
            <a:endParaRPr b="0" lang="fr-FR" sz="1400" spc="-1" strike="noStrike">
              <a:latin typeface="Arial"/>
            </a:endParaRPr>
          </a:p>
          <a:p>
            <a:pPr>
              <a:lnSpc>
                <a:spcPct val="100000"/>
              </a:lnSpc>
            </a:pPr>
            <a:r>
              <a:rPr b="0" lang="fr-FR" sz="1400" spc="-1" strike="noStrike">
                <a:solidFill>
                  <a:srgbClr val="002060"/>
                </a:solidFill>
                <a:latin typeface="Arial Narrow"/>
              </a:rPr>
              <a:t>What bundles of products and services do we offer each Customer Segment?</a:t>
            </a:r>
            <a:endParaRPr b="0" lang="fr-FR" sz="1400" spc="-1" strike="noStrike">
              <a:latin typeface="Arial"/>
            </a:endParaRPr>
          </a:p>
          <a:p>
            <a:pPr>
              <a:lnSpc>
                <a:spcPct val="100000"/>
              </a:lnSpc>
            </a:pPr>
            <a:r>
              <a:rPr b="0" lang="fr-FR" sz="1400" spc="-1" strike="noStrike">
                <a:solidFill>
                  <a:srgbClr val="002060"/>
                </a:solidFill>
                <a:latin typeface="Arial Narrow"/>
              </a:rPr>
              <a:t>Which customer needs do we satisfy?</a:t>
            </a:r>
            <a:endParaRPr b="0" lang="fr-FR" sz="1400" spc="-1" strike="noStrike">
              <a:latin typeface="Arial"/>
            </a:endParaRPr>
          </a:p>
          <a:p>
            <a:pPr>
              <a:lnSpc>
                <a:spcPct val="100000"/>
              </a:lnSpc>
            </a:pPr>
            <a:r>
              <a:rPr b="0" lang="fr-FR" sz="1400" spc="-1" strike="noStrike">
                <a:solidFill>
                  <a:srgbClr val="002060"/>
                </a:solidFill>
                <a:latin typeface="Arial Narrow"/>
              </a:rPr>
              <a:t>Why should our customers choose us over our competitors (or no solution at all)?</a:t>
            </a:r>
            <a:endParaRPr b="0" lang="fr-FR" sz="1400" spc="-1" strike="noStrike">
              <a:latin typeface="Arial"/>
            </a:endParaRPr>
          </a:p>
          <a:p>
            <a:pPr>
              <a:lnSpc>
                <a:spcPct val="100000"/>
              </a:lnSpc>
            </a:pPr>
            <a:endParaRPr b="0" lang="fr-FR" sz="1400" spc="-1" strike="noStrike">
              <a:latin typeface="Arial"/>
            </a:endParaRPr>
          </a:p>
          <a:p>
            <a:pPr>
              <a:lnSpc>
                <a:spcPct val="100000"/>
              </a:lnSpc>
            </a:pPr>
            <a:r>
              <a:rPr b="0" i="1" lang="fr-FR" sz="1400" spc="-1" strike="noStrike">
                <a:solidFill>
                  <a:srgbClr val="002060"/>
                </a:solidFill>
                <a:latin typeface="Arial Narrow"/>
              </a:rPr>
              <a:t>Some Potential Value Propositions:</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Performance</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Customization</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a:t>
            </a:r>
            <a:r>
              <a:rPr b="0" i="1" lang="fr-FR" sz="1400" spc="-1" strike="noStrike">
                <a:solidFill>
                  <a:srgbClr val="002060"/>
                </a:solidFill>
                <a:latin typeface="Arial Narrow"/>
              </a:rPr>
              <a:t>Getting the Job Done”</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Design</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Brand/Status</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Price</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Cost Reduction</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Risk Reduction</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Accessibility</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Convenience/Usability</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Livelihood Improvement</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Value/Revenue creation</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Safety and Security</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Efficiency</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Reliability</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Maintainability/Serviceability</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Cultural Appropriateness</a:t>
            </a:r>
            <a:endParaRPr b="0" lang="fr-FR" sz="1400" spc="-1" strike="noStrike">
              <a:latin typeface="Arial"/>
            </a:endParaRPr>
          </a:p>
          <a:p>
            <a:pPr>
              <a:lnSpc>
                <a:spcPct val="100000"/>
              </a:lnSpc>
            </a:pPr>
            <a:endParaRPr b="0" lang="fr-FR" sz="1400" spc="-1" strike="noStrike">
              <a:latin typeface="Arial"/>
            </a:endParaRPr>
          </a:p>
        </p:txBody>
      </p:sp>
      <p:pic>
        <p:nvPicPr>
          <p:cNvPr id="50" name="Picture 36" descr=""/>
          <p:cNvPicPr/>
          <p:nvPr/>
        </p:nvPicPr>
        <p:blipFill>
          <a:blip r:embed="rId2"/>
          <a:stretch/>
        </p:blipFill>
        <p:spPr>
          <a:xfrm>
            <a:off x="15423120" y="4091400"/>
            <a:ext cx="1624320" cy="1386360"/>
          </a:xfrm>
          <a:prstGeom prst="rect">
            <a:avLst/>
          </a:prstGeom>
          <a:ln>
            <a:noFill/>
          </a:ln>
        </p:spPr>
      </p:pic>
      <p:sp>
        <p:nvSpPr>
          <p:cNvPr id="51" name="CustomShape 3"/>
          <p:cNvSpPr/>
          <p:nvPr/>
        </p:nvSpPr>
        <p:spPr>
          <a:xfrm>
            <a:off x="6095880" y="9594000"/>
            <a:ext cx="5486040" cy="580788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rPr>
              <a:t>Key </a:t>
            </a:r>
            <a:endParaRPr b="0" lang="fr-FR" sz="3600" spc="-1" strike="noStrike">
              <a:latin typeface="Arial"/>
            </a:endParaRPr>
          </a:p>
          <a:p>
            <a:pPr>
              <a:lnSpc>
                <a:spcPct val="100000"/>
              </a:lnSpc>
            </a:pPr>
            <a:r>
              <a:rPr b="0" lang="fr-FR" sz="3600" spc="-1" strike="noStrike">
                <a:solidFill>
                  <a:srgbClr val="000000"/>
                </a:solidFill>
                <a:latin typeface="Arial"/>
              </a:rPr>
              <a:t>Resources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Narrow"/>
              </a:rPr>
              <a:t>What Key Assets &amp; Resources do our Value Propositions require?</a:t>
            </a:r>
            <a:endParaRPr b="0" lang="fr-FR" sz="1400" spc="-1" strike="noStrike">
              <a:latin typeface="Arial"/>
            </a:endParaRPr>
          </a:p>
          <a:p>
            <a:pPr>
              <a:lnSpc>
                <a:spcPct val="100000"/>
              </a:lnSpc>
            </a:pPr>
            <a:endParaRPr b="0" lang="fr-FR" sz="1400" spc="-1" strike="noStrike">
              <a:latin typeface="Arial"/>
            </a:endParaRPr>
          </a:p>
          <a:p>
            <a:pPr>
              <a:lnSpc>
                <a:spcPct val="100000"/>
              </a:lnSpc>
            </a:pPr>
            <a:r>
              <a:rPr b="0" i="1" lang="fr-FR" sz="1400" spc="-1" strike="noStrike">
                <a:solidFill>
                  <a:srgbClr val="002060"/>
                </a:solidFill>
                <a:latin typeface="Arial Narrow"/>
              </a:rPr>
              <a:t>Types of resources:</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Human</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Financial</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Physical</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Intellectual (Innovation, Know-How, Brand, Data, etc.)</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Support and Access</a:t>
            </a:r>
            <a:endParaRPr b="0" lang="fr-FR" sz="1400" spc="-1" strike="noStrike">
              <a:latin typeface="Arial"/>
            </a:endParaRPr>
          </a:p>
        </p:txBody>
      </p:sp>
      <p:pic>
        <p:nvPicPr>
          <p:cNvPr id="52" name="Picture 34" descr=""/>
          <p:cNvPicPr/>
          <p:nvPr/>
        </p:nvPicPr>
        <p:blipFill>
          <a:blip r:embed="rId3"/>
          <a:stretch/>
        </p:blipFill>
        <p:spPr>
          <a:xfrm>
            <a:off x="10258200" y="9649440"/>
            <a:ext cx="1162080" cy="1393560"/>
          </a:xfrm>
          <a:prstGeom prst="rect">
            <a:avLst/>
          </a:prstGeom>
          <a:ln>
            <a:noFill/>
          </a:ln>
        </p:spPr>
      </p:pic>
      <p:sp>
        <p:nvSpPr>
          <p:cNvPr id="53" name="CustomShape 4"/>
          <p:cNvSpPr/>
          <p:nvPr/>
        </p:nvSpPr>
        <p:spPr>
          <a:xfrm>
            <a:off x="609480" y="3976560"/>
            <a:ext cx="5486040" cy="1142532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rPr>
              <a:t>Key</a:t>
            </a:r>
            <a:endParaRPr b="0" lang="fr-FR" sz="3600" spc="-1" strike="noStrike">
              <a:latin typeface="Arial"/>
            </a:endParaRPr>
          </a:p>
          <a:p>
            <a:pPr>
              <a:lnSpc>
                <a:spcPct val="100000"/>
              </a:lnSpc>
            </a:pPr>
            <a:r>
              <a:rPr b="0" lang="fr-FR" sz="3600" spc="-1" strike="noStrike">
                <a:solidFill>
                  <a:srgbClr val="000000"/>
                </a:solidFill>
                <a:latin typeface="Arial"/>
              </a:rPr>
              <a:t>Partners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Narrow"/>
              </a:rPr>
              <a:t>Who are our key Partners?</a:t>
            </a:r>
            <a:endParaRPr b="0" lang="fr-FR" sz="1400" spc="-1" strike="noStrike">
              <a:latin typeface="Arial"/>
            </a:endParaRPr>
          </a:p>
          <a:p>
            <a:pPr>
              <a:lnSpc>
                <a:spcPct val="100000"/>
              </a:lnSpc>
            </a:pPr>
            <a:r>
              <a:rPr b="0" lang="fr-FR" sz="1400" spc="-1" strike="noStrike">
                <a:solidFill>
                  <a:srgbClr val="002060"/>
                </a:solidFill>
                <a:latin typeface="Arial Narrow"/>
              </a:rPr>
              <a:t>Who are our key Suppliers?</a:t>
            </a:r>
            <a:endParaRPr b="0" lang="fr-FR" sz="1400" spc="-1" strike="noStrike">
              <a:latin typeface="Arial"/>
            </a:endParaRPr>
          </a:p>
          <a:p>
            <a:pPr>
              <a:lnSpc>
                <a:spcPct val="100000"/>
              </a:lnSpc>
            </a:pPr>
            <a:r>
              <a:rPr b="0" lang="fr-FR" sz="1400" spc="-1" strike="noStrike">
                <a:solidFill>
                  <a:srgbClr val="002060"/>
                </a:solidFill>
                <a:latin typeface="Arial Narrow"/>
              </a:rPr>
              <a:t>What skills, expertise and access do Partners have that we do not?</a:t>
            </a:r>
            <a:endParaRPr b="0" lang="fr-FR" sz="1400" spc="-1" strike="noStrike">
              <a:latin typeface="Arial"/>
            </a:endParaRPr>
          </a:p>
          <a:p>
            <a:pPr>
              <a:lnSpc>
                <a:spcPct val="100000"/>
              </a:lnSpc>
            </a:pPr>
            <a:r>
              <a:rPr b="0" lang="fr-FR" sz="1400" spc="-1" strike="noStrike">
                <a:solidFill>
                  <a:srgbClr val="002060"/>
                </a:solidFill>
                <a:latin typeface="Arial Narrow"/>
              </a:rPr>
              <a:t>What Partner operations will we piggyback on (Distribution, Sales, Customer Relationships, Fund Raising, etc.)? </a:t>
            </a:r>
            <a:endParaRPr b="0" lang="fr-FR" sz="1400" spc="-1" strike="noStrike">
              <a:latin typeface="Arial"/>
            </a:endParaRPr>
          </a:p>
          <a:p>
            <a:pPr>
              <a:lnSpc>
                <a:spcPct val="100000"/>
              </a:lnSpc>
            </a:pPr>
            <a:r>
              <a:rPr b="0" lang="fr-FR" sz="1400" spc="-1" strike="noStrike">
                <a:solidFill>
                  <a:srgbClr val="002060"/>
                </a:solidFill>
                <a:latin typeface="Arial Narrow"/>
              </a:rPr>
              <a:t>What Partner products or services will we need for our solution to be effective?</a:t>
            </a:r>
            <a:endParaRPr b="0" lang="fr-FR" sz="1400" spc="-1" strike="noStrike">
              <a:latin typeface="Arial"/>
            </a:endParaRPr>
          </a:p>
          <a:p>
            <a:pPr>
              <a:lnSpc>
                <a:spcPct val="100000"/>
              </a:lnSpc>
            </a:pPr>
            <a:r>
              <a:rPr b="0" lang="fr-FR" sz="1400" spc="-1" strike="noStrike">
                <a:solidFill>
                  <a:srgbClr val="002060"/>
                </a:solidFill>
                <a:latin typeface="Arial Narrow"/>
              </a:rPr>
              <a:t>Which Key Resources are we acquiring from partners (Intellectual Property, Licenses, Customer base, Market Knowledge and Access, Advice, Sales force access, Distribution network, etc.)?</a:t>
            </a:r>
            <a:endParaRPr b="0" lang="fr-FR" sz="1400" spc="-1" strike="noStrike">
              <a:latin typeface="Arial"/>
            </a:endParaRPr>
          </a:p>
          <a:p>
            <a:pPr>
              <a:lnSpc>
                <a:spcPct val="100000"/>
              </a:lnSpc>
            </a:pPr>
            <a:r>
              <a:rPr b="0" lang="fr-FR" sz="1400" spc="-1" strike="noStrike">
                <a:solidFill>
                  <a:srgbClr val="002060"/>
                </a:solidFill>
                <a:latin typeface="Arial Narrow"/>
              </a:rPr>
              <a:t>Which Key Activities do partners perform (Fund Raising, Manufacturing, Service Provision, Marketing, Sales, Customer Relationship, Metrics and Measurement, Advice, etc.)?</a:t>
            </a:r>
            <a:endParaRPr b="0" lang="fr-FR" sz="1400" spc="-1" strike="noStrike">
              <a:latin typeface="Arial"/>
            </a:endParaRPr>
          </a:p>
          <a:p>
            <a:pPr>
              <a:lnSpc>
                <a:spcPct val="100000"/>
              </a:lnSpc>
            </a:pPr>
            <a:endParaRPr b="0" lang="fr-FR" sz="1400" spc="-1" strike="noStrike">
              <a:latin typeface="Arial"/>
            </a:endParaRPr>
          </a:p>
          <a:p>
            <a:pPr>
              <a:lnSpc>
                <a:spcPct val="100000"/>
              </a:lnSpc>
            </a:pPr>
            <a:r>
              <a:rPr b="0" i="1" lang="fr-FR" sz="1400" spc="-1" strike="noStrike">
                <a:solidFill>
                  <a:srgbClr val="002060"/>
                </a:solidFill>
                <a:latin typeface="Arial Narrow"/>
              </a:rPr>
              <a:t>Motivations for Partnerships:</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Optimization and economy</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Reduction of risk and uncertainty</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Speed of implementation</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Reduced cost</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Acquisition of particular relationships, knowledge, resources or activities</a:t>
            </a:r>
            <a:endParaRPr b="0" lang="fr-FR" sz="1400" spc="-1" strike="noStrike">
              <a:latin typeface="Arial"/>
            </a:endParaRPr>
          </a:p>
          <a:p>
            <a:pPr>
              <a:lnSpc>
                <a:spcPct val="100000"/>
              </a:lnSpc>
            </a:pPr>
            <a:endParaRPr b="0" lang="fr-FR" sz="1400" spc="-1" strike="noStrike">
              <a:latin typeface="Arial"/>
            </a:endParaRPr>
          </a:p>
        </p:txBody>
      </p:sp>
      <p:sp>
        <p:nvSpPr>
          <p:cNvPr id="54" name="CustomShape 5"/>
          <p:cNvSpPr/>
          <p:nvPr/>
        </p:nvSpPr>
        <p:spPr>
          <a:xfrm>
            <a:off x="6095880" y="3979080"/>
            <a:ext cx="5486040" cy="561060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rPr>
              <a:t>Key</a:t>
            </a:r>
            <a:endParaRPr b="0" lang="fr-FR" sz="3600" spc="-1" strike="noStrike">
              <a:latin typeface="Arial"/>
            </a:endParaRPr>
          </a:p>
          <a:p>
            <a:pPr>
              <a:lnSpc>
                <a:spcPct val="100000"/>
              </a:lnSpc>
            </a:pPr>
            <a:r>
              <a:rPr b="0" lang="fr-FR" sz="3600" spc="-1" strike="noStrike">
                <a:solidFill>
                  <a:srgbClr val="000000"/>
                </a:solidFill>
                <a:latin typeface="Arial"/>
              </a:rPr>
              <a:t>Activities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Narrow"/>
              </a:rPr>
              <a:t>What Key Actions or Activities are required for our: </a:t>
            </a:r>
            <a:endParaRPr b="0" lang="fr-FR" sz="1400" spc="-1" strike="noStrike">
              <a:latin typeface="Arial"/>
            </a:endParaRPr>
          </a:p>
          <a:p>
            <a:pPr>
              <a:lnSpc>
                <a:spcPct val="100000"/>
              </a:lnSpc>
            </a:pPr>
            <a:r>
              <a:rPr b="0" lang="fr-FR" sz="1400" spc="-1" strike="noStrike">
                <a:solidFill>
                  <a:srgbClr val="002060"/>
                </a:solidFill>
                <a:latin typeface="Arial Narrow"/>
              </a:rPr>
              <a:t>Value propositions? Channels? Relationships? Financial Viability?</a:t>
            </a:r>
            <a:endParaRPr b="0" lang="fr-FR" sz="1400" spc="-1" strike="noStrike">
              <a:latin typeface="Arial"/>
            </a:endParaRPr>
          </a:p>
          <a:p>
            <a:pPr>
              <a:lnSpc>
                <a:spcPct val="100000"/>
              </a:lnSpc>
            </a:pPr>
            <a:endParaRPr b="0" lang="fr-FR" sz="1400" spc="-1" strike="noStrike">
              <a:latin typeface="Arial"/>
            </a:endParaRPr>
          </a:p>
          <a:p>
            <a:pPr>
              <a:lnSpc>
                <a:spcPct val="100000"/>
              </a:lnSpc>
            </a:pPr>
            <a:r>
              <a:rPr b="0" i="1" lang="fr-FR" sz="1400" spc="-1" strike="noStrike">
                <a:solidFill>
                  <a:srgbClr val="002060"/>
                </a:solidFill>
                <a:latin typeface="Arial Narrow"/>
              </a:rPr>
              <a:t>Example Startup Activities:</a:t>
            </a:r>
            <a:endParaRPr b="0" lang="fr-FR" sz="1400" spc="-1" strike="noStrike">
              <a:latin typeface="Arial"/>
            </a:endParaRPr>
          </a:p>
          <a:p>
            <a:pPr>
              <a:lnSpc>
                <a:spcPct val="100000"/>
              </a:lnSpc>
            </a:pPr>
            <a:r>
              <a:rPr b="0" i="1" lang="fr-FR" sz="1400" spc="-1" strike="noStrike">
                <a:solidFill>
                  <a:srgbClr val="002060"/>
                </a:solidFill>
                <a:latin typeface="Arial Narrow"/>
              </a:rPr>
              <a:t>Fund Raising; Product and Service Design and Development; Team Building; Solution Testing &amp; Certification; Partnership Selection</a:t>
            </a:r>
            <a:endParaRPr b="0" lang="fr-FR" sz="1400" spc="-1" strike="noStrike">
              <a:latin typeface="Arial"/>
            </a:endParaRPr>
          </a:p>
          <a:p>
            <a:pPr>
              <a:lnSpc>
                <a:spcPct val="100000"/>
              </a:lnSpc>
            </a:pPr>
            <a:endParaRPr b="0" lang="fr-FR" sz="1400" spc="-1" strike="noStrike">
              <a:latin typeface="Arial"/>
            </a:endParaRPr>
          </a:p>
          <a:p>
            <a:pPr>
              <a:lnSpc>
                <a:spcPct val="100000"/>
              </a:lnSpc>
            </a:pPr>
            <a:r>
              <a:rPr b="0" i="1" lang="fr-FR" sz="1400" spc="-1" strike="noStrike">
                <a:solidFill>
                  <a:srgbClr val="002060"/>
                </a:solidFill>
                <a:latin typeface="Arial Narrow"/>
              </a:rPr>
              <a:t>Example Established Project Activities:</a:t>
            </a:r>
            <a:endParaRPr b="0" lang="fr-FR" sz="1400" spc="-1" strike="noStrike">
              <a:latin typeface="Arial"/>
            </a:endParaRPr>
          </a:p>
          <a:p>
            <a:pPr>
              <a:lnSpc>
                <a:spcPct val="100000"/>
              </a:lnSpc>
            </a:pPr>
            <a:r>
              <a:rPr b="0" i="1" lang="fr-FR" sz="1400" spc="-1" strike="noStrike">
                <a:solidFill>
                  <a:srgbClr val="002060"/>
                </a:solidFill>
                <a:latin typeface="Arial Narrow"/>
              </a:rPr>
              <a:t>Manufacturing; Maintenance; Service Delivery; Fund Raising; Marketing; Scaling; Sales; Managing Partners; Distribution and Delivery; Customer Support; What will we do for an encore?</a:t>
            </a:r>
            <a:endParaRPr b="0" lang="fr-FR" sz="1400" spc="-1" strike="noStrike">
              <a:latin typeface="Arial"/>
            </a:endParaRPr>
          </a:p>
        </p:txBody>
      </p:sp>
      <p:sp>
        <p:nvSpPr>
          <p:cNvPr id="55" name="CustomShape 6"/>
          <p:cNvSpPr/>
          <p:nvPr/>
        </p:nvSpPr>
        <p:spPr>
          <a:xfrm>
            <a:off x="17068680" y="3979080"/>
            <a:ext cx="5486040" cy="561060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rPr>
              <a:t>Customer</a:t>
            </a:r>
            <a:endParaRPr b="0" lang="fr-FR" sz="3600" spc="-1" strike="noStrike">
              <a:latin typeface="Arial"/>
            </a:endParaRPr>
          </a:p>
          <a:p>
            <a:pPr>
              <a:lnSpc>
                <a:spcPct val="100000"/>
              </a:lnSpc>
            </a:pPr>
            <a:r>
              <a:rPr b="0" lang="fr-FR" sz="3600" spc="-1" strike="noStrike">
                <a:solidFill>
                  <a:srgbClr val="000000"/>
                </a:solidFill>
                <a:latin typeface="Arial"/>
              </a:rPr>
              <a:t>Relationships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Narrow"/>
              </a:rPr>
              <a:t>What type of relationship do we have as we acquire, retain &amp; maintain our customer segments? High touch? Low touch?</a:t>
            </a:r>
            <a:r>
              <a:rPr b="0" i="1" lang="fr-FR" sz="1400" spc="-1" strike="noStrike">
                <a:solidFill>
                  <a:srgbClr val="002060"/>
                </a:solidFill>
                <a:latin typeface="Arial Narrow"/>
              </a:rPr>
              <a:t> </a:t>
            </a:r>
            <a:endParaRPr b="0" lang="fr-FR" sz="1400" spc="-1" strike="noStrike">
              <a:latin typeface="Arial"/>
            </a:endParaRPr>
          </a:p>
          <a:p>
            <a:pPr>
              <a:lnSpc>
                <a:spcPct val="100000"/>
              </a:lnSpc>
            </a:pPr>
            <a:r>
              <a:rPr b="0" lang="fr-FR" sz="1400" spc="-1" strike="noStrike">
                <a:solidFill>
                  <a:srgbClr val="002060"/>
                </a:solidFill>
                <a:latin typeface="Arial Narrow"/>
              </a:rPr>
              <a:t>How will we reach our customers emotionally?</a:t>
            </a:r>
            <a:endParaRPr b="0" lang="fr-FR" sz="1400" spc="-1" strike="noStrike">
              <a:latin typeface="Arial"/>
            </a:endParaRPr>
          </a:p>
          <a:p>
            <a:pPr>
              <a:lnSpc>
                <a:spcPct val="100000"/>
              </a:lnSpc>
            </a:pPr>
            <a:r>
              <a:rPr b="0" lang="fr-FR" sz="1400" spc="-1" strike="noStrike">
                <a:solidFill>
                  <a:srgbClr val="002060"/>
                </a:solidFill>
                <a:latin typeface="Arial Narrow"/>
              </a:rPr>
              <a:t>What are the barriers to a successful relationship? (Culture, Language, Gender, Accessibility, etc.)</a:t>
            </a:r>
            <a:endParaRPr b="0" lang="fr-FR" sz="1400" spc="-1" strike="noStrike">
              <a:latin typeface="Arial"/>
            </a:endParaRPr>
          </a:p>
          <a:p>
            <a:pPr>
              <a:lnSpc>
                <a:spcPct val="100000"/>
              </a:lnSpc>
            </a:pPr>
            <a:r>
              <a:rPr b="0" lang="fr-FR" sz="1400" spc="-1" strike="noStrike">
                <a:solidFill>
                  <a:srgbClr val="002060"/>
                </a:solidFill>
                <a:latin typeface="Arial Narrow"/>
              </a:rPr>
              <a:t>How do we show our commitment to quality?</a:t>
            </a:r>
            <a:endParaRPr b="0" lang="fr-FR" sz="1400" spc="-1" strike="noStrike">
              <a:latin typeface="Arial"/>
            </a:endParaRPr>
          </a:p>
          <a:p>
            <a:pPr>
              <a:lnSpc>
                <a:spcPct val="100000"/>
              </a:lnSpc>
            </a:pPr>
            <a:r>
              <a:rPr b="0" lang="fr-FR" sz="1400" spc="-1" strike="noStrike">
                <a:solidFill>
                  <a:srgbClr val="002060"/>
                </a:solidFill>
                <a:latin typeface="Arial Narrow"/>
              </a:rPr>
              <a:t>Who will be our front-line representatives?</a:t>
            </a:r>
            <a:endParaRPr b="0" lang="fr-FR" sz="1400" spc="-1" strike="noStrike">
              <a:latin typeface="Arial"/>
            </a:endParaRPr>
          </a:p>
          <a:p>
            <a:pPr>
              <a:lnSpc>
                <a:spcPct val="100000"/>
              </a:lnSpc>
            </a:pPr>
            <a:endParaRPr b="0" lang="fr-FR" sz="1400" spc="-1" strike="noStrike">
              <a:latin typeface="Arial"/>
            </a:endParaRPr>
          </a:p>
          <a:p>
            <a:pPr>
              <a:lnSpc>
                <a:spcPct val="100000"/>
              </a:lnSpc>
            </a:pPr>
            <a:r>
              <a:rPr b="0" i="1" lang="fr-FR" sz="1400" spc="-1" strike="noStrike">
                <a:solidFill>
                  <a:srgbClr val="002060"/>
                </a:solidFill>
                <a:latin typeface="Arial Narrow"/>
              </a:rPr>
              <a:t>Examples:</a:t>
            </a:r>
            <a:endParaRPr b="0" lang="fr-FR" sz="1400" spc="-1" strike="noStrike">
              <a:latin typeface="Arial"/>
            </a:endParaRPr>
          </a:p>
          <a:p>
            <a:pPr>
              <a:lnSpc>
                <a:spcPct val="100000"/>
              </a:lnSpc>
            </a:pPr>
            <a:r>
              <a:rPr b="0" i="1" lang="fr-FR" sz="1400" spc="-1" strike="noStrike">
                <a:solidFill>
                  <a:srgbClr val="002060"/>
                </a:solidFill>
                <a:latin typeface="Arial Narrow"/>
              </a:rPr>
              <a:t>Personal assistance; Communities; Self-Service; Co-creation; Automated Services</a:t>
            </a:r>
            <a:endParaRPr b="0" lang="fr-FR" sz="1400" spc="-1" strike="noStrike">
              <a:latin typeface="Arial"/>
            </a:endParaRPr>
          </a:p>
          <a:p>
            <a:pPr>
              <a:lnSpc>
                <a:spcPct val="100000"/>
              </a:lnSpc>
            </a:pPr>
            <a:r>
              <a:rPr b="0" i="1" lang="fr-FR" sz="1400" spc="-1" strike="noStrike">
                <a:solidFill>
                  <a:srgbClr val="002060"/>
                </a:solidFill>
                <a:latin typeface="Arial Narrow"/>
              </a:rPr>
              <a:t>Who has strong relationships with our customers?</a:t>
            </a:r>
            <a:endParaRPr b="0" lang="fr-FR" sz="1400" spc="-1" strike="noStrike">
              <a:latin typeface="Arial"/>
            </a:endParaRPr>
          </a:p>
          <a:p>
            <a:pPr>
              <a:lnSpc>
                <a:spcPct val="100000"/>
              </a:lnSpc>
            </a:pPr>
            <a:r>
              <a:rPr b="0" i="1" lang="fr-FR" sz="1400" spc="-1" strike="noStrike">
                <a:solidFill>
                  <a:srgbClr val="002060"/>
                </a:solidFill>
                <a:latin typeface="Arial Narrow"/>
              </a:rPr>
              <a:t>Employees; Retailers; Sales Channels; Partners; Service Providers; Distributors; Evangelists</a:t>
            </a:r>
            <a:endParaRPr b="0" lang="fr-FR" sz="1400" spc="-1" strike="noStrike">
              <a:latin typeface="Arial"/>
            </a:endParaRPr>
          </a:p>
        </p:txBody>
      </p:sp>
      <p:sp>
        <p:nvSpPr>
          <p:cNvPr id="56" name="CustomShape 7"/>
          <p:cNvSpPr/>
          <p:nvPr/>
        </p:nvSpPr>
        <p:spPr>
          <a:xfrm>
            <a:off x="22555080" y="3979080"/>
            <a:ext cx="5486040" cy="1142496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rPr>
              <a:t>Customer</a:t>
            </a:r>
            <a:endParaRPr b="0" lang="fr-FR" sz="3600" spc="-1" strike="noStrike">
              <a:latin typeface="Arial"/>
            </a:endParaRPr>
          </a:p>
          <a:p>
            <a:pPr>
              <a:lnSpc>
                <a:spcPct val="100000"/>
              </a:lnSpc>
            </a:pPr>
            <a:r>
              <a:rPr b="0" lang="fr-FR" sz="3600" spc="-1" strike="noStrike">
                <a:solidFill>
                  <a:srgbClr val="000000"/>
                </a:solidFill>
                <a:latin typeface="Arial"/>
              </a:rPr>
              <a:t>Segments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Narrow"/>
              </a:rPr>
              <a:t>Customers:</a:t>
            </a:r>
            <a:endParaRPr b="0" lang="fr-FR" sz="1400" spc="-1" strike="noStrike">
              <a:latin typeface="Arial"/>
            </a:endParaRPr>
          </a:p>
          <a:p>
            <a:pPr>
              <a:lnSpc>
                <a:spcPct val="100000"/>
              </a:lnSpc>
            </a:pPr>
            <a:r>
              <a:rPr b="0" lang="fr-FR" sz="1400" spc="-1" strike="noStrike">
                <a:solidFill>
                  <a:srgbClr val="002060"/>
                </a:solidFill>
                <a:latin typeface="Arial Narrow"/>
              </a:rPr>
              <a:t>For whom are we creating value?</a:t>
            </a:r>
            <a:endParaRPr b="0" lang="fr-FR" sz="1400" spc="-1" strike="noStrike">
              <a:latin typeface="Arial"/>
            </a:endParaRPr>
          </a:p>
          <a:p>
            <a:pPr>
              <a:lnSpc>
                <a:spcPct val="100000"/>
              </a:lnSpc>
            </a:pPr>
            <a:r>
              <a:rPr b="0" lang="fr-FR" sz="1400" spc="-1" strike="noStrike">
                <a:solidFill>
                  <a:srgbClr val="002060"/>
                </a:solidFill>
                <a:latin typeface="Arial Narrow"/>
              </a:rPr>
              <a:t>Who are our most important customers?</a:t>
            </a:r>
            <a:endParaRPr b="0" lang="fr-FR" sz="1400" spc="-1" strike="noStrike">
              <a:latin typeface="Arial"/>
            </a:endParaRPr>
          </a:p>
          <a:p>
            <a:pPr>
              <a:lnSpc>
                <a:spcPct val="100000"/>
              </a:lnSpc>
            </a:pPr>
            <a:r>
              <a:rPr b="0" lang="fr-FR" sz="1400" spc="-1" strike="noStrike">
                <a:solidFill>
                  <a:srgbClr val="002060"/>
                </a:solidFill>
                <a:latin typeface="Arial Narrow"/>
              </a:rPr>
              <a:t>Whose pain are we trying to address?</a:t>
            </a:r>
            <a:endParaRPr b="0" lang="fr-FR" sz="1400" spc="-1" strike="noStrike">
              <a:latin typeface="Arial"/>
            </a:endParaRPr>
          </a:p>
          <a:p>
            <a:pPr>
              <a:lnSpc>
                <a:spcPct val="100000"/>
              </a:lnSpc>
            </a:pPr>
            <a:r>
              <a:rPr b="0" lang="fr-FR" sz="1400" spc="-1" strike="noStrike">
                <a:solidFill>
                  <a:srgbClr val="002060"/>
                </a:solidFill>
                <a:latin typeface="Arial Narrow"/>
              </a:rPr>
              <a:t>Who will gain from our product or service?</a:t>
            </a:r>
            <a:endParaRPr b="0" lang="fr-FR" sz="1400" spc="-1" strike="noStrike">
              <a:latin typeface="Arial"/>
            </a:endParaRPr>
          </a:p>
          <a:p>
            <a:pPr>
              <a:lnSpc>
                <a:spcPct val="100000"/>
              </a:lnSpc>
            </a:pPr>
            <a:r>
              <a:rPr b="0" lang="fr-FR" sz="1400" spc="-1" strike="noStrike">
                <a:solidFill>
                  <a:srgbClr val="002060"/>
                </a:solidFill>
                <a:latin typeface="Arial Narrow"/>
              </a:rPr>
              <a:t>How many customers are in these segments?</a:t>
            </a:r>
            <a:endParaRPr b="0" lang="fr-FR" sz="1400" spc="-1" strike="noStrike">
              <a:latin typeface="Arial"/>
            </a:endParaRPr>
          </a:p>
          <a:p>
            <a:pPr>
              <a:lnSpc>
                <a:spcPct val="100000"/>
              </a:lnSpc>
            </a:pPr>
            <a:r>
              <a:rPr b="0" lang="fr-FR" sz="1400" spc="-1" strike="noStrike">
                <a:solidFill>
                  <a:srgbClr val="002060"/>
                </a:solidFill>
                <a:latin typeface="Arial Narrow"/>
              </a:rPr>
              <a:t>Which customer segments scale or offer a gateway to scale?</a:t>
            </a:r>
            <a:endParaRPr b="0" lang="fr-FR" sz="1400" spc="-1" strike="noStrike">
              <a:latin typeface="Arial"/>
            </a:endParaRPr>
          </a:p>
          <a:p>
            <a:pPr>
              <a:lnSpc>
                <a:spcPct val="100000"/>
              </a:lnSpc>
            </a:pPr>
            <a:r>
              <a:rPr b="0" lang="fr-FR" sz="1400" spc="-1" strike="noStrike">
                <a:solidFill>
                  <a:srgbClr val="002060"/>
                </a:solidFill>
                <a:latin typeface="Arial Narrow"/>
              </a:rPr>
              <a:t>With whom am I competing for this segment?</a:t>
            </a:r>
            <a:endParaRPr b="0" lang="fr-FR" sz="1400" spc="-1" strike="noStrike">
              <a:latin typeface="Arial"/>
            </a:endParaRPr>
          </a:p>
          <a:p>
            <a:pPr>
              <a:lnSpc>
                <a:spcPct val="100000"/>
              </a:lnSpc>
            </a:pPr>
            <a:endParaRPr b="0" lang="fr-FR" sz="1400" spc="-1" strike="noStrike">
              <a:latin typeface="Arial"/>
            </a:endParaRPr>
          </a:p>
          <a:p>
            <a:pPr>
              <a:lnSpc>
                <a:spcPct val="100000"/>
              </a:lnSpc>
            </a:pPr>
            <a:r>
              <a:rPr b="0" lang="fr-FR" sz="1400" spc="-1" strike="noStrike">
                <a:solidFill>
                  <a:srgbClr val="002060"/>
                </a:solidFill>
                <a:latin typeface="Arial Narrow"/>
              </a:rPr>
              <a:t>Impact Stakeholders:</a:t>
            </a:r>
            <a:endParaRPr b="0" lang="fr-FR" sz="1400" spc="-1" strike="noStrike">
              <a:latin typeface="Arial"/>
            </a:endParaRPr>
          </a:p>
          <a:p>
            <a:pPr>
              <a:lnSpc>
                <a:spcPct val="100000"/>
              </a:lnSpc>
            </a:pPr>
            <a:r>
              <a:rPr b="0" lang="fr-FR" sz="1400" spc="-1" strike="noStrike">
                <a:solidFill>
                  <a:srgbClr val="002060"/>
                </a:solidFill>
                <a:latin typeface="Arial Narrow"/>
              </a:rPr>
              <a:t>Who are the main Stakeholders types?</a:t>
            </a:r>
            <a:endParaRPr b="0" lang="fr-FR" sz="1400" spc="-1" strike="noStrike">
              <a:latin typeface="Arial"/>
            </a:endParaRPr>
          </a:p>
          <a:p>
            <a:pPr>
              <a:lnSpc>
                <a:spcPct val="100000"/>
              </a:lnSpc>
            </a:pPr>
            <a:r>
              <a:rPr b="0" lang="fr-FR" sz="1400" spc="-1" strike="noStrike">
                <a:solidFill>
                  <a:srgbClr val="002060"/>
                </a:solidFill>
                <a:latin typeface="Arial Narrow"/>
              </a:rPr>
              <a:t>For which Stakeholders are we creating value?</a:t>
            </a:r>
            <a:endParaRPr b="0" lang="fr-FR" sz="1400" spc="-1" strike="noStrike">
              <a:latin typeface="Arial"/>
            </a:endParaRPr>
          </a:p>
          <a:p>
            <a:pPr>
              <a:lnSpc>
                <a:spcPct val="100000"/>
              </a:lnSpc>
            </a:pPr>
            <a:r>
              <a:rPr b="0" lang="fr-FR" sz="1400" spc="-1" strike="noStrike">
                <a:solidFill>
                  <a:srgbClr val="002060"/>
                </a:solidFill>
                <a:latin typeface="Arial Narrow"/>
              </a:rPr>
              <a:t>Are there particular “segments” within each Stakeholder type?</a:t>
            </a:r>
            <a:endParaRPr b="0" lang="fr-FR" sz="1400" spc="-1" strike="noStrike">
              <a:latin typeface="Arial"/>
            </a:endParaRPr>
          </a:p>
          <a:p>
            <a:pPr>
              <a:lnSpc>
                <a:spcPct val="100000"/>
              </a:lnSpc>
            </a:pPr>
            <a:r>
              <a:rPr b="0" lang="fr-FR" sz="1400" spc="-1" strike="noStrike">
                <a:solidFill>
                  <a:srgbClr val="002060"/>
                </a:solidFill>
                <a:latin typeface="Arial Narrow"/>
              </a:rPr>
              <a:t>What are their main drivers and behaviors?</a:t>
            </a:r>
            <a:endParaRPr b="0" lang="fr-FR" sz="1400" spc="-1" strike="noStrike">
              <a:latin typeface="Arial"/>
            </a:endParaRPr>
          </a:p>
          <a:p>
            <a:pPr>
              <a:lnSpc>
                <a:spcPct val="100000"/>
              </a:lnSpc>
            </a:pPr>
            <a:r>
              <a:rPr b="0" lang="fr-FR" sz="1400" spc="-1" strike="noStrike">
                <a:solidFill>
                  <a:srgbClr val="002060"/>
                </a:solidFill>
                <a:latin typeface="Arial Narrow"/>
              </a:rPr>
              <a:t>Do some stakeholders assume several roles, e.g. are your customers also beneficiaries, are your founders also investors?</a:t>
            </a:r>
            <a:endParaRPr b="0" lang="fr-FR" sz="1400" spc="-1" strike="noStrike">
              <a:latin typeface="Arial"/>
            </a:endParaRPr>
          </a:p>
          <a:p>
            <a:pPr>
              <a:lnSpc>
                <a:spcPct val="100000"/>
              </a:lnSpc>
            </a:pPr>
            <a:endParaRPr b="0" lang="fr-FR" sz="1400" spc="-1" strike="noStrike">
              <a:latin typeface="Arial"/>
            </a:endParaRPr>
          </a:p>
          <a:p>
            <a:pPr>
              <a:lnSpc>
                <a:spcPct val="100000"/>
              </a:lnSpc>
            </a:pPr>
            <a:r>
              <a:rPr b="0" i="1" lang="fr-FR" sz="1400" spc="-1" strike="noStrike">
                <a:solidFill>
                  <a:srgbClr val="002060"/>
                </a:solidFill>
                <a:latin typeface="Arial Narrow"/>
              </a:rPr>
              <a:t>Customer Types:</a:t>
            </a:r>
            <a:endParaRPr b="0" lang="fr-FR" sz="1400" spc="-1" strike="noStrike">
              <a:latin typeface="Arial"/>
            </a:endParaRPr>
          </a:p>
          <a:p>
            <a:pPr marL="114480" indent="-114120">
              <a:lnSpc>
                <a:spcPct val="100000"/>
              </a:lnSpc>
              <a:buClr>
                <a:srgbClr val="002060"/>
              </a:buClr>
              <a:buFont typeface="Arial"/>
              <a:buChar char="•"/>
            </a:pPr>
            <a:r>
              <a:rPr b="0" i="1" lang="fr-FR" sz="1400" spc="-1" strike="noStrike">
                <a:solidFill>
                  <a:srgbClr val="002060"/>
                </a:solidFill>
                <a:latin typeface="Arial Narrow"/>
              </a:rPr>
              <a:t>End Users</a:t>
            </a:r>
            <a:endParaRPr b="0" lang="fr-FR" sz="1400" spc="-1" strike="noStrike">
              <a:latin typeface="Arial"/>
            </a:endParaRPr>
          </a:p>
          <a:p>
            <a:pPr marL="114480" indent="-114120">
              <a:lnSpc>
                <a:spcPct val="100000"/>
              </a:lnSpc>
              <a:buClr>
                <a:srgbClr val="002060"/>
              </a:buClr>
              <a:buFont typeface="Arial"/>
              <a:buChar char="•"/>
            </a:pPr>
            <a:r>
              <a:rPr b="0" i="1" lang="fr-FR" sz="1400" spc="-1" strike="noStrike">
                <a:solidFill>
                  <a:srgbClr val="002060"/>
                </a:solidFill>
                <a:latin typeface="Arial Narrow"/>
              </a:rPr>
              <a:t>Economic Buyers</a:t>
            </a:r>
            <a:endParaRPr b="0" lang="fr-FR" sz="1400" spc="-1" strike="noStrike">
              <a:latin typeface="Arial"/>
            </a:endParaRPr>
          </a:p>
          <a:p>
            <a:pPr marL="114480" indent="-114120">
              <a:lnSpc>
                <a:spcPct val="100000"/>
              </a:lnSpc>
              <a:buClr>
                <a:srgbClr val="002060"/>
              </a:buClr>
              <a:buFont typeface="Arial"/>
              <a:buChar char="•"/>
            </a:pPr>
            <a:r>
              <a:rPr b="0" i="1" lang="fr-FR" sz="1400" spc="-1" strike="noStrike">
                <a:solidFill>
                  <a:srgbClr val="002060"/>
                </a:solidFill>
                <a:latin typeface="Arial Narrow"/>
              </a:rPr>
              <a:t>Decision Makers</a:t>
            </a:r>
            <a:endParaRPr b="0" lang="fr-FR" sz="1400" spc="-1" strike="noStrike">
              <a:latin typeface="Arial"/>
            </a:endParaRPr>
          </a:p>
          <a:p>
            <a:pPr marL="114480" indent="-114120">
              <a:lnSpc>
                <a:spcPct val="100000"/>
              </a:lnSpc>
              <a:buClr>
                <a:srgbClr val="002060"/>
              </a:buClr>
              <a:buFont typeface="Arial"/>
              <a:buChar char="•"/>
            </a:pPr>
            <a:r>
              <a:rPr b="0" i="1" lang="fr-FR" sz="1400" spc="-1" strike="noStrike">
                <a:solidFill>
                  <a:srgbClr val="002060"/>
                </a:solidFill>
                <a:latin typeface="Arial Narrow"/>
              </a:rPr>
              <a:t>Stakeholders</a:t>
            </a:r>
            <a:endParaRPr b="0" lang="fr-FR" sz="1400" spc="-1" strike="noStrike">
              <a:latin typeface="Arial"/>
            </a:endParaRPr>
          </a:p>
          <a:p>
            <a:pPr marL="114480" indent="-114120">
              <a:lnSpc>
                <a:spcPct val="100000"/>
              </a:lnSpc>
              <a:buClr>
                <a:srgbClr val="002060"/>
              </a:buClr>
              <a:buFont typeface="Arial"/>
              <a:buChar char="•"/>
            </a:pPr>
            <a:r>
              <a:rPr b="0" i="1" lang="fr-FR" sz="1400" spc="-1" strike="noStrike">
                <a:solidFill>
                  <a:srgbClr val="002060"/>
                </a:solidFill>
                <a:latin typeface="Arial Narrow"/>
              </a:rPr>
              <a:t>perhaps Influencers, Recommenders &amp; Saboteurs</a:t>
            </a:r>
            <a:endParaRPr b="0" lang="fr-FR" sz="1400" spc="-1" strike="noStrike">
              <a:latin typeface="Arial"/>
            </a:endParaRPr>
          </a:p>
          <a:p>
            <a:pPr>
              <a:lnSpc>
                <a:spcPct val="100000"/>
              </a:lnSpc>
            </a:pPr>
            <a:endParaRPr b="0" lang="fr-FR" sz="1400" spc="-1" strike="noStrike">
              <a:latin typeface="Arial"/>
            </a:endParaRPr>
          </a:p>
        </p:txBody>
      </p:sp>
      <p:sp>
        <p:nvSpPr>
          <p:cNvPr id="57" name="CustomShape 8"/>
          <p:cNvSpPr/>
          <p:nvPr/>
        </p:nvSpPr>
        <p:spPr>
          <a:xfrm>
            <a:off x="609480" y="15404400"/>
            <a:ext cx="13730040" cy="411444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rPr>
              <a:t>Cost Structure</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Narrow"/>
              </a:rPr>
              <a:t>What are the most important costs inherent in our business model?</a:t>
            </a:r>
            <a:endParaRPr b="0" lang="fr-FR" sz="1400" spc="-1" strike="noStrike">
              <a:latin typeface="Arial"/>
            </a:endParaRPr>
          </a:p>
          <a:p>
            <a:pPr>
              <a:lnSpc>
                <a:spcPct val="100000"/>
              </a:lnSpc>
            </a:pPr>
            <a:r>
              <a:rPr b="0" lang="fr-FR" sz="1400" spc="-1" strike="noStrike">
                <a:solidFill>
                  <a:srgbClr val="002060"/>
                </a:solidFill>
                <a:latin typeface="Arial Narrow"/>
              </a:rPr>
              <a:t>Which Key Resources are most expensive? Which Key Activities are most expensive?</a:t>
            </a:r>
            <a:endParaRPr b="0" lang="fr-FR" sz="1400" spc="-1" strike="noStrike">
              <a:latin typeface="Arial"/>
            </a:endParaRPr>
          </a:p>
          <a:p>
            <a:pPr>
              <a:lnSpc>
                <a:spcPct val="100000"/>
              </a:lnSpc>
            </a:pP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Fixed Costs (salaries, rents, utilities, equipment costs, fund raising) – incurred regardless of number of customers served</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Variable costs (Cost of Goods sold, Raw materials, Service agents salaries/commissions) – only incurred when a product or service is provided to a customer</a:t>
            </a:r>
            <a:endParaRPr b="0" lang="fr-FR" sz="1400" spc="-1" strike="noStrike">
              <a:latin typeface="Arial"/>
            </a:endParaRPr>
          </a:p>
          <a:p>
            <a:pPr>
              <a:lnSpc>
                <a:spcPct val="100000"/>
              </a:lnSpc>
            </a:pPr>
            <a:endParaRPr b="0" lang="fr-FR" sz="1400" spc="-1" strike="noStrike">
              <a:latin typeface="Arial"/>
            </a:endParaRPr>
          </a:p>
          <a:p>
            <a:pPr>
              <a:lnSpc>
                <a:spcPct val="100000"/>
              </a:lnSpc>
            </a:pPr>
            <a:r>
              <a:rPr b="0" i="1" lang="fr-FR" sz="1400" spc="-1" strike="noStrike">
                <a:solidFill>
                  <a:srgbClr val="002060"/>
                </a:solidFill>
                <a:latin typeface="Arial Narrow"/>
              </a:rPr>
              <a:t>Reducing Costs strategies:</a:t>
            </a:r>
            <a:endParaRPr b="0" lang="fr-FR" sz="1400" spc="-1" strike="noStrike">
              <a:latin typeface="Arial"/>
            </a:endParaRPr>
          </a:p>
          <a:p>
            <a:pPr>
              <a:lnSpc>
                <a:spcPct val="100000"/>
              </a:lnSpc>
            </a:pPr>
            <a:r>
              <a:rPr b="0" i="1" lang="fr-FR" sz="1400" spc="-1" strike="noStrike">
                <a:solidFill>
                  <a:srgbClr val="002060"/>
                </a:solidFill>
                <a:latin typeface="Arial Narrow"/>
              </a:rPr>
              <a:t>Outsourcing and Partnerships; Economies of Scale; Economies of Scope; Licensing and Franchising; Pro-Bono and Benefits-in-kind</a:t>
            </a:r>
            <a:endParaRPr b="0" lang="fr-FR" sz="1400" spc="-1" strike="noStrike">
              <a:latin typeface="Arial"/>
            </a:endParaRPr>
          </a:p>
          <a:p>
            <a:pPr>
              <a:lnSpc>
                <a:spcPct val="100000"/>
              </a:lnSpc>
            </a:pPr>
            <a:r>
              <a:rPr b="0" lang="fr-FR" sz="2000" spc="-1" strike="noStrike">
                <a:solidFill>
                  <a:srgbClr val="002060"/>
                </a:solidFill>
                <a:latin typeface="Arial Narrow"/>
              </a:rPr>
              <a:t>	</a:t>
            </a:r>
            <a:endParaRPr b="0" lang="fr-FR" sz="2000" spc="-1" strike="noStrike">
              <a:latin typeface="Arial"/>
            </a:endParaRPr>
          </a:p>
          <a:p>
            <a:pPr>
              <a:lnSpc>
                <a:spcPct val="100000"/>
              </a:lnSpc>
            </a:pPr>
            <a:endParaRPr b="0" lang="fr-FR" sz="2000" spc="-1" strike="noStrike">
              <a:latin typeface="Arial"/>
            </a:endParaRPr>
          </a:p>
        </p:txBody>
      </p:sp>
      <p:sp>
        <p:nvSpPr>
          <p:cNvPr id="58" name="CustomShape 9"/>
          <p:cNvSpPr/>
          <p:nvPr/>
        </p:nvSpPr>
        <p:spPr>
          <a:xfrm>
            <a:off x="14340240" y="15404400"/>
            <a:ext cx="13715640" cy="411444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rPr>
              <a:t>Revenue Streams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Narrow"/>
              </a:rPr>
              <a:t>What cash do we generate from each customer segment? </a:t>
            </a:r>
            <a:endParaRPr b="0" lang="fr-FR" sz="1400" spc="-1" strike="noStrike">
              <a:latin typeface="Arial"/>
            </a:endParaRPr>
          </a:p>
          <a:p>
            <a:pPr>
              <a:lnSpc>
                <a:spcPct val="100000"/>
              </a:lnSpc>
            </a:pPr>
            <a:r>
              <a:rPr b="0" lang="fr-FR" sz="1400" spc="-1" strike="noStrike">
                <a:solidFill>
                  <a:srgbClr val="002060"/>
                </a:solidFill>
                <a:latin typeface="Arial Narrow"/>
              </a:rPr>
              <a:t>For what value are our customers really willing to pay (or how will we set our prices)?</a:t>
            </a:r>
            <a:endParaRPr b="0" lang="fr-FR" sz="1400" spc="-1" strike="noStrike">
              <a:latin typeface="Arial"/>
            </a:endParaRPr>
          </a:p>
          <a:p>
            <a:pPr>
              <a:lnSpc>
                <a:spcPct val="100000"/>
              </a:lnSpc>
            </a:pPr>
            <a:r>
              <a:rPr b="0" lang="fr-FR" sz="1400" spc="-1" strike="noStrike">
                <a:solidFill>
                  <a:srgbClr val="002060"/>
                </a:solidFill>
                <a:latin typeface="Arial Narrow"/>
              </a:rPr>
              <a:t>How will be structure the economic exchange (sale, rental, etc.)? How will we conduct the sales transaction?</a:t>
            </a:r>
            <a:endParaRPr b="0" lang="fr-FR" sz="1400" spc="-1" strike="noStrike">
              <a:latin typeface="Arial"/>
            </a:endParaRPr>
          </a:p>
          <a:p>
            <a:pPr>
              <a:lnSpc>
                <a:spcPct val="100000"/>
              </a:lnSpc>
            </a:pPr>
            <a:endParaRPr b="0" lang="fr-FR" sz="1400" spc="-1" strike="noStrike">
              <a:latin typeface="Arial"/>
            </a:endParaRPr>
          </a:p>
          <a:p>
            <a:pPr>
              <a:lnSpc>
                <a:spcPct val="100000"/>
              </a:lnSpc>
            </a:pPr>
            <a:endParaRPr b="0" lang="fr-FR" sz="1400" spc="-1" strike="noStrike">
              <a:latin typeface="Arial"/>
            </a:endParaRPr>
          </a:p>
          <a:p>
            <a:pPr>
              <a:lnSpc>
                <a:spcPct val="100000"/>
              </a:lnSpc>
            </a:pPr>
            <a:endParaRPr b="0" lang="fr-FR" sz="1400" spc="-1" strike="noStrike">
              <a:latin typeface="Arial"/>
            </a:endParaRPr>
          </a:p>
        </p:txBody>
      </p:sp>
      <p:sp>
        <p:nvSpPr>
          <p:cNvPr id="59" name="CustomShape 10"/>
          <p:cNvSpPr/>
          <p:nvPr/>
        </p:nvSpPr>
        <p:spPr>
          <a:xfrm>
            <a:off x="609480" y="953640"/>
            <a:ext cx="27431640" cy="20791800"/>
          </a:xfrm>
          <a:prstGeom prst="rect">
            <a:avLst/>
          </a:prstGeom>
          <a:noFill/>
          <a:ln w="88920">
            <a:solidFill>
              <a:srgbClr val="000000"/>
            </a:solidFill>
            <a:round/>
          </a:ln>
          <a:effectLst>
            <a:outerShdw dist="23040" dir="5400000">
              <a:srgbClr val="000000">
                <a:alpha val="35000"/>
              </a:srgbClr>
            </a:outerShdw>
          </a:effectLst>
        </p:spPr>
        <p:style>
          <a:lnRef idx="0"/>
          <a:fillRef idx="0"/>
          <a:effectRef idx="0"/>
          <a:fontRef idx="minor"/>
        </p:style>
      </p:sp>
      <p:pic>
        <p:nvPicPr>
          <p:cNvPr id="60" name="Picture 27" descr=""/>
          <p:cNvPicPr/>
          <p:nvPr/>
        </p:nvPicPr>
        <p:blipFill>
          <a:blip r:embed="rId4"/>
          <a:stretch/>
        </p:blipFill>
        <p:spPr>
          <a:xfrm>
            <a:off x="26746200" y="4077360"/>
            <a:ext cx="1080720" cy="1379880"/>
          </a:xfrm>
          <a:prstGeom prst="rect">
            <a:avLst/>
          </a:prstGeom>
          <a:ln>
            <a:noFill/>
          </a:ln>
        </p:spPr>
      </p:pic>
      <p:pic>
        <p:nvPicPr>
          <p:cNvPr id="61" name="Picture 30" descr=""/>
          <p:cNvPicPr/>
          <p:nvPr/>
        </p:nvPicPr>
        <p:blipFill>
          <a:blip r:embed="rId5"/>
          <a:stretch/>
        </p:blipFill>
        <p:spPr>
          <a:xfrm>
            <a:off x="4077360" y="4049280"/>
            <a:ext cx="1798920" cy="1362960"/>
          </a:xfrm>
          <a:prstGeom prst="rect">
            <a:avLst/>
          </a:prstGeom>
          <a:ln>
            <a:noFill/>
          </a:ln>
        </p:spPr>
      </p:pic>
      <p:pic>
        <p:nvPicPr>
          <p:cNvPr id="62" name="Picture 31" descr=""/>
          <p:cNvPicPr/>
          <p:nvPr/>
        </p:nvPicPr>
        <p:blipFill>
          <a:blip r:embed="rId6"/>
          <a:stretch/>
        </p:blipFill>
        <p:spPr>
          <a:xfrm>
            <a:off x="12498840" y="15496560"/>
            <a:ext cx="1761840" cy="1357560"/>
          </a:xfrm>
          <a:prstGeom prst="rect">
            <a:avLst/>
          </a:prstGeom>
          <a:ln>
            <a:noFill/>
          </a:ln>
        </p:spPr>
      </p:pic>
      <p:pic>
        <p:nvPicPr>
          <p:cNvPr id="63" name="Picture 32" descr=""/>
          <p:cNvPicPr/>
          <p:nvPr/>
        </p:nvPicPr>
        <p:blipFill>
          <a:blip r:embed="rId7"/>
          <a:stretch/>
        </p:blipFill>
        <p:spPr>
          <a:xfrm>
            <a:off x="26764200" y="15478920"/>
            <a:ext cx="1055880" cy="1382760"/>
          </a:xfrm>
          <a:prstGeom prst="rect">
            <a:avLst/>
          </a:prstGeom>
          <a:ln>
            <a:noFill/>
          </a:ln>
        </p:spPr>
      </p:pic>
      <p:pic>
        <p:nvPicPr>
          <p:cNvPr id="64" name="Picture 33" descr=""/>
          <p:cNvPicPr/>
          <p:nvPr/>
        </p:nvPicPr>
        <p:blipFill>
          <a:blip r:embed="rId8"/>
          <a:stretch/>
        </p:blipFill>
        <p:spPr>
          <a:xfrm>
            <a:off x="10067760" y="4076640"/>
            <a:ext cx="1369440" cy="1486080"/>
          </a:xfrm>
          <a:prstGeom prst="rect">
            <a:avLst/>
          </a:prstGeom>
          <a:ln>
            <a:noFill/>
          </a:ln>
        </p:spPr>
      </p:pic>
      <p:pic>
        <p:nvPicPr>
          <p:cNvPr id="65" name="Picture 35" descr=""/>
          <p:cNvPicPr/>
          <p:nvPr/>
        </p:nvPicPr>
        <p:blipFill>
          <a:blip r:embed="rId9"/>
          <a:stretch/>
        </p:blipFill>
        <p:spPr>
          <a:xfrm>
            <a:off x="21112560" y="4064400"/>
            <a:ext cx="1352880" cy="1370880"/>
          </a:xfrm>
          <a:prstGeom prst="rect">
            <a:avLst/>
          </a:prstGeom>
          <a:ln>
            <a:noFill/>
          </a:ln>
        </p:spPr>
      </p:pic>
      <p:graphicFrame>
        <p:nvGraphicFramePr>
          <p:cNvPr id="66" name="Table 11"/>
          <p:cNvGraphicFramePr/>
          <p:nvPr/>
        </p:nvGraphicFramePr>
        <p:xfrm>
          <a:off x="14605200" y="17056080"/>
          <a:ext cx="10746720" cy="1316160"/>
        </p:xfrm>
        <a:graphic>
          <a:graphicData uri="http://schemas.openxmlformats.org/drawingml/2006/table">
            <a:tbl>
              <a:tblPr/>
              <a:tblGrid>
                <a:gridCol w="3609000"/>
                <a:gridCol w="3612600"/>
                <a:gridCol w="3525480"/>
              </a:tblGrid>
              <a:tr h="370800">
                <a:tc>
                  <a:txBody>
                    <a:bodyPr>
                      <a:noAutofit/>
                    </a:bodyPr>
                    <a:p>
                      <a:pPr>
                        <a:lnSpc>
                          <a:spcPct val="100000"/>
                        </a:lnSpc>
                      </a:pPr>
                      <a:r>
                        <a:rPr b="0" i="1" lang="fr-FR" sz="1400" spc="-1" strike="noStrike">
                          <a:solidFill>
                            <a:srgbClr val="002060"/>
                          </a:solidFill>
                          <a:latin typeface="Arial Narrow"/>
                        </a:rPr>
                        <a:t>Revenue Types:</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Asset sale – selling a “thing”</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Service Fees</a:t>
                      </a:r>
                      <a:r>
                        <a:rPr b="0" i="1" lang="fr-FR" sz="1400" spc="-1" strike="noStrike">
                          <a:solidFill>
                            <a:srgbClr val="002060"/>
                          </a:solidFill>
                          <a:latin typeface="Arial Narrow"/>
                        </a:rPr>
                        <a:t>	</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Usage &amp; Subscription Fees</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Lending/Renting/Leasing</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Licensing</a:t>
                      </a:r>
                      <a:endParaRPr b="0" lang="fr-FR" sz="1400" spc="-1" strike="noStrike">
                        <a:latin typeface="Arial"/>
                      </a:endParaRPr>
                    </a:p>
                  </a:txBody>
                  <a:tcPr marL="91440" marR="91440">
                    <a:noFill/>
                  </a:tcPr>
                </a:tc>
                <a:tc>
                  <a:txBody>
                    <a:bodyPr>
                      <a:noAutofit/>
                    </a:bodyPr>
                    <a:p>
                      <a:pPr>
                        <a:lnSpc>
                          <a:spcPct val="100000"/>
                        </a:lnSpc>
                      </a:pPr>
                      <a:r>
                        <a:rPr b="0" i="1" lang="fr-FR" sz="1400" spc="-1" strike="noStrike">
                          <a:solidFill>
                            <a:srgbClr val="002060"/>
                          </a:solidFill>
                          <a:latin typeface="Arial Narrow"/>
                        </a:rPr>
                        <a:t>Fixed pricing:</a:t>
                      </a:r>
                      <a:endParaRPr b="0" lang="fr-FR" sz="1400" spc="-1" strike="noStrike">
                        <a:latin typeface="Arial"/>
                      </a:endParaRPr>
                    </a:p>
                    <a:p>
                      <a:pPr indent="-216000">
                        <a:lnSpc>
                          <a:spcPct val="100000"/>
                        </a:lnSpc>
                        <a:buClr>
                          <a:srgbClr val="002060"/>
                        </a:buClr>
                        <a:buFont typeface="Arial"/>
                        <a:buChar char="•"/>
                      </a:pPr>
                      <a:r>
                        <a:rPr b="0" i="1" lang="fr-FR" sz="1400" spc="-1" strike="noStrike">
                          <a:solidFill>
                            <a:srgbClr val="002060"/>
                          </a:solidFill>
                          <a:latin typeface="Arial Narrow"/>
                        </a:rPr>
                        <a:t>List Price</a:t>
                      </a:r>
                      <a:endParaRPr b="0" lang="fr-FR" sz="1400" spc="-1" strike="noStrike">
                        <a:latin typeface="Arial"/>
                      </a:endParaRPr>
                    </a:p>
                    <a:p>
                      <a:pPr>
                        <a:lnSpc>
                          <a:spcPct val="100000"/>
                        </a:lnSpc>
                        <a:buClr>
                          <a:srgbClr val="002060"/>
                        </a:buClr>
                        <a:buFont typeface="Arial"/>
                        <a:buChar char="•"/>
                      </a:pPr>
                      <a:r>
                        <a:rPr b="0" i="1" lang="fr-FR" sz="1400" spc="-1" strike="noStrike">
                          <a:solidFill>
                            <a:srgbClr val="002060"/>
                          </a:solidFill>
                          <a:latin typeface="Arial Narrow"/>
                        </a:rPr>
                        <a:t>Customer segment dependent</a:t>
                      </a:r>
                      <a:endParaRPr b="0" lang="fr-FR" sz="1400" spc="-1" strike="noStrike">
                        <a:latin typeface="Arial"/>
                      </a:endParaRPr>
                    </a:p>
                    <a:p>
                      <a:pPr>
                        <a:lnSpc>
                          <a:spcPct val="100000"/>
                        </a:lnSpc>
                        <a:buClr>
                          <a:srgbClr val="002060"/>
                        </a:buClr>
                        <a:buFont typeface="Arial"/>
                        <a:buChar char="•"/>
                      </a:pPr>
                      <a:r>
                        <a:rPr b="0" i="1" lang="fr-FR" sz="1400" spc="-1" strike="noStrike">
                          <a:solidFill>
                            <a:srgbClr val="002060"/>
                          </a:solidFill>
                          <a:latin typeface="Arial Narrow"/>
                        </a:rPr>
                        <a:t>Incentivized pricing</a:t>
                      </a:r>
                      <a:endParaRPr b="0" lang="fr-FR" sz="1400" spc="-1" strike="noStrike">
                        <a:latin typeface="Arial"/>
                      </a:endParaRPr>
                    </a:p>
                    <a:p>
                      <a:pPr>
                        <a:lnSpc>
                          <a:spcPct val="100000"/>
                        </a:lnSpc>
                        <a:buClr>
                          <a:srgbClr val="002060"/>
                        </a:buClr>
                        <a:buFont typeface="Arial"/>
                        <a:buChar char="•"/>
                      </a:pPr>
                      <a:r>
                        <a:rPr b="0" i="1" lang="fr-FR" sz="1400" spc="-1" strike="noStrike">
                          <a:solidFill>
                            <a:srgbClr val="002060"/>
                          </a:solidFill>
                          <a:latin typeface="Arial Narrow"/>
                        </a:rPr>
                        <a:t>Product feature dependent</a:t>
                      </a:r>
                      <a:endParaRPr b="0" lang="fr-FR" sz="1400" spc="-1" strike="noStrike">
                        <a:latin typeface="Arial"/>
                      </a:endParaRPr>
                    </a:p>
                    <a:p>
                      <a:pPr>
                        <a:lnSpc>
                          <a:spcPct val="100000"/>
                        </a:lnSpc>
                        <a:buClr>
                          <a:srgbClr val="002060"/>
                        </a:buClr>
                        <a:buFont typeface="Arial"/>
                        <a:buChar char="•"/>
                      </a:pPr>
                      <a:r>
                        <a:rPr b="0" i="1" lang="fr-FR" sz="1400" spc="-1" strike="noStrike">
                          <a:solidFill>
                            <a:srgbClr val="002060"/>
                          </a:solidFill>
                          <a:latin typeface="Arial Narrow"/>
                        </a:rPr>
                        <a:t>Volume dependent</a:t>
                      </a:r>
                      <a:endParaRPr b="0" lang="fr-FR" sz="1400" spc="-1" strike="noStrike">
                        <a:latin typeface="Arial"/>
                      </a:endParaRPr>
                    </a:p>
                  </a:txBody>
                  <a:tcPr marL="91440" marR="91440">
                    <a:noFill/>
                  </a:tcPr>
                </a:tc>
                <a:tc>
                  <a:txBody>
                    <a:bodyPr>
                      <a:noAutofit/>
                    </a:bodyPr>
                    <a:p>
                      <a:pPr>
                        <a:lnSpc>
                          <a:spcPct val="100000"/>
                        </a:lnSpc>
                      </a:pPr>
                      <a:r>
                        <a:rPr b="0" i="1" lang="fr-FR" sz="1400" spc="-1" strike="noStrike">
                          <a:solidFill>
                            <a:srgbClr val="002060"/>
                          </a:solidFill>
                          <a:latin typeface="Arial Narrow"/>
                        </a:rPr>
                        <a:t>Dynamic pricing:</a:t>
                      </a:r>
                      <a:endParaRPr b="0" lang="fr-FR" sz="1400" spc="-1" strike="noStrike">
                        <a:latin typeface="Arial"/>
                      </a:endParaRPr>
                    </a:p>
                    <a:p>
                      <a:pPr>
                        <a:lnSpc>
                          <a:spcPct val="100000"/>
                        </a:lnSpc>
                        <a:buClr>
                          <a:srgbClr val="002060"/>
                        </a:buClr>
                        <a:buFont typeface="Arial"/>
                        <a:buChar char="•"/>
                      </a:pPr>
                      <a:r>
                        <a:rPr b="0" i="1" lang="fr-FR" sz="1400" spc="-1" strike="noStrike">
                          <a:solidFill>
                            <a:srgbClr val="002060"/>
                          </a:solidFill>
                          <a:latin typeface="Arial Narrow"/>
                        </a:rPr>
                        <a:t>Negotiation (bargaining)</a:t>
                      </a:r>
                      <a:endParaRPr b="0" lang="fr-FR" sz="1400" spc="-1" strike="noStrike">
                        <a:latin typeface="Arial"/>
                      </a:endParaRPr>
                    </a:p>
                    <a:p>
                      <a:pPr>
                        <a:lnSpc>
                          <a:spcPct val="100000"/>
                        </a:lnSpc>
                        <a:buClr>
                          <a:srgbClr val="002060"/>
                        </a:buClr>
                        <a:buFont typeface="Arial"/>
                        <a:buChar char="•"/>
                      </a:pPr>
                      <a:r>
                        <a:rPr b="0" i="1" lang="fr-FR" sz="1400" spc="-1" strike="noStrike">
                          <a:solidFill>
                            <a:srgbClr val="002060"/>
                          </a:solidFill>
                          <a:latin typeface="Arial Narrow"/>
                        </a:rPr>
                        <a:t>Yield Management</a:t>
                      </a:r>
                      <a:endParaRPr b="0" lang="fr-FR" sz="1400" spc="-1" strike="noStrike">
                        <a:latin typeface="Arial"/>
                      </a:endParaRPr>
                    </a:p>
                    <a:p>
                      <a:pPr>
                        <a:lnSpc>
                          <a:spcPct val="100000"/>
                        </a:lnSpc>
                        <a:buClr>
                          <a:srgbClr val="002060"/>
                        </a:buClr>
                        <a:buFont typeface="Arial"/>
                        <a:buChar char="•"/>
                      </a:pPr>
                      <a:r>
                        <a:rPr b="0" i="1" lang="fr-FR" sz="1400" spc="-1" strike="noStrike">
                          <a:solidFill>
                            <a:srgbClr val="002060"/>
                          </a:solidFill>
                          <a:latin typeface="Arial Narrow"/>
                        </a:rPr>
                        <a:t>Real-time-Market</a:t>
                      </a:r>
                      <a:endParaRPr b="0" lang="fr-FR" sz="1400" spc="-1" strike="noStrike">
                        <a:latin typeface="Arial"/>
                      </a:endParaRPr>
                    </a:p>
                    <a:p>
                      <a:pPr>
                        <a:lnSpc>
                          <a:spcPct val="100000"/>
                        </a:lnSpc>
                        <a:buClr>
                          <a:srgbClr val="002060"/>
                        </a:buClr>
                        <a:buFont typeface="Arial"/>
                        <a:buChar char="•"/>
                      </a:pPr>
                      <a:r>
                        <a:rPr b="0" i="1" lang="fr-FR" sz="1400" spc="-1" strike="noStrike">
                          <a:solidFill>
                            <a:srgbClr val="002060"/>
                          </a:solidFill>
                          <a:latin typeface="Arial Narrow"/>
                        </a:rPr>
                        <a:t>Auctions</a:t>
                      </a:r>
                      <a:endParaRPr b="0" lang="fr-FR" sz="1400" spc="-1" strike="noStrike">
                        <a:latin typeface="Arial"/>
                      </a:endParaRPr>
                    </a:p>
                  </a:txBody>
                  <a:tcPr marL="91440" marR="91440">
                    <a:noFill/>
                  </a:tcPr>
                </a:tc>
              </a:tr>
            </a:tbl>
          </a:graphicData>
        </a:graphic>
      </p:graphicFrame>
      <p:sp>
        <p:nvSpPr>
          <p:cNvPr id="67" name="CustomShape 12"/>
          <p:cNvSpPr/>
          <p:nvPr/>
        </p:nvSpPr>
        <p:spPr>
          <a:xfrm>
            <a:off x="611280" y="2361600"/>
            <a:ext cx="13715640" cy="161568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rPr>
              <a:t>Mission</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Narrow"/>
              </a:rPr>
              <a:t>What is our company mission? </a:t>
            </a:r>
            <a:endParaRPr b="0" lang="fr-FR" sz="1400" spc="-1" strike="noStrike">
              <a:latin typeface="Arial"/>
            </a:endParaRPr>
          </a:p>
          <a:p>
            <a:pPr>
              <a:lnSpc>
                <a:spcPct val="100000"/>
              </a:lnSpc>
            </a:pPr>
            <a:r>
              <a:rPr b="0" lang="fr-FR" sz="1400" spc="-1" strike="noStrike">
                <a:solidFill>
                  <a:srgbClr val="002060"/>
                </a:solidFill>
                <a:latin typeface="Arial Narrow"/>
              </a:rPr>
              <a:t>(Whom we serve, how we do so, and the outcomes we create) </a:t>
            </a:r>
            <a:endParaRPr b="0" lang="fr-FR" sz="1400" spc="-1" strike="noStrike">
              <a:latin typeface="Arial"/>
            </a:endParaRPr>
          </a:p>
          <a:p>
            <a:pPr>
              <a:lnSpc>
                <a:spcPct val="100000"/>
              </a:lnSpc>
            </a:pPr>
            <a:endParaRPr b="0" lang="fr-FR" sz="1400" spc="-1" strike="noStrike">
              <a:latin typeface="Arial"/>
            </a:endParaRPr>
          </a:p>
          <a:p>
            <a:pPr>
              <a:lnSpc>
                <a:spcPct val="100000"/>
              </a:lnSpc>
            </a:pPr>
            <a:endParaRPr b="0" lang="fr-FR" sz="1400" spc="-1" strike="noStrike">
              <a:latin typeface="Arial"/>
            </a:endParaRPr>
          </a:p>
          <a:p>
            <a:pPr>
              <a:lnSpc>
                <a:spcPct val="100000"/>
              </a:lnSpc>
            </a:pPr>
            <a:endParaRPr b="0" lang="fr-FR" sz="1400" spc="-1" strike="noStrike">
              <a:latin typeface="Arial"/>
            </a:endParaRPr>
          </a:p>
        </p:txBody>
      </p:sp>
      <p:sp>
        <p:nvSpPr>
          <p:cNvPr id="68" name="CustomShape 13"/>
          <p:cNvSpPr/>
          <p:nvPr/>
        </p:nvSpPr>
        <p:spPr>
          <a:xfrm>
            <a:off x="14325480" y="2361600"/>
            <a:ext cx="13699080" cy="161460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rPr>
              <a:t>Competitive Landscape</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Narrow"/>
              </a:rPr>
              <a:t>Who are our key competitors? (largest, most menacing?)</a:t>
            </a:r>
            <a:endParaRPr b="0" lang="fr-FR" sz="1400" spc="-1" strike="noStrike">
              <a:latin typeface="Arial"/>
            </a:endParaRPr>
          </a:p>
          <a:p>
            <a:pPr>
              <a:lnSpc>
                <a:spcPct val="100000"/>
              </a:lnSpc>
            </a:pPr>
            <a:r>
              <a:rPr b="0" lang="fr-FR" sz="1400" spc="-1" strike="noStrike">
                <a:solidFill>
                  <a:srgbClr val="002060"/>
                </a:solidFill>
                <a:latin typeface="Arial Narrow"/>
              </a:rPr>
              <a:t>How do they compete? What are their value propositions? What are their strengths &amp; weaknesses?</a:t>
            </a:r>
            <a:endParaRPr b="0" lang="fr-FR" sz="1400" spc="-1" strike="noStrike">
              <a:latin typeface="Arial"/>
            </a:endParaRPr>
          </a:p>
          <a:p>
            <a:pPr>
              <a:lnSpc>
                <a:spcPct val="100000"/>
              </a:lnSpc>
            </a:pPr>
            <a:endParaRPr b="0" lang="fr-FR" sz="1400" spc="-1" strike="noStrike">
              <a:latin typeface="Arial"/>
            </a:endParaRPr>
          </a:p>
        </p:txBody>
      </p:sp>
      <p:sp>
        <p:nvSpPr>
          <p:cNvPr id="69" name="CustomShape 14"/>
          <p:cNvSpPr/>
          <p:nvPr/>
        </p:nvSpPr>
        <p:spPr>
          <a:xfrm>
            <a:off x="597600" y="19519200"/>
            <a:ext cx="21222720" cy="222624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rPr>
              <a:t>Impact</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a:rPr>
              <a:t>What impact do you expect to have?</a:t>
            </a:r>
            <a:endParaRPr b="0" lang="fr-FR" sz="1400" spc="-1" strike="noStrike">
              <a:latin typeface="Arial"/>
            </a:endParaRPr>
          </a:p>
          <a:p>
            <a:pPr>
              <a:lnSpc>
                <a:spcPct val="100000"/>
              </a:lnSpc>
            </a:pPr>
            <a:r>
              <a:rPr b="0" lang="fr-FR" sz="1400" spc="-1" strike="noStrike">
                <a:solidFill>
                  <a:srgbClr val="002060"/>
                </a:solidFill>
                <a:latin typeface="Arial"/>
              </a:rPr>
              <a:t>Describe how you might impact lives of users and/or society in general.</a:t>
            </a:r>
            <a:endParaRPr b="0" lang="fr-FR" sz="1400" spc="-1" strike="noStrike">
              <a:latin typeface="Arial"/>
            </a:endParaRPr>
          </a:p>
          <a:p>
            <a:pPr>
              <a:lnSpc>
                <a:spcPct val="100000"/>
              </a:lnSpc>
            </a:pPr>
            <a:r>
              <a:rPr b="0" lang="fr-FR" sz="1400" spc="-1" strike="noStrike">
                <a:solidFill>
                  <a:srgbClr val="002060"/>
                </a:solidFill>
                <a:latin typeface="Arial"/>
              </a:rPr>
              <a:t># of Jobs created (direct and indirect)?</a:t>
            </a:r>
            <a:endParaRPr b="0" lang="fr-FR" sz="1400" spc="-1" strike="noStrike">
              <a:latin typeface="Arial"/>
            </a:endParaRPr>
          </a:p>
          <a:p>
            <a:pPr>
              <a:lnSpc>
                <a:spcPct val="100000"/>
              </a:lnSpc>
            </a:pPr>
            <a:r>
              <a:rPr b="0" lang="fr-FR" sz="1400" spc="-1" strike="noStrike">
                <a:solidFill>
                  <a:srgbClr val="002060"/>
                </a:solidFill>
                <a:latin typeface="Arial"/>
              </a:rPr>
              <a:t># of lives impacted?</a:t>
            </a:r>
            <a:endParaRPr b="0" lang="fr-FR" sz="1400" spc="-1" strike="noStrike">
              <a:latin typeface="Arial"/>
            </a:endParaRPr>
          </a:p>
          <a:p>
            <a:pPr>
              <a:lnSpc>
                <a:spcPct val="100000"/>
              </a:lnSpc>
            </a:pPr>
            <a:endParaRPr b="0" lang="fr-FR" sz="1400" spc="-1" strike="noStrike">
              <a:latin typeface="Arial"/>
            </a:endParaRPr>
          </a:p>
          <a:p>
            <a:pPr>
              <a:lnSpc>
                <a:spcPct val="100000"/>
              </a:lnSpc>
            </a:pPr>
            <a:endParaRPr b="0" lang="fr-FR" sz="1400" spc="-1" strike="noStrike">
              <a:latin typeface="Arial"/>
            </a:endParaRPr>
          </a:p>
        </p:txBody>
      </p:sp>
      <p:pic>
        <p:nvPicPr>
          <p:cNvPr id="70" name="Picture 1" descr=""/>
          <p:cNvPicPr/>
          <p:nvPr/>
        </p:nvPicPr>
        <p:blipFill>
          <a:blip r:embed="rId10"/>
          <a:stretch/>
        </p:blipFill>
        <p:spPr>
          <a:xfrm>
            <a:off x="12399120" y="2461320"/>
            <a:ext cx="1739880" cy="1389600"/>
          </a:xfrm>
          <a:prstGeom prst="rect">
            <a:avLst/>
          </a:prstGeom>
          <a:ln>
            <a:noFill/>
          </a:ln>
        </p:spPr>
      </p:pic>
      <p:pic>
        <p:nvPicPr>
          <p:cNvPr id="71" name="Picture 2" descr=""/>
          <p:cNvPicPr/>
          <p:nvPr/>
        </p:nvPicPr>
        <p:blipFill>
          <a:blip r:embed="rId11"/>
          <a:stretch/>
        </p:blipFill>
        <p:spPr>
          <a:xfrm>
            <a:off x="26449200" y="2458800"/>
            <a:ext cx="1440360" cy="1391760"/>
          </a:xfrm>
          <a:prstGeom prst="rect">
            <a:avLst/>
          </a:prstGeom>
          <a:ln>
            <a:noFill/>
          </a:ln>
        </p:spPr>
      </p:pic>
      <p:sp>
        <p:nvSpPr>
          <p:cNvPr id="72" name="CustomShape 15"/>
          <p:cNvSpPr/>
          <p:nvPr/>
        </p:nvSpPr>
        <p:spPr>
          <a:xfrm>
            <a:off x="609480" y="381240"/>
            <a:ext cx="27463320" cy="427320"/>
          </a:xfrm>
          <a:prstGeom prst="rect">
            <a:avLst/>
          </a:prstGeom>
          <a:noFill/>
          <a:ln w="25560">
            <a:noFill/>
          </a:ln>
        </p:spPr>
        <p:style>
          <a:lnRef idx="0"/>
          <a:fillRef idx="0"/>
          <a:effectRef idx="0"/>
          <a:fontRef idx="minor"/>
        </p:style>
        <p:txBody>
          <a:bodyPr lIns="90000" rIns="90000" tIns="0" bIns="0" anchor="ctr">
            <a:spAutoFit/>
          </a:bodyPr>
          <a:p>
            <a:pPr>
              <a:lnSpc>
                <a:spcPct val="100000"/>
              </a:lnSpc>
            </a:pPr>
            <a:r>
              <a:rPr b="1" i="1" lang="fr-FR" sz="2800" spc="-1" strike="noStrike">
                <a:solidFill>
                  <a:srgbClr val="808080"/>
                </a:solidFill>
                <a:latin typeface="Georgia"/>
              </a:rPr>
              <a:t>Name / Company Name:</a:t>
            </a:r>
            <a:r>
              <a:rPr b="1" i="1" lang="fr-FR" sz="2800" spc="-1" strike="noStrike">
                <a:solidFill>
                  <a:srgbClr val="808080"/>
                </a:solidFill>
                <a:latin typeface="Georgia"/>
              </a:rPr>
              <a:t>	</a:t>
            </a:r>
            <a:r>
              <a:rPr b="1" i="1" lang="fr-FR" sz="2800" spc="-1" strike="noStrike">
                <a:solidFill>
                  <a:srgbClr val="808080"/>
                </a:solidFill>
                <a:latin typeface="Georgia"/>
              </a:rPr>
              <a:t>	</a:t>
            </a:r>
            <a:r>
              <a:rPr b="1" i="1" lang="fr-FR" sz="2800" spc="-1" strike="noStrike">
                <a:solidFill>
                  <a:srgbClr val="808080"/>
                </a:solidFill>
                <a:latin typeface="Georgia"/>
              </a:rPr>
              <a:t>	</a:t>
            </a:r>
            <a:r>
              <a:rPr b="1" i="1" lang="fr-FR" sz="2800" spc="-1" strike="noStrike">
                <a:solidFill>
                  <a:srgbClr val="808080"/>
                </a:solidFill>
                <a:latin typeface="Georgia"/>
              </a:rPr>
              <a:t>	</a:t>
            </a:r>
            <a:r>
              <a:rPr b="1" i="1" lang="fr-FR" sz="2800" spc="-1" strike="noStrike">
                <a:solidFill>
                  <a:srgbClr val="808080"/>
                </a:solidFill>
                <a:latin typeface="Georgia"/>
              </a:rPr>
              <a:t>Date:</a:t>
            </a:r>
            <a:r>
              <a:rPr b="1" i="1" lang="fr-FR" sz="2800" spc="-1" strike="noStrike">
                <a:solidFill>
                  <a:srgbClr val="808080"/>
                </a:solidFill>
                <a:latin typeface="Georgia"/>
              </a:rPr>
              <a:t>	</a:t>
            </a:r>
            <a:r>
              <a:rPr b="1" i="1" lang="fr-FR" sz="2800" spc="-1" strike="noStrike">
                <a:solidFill>
                  <a:srgbClr val="808080"/>
                </a:solidFill>
                <a:latin typeface="Georgia"/>
              </a:rPr>
              <a:t>	</a:t>
            </a:r>
            <a:r>
              <a:rPr b="1" i="1" lang="fr-FR" sz="2800" spc="-1" strike="noStrike">
                <a:solidFill>
                  <a:srgbClr val="808080"/>
                </a:solidFill>
                <a:latin typeface="Georgia"/>
              </a:rPr>
              <a:t>	</a:t>
            </a:r>
            <a:r>
              <a:rPr b="1" i="1" lang="fr-FR" sz="2800" spc="-1" strike="noStrike">
                <a:solidFill>
                  <a:srgbClr val="808080"/>
                </a:solidFill>
                <a:latin typeface="Georgia"/>
              </a:rPr>
              <a:t> BMC Objective:</a:t>
            </a:r>
            <a:endParaRPr b="0" lang="fr-FR" sz="2800" spc="-1" strike="noStrike">
              <a:latin typeface="Arial"/>
            </a:endParaRPr>
          </a:p>
        </p:txBody>
      </p:sp>
      <p:sp>
        <p:nvSpPr>
          <p:cNvPr id="73" name="CustomShape 16"/>
          <p:cNvSpPr/>
          <p:nvPr/>
        </p:nvSpPr>
        <p:spPr>
          <a:xfrm>
            <a:off x="892080" y="1105920"/>
            <a:ext cx="268290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3600" spc="-1" strike="noStrike">
                <a:solidFill>
                  <a:srgbClr val="000000"/>
                </a:solidFill>
                <a:latin typeface="Arial"/>
              </a:rPr>
              <a:t>Problem Statement</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1400" spc="-1" strike="noStrike">
                <a:solidFill>
                  <a:srgbClr val="002060"/>
                </a:solidFill>
                <a:latin typeface="Arial Narrow"/>
              </a:rPr>
              <a:t>What big problem are we setting out to solve? How large is it? How many people are affected? In what geographies? What external factors surround the problem and might influence our strategy and operations, e.g., the economy, technology, political conditions, social conditions, etc.? </a:t>
            </a:r>
            <a:endParaRPr b="0" lang="fr-FR" sz="1400" spc="-1" strike="noStrike">
              <a:latin typeface="Arial"/>
            </a:endParaRPr>
          </a:p>
        </p:txBody>
      </p:sp>
      <p:pic>
        <p:nvPicPr>
          <p:cNvPr id="74" name="Picture 14" descr=""/>
          <p:cNvPicPr/>
          <p:nvPr/>
        </p:nvPicPr>
        <p:blipFill>
          <a:blip r:embed="rId12"/>
          <a:stretch/>
        </p:blipFill>
        <p:spPr>
          <a:xfrm>
            <a:off x="26796960" y="1088640"/>
            <a:ext cx="1004400" cy="1129680"/>
          </a:xfrm>
          <a:prstGeom prst="rect">
            <a:avLst/>
          </a:prstGeom>
          <a:ln>
            <a:noFill/>
          </a:ln>
        </p:spPr>
      </p:pic>
      <p:pic>
        <p:nvPicPr>
          <p:cNvPr id="75" name="Picture 43" descr=""/>
          <p:cNvPicPr/>
          <p:nvPr/>
        </p:nvPicPr>
        <p:blipFill>
          <a:blip r:embed="rId13"/>
          <a:srcRect l="0" t="0" r="0" b="3275"/>
          <a:stretch/>
        </p:blipFill>
        <p:spPr>
          <a:xfrm>
            <a:off x="20458440" y="19709280"/>
            <a:ext cx="1213560" cy="92304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7068680" y="9592560"/>
            <a:ext cx="5486040" cy="580932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rPr>
              <a:t>C</a:t>
            </a:r>
            <a:r>
              <a:rPr b="0" lang="fr-FR" sz="3600" spc="-1" strike="noStrike">
                <a:solidFill>
                  <a:srgbClr val="000000"/>
                </a:solidFill>
                <a:latin typeface="Arial"/>
              </a:rPr>
              <a:t>h</a:t>
            </a:r>
            <a:r>
              <a:rPr b="0" lang="fr-FR" sz="3600" spc="-1" strike="noStrike">
                <a:solidFill>
                  <a:srgbClr val="000000"/>
                </a:solidFill>
                <a:latin typeface="Arial"/>
              </a:rPr>
              <a:t>a</a:t>
            </a:r>
            <a:r>
              <a:rPr b="0" lang="fr-FR" sz="3600" spc="-1" strike="noStrike">
                <a:solidFill>
                  <a:srgbClr val="000000"/>
                </a:solidFill>
                <a:latin typeface="Arial"/>
              </a:rPr>
              <a:t>n</a:t>
            </a:r>
            <a:r>
              <a:rPr b="0" lang="fr-FR" sz="3600" spc="-1" strike="noStrike">
                <a:solidFill>
                  <a:srgbClr val="000000"/>
                </a:solidFill>
                <a:latin typeface="Arial"/>
              </a:rPr>
              <a:t>n</a:t>
            </a:r>
            <a:r>
              <a:rPr b="0" lang="fr-FR" sz="3600" spc="-1" strike="noStrike">
                <a:solidFill>
                  <a:srgbClr val="000000"/>
                </a:solidFill>
                <a:latin typeface="Arial"/>
              </a:rPr>
              <a:t>e</a:t>
            </a:r>
            <a:r>
              <a:rPr b="0" lang="fr-FR" sz="3600" spc="-1" strike="noStrike">
                <a:solidFill>
                  <a:srgbClr val="000000"/>
                </a:solidFill>
                <a:latin typeface="Arial"/>
              </a:rPr>
              <a:t>l</a:t>
            </a:r>
            <a:r>
              <a:rPr b="0" lang="fr-FR" sz="3600" spc="-1" strike="noStrike">
                <a:solidFill>
                  <a:srgbClr val="000000"/>
                </a:solidFill>
                <a:latin typeface="Arial"/>
              </a:rPr>
              <a:t>s</a:t>
            </a:r>
            <a:endParaRPr b="0" lang="fr-FR" sz="3600" spc="-1" strike="noStrike">
              <a:latin typeface="Arial"/>
            </a:endParaRPr>
          </a:p>
          <a:p>
            <a:pPr>
              <a:lnSpc>
                <a:spcPct val="100000"/>
              </a:lnSpc>
            </a:pPr>
            <a:endParaRPr b="0" lang="fr-FR" sz="3600" spc="-1" strike="noStrike">
              <a:latin typeface="Arial"/>
            </a:endParaRPr>
          </a:p>
          <a:p>
            <a:pPr marL="216000" indent="-216000">
              <a:lnSpc>
                <a:spcPct val="100000"/>
              </a:lnSpc>
              <a:buClr>
                <a:srgbClr val="000000"/>
              </a:buClr>
              <a:buSzPct val="45000"/>
              <a:buFont typeface="Wingdings" charset="2"/>
              <a:buChar char=""/>
            </a:pPr>
            <a:r>
              <a:rPr b="0" lang="fr-FR" sz="2800" spc="-1" strike="noStrike">
                <a:solidFill>
                  <a:srgbClr val="000000"/>
                </a:solidFill>
                <a:latin typeface="Arial"/>
              </a:rPr>
              <a:t>F</a:t>
            </a:r>
            <a:r>
              <a:rPr b="0" lang="fr-FR" sz="2800" spc="-1" strike="noStrike">
                <a:solidFill>
                  <a:srgbClr val="000000"/>
                </a:solidFill>
                <a:latin typeface="Arial"/>
              </a:rPr>
              <a:t>o</a:t>
            </a:r>
            <a:r>
              <a:rPr b="0" lang="fr-FR" sz="2800" spc="-1" strike="noStrike">
                <a:solidFill>
                  <a:srgbClr val="000000"/>
                </a:solidFill>
                <a:latin typeface="Arial"/>
              </a:rPr>
              <a:t>i</a:t>
            </a:r>
            <a:r>
              <a:rPr b="0" lang="fr-FR" sz="2800" spc="-1" strike="noStrike">
                <a:solidFill>
                  <a:srgbClr val="000000"/>
                </a:solidFill>
                <a:latin typeface="Arial"/>
              </a:rPr>
              <a:t>r</a:t>
            </a:r>
            <a:r>
              <a:rPr b="0" lang="fr-FR" sz="2800" spc="-1" strike="noStrike">
                <a:solidFill>
                  <a:srgbClr val="000000"/>
                </a:solidFill>
                <a:latin typeface="Arial"/>
              </a:rPr>
              <a:t>e</a:t>
            </a:r>
            <a:r>
              <a:rPr b="0" lang="fr-FR" sz="2800" spc="-1" strike="noStrike">
                <a:solidFill>
                  <a:srgbClr val="000000"/>
                </a:solidFill>
                <a:latin typeface="Arial"/>
              </a:rPr>
              <a:t>s</a:t>
            </a:r>
            <a:r>
              <a:rPr b="0" lang="fr-FR" sz="2800" spc="-1" strike="noStrike">
                <a:solidFill>
                  <a:srgbClr val="000000"/>
                </a:solidFill>
                <a:latin typeface="Arial"/>
              </a:rPr>
              <a:t> </a:t>
            </a:r>
            <a:r>
              <a:rPr b="0" lang="fr-FR" sz="2800" spc="-1" strike="noStrike">
                <a:solidFill>
                  <a:srgbClr val="000000"/>
                </a:solidFill>
                <a:latin typeface="Arial"/>
              </a:rPr>
              <a:t>(</a:t>
            </a:r>
            <a:r>
              <a:rPr b="0" lang="fr-FR" sz="2800" spc="-1" strike="noStrike">
                <a:solidFill>
                  <a:srgbClr val="000000"/>
                </a:solidFill>
                <a:latin typeface="Arial"/>
              </a:rPr>
              <a:t>F</a:t>
            </a:r>
            <a:r>
              <a:rPr b="0" lang="fr-FR" sz="2800" spc="-1" strike="noStrike">
                <a:solidFill>
                  <a:srgbClr val="000000"/>
                </a:solidFill>
                <a:latin typeface="Arial"/>
              </a:rPr>
              <a:t>I</a:t>
            </a:r>
            <a:r>
              <a:rPr b="0" lang="fr-FR" sz="2800" spc="-1" strike="noStrike">
                <a:solidFill>
                  <a:srgbClr val="000000"/>
                </a:solidFill>
                <a:latin typeface="Arial"/>
              </a:rPr>
              <a:t>A</a:t>
            </a:r>
            <a:r>
              <a:rPr b="0" lang="fr-FR" sz="2800" spc="-1" strike="noStrike">
                <a:solidFill>
                  <a:srgbClr val="000000"/>
                </a:solidFill>
                <a:latin typeface="Arial"/>
              </a:rPr>
              <a:t>R</a:t>
            </a:r>
            <a:r>
              <a:rPr b="0" lang="fr-FR" sz="2800" spc="-1" strike="noStrike">
                <a:solidFill>
                  <a:srgbClr val="000000"/>
                </a:solidFill>
                <a:latin typeface="Arial"/>
              </a:rPr>
              <a:t>A</a:t>
            </a:r>
            <a:r>
              <a:rPr b="0" lang="fr-FR" sz="2800" spc="-1" strike="noStrike">
                <a:solidFill>
                  <a:srgbClr val="000000"/>
                </a:solidFill>
                <a:latin typeface="Arial"/>
              </a:rPr>
              <a:t>)</a:t>
            </a:r>
            <a:endParaRPr b="0" lang="fr-FR" sz="2800" spc="-1" strike="noStrike">
              <a:latin typeface="Arial"/>
            </a:endParaRPr>
          </a:p>
          <a:p>
            <a:pPr marL="216000" indent="-216000">
              <a:lnSpc>
                <a:spcPct val="100000"/>
              </a:lnSpc>
              <a:buClr>
                <a:srgbClr val="000000"/>
              </a:buClr>
              <a:buSzPct val="45000"/>
              <a:buFont typeface="Wingdings" charset="2"/>
              <a:buChar char=""/>
            </a:pPr>
            <a:endParaRPr b="0" lang="fr-FR" sz="2800" spc="-1" strike="noStrike">
              <a:latin typeface="Arial"/>
            </a:endParaRPr>
          </a:p>
          <a:p>
            <a:pPr marL="216000" indent="-216000">
              <a:lnSpc>
                <a:spcPct val="100000"/>
              </a:lnSpc>
              <a:buClr>
                <a:srgbClr val="000000"/>
              </a:buClr>
              <a:buSzPct val="45000"/>
              <a:buFont typeface="Wingdings" charset="2"/>
              <a:buChar char=""/>
            </a:pPr>
            <a:r>
              <a:rPr b="0" lang="fr-FR" sz="2800" spc="-1" strike="noStrike">
                <a:solidFill>
                  <a:srgbClr val="000000"/>
                </a:solidFill>
                <a:latin typeface="Arial"/>
              </a:rPr>
              <a:t>C</a:t>
            </a:r>
            <a:r>
              <a:rPr b="0" lang="fr-FR" sz="2800" spc="-1" strike="noStrike">
                <a:solidFill>
                  <a:srgbClr val="000000"/>
                </a:solidFill>
                <a:latin typeface="Arial"/>
              </a:rPr>
              <a:t>o</a:t>
            </a:r>
            <a:r>
              <a:rPr b="0" lang="fr-FR" sz="2800" spc="-1" strike="noStrike">
                <a:solidFill>
                  <a:srgbClr val="000000"/>
                </a:solidFill>
                <a:latin typeface="Arial"/>
              </a:rPr>
              <a:t>m</a:t>
            </a:r>
            <a:r>
              <a:rPr b="0" lang="fr-FR" sz="2800" spc="-1" strike="noStrike">
                <a:solidFill>
                  <a:srgbClr val="000000"/>
                </a:solidFill>
                <a:latin typeface="Arial"/>
              </a:rPr>
              <a:t>m</a:t>
            </a:r>
            <a:r>
              <a:rPr b="0" lang="fr-FR" sz="2800" spc="-1" strike="noStrike">
                <a:solidFill>
                  <a:srgbClr val="000000"/>
                </a:solidFill>
                <a:latin typeface="Arial"/>
              </a:rPr>
              <a:t>u</a:t>
            </a:r>
            <a:r>
              <a:rPr b="0" lang="fr-FR" sz="2800" spc="-1" strike="noStrike">
                <a:solidFill>
                  <a:srgbClr val="000000"/>
                </a:solidFill>
                <a:latin typeface="Arial"/>
              </a:rPr>
              <a:t>n</a:t>
            </a:r>
            <a:r>
              <a:rPr b="0" lang="fr-FR" sz="2800" spc="-1" strike="noStrike">
                <a:solidFill>
                  <a:srgbClr val="000000"/>
                </a:solidFill>
                <a:latin typeface="Arial"/>
              </a:rPr>
              <a:t>i</a:t>
            </a:r>
            <a:r>
              <a:rPr b="0" lang="fr-FR" sz="2800" spc="-1" strike="noStrike">
                <a:solidFill>
                  <a:srgbClr val="000000"/>
                </a:solidFill>
                <a:latin typeface="Arial"/>
              </a:rPr>
              <a:t>c</a:t>
            </a:r>
            <a:r>
              <a:rPr b="0" lang="fr-FR" sz="2800" spc="-1" strike="noStrike">
                <a:solidFill>
                  <a:srgbClr val="000000"/>
                </a:solidFill>
                <a:latin typeface="Arial"/>
              </a:rPr>
              <a:t>a</a:t>
            </a:r>
            <a:r>
              <a:rPr b="0" lang="fr-FR" sz="2800" spc="-1" strike="noStrike">
                <a:solidFill>
                  <a:srgbClr val="000000"/>
                </a:solidFill>
                <a:latin typeface="Arial"/>
              </a:rPr>
              <a:t>t</a:t>
            </a:r>
            <a:r>
              <a:rPr b="0" lang="fr-FR" sz="2800" spc="-1" strike="noStrike">
                <a:solidFill>
                  <a:srgbClr val="000000"/>
                </a:solidFill>
                <a:latin typeface="Arial"/>
              </a:rPr>
              <a:t>i</a:t>
            </a:r>
            <a:r>
              <a:rPr b="0" lang="fr-FR" sz="2800" spc="-1" strike="noStrike">
                <a:solidFill>
                  <a:srgbClr val="000000"/>
                </a:solidFill>
                <a:latin typeface="Arial"/>
              </a:rPr>
              <a:t>o</a:t>
            </a:r>
            <a:r>
              <a:rPr b="0" lang="fr-FR" sz="2800" spc="-1" strike="noStrike">
                <a:solidFill>
                  <a:srgbClr val="000000"/>
                </a:solidFill>
                <a:latin typeface="Arial"/>
              </a:rPr>
              <a:t>n</a:t>
            </a:r>
            <a:r>
              <a:rPr b="0" lang="fr-FR" sz="2800" spc="-1" strike="noStrike">
                <a:solidFill>
                  <a:srgbClr val="000000"/>
                </a:solidFill>
                <a:latin typeface="Arial"/>
              </a:rPr>
              <a:t> </a:t>
            </a:r>
            <a:r>
              <a:rPr b="0" lang="fr-FR" sz="2800" spc="-1" strike="noStrike">
                <a:solidFill>
                  <a:srgbClr val="000000"/>
                </a:solidFill>
                <a:latin typeface="Arial"/>
              </a:rPr>
              <a:t>T</a:t>
            </a:r>
            <a:r>
              <a:rPr b="0" lang="fr-FR" sz="2800" spc="-1" strike="noStrike">
                <a:solidFill>
                  <a:srgbClr val="000000"/>
                </a:solidFill>
                <a:latin typeface="Arial"/>
              </a:rPr>
              <a:t>V</a:t>
            </a:r>
            <a:r>
              <a:rPr b="0" lang="fr-FR" sz="2800" spc="-1" strike="noStrike">
                <a:solidFill>
                  <a:srgbClr val="000000"/>
                </a:solidFill>
                <a:latin typeface="Arial"/>
              </a:rPr>
              <a:t> </a:t>
            </a:r>
            <a:r>
              <a:rPr b="0" lang="fr-FR" sz="2800" spc="-1" strike="noStrike">
                <a:solidFill>
                  <a:srgbClr val="000000"/>
                </a:solidFill>
                <a:latin typeface="Arial"/>
              </a:rPr>
              <a:t>&amp;</a:t>
            </a:r>
            <a:r>
              <a:rPr b="0" lang="fr-FR" sz="2800" spc="-1" strike="noStrike">
                <a:solidFill>
                  <a:srgbClr val="000000"/>
                </a:solidFill>
                <a:latin typeface="Arial"/>
              </a:rPr>
              <a:t> </a:t>
            </a:r>
            <a:r>
              <a:rPr b="0" lang="fr-FR" sz="2800" spc="-1" strike="noStrike">
                <a:solidFill>
                  <a:srgbClr val="000000"/>
                </a:solidFill>
                <a:latin typeface="Arial"/>
              </a:rPr>
              <a:t>R</a:t>
            </a:r>
            <a:r>
              <a:rPr b="0" lang="fr-FR" sz="2800" spc="-1" strike="noStrike">
                <a:solidFill>
                  <a:srgbClr val="000000"/>
                </a:solidFill>
                <a:latin typeface="Arial"/>
              </a:rPr>
              <a:t>A</a:t>
            </a:r>
            <a:r>
              <a:rPr b="0" lang="fr-FR" sz="2800" spc="-1" strike="noStrike">
                <a:solidFill>
                  <a:srgbClr val="000000"/>
                </a:solidFill>
                <a:latin typeface="Arial"/>
              </a:rPr>
              <a:t>D</a:t>
            </a:r>
            <a:r>
              <a:rPr b="0" lang="fr-FR" sz="2800" spc="-1" strike="noStrike">
                <a:solidFill>
                  <a:srgbClr val="000000"/>
                </a:solidFill>
                <a:latin typeface="Arial"/>
              </a:rPr>
              <a:t>I</a:t>
            </a:r>
            <a:r>
              <a:rPr b="0" lang="fr-FR" sz="2800" spc="-1" strike="noStrike">
                <a:solidFill>
                  <a:srgbClr val="000000"/>
                </a:solidFill>
                <a:latin typeface="Arial"/>
              </a:rPr>
              <a:t>O</a:t>
            </a:r>
            <a:endParaRPr b="0" lang="fr-FR" sz="2800" spc="-1" strike="noStrike">
              <a:latin typeface="Arial"/>
            </a:endParaRPr>
          </a:p>
          <a:p>
            <a:pPr marL="216000" indent="-216000">
              <a:lnSpc>
                <a:spcPct val="100000"/>
              </a:lnSpc>
              <a:buClr>
                <a:srgbClr val="000000"/>
              </a:buClr>
              <a:buSzPct val="45000"/>
              <a:buFont typeface="Wingdings" charset="2"/>
              <a:buChar char=""/>
            </a:pPr>
            <a:endParaRPr b="0" lang="fr-FR" sz="2800" spc="-1" strike="noStrike">
              <a:latin typeface="Arial"/>
            </a:endParaRPr>
          </a:p>
          <a:p>
            <a:pPr marL="216000" indent="-216000">
              <a:lnSpc>
                <a:spcPct val="100000"/>
              </a:lnSpc>
              <a:buClr>
                <a:srgbClr val="000000"/>
              </a:buClr>
              <a:buSzPct val="45000"/>
              <a:buFont typeface="Wingdings" charset="2"/>
              <a:buChar char=""/>
            </a:pPr>
            <a:r>
              <a:rPr b="0" lang="fr-FR" sz="2800" spc="-1" strike="noStrike">
                <a:solidFill>
                  <a:srgbClr val="000000"/>
                </a:solidFill>
                <a:latin typeface="Arial"/>
              </a:rPr>
              <a:t>S</a:t>
            </a:r>
            <a:r>
              <a:rPr b="0" lang="fr-FR" sz="2800" spc="-1" strike="noStrike">
                <a:solidFill>
                  <a:srgbClr val="000000"/>
                </a:solidFill>
                <a:latin typeface="Arial"/>
              </a:rPr>
              <a:t>e</a:t>
            </a:r>
            <a:r>
              <a:rPr b="0" lang="fr-FR" sz="2800" spc="-1" strike="noStrike">
                <a:solidFill>
                  <a:srgbClr val="000000"/>
                </a:solidFill>
                <a:latin typeface="Arial"/>
              </a:rPr>
              <a:t>m</a:t>
            </a:r>
            <a:r>
              <a:rPr b="0" lang="fr-FR" sz="2800" spc="-1" strike="noStrike">
                <a:solidFill>
                  <a:srgbClr val="000000"/>
                </a:solidFill>
                <a:latin typeface="Arial"/>
              </a:rPr>
              <a:t>i</a:t>
            </a:r>
            <a:r>
              <a:rPr b="0" lang="fr-FR" sz="2800" spc="-1" strike="noStrike">
                <a:solidFill>
                  <a:srgbClr val="000000"/>
                </a:solidFill>
                <a:latin typeface="Arial"/>
              </a:rPr>
              <a:t>n</a:t>
            </a:r>
            <a:r>
              <a:rPr b="0" lang="fr-FR" sz="2800" spc="-1" strike="noStrike">
                <a:solidFill>
                  <a:srgbClr val="000000"/>
                </a:solidFill>
                <a:latin typeface="Arial"/>
              </a:rPr>
              <a:t>a</a:t>
            </a:r>
            <a:r>
              <a:rPr b="0" lang="fr-FR" sz="2800" spc="-1" strike="noStrike">
                <a:solidFill>
                  <a:srgbClr val="000000"/>
                </a:solidFill>
                <a:latin typeface="Arial"/>
              </a:rPr>
              <a:t>i</a:t>
            </a:r>
            <a:r>
              <a:rPr b="0" lang="fr-FR" sz="2800" spc="-1" strike="noStrike">
                <a:solidFill>
                  <a:srgbClr val="000000"/>
                </a:solidFill>
                <a:latin typeface="Arial"/>
              </a:rPr>
              <a:t>r</a:t>
            </a:r>
            <a:r>
              <a:rPr b="0" lang="fr-FR" sz="2800" spc="-1" strike="noStrike">
                <a:solidFill>
                  <a:srgbClr val="000000"/>
                </a:solidFill>
                <a:latin typeface="Arial"/>
              </a:rPr>
              <a:t>e</a:t>
            </a:r>
            <a:r>
              <a:rPr b="0" lang="fr-FR" sz="2800" spc="-1" strike="noStrike">
                <a:solidFill>
                  <a:srgbClr val="000000"/>
                </a:solidFill>
                <a:latin typeface="Arial"/>
              </a:rPr>
              <a:t>s</a:t>
            </a:r>
            <a:r>
              <a:rPr b="0" lang="fr-FR" sz="2800" spc="-1" strike="noStrike">
                <a:solidFill>
                  <a:srgbClr val="000000"/>
                </a:solidFill>
                <a:latin typeface="Arial"/>
              </a:rPr>
              <a:t> </a:t>
            </a:r>
            <a:r>
              <a:rPr b="0" lang="fr-FR" sz="2800" spc="-1" strike="noStrike">
                <a:solidFill>
                  <a:srgbClr val="000000"/>
                </a:solidFill>
                <a:latin typeface="Arial"/>
              </a:rPr>
              <a:t>d</a:t>
            </a:r>
            <a:r>
              <a:rPr b="0" lang="fr-FR" sz="2800" spc="-1" strike="noStrike">
                <a:solidFill>
                  <a:srgbClr val="000000"/>
                </a:solidFill>
                <a:latin typeface="Arial"/>
              </a:rPr>
              <a:t>’</a:t>
            </a:r>
            <a:r>
              <a:rPr b="0" lang="fr-FR" sz="2800" spc="-1" strike="noStrike">
                <a:solidFill>
                  <a:srgbClr val="000000"/>
                </a:solidFill>
                <a:latin typeface="Arial"/>
              </a:rPr>
              <a:t>I</a:t>
            </a:r>
            <a:r>
              <a:rPr b="0" lang="fr-FR" sz="2800" spc="-1" strike="noStrike">
                <a:solidFill>
                  <a:srgbClr val="000000"/>
                </a:solidFill>
                <a:latin typeface="Arial"/>
              </a:rPr>
              <a:t>n</a:t>
            </a:r>
            <a:r>
              <a:rPr b="0" lang="fr-FR" sz="2800" spc="-1" strike="noStrike">
                <a:solidFill>
                  <a:srgbClr val="000000"/>
                </a:solidFill>
                <a:latin typeface="Arial"/>
              </a:rPr>
              <a:t>f</a:t>
            </a:r>
            <a:r>
              <a:rPr b="0" lang="fr-FR" sz="2800" spc="-1" strike="noStrike">
                <a:solidFill>
                  <a:srgbClr val="000000"/>
                </a:solidFill>
                <a:latin typeface="Arial"/>
              </a:rPr>
              <a:t>o</a:t>
            </a:r>
            <a:r>
              <a:rPr b="0" lang="fr-FR" sz="2800" spc="-1" strike="noStrike">
                <a:solidFill>
                  <a:srgbClr val="000000"/>
                </a:solidFill>
                <a:latin typeface="Arial"/>
              </a:rPr>
              <a:t>r</a:t>
            </a:r>
            <a:r>
              <a:rPr b="0" lang="fr-FR" sz="2800" spc="-1" strike="noStrike">
                <a:solidFill>
                  <a:srgbClr val="000000"/>
                </a:solidFill>
                <a:latin typeface="Arial"/>
              </a:rPr>
              <a:t>m</a:t>
            </a:r>
            <a:r>
              <a:rPr b="0" lang="fr-FR" sz="2800" spc="-1" strike="noStrike">
                <a:solidFill>
                  <a:srgbClr val="000000"/>
                </a:solidFill>
                <a:latin typeface="Arial"/>
              </a:rPr>
              <a:t>a</a:t>
            </a:r>
            <a:r>
              <a:rPr b="0" lang="fr-FR" sz="2800" spc="-1" strike="noStrike">
                <a:solidFill>
                  <a:srgbClr val="000000"/>
                </a:solidFill>
                <a:latin typeface="Arial"/>
              </a:rPr>
              <a:t>t</a:t>
            </a:r>
            <a:r>
              <a:rPr b="0" lang="fr-FR" sz="2800" spc="-1" strike="noStrike">
                <a:solidFill>
                  <a:srgbClr val="000000"/>
                </a:solidFill>
                <a:latin typeface="Arial"/>
              </a:rPr>
              <a:t>i</a:t>
            </a:r>
            <a:r>
              <a:rPr b="0" lang="fr-FR" sz="2800" spc="-1" strike="noStrike">
                <a:solidFill>
                  <a:srgbClr val="000000"/>
                </a:solidFill>
                <a:latin typeface="Arial"/>
              </a:rPr>
              <a:t>o</a:t>
            </a:r>
            <a:r>
              <a:rPr b="0" lang="fr-FR" sz="2800" spc="-1" strike="noStrike">
                <a:solidFill>
                  <a:srgbClr val="000000"/>
                </a:solidFill>
                <a:latin typeface="Arial"/>
              </a:rPr>
              <a:t>n</a:t>
            </a:r>
            <a:r>
              <a:rPr b="0" lang="fr-FR" sz="2800" spc="-1" strike="noStrike">
                <a:solidFill>
                  <a:srgbClr val="000000"/>
                </a:solidFill>
                <a:latin typeface="Arial"/>
              </a:rPr>
              <a:t> </a:t>
            </a:r>
            <a:r>
              <a:rPr b="0" lang="fr-FR" sz="2800" spc="-1" strike="noStrike">
                <a:solidFill>
                  <a:srgbClr val="000000"/>
                </a:solidFill>
                <a:latin typeface="Arial"/>
              </a:rPr>
              <a:t>e</a:t>
            </a:r>
            <a:r>
              <a:rPr b="0" lang="fr-FR" sz="2800" spc="-1" strike="noStrike">
                <a:solidFill>
                  <a:srgbClr val="000000"/>
                </a:solidFill>
                <a:latin typeface="Arial"/>
              </a:rPr>
              <a:t>t</a:t>
            </a:r>
            <a:r>
              <a:rPr b="0" lang="fr-FR" sz="2800" spc="-1" strike="noStrike">
                <a:solidFill>
                  <a:srgbClr val="000000"/>
                </a:solidFill>
                <a:latin typeface="Arial"/>
              </a:rPr>
              <a:t> </a:t>
            </a:r>
            <a:r>
              <a:rPr b="0" lang="fr-FR" sz="2800" spc="-1" strike="noStrike">
                <a:solidFill>
                  <a:srgbClr val="000000"/>
                </a:solidFill>
                <a:latin typeface="Arial"/>
              </a:rPr>
              <a:t>d</a:t>
            </a:r>
            <a:r>
              <a:rPr b="0" lang="fr-FR" sz="2800" spc="-1" strike="noStrike">
                <a:solidFill>
                  <a:srgbClr val="000000"/>
                </a:solidFill>
                <a:latin typeface="Arial"/>
              </a:rPr>
              <a:t>e</a:t>
            </a:r>
            <a:r>
              <a:rPr b="0" lang="fr-FR" sz="2800" spc="-1" strike="noStrike">
                <a:solidFill>
                  <a:srgbClr val="000000"/>
                </a:solidFill>
                <a:latin typeface="Arial"/>
              </a:rPr>
              <a:t> </a:t>
            </a:r>
            <a:r>
              <a:rPr b="0" lang="fr-FR" sz="2800" spc="-1" strike="noStrike">
                <a:solidFill>
                  <a:srgbClr val="000000"/>
                </a:solidFill>
                <a:latin typeface="Arial"/>
              </a:rPr>
              <a:t>F</a:t>
            </a:r>
            <a:r>
              <a:rPr b="0" lang="fr-FR" sz="2800" spc="-1" strike="noStrike">
                <a:solidFill>
                  <a:srgbClr val="000000"/>
                </a:solidFill>
                <a:latin typeface="Arial"/>
              </a:rPr>
              <a:t>o</a:t>
            </a:r>
            <a:r>
              <a:rPr b="0" lang="fr-FR" sz="2800" spc="-1" strike="noStrike">
                <a:solidFill>
                  <a:srgbClr val="000000"/>
                </a:solidFill>
                <a:latin typeface="Arial"/>
              </a:rPr>
              <a:t>r</a:t>
            </a:r>
            <a:r>
              <a:rPr b="0" lang="fr-FR" sz="2800" spc="-1" strike="noStrike">
                <a:solidFill>
                  <a:srgbClr val="000000"/>
                </a:solidFill>
                <a:latin typeface="Arial"/>
              </a:rPr>
              <a:t>m</a:t>
            </a:r>
            <a:r>
              <a:rPr b="0" lang="fr-FR" sz="2800" spc="-1" strike="noStrike">
                <a:solidFill>
                  <a:srgbClr val="000000"/>
                </a:solidFill>
                <a:latin typeface="Arial"/>
              </a:rPr>
              <a:t>a</a:t>
            </a:r>
            <a:r>
              <a:rPr b="0" lang="fr-FR" sz="2800" spc="-1" strike="noStrike">
                <a:solidFill>
                  <a:srgbClr val="000000"/>
                </a:solidFill>
                <a:latin typeface="Arial"/>
              </a:rPr>
              <a:t>t</a:t>
            </a:r>
            <a:r>
              <a:rPr b="0" lang="fr-FR" sz="2800" spc="-1" strike="noStrike">
                <a:solidFill>
                  <a:srgbClr val="000000"/>
                </a:solidFill>
                <a:latin typeface="Arial"/>
              </a:rPr>
              <a:t>i</a:t>
            </a:r>
            <a:r>
              <a:rPr b="0" lang="fr-FR" sz="2800" spc="-1" strike="noStrike">
                <a:solidFill>
                  <a:srgbClr val="000000"/>
                </a:solidFill>
                <a:latin typeface="Arial"/>
              </a:rPr>
              <a:t>o</a:t>
            </a:r>
            <a:r>
              <a:rPr b="0" lang="fr-FR" sz="2800" spc="-1" strike="noStrike">
                <a:solidFill>
                  <a:srgbClr val="000000"/>
                </a:solidFill>
                <a:latin typeface="Arial"/>
              </a:rPr>
              <a:t>n</a:t>
            </a:r>
            <a:endParaRPr b="0" lang="fr-FR" sz="2800" spc="-1" strike="noStrike">
              <a:latin typeface="Arial"/>
            </a:endParaRPr>
          </a:p>
          <a:p>
            <a:pPr>
              <a:lnSpc>
                <a:spcPct val="100000"/>
              </a:lnSpc>
            </a:pPr>
            <a:endParaRPr b="0" lang="fr-FR" sz="2800" spc="-1" strike="noStrike">
              <a:latin typeface="Arial"/>
            </a:endParaRPr>
          </a:p>
          <a:p>
            <a:pPr>
              <a:lnSpc>
                <a:spcPct val="100000"/>
              </a:lnSpc>
            </a:pPr>
            <a:endParaRPr b="0" lang="fr-FR" sz="2800" spc="-1" strike="noStrike">
              <a:latin typeface="Arial"/>
            </a:endParaRPr>
          </a:p>
        </p:txBody>
      </p:sp>
      <p:pic>
        <p:nvPicPr>
          <p:cNvPr id="77" name="Picture 29" descr=""/>
          <p:cNvPicPr/>
          <p:nvPr/>
        </p:nvPicPr>
        <p:blipFill>
          <a:blip r:embed="rId1"/>
          <a:stretch/>
        </p:blipFill>
        <p:spPr>
          <a:xfrm>
            <a:off x="20806560" y="9632880"/>
            <a:ext cx="1666440" cy="1316520"/>
          </a:xfrm>
          <a:prstGeom prst="rect">
            <a:avLst/>
          </a:prstGeom>
          <a:ln>
            <a:noFill/>
          </a:ln>
        </p:spPr>
      </p:pic>
      <p:sp>
        <p:nvSpPr>
          <p:cNvPr id="78" name="CustomShape 2"/>
          <p:cNvSpPr/>
          <p:nvPr/>
        </p:nvSpPr>
        <p:spPr>
          <a:xfrm>
            <a:off x="11582280" y="3979080"/>
            <a:ext cx="5486040" cy="1142496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rPr>
              <a:t>Value</a:t>
            </a:r>
            <a:endParaRPr b="0" lang="fr-FR" sz="3600" spc="-1" strike="noStrike">
              <a:latin typeface="Arial"/>
            </a:endParaRPr>
          </a:p>
          <a:p>
            <a:pPr>
              <a:lnSpc>
                <a:spcPct val="100000"/>
              </a:lnSpc>
            </a:pPr>
            <a:r>
              <a:rPr b="0" lang="fr-FR" sz="3600" spc="-1" strike="noStrike">
                <a:solidFill>
                  <a:srgbClr val="000000"/>
                </a:solidFill>
                <a:latin typeface="Arial"/>
              </a:rPr>
              <a:t>Propositions</a:t>
            </a: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200" spc="-1" strike="noStrike">
                <a:solidFill>
                  <a:srgbClr val="ce181e"/>
                </a:solidFill>
                <a:latin typeface="Arial"/>
              </a:rPr>
              <a:t>Des Moyens pour optimiser vos ressources Agricoles, et proteger l’Environnement Urbain !!!</a:t>
            </a:r>
            <a:endParaRPr b="0" lang="fr-FR" sz="3200" spc="-1" strike="noStrike">
              <a:latin typeface="Arial"/>
            </a:endParaRPr>
          </a:p>
          <a:p>
            <a:pPr>
              <a:lnSpc>
                <a:spcPct val="100000"/>
              </a:lnSpc>
            </a:pPr>
            <a:endParaRPr b="0" lang="fr-FR" sz="3200" spc="-1" strike="noStrike">
              <a:latin typeface="Arial"/>
            </a:endParaRPr>
          </a:p>
          <a:p>
            <a:pPr>
              <a:lnSpc>
                <a:spcPct val="100000"/>
              </a:lnSpc>
            </a:pPr>
            <a:endParaRPr b="0" lang="fr-FR" sz="3200" spc="-1" strike="noStrike">
              <a:latin typeface="Arial"/>
            </a:endParaRPr>
          </a:p>
        </p:txBody>
      </p:sp>
      <p:pic>
        <p:nvPicPr>
          <p:cNvPr id="79" name="Picture 36" descr=""/>
          <p:cNvPicPr/>
          <p:nvPr/>
        </p:nvPicPr>
        <p:blipFill>
          <a:blip r:embed="rId2"/>
          <a:stretch/>
        </p:blipFill>
        <p:spPr>
          <a:xfrm>
            <a:off x="15423120" y="4091400"/>
            <a:ext cx="1624320" cy="1386360"/>
          </a:xfrm>
          <a:prstGeom prst="rect">
            <a:avLst/>
          </a:prstGeom>
          <a:ln>
            <a:noFill/>
          </a:ln>
        </p:spPr>
      </p:pic>
      <p:sp>
        <p:nvSpPr>
          <p:cNvPr id="80" name="CustomShape 3"/>
          <p:cNvSpPr/>
          <p:nvPr/>
        </p:nvSpPr>
        <p:spPr>
          <a:xfrm>
            <a:off x="6095880" y="9594000"/>
            <a:ext cx="5486040" cy="580788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rPr>
              <a:t>Key </a:t>
            </a:r>
            <a:endParaRPr b="0" lang="fr-FR" sz="3600" spc="-1" strike="noStrike">
              <a:latin typeface="Arial"/>
            </a:endParaRPr>
          </a:p>
          <a:p>
            <a:pPr>
              <a:lnSpc>
                <a:spcPct val="100000"/>
              </a:lnSpc>
            </a:pPr>
            <a:r>
              <a:rPr b="0" lang="fr-FR" sz="3600" spc="-1" strike="noStrike">
                <a:solidFill>
                  <a:srgbClr val="000000"/>
                </a:solidFill>
                <a:latin typeface="Arial"/>
              </a:rPr>
              <a:t>Resources</a:t>
            </a: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2200" spc="-1" strike="noStrike">
                <a:solidFill>
                  <a:srgbClr val="000000"/>
                </a:solidFill>
                <a:latin typeface="Arial Narrow"/>
              </a:rPr>
              <a:t>RH :</a:t>
            </a:r>
            <a:endParaRPr b="0" lang="fr-FR" sz="2200" spc="-1" strike="noStrike">
              <a:latin typeface="Arial"/>
            </a:endParaRPr>
          </a:p>
          <a:p>
            <a:pPr>
              <a:lnSpc>
                <a:spcPct val="100000"/>
              </a:lnSpc>
            </a:pPr>
            <a:endParaRPr b="0" lang="fr-FR" sz="2200" spc="-1" strike="noStrike">
              <a:latin typeface="Arial"/>
            </a:endParaRPr>
          </a:p>
          <a:p>
            <a:pPr>
              <a:lnSpc>
                <a:spcPct val="100000"/>
              </a:lnSpc>
            </a:pPr>
            <a:r>
              <a:rPr b="0" lang="fr-FR" sz="2200" spc="-1" strike="noStrike">
                <a:solidFill>
                  <a:srgbClr val="000000"/>
                </a:solidFill>
                <a:latin typeface="Arial Narrow"/>
              </a:rPr>
              <a:t>LOGISTIQUE :</a:t>
            </a:r>
            <a:endParaRPr b="0" lang="fr-FR" sz="2200" spc="-1" strike="noStrike">
              <a:latin typeface="Arial"/>
            </a:endParaRPr>
          </a:p>
          <a:p>
            <a:pPr>
              <a:lnSpc>
                <a:spcPct val="100000"/>
              </a:lnSpc>
            </a:pPr>
            <a:endParaRPr b="0" lang="fr-FR" sz="2200" spc="-1" strike="noStrike">
              <a:latin typeface="Arial"/>
            </a:endParaRPr>
          </a:p>
          <a:p>
            <a:pPr>
              <a:lnSpc>
                <a:spcPct val="100000"/>
              </a:lnSpc>
            </a:pPr>
            <a:r>
              <a:rPr b="0" lang="fr-FR" sz="2200" spc="-1" strike="noStrike">
                <a:solidFill>
                  <a:srgbClr val="000000"/>
                </a:solidFill>
                <a:latin typeface="Arial Narrow"/>
              </a:rPr>
              <a:t>FINANCE :</a:t>
            </a:r>
            <a:endParaRPr b="0" lang="fr-FR" sz="2200" spc="-1" strike="noStrike">
              <a:latin typeface="Arial"/>
            </a:endParaRPr>
          </a:p>
          <a:p>
            <a:pPr>
              <a:lnSpc>
                <a:spcPct val="100000"/>
              </a:lnSpc>
            </a:pPr>
            <a:endParaRPr b="0" lang="fr-FR" sz="2200" spc="-1" strike="noStrike">
              <a:latin typeface="Arial"/>
            </a:endParaRPr>
          </a:p>
          <a:p>
            <a:pPr>
              <a:lnSpc>
                <a:spcPct val="100000"/>
              </a:lnSpc>
            </a:pPr>
            <a:endParaRPr b="0" lang="fr-FR" sz="2200" spc="-1" strike="noStrike">
              <a:latin typeface="Arial"/>
            </a:endParaRPr>
          </a:p>
        </p:txBody>
      </p:sp>
      <p:pic>
        <p:nvPicPr>
          <p:cNvPr id="81" name="Picture 34" descr=""/>
          <p:cNvPicPr/>
          <p:nvPr/>
        </p:nvPicPr>
        <p:blipFill>
          <a:blip r:embed="rId3"/>
          <a:stretch/>
        </p:blipFill>
        <p:spPr>
          <a:xfrm>
            <a:off x="10258200" y="9649440"/>
            <a:ext cx="1162080" cy="1393560"/>
          </a:xfrm>
          <a:prstGeom prst="rect">
            <a:avLst/>
          </a:prstGeom>
          <a:ln>
            <a:noFill/>
          </a:ln>
        </p:spPr>
      </p:pic>
      <p:sp>
        <p:nvSpPr>
          <p:cNvPr id="82" name="CustomShape 4"/>
          <p:cNvSpPr/>
          <p:nvPr/>
        </p:nvSpPr>
        <p:spPr>
          <a:xfrm>
            <a:off x="609480" y="3976560"/>
            <a:ext cx="5486040" cy="1142532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rPr>
              <a:t>Key</a:t>
            </a:r>
            <a:endParaRPr b="0" lang="fr-FR" sz="3600" spc="-1" strike="noStrike">
              <a:latin typeface="Arial"/>
            </a:endParaRPr>
          </a:p>
          <a:p>
            <a:pPr>
              <a:lnSpc>
                <a:spcPct val="100000"/>
              </a:lnSpc>
            </a:pPr>
            <a:r>
              <a:rPr b="0" lang="fr-FR" sz="3600" spc="-1" strike="noStrike">
                <a:solidFill>
                  <a:srgbClr val="000000"/>
                </a:solidFill>
                <a:latin typeface="Arial"/>
              </a:rPr>
              <a:t>Partners</a:t>
            </a: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000000"/>
                </a:solidFill>
                <a:latin typeface="Arial Narrow"/>
              </a:rPr>
              <a:t>UGB</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000000"/>
                </a:solidFill>
                <a:latin typeface="Arial Narrow"/>
              </a:rPr>
              <a:t>Wazihub</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000000"/>
                </a:solidFill>
                <a:latin typeface="Arial Narrow"/>
              </a:rPr>
              <a:t>UFR S2ATA</a:t>
            </a: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p:txBody>
      </p:sp>
      <p:sp>
        <p:nvSpPr>
          <p:cNvPr id="83" name="CustomShape 5"/>
          <p:cNvSpPr/>
          <p:nvPr/>
        </p:nvSpPr>
        <p:spPr>
          <a:xfrm>
            <a:off x="6095880" y="3979080"/>
            <a:ext cx="5486040" cy="561060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rPr>
              <a:t>Key</a:t>
            </a:r>
            <a:endParaRPr b="0" lang="fr-FR" sz="3600" spc="-1" strike="noStrike">
              <a:latin typeface="Arial"/>
            </a:endParaRPr>
          </a:p>
          <a:p>
            <a:pPr>
              <a:lnSpc>
                <a:spcPct val="100000"/>
              </a:lnSpc>
            </a:pPr>
            <a:r>
              <a:rPr b="0" lang="fr-FR" sz="3600" spc="-1" strike="noStrike">
                <a:solidFill>
                  <a:srgbClr val="000000"/>
                </a:solidFill>
                <a:latin typeface="Arial"/>
              </a:rPr>
              <a:t>Activities</a:t>
            </a:r>
            <a:endParaRPr b="0" lang="fr-FR" sz="3600" spc="-1" strike="noStrike">
              <a:latin typeface="Arial"/>
            </a:endParaRPr>
          </a:p>
          <a:p>
            <a:pPr marL="216000" indent="-216000">
              <a:lnSpc>
                <a:spcPct val="100000"/>
              </a:lnSpc>
              <a:buClr>
                <a:srgbClr val="000000"/>
              </a:buClr>
              <a:buSzPct val="45000"/>
              <a:buFont typeface="Wingdings" charset="2"/>
              <a:buChar char=""/>
            </a:pPr>
            <a:endParaRPr b="0" lang="fr-FR" sz="3600" spc="-1" strike="noStrike">
              <a:latin typeface="Arial"/>
            </a:endParaRPr>
          </a:p>
          <a:p>
            <a:pPr marL="216000" indent="-216000">
              <a:lnSpc>
                <a:spcPct val="100000"/>
              </a:lnSpc>
              <a:buClr>
                <a:srgbClr val="000000"/>
              </a:buClr>
              <a:buSzPct val="45000"/>
              <a:buFont typeface="Wingdings" charset="2"/>
              <a:buChar char=""/>
            </a:pPr>
            <a:r>
              <a:rPr b="0" lang="fr-FR" sz="3200" spc="-1" strike="noStrike">
                <a:solidFill>
                  <a:srgbClr val="000000"/>
                </a:solidFill>
                <a:latin typeface="Arial"/>
              </a:rPr>
              <a:t>Confection de 100 Kits</a:t>
            </a:r>
            <a:endParaRPr b="0" lang="fr-FR" sz="3200" spc="-1" strike="noStrike">
              <a:latin typeface="Arial"/>
            </a:endParaRPr>
          </a:p>
          <a:p>
            <a:pPr marL="216000" indent="-216000">
              <a:lnSpc>
                <a:spcPct val="100000"/>
              </a:lnSpc>
              <a:buClr>
                <a:srgbClr val="000000"/>
              </a:buClr>
              <a:buSzPct val="45000"/>
              <a:buFont typeface="Wingdings" charset="2"/>
              <a:buChar char=""/>
            </a:pPr>
            <a:endParaRPr b="0" lang="fr-FR" sz="3200" spc="-1" strike="noStrike">
              <a:latin typeface="Arial"/>
            </a:endParaRPr>
          </a:p>
          <a:p>
            <a:pPr marL="216000" indent="-216000">
              <a:lnSpc>
                <a:spcPct val="100000"/>
              </a:lnSpc>
              <a:buClr>
                <a:srgbClr val="000000"/>
              </a:buClr>
              <a:buSzPct val="45000"/>
              <a:buFont typeface="Wingdings" charset="2"/>
              <a:buChar char=""/>
            </a:pPr>
            <a:r>
              <a:rPr b="0" lang="fr-FR" sz="3200" spc="-1" strike="noStrike">
                <a:solidFill>
                  <a:srgbClr val="000000"/>
                </a:solidFill>
                <a:latin typeface="Arial"/>
              </a:rPr>
              <a:t>Confection de Tables de Microjardinage</a:t>
            </a:r>
            <a:endParaRPr b="0" lang="fr-FR" sz="3200" spc="-1" strike="noStrike">
              <a:latin typeface="Arial"/>
            </a:endParaRPr>
          </a:p>
          <a:p>
            <a:pPr marL="216000" indent="-216000">
              <a:lnSpc>
                <a:spcPct val="100000"/>
              </a:lnSpc>
              <a:buClr>
                <a:srgbClr val="000000"/>
              </a:buClr>
              <a:buSzPct val="45000"/>
              <a:buFont typeface="Wingdings" charset="2"/>
              <a:buChar char=""/>
            </a:pPr>
            <a:endParaRPr b="0" lang="fr-FR" sz="3200" spc="-1" strike="noStrike">
              <a:latin typeface="Arial"/>
            </a:endParaRPr>
          </a:p>
          <a:p>
            <a:pPr marL="216000" indent="-216000">
              <a:lnSpc>
                <a:spcPct val="100000"/>
              </a:lnSpc>
              <a:buClr>
                <a:srgbClr val="000000"/>
              </a:buClr>
              <a:buSzPct val="45000"/>
              <a:buFont typeface="Wingdings" charset="2"/>
              <a:buChar char=""/>
            </a:pPr>
            <a:r>
              <a:rPr b="0" lang="fr-FR" sz="3200" spc="-1" strike="noStrike">
                <a:solidFill>
                  <a:srgbClr val="000000"/>
                </a:solidFill>
                <a:latin typeface="Arial"/>
              </a:rPr>
              <a:t>Campagne de Communication</a:t>
            </a:r>
            <a:endParaRPr b="0" lang="fr-FR" sz="3200" spc="-1" strike="noStrike">
              <a:latin typeface="Arial"/>
            </a:endParaRPr>
          </a:p>
          <a:p>
            <a:pPr>
              <a:lnSpc>
                <a:spcPct val="100000"/>
              </a:lnSpc>
            </a:pPr>
            <a:endParaRPr b="0" lang="fr-FR" sz="3200" spc="-1" strike="noStrike">
              <a:latin typeface="Arial"/>
            </a:endParaRPr>
          </a:p>
        </p:txBody>
      </p:sp>
      <p:sp>
        <p:nvSpPr>
          <p:cNvPr id="84" name="CustomShape 6"/>
          <p:cNvSpPr/>
          <p:nvPr/>
        </p:nvSpPr>
        <p:spPr>
          <a:xfrm>
            <a:off x="17068680" y="3979080"/>
            <a:ext cx="5486040" cy="561060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rPr>
              <a:t>Customer</a:t>
            </a:r>
            <a:endParaRPr b="0" lang="fr-FR" sz="3600" spc="-1" strike="noStrike">
              <a:latin typeface="Arial"/>
            </a:endParaRPr>
          </a:p>
          <a:p>
            <a:pPr>
              <a:lnSpc>
                <a:spcPct val="100000"/>
              </a:lnSpc>
            </a:pPr>
            <a:r>
              <a:rPr b="0" lang="fr-FR" sz="3600" spc="-1" strike="noStrike">
                <a:solidFill>
                  <a:srgbClr val="000000"/>
                </a:solidFill>
                <a:latin typeface="Arial"/>
              </a:rPr>
              <a:t>Relationships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000000"/>
                </a:solidFill>
                <a:latin typeface="Arial"/>
              </a:rPr>
              <a:t>Suivi et Maintenance</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000000"/>
                </a:solidFill>
                <a:latin typeface="Arial"/>
              </a:rPr>
              <a:t>Visites de Courtoisies</a:t>
            </a: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p:txBody>
      </p:sp>
      <p:sp>
        <p:nvSpPr>
          <p:cNvPr id="85" name="CustomShape 7"/>
          <p:cNvSpPr/>
          <p:nvPr/>
        </p:nvSpPr>
        <p:spPr>
          <a:xfrm>
            <a:off x="22555080" y="3979080"/>
            <a:ext cx="5486040" cy="1142496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rPr>
              <a:t>Customer</a:t>
            </a:r>
            <a:endParaRPr b="0" lang="fr-FR" sz="3600" spc="-1" strike="noStrike">
              <a:latin typeface="Arial"/>
            </a:endParaRPr>
          </a:p>
          <a:p>
            <a:pPr>
              <a:lnSpc>
                <a:spcPct val="100000"/>
              </a:lnSpc>
            </a:pPr>
            <a:r>
              <a:rPr b="0" lang="fr-FR" sz="3600" spc="-1" strike="noStrike">
                <a:solidFill>
                  <a:srgbClr val="000000"/>
                </a:solidFill>
                <a:latin typeface="Arial"/>
              </a:rPr>
              <a:t>Segments</a:t>
            </a: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000000"/>
                </a:solidFill>
                <a:latin typeface="Arial Narrow"/>
              </a:rPr>
              <a:t>→ </a:t>
            </a:r>
            <a:r>
              <a:rPr b="0" lang="fr-FR" sz="3600" spc="-1" strike="noStrike">
                <a:solidFill>
                  <a:srgbClr val="000000"/>
                </a:solidFill>
                <a:latin typeface="Arial Narrow"/>
              </a:rPr>
              <a:t>Les Habitants du milieu Urbain</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000000"/>
                </a:solidFill>
                <a:latin typeface="Arial Narrow"/>
              </a:rPr>
              <a:t>→ </a:t>
            </a:r>
            <a:r>
              <a:rPr b="0" lang="fr-FR" sz="3600" spc="-1" strike="noStrike">
                <a:solidFill>
                  <a:srgbClr val="000000"/>
                </a:solidFill>
                <a:latin typeface="Arial Narrow"/>
              </a:rPr>
              <a:t>Les  Organismes , Groupements et les Petites  et Moyennes Entreprises</a:t>
            </a: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000000"/>
                </a:solidFill>
                <a:latin typeface="Arial Narrow"/>
              </a:rPr>
              <a:t>→ </a:t>
            </a:r>
            <a:r>
              <a:rPr b="0" lang="fr-FR" sz="3600" spc="-1" strike="noStrike">
                <a:solidFill>
                  <a:srgbClr val="000000"/>
                </a:solidFill>
                <a:latin typeface="Arial Narrow"/>
              </a:rPr>
              <a:t>Les Entrepreneurs Agricoles </a:t>
            </a: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r>
              <a:rPr b="0" lang="fr-FR" sz="3600" spc="-1" strike="noStrike">
                <a:solidFill>
                  <a:srgbClr val="000000"/>
                </a:solidFill>
                <a:latin typeface="Arial Narrow"/>
              </a:rPr>
              <a:t>→ </a:t>
            </a:r>
            <a:r>
              <a:rPr b="0" lang="fr-FR" sz="3600" spc="-1" strike="noStrike">
                <a:solidFill>
                  <a:srgbClr val="000000"/>
                </a:solidFill>
                <a:latin typeface="Arial Narrow"/>
              </a:rPr>
              <a:t>Le Ministere de l’Environnement et du Developpement Durable</a:t>
            </a:r>
            <a:r>
              <a:rPr b="0" lang="fr-FR" sz="1400" spc="-1" strike="noStrike">
                <a:solidFill>
                  <a:srgbClr val="000000"/>
                </a:solidFill>
                <a:latin typeface="Arial Narrow"/>
              </a:rPr>
              <a:t> </a:t>
            </a:r>
            <a:endParaRPr b="0" lang="fr-FR" sz="1400" spc="-1" strike="noStrike">
              <a:latin typeface="Arial"/>
            </a:endParaRPr>
          </a:p>
          <a:p>
            <a:pPr>
              <a:lnSpc>
                <a:spcPct val="100000"/>
              </a:lnSpc>
            </a:pPr>
            <a:endParaRPr b="0" lang="fr-FR" sz="1400" spc="-1" strike="noStrike">
              <a:latin typeface="Arial"/>
            </a:endParaRPr>
          </a:p>
        </p:txBody>
      </p:sp>
      <p:sp>
        <p:nvSpPr>
          <p:cNvPr id="86" name="CustomShape 8"/>
          <p:cNvSpPr/>
          <p:nvPr/>
        </p:nvSpPr>
        <p:spPr>
          <a:xfrm>
            <a:off x="609480" y="15404400"/>
            <a:ext cx="13730040" cy="411444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rPr>
              <a:t>Cost Structure</a:t>
            </a: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p:txBody>
      </p:sp>
      <p:sp>
        <p:nvSpPr>
          <p:cNvPr id="87" name="CustomShape 9"/>
          <p:cNvSpPr/>
          <p:nvPr/>
        </p:nvSpPr>
        <p:spPr>
          <a:xfrm>
            <a:off x="14340240" y="15404400"/>
            <a:ext cx="13715640" cy="411444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rPr>
              <a:t>Revenue Streams</a:t>
            </a: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p:txBody>
      </p:sp>
      <p:sp>
        <p:nvSpPr>
          <p:cNvPr id="88" name="CustomShape 10"/>
          <p:cNvSpPr/>
          <p:nvPr/>
        </p:nvSpPr>
        <p:spPr>
          <a:xfrm>
            <a:off x="609480" y="953640"/>
            <a:ext cx="27431640" cy="20791800"/>
          </a:xfrm>
          <a:prstGeom prst="rect">
            <a:avLst/>
          </a:prstGeom>
          <a:noFill/>
          <a:ln w="88920">
            <a:solidFill>
              <a:srgbClr val="000000"/>
            </a:solidFill>
            <a:round/>
          </a:ln>
          <a:effectLst>
            <a:outerShdw dist="23040" dir="5400000">
              <a:srgbClr val="000000">
                <a:alpha val="35000"/>
              </a:srgbClr>
            </a:outerShdw>
          </a:effectLst>
        </p:spPr>
        <p:style>
          <a:lnRef idx="0"/>
          <a:fillRef idx="0"/>
          <a:effectRef idx="0"/>
          <a:fontRef idx="minor"/>
        </p:style>
      </p:sp>
      <p:pic>
        <p:nvPicPr>
          <p:cNvPr id="89" name="Picture 27" descr=""/>
          <p:cNvPicPr/>
          <p:nvPr/>
        </p:nvPicPr>
        <p:blipFill>
          <a:blip r:embed="rId4"/>
          <a:stretch/>
        </p:blipFill>
        <p:spPr>
          <a:xfrm>
            <a:off x="26746200" y="4077360"/>
            <a:ext cx="1080720" cy="1379880"/>
          </a:xfrm>
          <a:prstGeom prst="rect">
            <a:avLst/>
          </a:prstGeom>
          <a:ln>
            <a:noFill/>
          </a:ln>
        </p:spPr>
      </p:pic>
      <p:pic>
        <p:nvPicPr>
          <p:cNvPr id="90" name="Picture 30" descr=""/>
          <p:cNvPicPr/>
          <p:nvPr/>
        </p:nvPicPr>
        <p:blipFill>
          <a:blip r:embed="rId5"/>
          <a:stretch/>
        </p:blipFill>
        <p:spPr>
          <a:xfrm>
            <a:off x="4077360" y="4049280"/>
            <a:ext cx="1798920" cy="1362960"/>
          </a:xfrm>
          <a:prstGeom prst="rect">
            <a:avLst/>
          </a:prstGeom>
          <a:ln>
            <a:noFill/>
          </a:ln>
        </p:spPr>
      </p:pic>
      <p:pic>
        <p:nvPicPr>
          <p:cNvPr id="91" name="Picture 31" descr=""/>
          <p:cNvPicPr/>
          <p:nvPr/>
        </p:nvPicPr>
        <p:blipFill>
          <a:blip r:embed="rId6"/>
          <a:stretch/>
        </p:blipFill>
        <p:spPr>
          <a:xfrm>
            <a:off x="12498840" y="15496560"/>
            <a:ext cx="1761840" cy="1357560"/>
          </a:xfrm>
          <a:prstGeom prst="rect">
            <a:avLst/>
          </a:prstGeom>
          <a:ln>
            <a:noFill/>
          </a:ln>
        </p:spPr>
      </p:pic>
      <p:pic>
        <p:nvPicPr>
          <p:cNvPr id="92" name="Picture 32" descr=""/>
          <p:cNvPicPr/>
          <p:nvPr/>
        </p:nvPicPr>
        <p:blipFill>
          <a:blip r:embed="rId7"/>
          <a:stretch/>
        </p:blipFill>
        <p:spPr>
          <a:xfrm>
            <a:off x="26764200" y="15478920"/>
            <a:ext cx="1055880" cy="1382760"/>
          </a:xfrm>
          <a:prstGeom prst="rect">
            <a:avLst/>
          </a:prstGeom>
          <a:ln>
            <a:noFill/>
          </a:ln>
        </p:spPr>
      </p:pic>
      <p:pic>
        <p:nvPicPr>
          <p:cNvPr id="93" name="Picture 33" descr=""/>
          <p:cNvPicPr/>
          <p:nvPr/>
        </p:nvPicPr>
        <p:blipFill>
          <a:blip r:embed="rId8"/>
          <a:stretch/>
        </p:blipFill>
        <p:spPr>
          <a:xfrm>
            <a:off x="10067760" y="4076640"/>
            <a:ext cx="1369440" cy="1486080"/>
          </a:xfrm>
          <a:prstGeom prst="rect">
            <a:avLst/>
          </a:prstGeom>
          <a:ln>
            <a:noFill/>
          </a:ln>
        </p:spPr>
      </p:pic>
      <p:pic>
        <p:nvPicPr>
          <p:cNvPr id="94" name="Picture 35" descr=""/>
          <p:cNvPicPr/>
          <p:nvPr/>
        </p:nvPicPr>
        <p:blipFill>
          <a:blip r:embed="rId9"/>
          <a:stretch/>
        </p:blipFill>
        <p:spPr>
          <a:xfrm>
            <a:off x="21112560" y="4064400"/>
            <a:ext cx="1352880" cy="1370880"/>
          </a:xfrm>
          <a:prstGeom prst="rect">
            <a:avLst/>
          </a:prstGeom>
          <a:ln>
            <a:noFill/>
          </a:ln>
        </p:spPr>
      </p:pic>
      <p:sp>
        <p:nvSpPr>
          <p:cNvPr id="95" name="CustomShape 11"/>
          <p:cNvSpPr/>
          <p:nvPr/>
        </p:nvSpPr>
        <p:spPr>
          <a:xfrm>
            <a:off x="611280" y="2361600"/>
            <a:ext cx="13715640" cy="161568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rPr>
              <a:t>Mission : Participer à l’autosuffisance alimentaire , la </a:t>
            </a:r>
            <a:endParaRPr b="0" lang="fr-FR" sz="3600" spc="-1" strike="noStrike">
              <a:latin typeface="Arial"/>
            </a:endParaRPr>
          </a:p>
          <a:p>
            <a:pPr>
              <a:lnSpc>
                <a:spcPct val="100000"/>
              </a:lnSpc>
            </a:pPr>
            <a:r>
              <a:rPr b="0" lang="fr-FR" sz="3600" spc="-1" strike="noStrike">
                <a:solidFill>
                  <a:srgbClr val="000000"/>
                </a:solidFill>
                <a:latin typeface="Arial"/>
              </a:rPr>
              <a:t>Création d’emploi et la conservation de l ‘environnement. </a:t>
            </a: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p:txBody>
      </p:sp>
      <p:sp>
        <p:nvSpPr>
          <p:cNvPr id="96" name="CustomShape 12"/>
          <p:cNvSpPr/>
          <p:nvPr/>
        </p:nvSpPr>
        <p:spPr>
          <a:xfrm>
            <a:off x="14325480" y="2361600"/>
            <a:ext cx="13699080" cy="161460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rPr>
              <a:t>Competitive Landscape : Concurrence...</a:t>
            </a: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p:txBody>
      </p:sp>
      <p:sp>
        <p:nvSpPr>
          <p:cNvPr id="97" name="CustomShape 13"/>
          <p:cNvSpPr/>
          <p:nvPr/>
        </p:nvSpPr>
        <p:spPr>
          <a:xfrm>
            <a:off x="597600" y="19519200"/>
            <a:ext cx="21222720" cy="2226240"/>
          </a:xfrm>
          <a:prstGeom prst="rect">
            <a:avLst/>
          </a:prstGeom>
          <a:noFill/>
          <a:ln w="50760">
            <a:solidFill>
              <a:srgbClr val="000000"/>
            </a:solidFill>
            <a:round/>
          </a:ln>
        </p:spPr>
        <p:style>
          <a:lnRef idx="0"/>
          <a:fillRef idx="0"/>
          <a:effectRef idx="0"/>
          <a:fontRef idx="minor"/>
        </p:style>
        <p:txBody>
          <a:bodyPr lIns="365760" rIns="365760" tIns="182880" bIns="182880">
            <a:noAutofit/>
          </a:bodyPr>
          <a:p>
            <a:pPr>
              <a:lnSpc>
                <a:spcPct val="100000"/>
              </a:lnSpc>
            </a:pPr>
            <a:r>
              <a:rPr b="0" lang="fr-FR" sz="3600" spc="-1" strike="noStrike">
                <a:solidFill>
                  <a:srgbClr val="000000"/>
                </a:solidFill>
                <a:latin typeface="Arial"/>
              </a:rPr>
              <a:t>Impact</a:t>
            </a:r>
            <a:endParaRPr b="0" lang="fr-FR" sz="3600" spc="-1" strike="noStrike">
              <a:latin typeface="Arial"/>
            </a:endParaRPr>
          </a:p>
          <a:p>
            <a:pPr>
              <a:lnSpc>
                <a:spcPct val="100000"/>
              </a:lnSpc>
            </a:pPr>
            <a:endParaRPr b="0" lang="fr-FR" sz="3600" spc="-1" strike="noStrike">
              <a:latin typeface="Arial"/>
            </a:endParaRPr>
          </a:p>
          <a:p>
            <a:pPr>
              <a:lnSpc>
                <a:spcPct val="100000"/>
              </a:lnSpc>
            </a:pPr>
            <a:endParaRPr b="0" lang="fr-FR" sz="3600" spc="-1" strike="noStrike">
              <a:latin typeface="Arial"/>
            </a:endParaRPr>
          </a:p>
        </p:txBody>
      </p:sp>
      <p:pic>
        <p:nvPicPr>
          <p:cNvPr id="98" name="Picture 1" descr=""/>
          <p:cNvPicPr/>
          <p:nvPr/>
        </p:nvPicPr>
        <p:blipFill>
          <a:blip r:embed="rId10"/>
          <a:stretch/>
        </p:blipFill>
        <p:spPr>
          <a:xfrm>
            <a:off x="12399120" y="2461320"/>
            <a:ext cx="1739880" cy="1389600"/>
          </a:xfrm>
          <a:prstGeom prst="rect">
            <a:avLst/>
          </a:prstGeom>
          <a:ln>
            <a:noFill/>
          </a:ln>
        </p:spPr>
      </p:pic>
      <p:pic>
        <p:nvPicPr>
          <p:cNvPr id="99" name="Picture 2" descr=""/>
          <p:cNvPicPr/>
          <p:nvPr/>
        </p:nvPicPr>
        <p:blipFill>
          <a:blip r:embed="rId11"/>
          <a:stretch/>
        </p:blipFill>
        <p:spPr>
          <a:xfrm>
            <a:off x="26449200" y="2458800"/>
            <a:ext cx="1440360" cy="1391760"/>
          </a:xfrm>
          <a:prstGeom prst="rect">
            <a:avLst/>
          </a:prstGeom>
          <a:ln>
            <a:noFill/>
          </a:ln>
        </p:spPr>
      </p:pic>
      <p:sp>
        <p:nvSpPr>
          <p:cNvPr id="100" name="CustomShape 14"/>
          <p:cNvSpPr/>
          <p:nvPr/>
        </p:nvSpPr>
        <p:spPr>
          <a:xfrm>
            <a:off x="609480" y="381240"/>
            <a:ext cx="27463320" cy="427320"/>
          </a:xfrm>
          <a:prstGeom prst="rect">
            <a:avLst/>
          </a:prstGeom>
          <a:noFill/>
          <a:ln w="25560">
            <a:noFill/>
          </a:ln>
        </p:spPr>
        <p:style>
          <a:lnRef idx="0"/>
          <a:fillRef idx="0"/>
          <a:effectRef idx="0"/>
          <a:fontRef idx="minor"/>
        </p:style>
        <p:txBody>
          <a:bodyPr lIns="90000" rIns="90000" tIns="0" bIns="0" anchor="ctr">
            <a:spAutoFit/>
          </a:bodyPr>
          <a:p>
            <a:pPr>
              <a:lnSpc>
                <a:spcPct val="100000"/>
              </a:lnSpc>
            </a:pPr>
            <a:r>
              <a:rPr b="1" i="1" lang="fr-FR" sz="2800" spc="-1" strike="noStrike">
                <a:solidFill>
                  <a:srgbClr val="808080"/>
                </a:solidFill>
                <a:latin typeface="Georgia"/>
              </a:rPr>
              <a:t>Name / Company Name:</a:t>
            </a:r>
            <a:r>
              <a:rPr b="1" i="1" lang="fr-FR" sz="2800" spc="-1" strike="noStrike">
                <a:solidFill>
                  <a:srgbClr val="808080"/>
                </a:solidFill>
                <a:latin typeface="Georgia"/>
              </a:rPr>
              <a:t>	</a:t>
            </a:r>
            <a:r>
              <a:rPr b="1" i="1" lang="fr-FR" sz="2800" spc="-1" strike="noStrike">
                <a:solidFill>
                  <a:srgbClr val="808080"/>
                </a:solidFill>
                <a:latin typeface="Georgia"/>
              </a:rPr>
              <a:t>	</a:t>
            </a:r>
            <a:r>
              <a:rPr b="1" i="1" lang="fr-FR" sz="2800" spc="-1" strike="noStrike">
                <a:solidFill>
                  <a:srgbClr val="808080"/>
                </a:solidFill>
                <a:latin typeface="Georgia"/>
              </a:rPr>
              <a:t>	</a:t>
            </a:r>
            <a:r>
              <a:rPr b="1" i="1" lang="fr-FR" sz="2800" spc="-1" strike="noStrike">
                <a:solidFill>
                  <a:srgbClr val="808080"/>
                </a:solidFill>
                <a:latin typeface="Georgia"/>
              </a:rPr>
              <a:t>SANAR-IoT </a:t>
            </a:r>
            <a:r>
              <a:rPr b="1" i="1" lang="fr-FR" sz="2800" spc="-1" strike="noStrike">
                <a:solidFill>
                  <a:srgbClr val="808080"/>
                </a:solidFill>
                <a:latin typeface="Georgia"/>
              </a:rPr>
              <a:t>	</a:t>
            </a:r>
            <a:r>
              <a:rPr b="1" i="1" lang="fr-FR" sz="2800" spc="-1" strike="noStrike">
                <a:solidFill>
                  <a:srgbClr val="808080"/>
                </a:solidFill>
                <a:latin typeface="Georgia"/>
              </a:rPr>
              <a:t>Date:</a:t>
            </a:r>
            <a:r>
              <a:rPr b="1" i="1" lang="fr-FR" sz="2800" spc="-1" strike="noStrike">
                <a:solidFill>
                  <a:srgbClr val="808080"/>
                </a:solidFill>
                <a:latin typeface="Georgia"/>
              </a:rPr>
              <a:t>	</a:t>
            </a:r>
            <a:r>
              <a:rPr b="1" i="1" lang="fr-FR" sz="2800" spc="-1" strike="noStrike">
                <a:solidFill>
                  <a:srgbClr val="808080"/>
                </a:solidFill>
                <a:latin typeface="Georgia"/>
              </a:rPr>
              <a:t>	</a:t>
            </a:r>
            <a:r>
              <a:rPr b="1" i="1" lang="fr-FR" sz="2800" spc="-1" strike="noStrike">
                <a:solidFill>
                  <a:srgbClr val="808080"/>
                </a:solidFill>
                <a:latin typeface="Georgia"/>
              </a:rPr>
              <a:t>	</a:t>
            </a:r>
            <a:r>
              <a:rPr b="1" i="1" lang="fr-FR" sz="2800" spc="-1" strike="noStrike">
                <a:solidFill>
                  <a:srgbClr val="808080"/>
                </a:solidFill>
                <a:latin typeface="Georgia"/>
              </a:rPr>
              <a:t> BMC Objective:</a:t>
            </a:r>
            <a:endParaRPr b="0" lang="fr-FR" sz="2800" spc="-1" strike="noStrike">
              <a:latin typeface="Arial"/>
            </a:endParaRPr>
          </a:p>
        </p:txBody>
      </p:sp>
      <p:pic>
        <p:nvPicPr>
          <p:cNvPr id="101" name="Picture 14" descr=""/>
          <p:cNvPicPr/>
          <p:nvPr/>
        </p:nvPicPr>
        <p:blipFill>
          <a:blip r:embed="rId12"/>
          <a:stretch/>
        </p:blipFill>
        <p:spPr>
          <a:xfrm>
            <a:off x="26796960" y="1088640"/>
            <a:ext cx="1004400" cy="1129680"/>
          </a:xfrm>
          <a:prstGeom prst="rect">
            <a:avLst/>
          </a:prstGeom>
          <a:ln>
            <a:noFill/>
          </a:ln>
        </p:spPr>
      </p:pic>
      <p:sp>
        <p:nvSpPr>
          <p:cNvPr id="102" name="CustomShape 15"/>
          <p:cNvSpPr/>
          <p:nvPr/>
        </p:nvSpPr>
        <p:spPr>
          <a:xfrm>
            <a:off x="892080" y="1179360"/>
            <a:ext cx="26829000" cy="791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3600" spc="-1" strike="noStrike">
                <a:solidFill>
                  <a:srgbClr val="000000"/>
                </a:solidFill>
                <a:latin typeface="Arial"/>
              </a:rPr>
              <a:t>Problem Statement : Micro Jardinage à portée avec des cultures bio et une optimisation des ressources  </a:t>
            </a:r>
            <a:endParaRPr b="0" lang="fr-FR" sz="3600" spc="-1" strike="noStrike">
              <a:latin typeface="Arial"/>
            </a:endParaRPr>
          </a:p>
          <a:p>
            <a:pPr>
              <a:lnSpc>
                <a:spcPct val="100000"/>
              </a:lnSpc>
            </a:pPr>
            <a:endParaRPr b="0" lang="fr-FR" sz="3600" spc="-1" strike="noStrike">
              <a:latin typeface="Arial"/>
            </a:endParaRPr>
          </a:p>
        </p:txBody>
      </p:sp>
      <p:pic>
        <p:nvPicPr>
          <p:cNvPr id="103" name="Picture 43" descr=""/>
          <p:cNvPicPr/>
          <p:nvPr/>
        </p:nvPicPr>
        <p:blipFill>
          <a:blip r:embed="rId13"/>
          <a:srcRect l="0" t="0" r="0" b="3275"/>
          <a:stretch/>
        </p:blipFill>
        <p:spPr>
          <a:xfrm>
            <a:off x="20458440" y="19709280"/>
            <a:ext cx="1213560" cy="923040"/>
          </a:xfrm>
          <a:prstGeom prst="rect">
            <a:avLst/>
          </a:prstGeom>
          <a:ln>
            <a:noFill/>
          </a:ln>
        </p:spPr>
      </p:pic>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3823</TotalTime>
  <Application>LibreOffice/6.1.5.2$Linux_X86_64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2013-09-17T17:12:18Z</dcterms:created>
  <dc:creator>Stuart Coulson</dc:creator>
  <dc:description/>
  <dc:language>fr-FR</dc:language>
  <cp:lastModifiedBy/>
  <cp:lastPrinted>2018-10-12T15:09:51Z</cp:lastPrinted>
  <dcterms:modified xsi:type="dcterms:W3CDTF">2020-09-20T01:45:43Z</dcterms:modified>
  <cp:revision>81</cp:revision>
  <dc:subject/>
  <dc:title>Business Model Canvas for Social Enterprise BMC4SE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Personnalisé</vt:lpwstr>
  </property>
  <property fmtid="{D5CDD505-2E9C-101B-9397-08002B2CF9AE}" pid="9" name="ScaleCrop">
    <vt:bool>0</vt:bool>
  </property>
  <property fmtid="{D5CDD505-2E9C-101B-9397-08002B2CF9AE}" pid="10" name="ShareDoc">
    <vt:bool>0</vt:bool>
  </property>
  <property fmtid="{D5CDD505-2E9C-101B-9397-08002B2CF9AE}" pid="11" name="Slides">
    <vt:i4>2</vt:i4>
  </property>
</Properties>
</file>