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_rels/presentation.xml.rels" ContentType="application/vnd.openxmlformats-package.relationships+xml"/>
  <Override PartName="/ppt/media/image26.png" ContentType="image/png"/>
  <Override PartName="/ppt/media/image25.png" ContentType="image/png"/>
  <Override PartName="/ppt/media/image11.png" ContentType="image/png"/>
  <Override PartName="/ppt/media/image10.png" ContentType="image/png"/>
  <Override PartName="/ppt/media/image24.png" ContentType="image/png"/>
  <Override PartName="/ppt/media/image9.png" ContentType="image/png"/>
  <Override PartName="/ppt/media/image8.tif" ContentType="image/tiff"/>
  <Override PartName="/ppt/media/image7.tif" ContentType="image/tiff"/>
  <Override PartName="/ppt/media/image2.tif" ContentType="image/tiff"/>
  <Override PartName="/ppt/media/image22.png" ContentType="image/png"/>
  <Override PartName="/ppt/media/image1.tif" ContentType="image/tiff"/>
  <Override PartName="/ppt/media/image6.tif" ContentType="image/tiff"/>
  <Override PartName="/ppt/media/image21.tif" ContentType="image/tiff"/>
  <Override PartName="/ppt/media/image3.tif" ContentType="image/tiff"/>
  <Override PartName="/ppt/media/image23.png" ContentType="image/png"/>
  <Override PartName="/ppt/media/image4.tif" ContentType="image/tiff"/>
  <Override PartName="/ppt/media/image12.png" ContentType="image/png"/>
  <Override PartName="/ppt/media/image13.png" ContentType="image/png"/>
  <Override PartName="/ppt/media/image14.tif" ContentType="image/tiff"/>
  <Override PartName="/ppt/media/image15.tif" ContentType="image/tiff"/>
  <Override PartName="/ppt/media/image16.tif" ContentType="image/tiff"/>
  <Override PartName="/ppt/media/image17.tif" ContentType="image/tiff"/>
  <Override PartName="/ppt/media/image18.tif" ContentType="image/tiff"/>
  <Override PartName="/ppt/media/image19.tif" ContentType="image/tiff"/>
  <Override PartName="/ppt/media/image5.tif" ContentType="image/tiff"/>
  <Override PartName="/ppt/media/image20.tif" ContentType="image/tiff"/>
  <Override PartName="/ppt/slides/slide1.xml" ContentType="application/vnd.openxmlformats-officedocument.presentationml.slide+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Lst>
  <p:sldSz cx="29260800" cy="21945600"/>
  <p:notesSz cx="9601200" cy="73152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fr-FR" sz="4400" spc="-1" strike="noStrike">
                <a:latin typeface="Arial"/>
              </a:rPr>
              <a:t>C</a:t>
            </a:r>
            <a:r>
              <a:rPr b="0" lang="fr-FR" sz="4400" spc="-1" strike="noStrike">
                <a:latin typeface="Arial"/>
              </a:rPr>
              <a:t>l</a:t>
            </a:r>
            <a:r>
              <a:rPr b="0" lang="fr-FR" sz="4400" spc="-1" strike="noStrike">
                <a:latin typeface="Arial"/>
              </a:rPr>
              <a:t>i</a:t>
            </a:r>
            <a:r>
              <a:rPr b="0" lang="fr-FR" sz="4400" spc="-1" strike="noStrike">
                <a:latin typeface="Arial"/>
              </a:rPr>
              <a:t>c</a:t>
            </a:r>
            <a:r>
              <a:rPr b="0" lang="fr-FR" sz="4400" spc="-1" strike="noStrike">
                <a:latin typeface="Arial"/>
              </a:rPr>
              <a:t>k</a:t>
            </a:r>
            <a:r>
              <a:rPr b="0" lang="fr-FR" sz="4400" spc="-1" strike="noStrike">
                <a:latin typeface="Arial"/>
              </a:rPr>
              <a:t> </a:t>
            </a:r>
            <a:r>
              <a:rPr b="0" lang="fr-FR" sz="4400" spc="-1" strike="noStrike">
                <a:latin typeface="Arial"/>
              </a:rPr>
              <a:t>t</a:t>
            </a:r>
            <a:r>
              <a:rPr b="0" lang="fr-FR" sz="4400" spc="-1" strike="noStrike">
                <a:latin typeface="Arial"/>
              </a:rPr>
              <a:t>o</a:t>
            </a:r>
            <a:r>
              <a:rPr b="0" lang="fr-FR" sz="4400" spc="-1" strike="noStrike">
                <a:latin typeface="Arial"/>
              </a:rPr>
              <a:t> </a:t>
            </a:r>
            <a:r>
              <a:rPr b="0" lang="fr-FR" sz="4400" spc="-1" strike="noStrike">
                <a:latin typeface="Arial"/>
              </a:rPr>
              <a:t>m</a:t>
            </a:r>
            <a:r>
              <a:rPr b="0" lang="fr-FR" sz="4400" spc="-1" strike="noStrike">
                <a:latin typeface="Arial"/>
              </a:rPr>
              <a:t>o</a:t>
            </a:r>
            <a:r>
              <a:rPr b="0" lang="fr-FR" sz="4400" spc="-1" strike="noStrike">
                <a:latin typeface="Arial"/>
              </a:rPr>
              <a:t>v</a:t>
            </a:r>
            <a:r>
              <a:rPr b="0" lang="fr-FR" sz="4400" spc="-1" strike="noStrike">
                <a:latin typeface="Arial"/>
              </a:rPr>
              <a:t>e</a:t>
            </a:r>
            <a:r>
              <a:rPr b="0" lang="fr-FR" sz="4400" spc="-1" strike="noStrike">
                <a:latin typeface="Arial"/>
              </a:rPr>
              <a:t> </a:t>
            </a:r>
            <a:r>
              <a:rPr b="0" lang="fr-FR" sz="4400" spc="-1" strike="noStrike">
                <a:latin typeface="Arial"/>
              </a:rPr>
              <a:t>t</a:t>
            </a:r>
            <a:r>
              <a:rPr b="0" lang="fr-FR" sz="4400" spc="-1" strike="noStrike">
                <a:latin typeface="Arial"/>
              </a:rPr>
              <a:t>h</a:t>
            </a:r>
            <a:r>
              <a:rPr b="0" lang="fr-FR" sz="4400" spc="-1" strike="noStrike">
                <a:latin typeface="Arial"/>
              </a:rPr>
              <a:t>e</a:t>
            </a:r>
            <a:r>
              <a:rPr b="0" lang="fr-FR" sz="4400" spc="-1" strike="noStrike">
                <a:latin typeface="Arial"/>
              </a:rPr>
              <a:t> </a:t>
            </a:r>
            <a:r>
              <a:rPr b="0" lang="fr-FR" sz="4400" spc="-1" strike="noStrike">
                <a:latin typeface="Arial"/>
              </a:rPr>
              <a:t>s</a:t>
            </a:r>
            <a:r>
              <a:rPr b="0" lang="fr-FR" sz="4400" spc="-1" strike="noStrike">
                <a:latin typeface="Arial"/>
              </a:rPr>
              <a:t>l</a:t>
            </a:r>
            <a:r>
              <a:rPr b="0" lang="fr-FR" sz="4400" spc="-1" strike="noStrike">
                <a:latin typeface="Arial"/>
              </a:rPr>
              <a:t>i</a:t>
            </a:r>
            <a:r>
              <a:rPr b="0" lang="fr-FR" sz="4400" spc="-1" strike="noStrike">
                <a:latin typeface="Arial"/>
              </a:rPr>
              <a:t>d</a:t>
            </a:r>
            <a:r>
              <a:rPr b="0" lang="fr-FR" sz="4400" spc="-1" strike="noStrike">
                <a:latin typeface="Arial"/>
              </a:rPr>
              <a:t>e</a:t>
            </a:r>
            <a:endParaRPr b="0" lang="fr-FR" sz="4400" spc="-1" strike="noStrike">
              <a:latin typeface="Arial"/>
            </a:endParaRPr>
          </a:p>
        </p:txBody>
      </p:sp>
      <p:sp>
        <p:nvSpPr>
          <p:cNvPr id="39" name="PlaceHolder 2"/>
          <p:cNvSpPr>
            <a:spLocks noGrp="1"/>
          </p:cNvSpPr>
          <p:nvPr>
            <p:ph type="body"/>
          </p:nvPr>
        </p:nvSpPr>
        <p:spPr>
          <a:xfrm>
            <a:off x="756000" y="5078520"/>
            <a:ext cx="6047640" cy="4811040"/>
          </a:xfrm>
          <a:prstGeom prst="rect">
            <a:avLst/>
          </a:prstGeom>
        </p:spPr>
        <p:txBody>
          <a:bodyPr lIns="0" rIns="0" tIns="0" bIns="0">
            <a:noAutofit/>
          </a:bodyPr>
          <a:p>
            <a:r>
              <a:rPr b="0" lang="fr-FR" sz="2000" spc="-1" strike="noStrike">
                <a:latin typeface="Arial"/>
              </a:rPr>
              <a:t>C</a:t>
            </a:r>
            <a:r>
              <a:rPr b="0" lang="fr-FR" sz="2000" spc="-1" strike="noStrike">
                <a:latin typeface="Arial"/>
              </a:rPr>
              <a:t>l</a:t>
            </a:r>
            <a:r>
              <a:rPr b="0" lang="fr-FR" sz="2000" spc="-1" strike="noStrike">
                <a:latin typeface="Arial"/>
              </a:rPr>
              <a:t>i</a:t>
            </a:r>
            <a:r>
              <a:rPr b="0" lang="fr-FR" sz="2000" spc="-1" strike="noStrike">
                <a:latin typeface="Arial"/>
              </a:rPr>
              <a:t>c</a:t>
            </a:r>
            <a:r>
              <a:rPr b="0" lang="fr-FR" sz="2000" spc="-1" strike="noStrike">
                <a:latin typeface="Arial"/>
              </a:rPr>
              <a:t>k</a:t>
            </a:r>
            <a:r>
              <a:rPr b="0" lang="fr-FR" sz="2000" spc="-1" strike="noStrike">
                <a:latin typeface="Arial"/>
              </a:rPr>
              <a:t> </a:t>
            </a:r>
            <a:r>
              <a:rPr b="0" lang="fr-FR" sz="2000" spc="-1" strike="noStrike">
                <a:latin typeface="Arial"/>
              </a:rPr>
              <a:t>t</a:t>
            </a:r>
            <a:r>
              <a:rPr b="0" lang="fr-FR" sz="2000" spc="-1" strike="noStrike">
                <a:latin typeface="Arial"/>
              </a:rPr>
              <a:t>o</a:t>
            </a:r>
            <a:r>
              <a:rPr b="0" lang="fr-FR" sz="2000" spc="-1" strike="noStrike">
                <a:latin typeface="Arial"/>
              </a:rPr>
              <a:t> </a:t>
            </a:r>
            <a:r>
              <a:rPr b="0" lang="fr-FR" sz="2000" spc="-1" strike="noStrike">
                <a:latin typeface="Arial"/>
              </a:rPr>
              <a:t>e</a:t>
            </a:r>
            <a:r>
              <a:rPr b="0" lang="fr-FR" sz="2000" spc="-1" strike="noStrike">
                <a:latin typeface="Arial"/>
              </a:rPr>
              <a:t>d</a:t>
            </a:r>
            <a:r>
              <a:rPr b="0" lang="fr-FR" sz="2000" spc="-1" strike="noStrike">
                <a:latin typeface="Arial"/>
              </a:rPr>
              <a:t>i</a:t>
            </a:r>
            <a:r>
              <a:rPr b="0" lang="fr-FR" sz="2000" spc="-1" strike="noStrike">
                <a:latin typeface="Arial"/>
              </a:rPr>
              <a:t>t</a:t>
            </a:r>
            <a:r>
              <a:rPr b="0" lang="fr-FR" sz="2000" spc="-1" strike="noStrike">
                <a:latin typeface="Arial"/>
              </a:rPr>
              <a:t> </a:t>
            </a:r>
            <a:r>
              <a:rPr b="0" lang="fr-FR" sz="2000" spc="-1" strike="noStrike">
                <a:latin typeface="Arial"/>
              </a:rPr>
              <a:t>t</a:t>
            </a:r>
            <a:r>
              <a:rPr b="0" lang="fr-FR" sz="2000" spc="-1" strike="noStrike">
                <a:latin typeface="Arial"/>
              </a:rPr>
              <a:t>h</a:t>
            </a:r>
            <a:r>
              <a:rPr b="0" lang="fr-FR" sz="2000" spc="-1" strike="noStrike">
                <a:latin typeface="Arial"/>
              </a:rPr>
              <a:t>e</a:t>
            </a:r>
            <a:r>
              <a:rPr b="0" lang="fr-FR" sz="2000" spc="-1" strike="noStrike">
                <a:latin typeface="Arial"/>
              </a:rPr>
              <a:t> </a:t>
            </a:r>
            <a:r>
              <a:rPr b="0" lang="fr-FR" sz="2000" spc="-1" strike="noStrike">
                <a:latin typeface="Arial"/>
              </a:rPr>
              <a:t>n</a:t>
            </a:r>
            <a:r>
              <a:rPr b="0" lang="fr-FR" sz="2000" spc="-1" strike="noStrike">
                <a:latin typeface="Arial"/>
              </a:rPr>
              <a:t>o</a:t>
            </a:r>
            <a:r>
              <a:rPr b="0" lang="fr-FR" sz="2000" spc="-1" strike="noStrike">
                <a:latin typeface="Arial"/>
              </a:rPr>
              <a:t>t</a:t>
            </a:r>
            <a:r>
              <a:rPr b="0" lang="fr-FR" sz="2000" spc="-1" strike="noStrike">
                <a:latin typeface="Arial"/>
              </a:rPr>
              <a:t>e</a:t>
            </a:r>
            <a:r>
              <a:rPr b="0" lang="fr-FR" sz="2000" spc="-1" strike="noStrike">
                <a:latin typeface="Arial"/>
              </a:rPr>
              <a:t>s</a:t>
            </a:r>
            <a:r>
              <a:rPr b="0" lang="fr-FR" sz="2000" spc="-1" strike="noStrike">
                <a:latin typeface="Arial"/>
              </a:rPr>
              <a:t> </a:t>
            </a:r>
            <a:r>
              <a:rPr b="0" lang="fr-FR" sz="2000" spc="-1" strike="noStrike">
                <a:latin typeface="Arial"/>
              </a:rPr>
              <a:t>f</a:t>
            </a:r>
            <a:r>
              <a:rPr b="0" lang="fr-FR" sz="2000" spc="-1" strike="noStrike">
                <a:latin typeface="Arial"/>
              </a:rPr>
              <a:t>o</a:t>
            </a:r>
            <a:r>
              <a:rPr b="0" lang="fr-FR" sz="2000" spc="-1" strike="noStrike">
                <a:latin typeface="Arial"/>
              </a:rPr>
              <a:t>r</a:t>
            </a:r>
            <a:r>
              <a:rPr b="0" lang="fr-FR" sz="2000" spc="-1" strike="noStrike">
                <a:latin typeface="Arial"/>
              </a:rPr>
              <a:t>m</a:t>
            </a:r>
            <a:r>
              <a:rPr b="0" lang="fr-FR" sz="2000" spc="-1" strike="noStrike">
                <a:latin typeface="Arial"/>
              </a:rPr>
              <a:t>a</a:t>
            </a:r>
            <a:r>
              <a:rPr b="0" lang="fr-FR" sz="2000" spc="-1" strike="noStrike">
                <a:latin typeface="Arial"/>
              </a:rPr>
              <a:t>t</a:t>
            </a:r>
            <a:endParaRPr b="0" lang="fr-FR" sz="2000" spc="-1" strike="noStrike">
              <a:latin typeface="Arial"/>
            </a:endParaRPr>
          </a:p>
        </p:txBody>
      </p:sp>
      <p:sp>
        <p:nvSpPr>
          <p:cNvPr id="40" name="PlaceHolder 3"/>
          <p:cNvSpPr>
            <a:spLocks noGrp="1"/>
          </p:cNvSpPr>
          <p:nvPr>
            <p:ph type="hdr"/>
          </p:nvPr>
        </p:nvSpPr>
        <p:spPr>
          <a:xfrm>
            <a:off x="0" y="0"/>
            <a:ext cx="3280680" cy="534240"/>
          </a:xfrm>
          <a:prstGeom prst="rect">
            <a:avLst/>
          </a:prstGeom>
        </p:spPr>
        <p:txBody>
          <a:bodyPr lIns="0" rIns="0" tIns="0" bIns="0">
            <a:noAutofit/>
          </a:bodyPr>
          <a:p>
            <a:r>
              <a:rPr b="0" lang="fr-FR" sz="1400" spc="-1" strike="noStrike">
                <a:latin typeface="Times New Roman"/>
              </a:rPr>
              <a:t>&lt;header&gt;</a:t>
            </a:r>
            <a:endParaRPr b="0" lang="fr-FR" sz="1400" spc="-1" strike="noStrike">
              <a:latin typeface="Times New Roman"/>
            </a:endParaRPr>
          </a:p>
        </p:txBody>
      </p:sp>
      <p:sp>
        <p:nvSpPr>
          <p:cNvPr id="41" name="PlaceHolder 4"/>
          <p:cNvSpPr>
            <a:spLocks noGrp="1"/>
          </p:cNvSpPr>
          <p:nvPr>
            <p:ph type="dt"/>
          </p:nvPr>
        </p:nvSpPr>
        <p:spPr>
          <a:xfrm>
            <a:off x="4278960" y="0"/>
            <a:ext cx="3280680" cy="534240"/>
          </a:xfrm>
          <a:prstGeom prst="rect">
            <a:avLst/>
          </a:prstGeom>
        </p:spPr>
        <p:txBody>
          <a:bodyPr lIns="0" rIns="0" tIns="0" bIns="0">
            <a:noAutofit/>
          </a:bodyPr>
          <a:p>
            <a:pPr algn="r"/>
            <a:r>
              <a:rPr b="0" lang="fr-FR" sz="1400" spc="-1" strike="noStrike">
                <a:latin typeface="Times New Roman"/>
              </a:rPr>
              <a:t>&lt;date/time&gt;</a:t>
            </a:r>
            <a:endParaRPr b="0" lang="fr-FR" sz="1400" spc="-1" strike="noStrike">
              <a:latin typeface="Times New Roman"/>
            </a:endParaRPr>
          </a:p>
        </p:txBody>
      </p:sp>
      <p:sp>
        <p:nvSpPr>
          <p:cNvPr id="42" name="PlaceHolder 5"/>
          <p:cNvSpPr>
            <a:spLocks noGrp="1"/>
          </p:cNvSpPr>
          <p:nvPr>
            <p:ph type="ftr"/>
          </p:nvPr>
        </p:nvSpPr>
        <p:spPr>
          <a:xfrm>
            <a:off x="0" y="10157400"/>
            <a:ext cx="3280680" cy="534240"/>
          </a:xfrm>
          <a:prstGeom prst="rect">
            <a:avLst/>
          </a:prstGeom>
        </p:spPr>
        <p:txBody>
          <a:bodyPr lIns="0" rIns="0" tIns="0" bIns="0" anchor="b">
            <a:noAutofit/>
          </a:bodyPr>
          <a:p>
            <a:r>
              <a:rPr b="0" lang="fr-FR" sz="1400" spc="-1" strike="noStrike">
                <a:latin typeface="Times New Roman"/>
              </a:rPr>
              <a:t>&lt;footer&gt;</a:t>
            </a:r>
            <a:endParaRPr b="0" lang="fr-FR" sz="1400" spc="-1" strike="noStrike">
              <a:latin typeface="Times New Roman"/>
            </a:endParaRPr>
          </a:p>
        </p:txBody>
      </p:sp>
      <p:sp>
        <p:nvSpPr>
          <p:cNvPr id="43"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CE70F12D-02B1-407C-AF40-095D125D4479}" type="slidenum">
              <a:rPr b="0" lang="fr-FR" sz="1400" spc="-1" strike="noStrike">
                <a:latin typeface="Times New Roman"/>
              </a:rPr>
              <a:t>&lt;number&gt;</a:t>
            </a:fld>
            <a:endParaRPr b="0" lang="fr-FR"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sldImg"/>
          </p:nvPr>
        </p:nvSpPr>
        <p:spPr>
          <a:xfrm>
            <a:off x="2971800" y="549360"/>
            <a:ext cx="3656520" cy="2742120"/>
          </a:xfrm>
          <a:prstGeom prst="rect">
            <a:avLst/>
          </a:prstGeom>
        </p:spPr>
      </p:sp>
      <p:sp>
        <p:nvSpPr>
          <p:cNvPr id="103" name="PlaceHolder 2"/>
          <p:cNvSpPr>
            <a:spLocks noGrp="1"/>
          </p:cNvSpPr>
          <p:nvPr>
            <p:ph type="body"/>
          </p:nvPr>
        </p:nvSpPr>
        <p:spPr>
          <a:xfrm>
            <a:off x="960120" y="3474720"/>
            <a:ext cx="7679880" cy="3290760"/>
          </a:xfrm>
          <a:prstGeom prst="rect">
            <a:avLst/>
          </a:prstGeom>
        </p:spPr>
        <p:txBody>
          <a:bodyPr lIns="96840" rIns="96840" tIns="48240" bIns="48240">
            <a:normAutofit/>
          </a:bodyPr>
          <a:p>
            <a:endParaRPr b="0" lang="fr-FR" sz="2000" spc="-1" strike="noStrike">
              <a:latin typeface="Arial"/>
            </a:endParaRPr>
          </a:p>
        </p:txBody>
      </p:sp>
      <p:sp>
        <p:nvSpPr>
          <p:cNvPr id="104" name="CustomShape 3"/>
          <p:cNvSpPr/>
          <p:nvPr/>
        </p:nvSpPr>
        <p:spPr>
          <a:xfrm>
            <a:off x="5438520" y="6948000"/>
            <a:ext cx="4159440" cy="364680"/>
          </a:xfrm>
          <a:prstGeom prst="rect">
            <a:avLst/>
          </a:prstGeom>
          <a:noFill/>
          <a:ln>
            <a:noFill/>
          </a:ln>
        </p:spPr>
        <p:style>
          <a:lnRef idx="0"/>
          <a:fillRef idx="0"/>
          <a:effectRef idx="0"/>
          <a:fontRef idx="minor"/>
        </p:style>
        <p:txBody>
          <a:bodyPr lIns="96840" rIns="96840" tIns="48240" bIns="48240" anchor="b">
            <a:noAutofit/>
          </a:bodyPr>
          <a:p>
            <a:pPr algn="r">
              <a:lnSpc>
                <a:spcPct val="100000"/>
              </a:lnSpc>
            </a:pPr>
            <a:fld id="{DEAEA588-1AE5-4489-B5E2-2F6097A62987}" type="slidenum">
              <a:rPr b="0" lang="fr-FR" sz="1300" spc="-1" strike="noStrike">
                <a:solidFill>
                  <a:srgbClr val="000000"/>
                </a:solidFill>
                <a:latin typeface="+mn-lt"/>
                <a:ea typeface="+mn-ea"/>
              </a:rPr>
              <a:t>1</a:t>
            </a:fld>
            <a:endParaRPr b="0" lang="fr-FR" sz="13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sldImg"/>
          </p:nvPr>
        </p:nvSpPr>
        <p:spPr>
          <a:xfrm>
            <a:off x="216000" y="812520"/>
            <a:ext cx="7126560" cy="4008240"/>
          </a:xfrm>
          <a:prstGeom prst="rect">
            <a:avLst/>
          </a:prstGeom>
        </p:spPr>
      </p:sp>
      <p:sp>
        <p:nvSpPr>
          <p:cNvPr id="106" name="PlaceHolder 2"/>
          <p:cNvSpPr>
            <a:spLocks noGrp="1"/>
          </p:cNvSpPr>
          <p:nvPr>
            <p:ph type="body"/>
          </p:nvPr>
        </p:nvSpPr>
        <p:spPr>
          <a:xfrm>
            <a:off x="960120" y="3474720"/>
            <a:ext cx="7679880" cy="3290760"/>
          </a:xfrm>
          <a:prstGeom prst="rect">
            <a:avLst/>
          </a:prstGeom>
        </p:spPr>
        <p:txBody>
          <a:bodyPr lIns="96840" rIns="96840" tIns="48240" bIns="48240">
            <a:normAutofit/>
          </a:bodyPr>
          <a:p>
            <a:endParaRPr b="0" lang="fr-FR" sz="2000" spc="-1" strike="noStrike">
              <a:latin typeface="Arial"/>
            </a:endParaRPr>
          </a:p>
        </p:txBody>
      </p:sp>
      <p:sp>
        <p:nvSpPr>
          <p:cNvPr id="107" name="CustomShape 3"/>
          <p:cNvSpPr/>
          <p:nvPr/>
        </p:nvSpPr>
        <p:spPr>
          <a:xfrm>
            <a:off x="5438520" y="6948000"/>
            <a:ext cx="4159440" cy="364680"/>
          </a:xfrm>
          <a:prstGeom prst="rect">
            <a:avLst/>
          </a:prstGeom>
          <a:noFill/>
          <a:ln>
            <a:noFill/>
          </a:ln>
        </p:spPr>
        <p:style>
          <a:lnRef idx="0"/>
          <a:fillRef idx="0"/>
          <a:effectRef idx="0"/>
          <a:fontRef idx="minor"/>
        </p:style>
        <p:txBody>
          <a:bodyPr lIns="96840" rIns="96840" tIns="48240" bIns="48240" anchor="b">
            <a:noAutofit/>
          </a:bodyPr>
          <a:p>
            <a:pPr algn="r">
              <a:lnSpc>
                <a:spcPct val="100000"/>
              </a:lnSpc>
            </a:pPr>
            <a:fld id="{25AD1B9F-23BA-4D9B-BE0F-CDD974D01FCD}" type="slidenum">
              <a:rPr b="0" lang="fr-FR" sz="1300" spc="-1" strike="noStrike">
                <a:solidFill>
                  <a:srgbClr val="000000"/>
                </a:solidFill>
                <a:latin typeface="+mn-lt"/>
                <a:ea typeface="+mn-ea"/>
              </a:rPr>
              <a:t>2</a:t>
            </a:fld>
            <a:endParaRPr b="0" lang="fr-FR" sz="13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194560" y="7336440"/>
            <a:ext cx="24870600" cy="3664440"/>
          </a:xfrm>
          <a:prstGeom prst="rect">
            <a:avLst/>
          </a:prstGeom>
        </p:spPr>
        <p:txBody>
          <a:bodyPr lIns="0" rIns="0" tIns="0" bIns="0" anchor="ctr">
            <a:spAutoFit/>
          </a:bodyPr>
          <a:p>
            <a:pPr algn="ctr"/>
            <a:endParaRPr b="0" lang="fr-FR" sz="4400" spc="-1" strike="noStrike">
              <a:latin typeface="Arial"/>
            </a:endParaRPr>
          </a:p>
        </p:txBody>
      </p:sp>
      <p:sp>
        <p:nvSpPr>
          <p:cNvPr id="24" name="PlaceHolder 2"/>
          <p:cNvSpPr>
            <a:spLocks noGrp="1"/>
          </p:cNvSpPr>
          <p:nvPr>
            <p:ph type="body"/>
          </p:nvPr>
        </p:nvSpPr>
        <p:spPr>
          <a:xfrm>
            <a:off x="1463040" y="5135040"/>
            <a:ext cx="26334000" cy="6070680"/>
          </a:xfrm>
          <a:prstGeom prst="rect">
            <a:avLst/>
          </a:prstGeom>
        </p:spPr>
        <p:txBody>
          <a:bodyPr lIns="0" rIns="0" tIns="0" bIns="0">
            <a:normAutofit/>
          </a:bodyPr>
          <a:p>
            <a:endParaRPr b="0" lang="fr-FR" sz="3200" spc="-1" strike="noStrike">
              <a:latin typeface="Arial"/>
            </a:endParaRPr>
          </a:p>
        </p:txBody>
      </p:sp>
      <p:sp>
        <p:nvSpPr>
          <p:cNvPr id="25" name="PlaceHolder 3"/>
          <p:cNvSpPr>
            <a:spLocks noGrp="1"/>
          </p:cNvSpPr>
          <p:nvPr>
            <p:ph type="body"/>
          </p:nvPr>
        </p:nvSpPr>
        <p:spPr>
          <a:xfrm>
            <a:off x="1463040" y="11782800"/>
            <a:ext cx="26334000" cy="60706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194560" y="7336440"/>
            <a:ext cx="24870600" cy="3664440"/>
          </a:xfrm>
          <a:prstGeom prst="rect">
            <a:avLst/>
          </a:prstGeom>
        </p:spPr>
        <p:txBody>
          <a:bodyPr lIns="0" rIns="0" tIns="0" bIns="0" anchor="ctr">
            <a:spAutoFit/>
          </a:bodyPr>
          <a:p>
            <a:pPr algn="ctr"/>
            <a:endParaRPr b="0" lang="fr-FR" sz="4400" spc="-1" strike="noStrike">
              <a:latin typeface="Arial"/>
            </a:endParaRPr>
          </a:p>
        </p:txBody>
      </p:sp>
      <p:sp>
        <p:nvSpPr>
          <p:cNvPr id="27" name="PlaceHolder 2"/>
          <p:cNvSpPr>
            <a:spLocks noGrp="1"/>
          </p:cNvSpPr>
          <p:nvPr>
            <p:ph type="body"/>
          </p:nvPr>
        </p:nvSpPr>
        <p:spPr>
          <a:xfrm>
            <a:off x="1463040" y="5135040"/>
            <a:ext cx="12850920" cy="6070680"/>
          </a:xfrm>
          <a:prstGeom prst="rect">
            <a:avLst/>
          </a:prstGeom>
        </p:spPr>
        <p:txBody>
          <a:bodyPr lIns="0" rIns="0" tIns="0" bIns="0">
            <a:normAutofit/>
          </a:bodyPr>
          <a:p>
            <a:endParaRPr b="0" lang="fr-FR" sz="3200" spc="-1" strike="noStrike">
              <a:latin typeface="Arial"/>
            </a:endParaRPr>
          </a:p>
        </p:txBody>
      </p:sp>
      <p:sp>
        <p:nvSpPr>
          <p:cNvPr id="28" name="PlaceHolder 3"/>
          <p:cNvSpPr>
            <a:spLocks noGrp="1"/>
          </p:cNvSpPr>
          <p:nvPr>
            <p:ph type="body"/>
          </p:nvPr>
        </p:nvSpPr>
        <p:spPr>
          <a:xfrm>
            <a:off x="14956920" y="5135040"/>
            <a:ext cx="12850920" cy="6070680"/>
          </a:xfrm>
          <a:prstGeom prst="rect">
            <a:avLst/>
          </a:prstGeom>
        </p:spPr>
        <p:txBody>
          <a:bodyPr lIns="0" rIns="0" tIns="0" bIns="0">
            <a:normAutofit/>
          </a:bodyPr>
          <a:p>
            <a:endParaRPr b="0" lang="fr-FR" sz="3200" spc="-1" strike="noStrike">
              <a:latin typeface="Arial"/>
            </a:endParaRPr>
          </a:p>
        </p:txBody>
      </p:sp>
      <p:sp>
        <p:nvSpPr>
          <p:cNvPr id="29" name="PlaceHolder 4"/>
          <p:cNvSpPr>
            <a:spLocks noGrp="1"/>
          </p:cNvSpPr>
          <p:nvPr>
            <p:ph type="body"/>
          </p:nvPr>
        </p:nvSpPr>
        <p:spPr>
          <a:xfrm>
            <a:off x="1463040" y="11782800"/>
            <a:ext cx="12850920" cy="6070680"/>
          </a:xfrm>
          <a:prstGeom prst="rect">
            <a:avLst/>
          </a:prstGeom>
        </p:spPr>
        <p:txBody>
          <a:bodyPr lIns="0" rIns="0" tIns="0" bIns="0">
            <a:normAutofit/>
          </a:bodyPr>
          <a:p>
            <a:endParaRPr b="0" lang="fr-FR" sz="3200" spc="-1" strike="noStrike">
              <a:latin typeface="Arial"/>
            </a:endParaRPr>
          </a:p>
        </p:txBody>
      </p:sp>
      <p:sp>
        <p:nvSpPr>
          <p:cNvPr id="30" name="PlaceHolder 5"/>
          <p:cNvSpPr>
            <a:spLocks noGrp="1"/>
          </p:cNvSpPr>
          <p:nvPr>
            <p:ph type="body"/>
          </p:nvPr>
        </p:nvSpPr>
        <p:spPr>
          <a:xfrm>
            <a:off x="14956920" y="11782800"/>
            <a:ext cx="12850920" cy="60706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194560" y="7336440"/>
            <a:ext cx="24870600" cy="3664440"/>
          </a:xfrm>
          <a:prstGeom prst="rect">
            <a:avLst/>
          </a:prstGeom>
        </p:spPr>
        <p:txBody>
          <a:bodyPr lIns="0" rIns="0" tIns="0" bIns="0" anchor="ctr">
            <a:spAutoFit/>
          </a:bodyPr>
          <a:p>
            <a:pPr algn="ctr"/>
            <a:endParaRPr b="0" lang="fr-FR" sz="4400" spc="-1" strike="noStrike">
              <a:latin typeface="Arial"/>
            </a:endParaRPr>
          </a:p>
        </p:txBody>
      </p:sp>
      <p:sp>
        <p:nvSpPr>
          <p:cNvPr id="32" name="PlaceHolder 2"/>
          <p:cNvSpPr>
            <a:spLocks noGrp="1"/>
          </p:cNvSpPr>
          <p:nvPr>
            <p:ph type="body"/>
          </p:nvPr>
        </p:nvSpPr>
        <p:spPr>
          <a:xfrm>
            <a:off x="1463040" y="5135040"/>
            <a:ext cx="8479440" cy="6070680"/>
          </a:xfrm>
          <a:prstGeom prst="rect">
            <a:avLst/>
          </a:prstGeom>
        </p:spPr>
        <p:txBody>
          <a:bodyPr lIns="0" rIns="0" tIns="0" bIns="0">
            <a:normAutofit/>
          </a:bodyPr>
          <a:p>
            <a:endParaRPr b="0" lang="fr-FR" sz="3200" spc="-1" strike="noStrike">
              <a:latin typeface="Arial"/>
            </a:endParaRPr>
          </a:p>
        </p:txBody>
      </p:sp>
      <p:sp>
        <p:nvSpPr>
          <p:cNvPr id="33" name="PlaceHolder 3"/>
          <p:cNvSpPr>
            <a:spLocks noGrp="1"/>
          </p:cNvSpPr>
          <p:nvPr>
            <p:ph type="body"/>
          </p:nvPr>
        </p:nvSpPr>
        <p:spPr>
          <a:xfrm>
            <a:off x="10366920" y="5135040"/>
            <a:ext cx="8479440" cy="6070680"/>
          </a:xfrm>
          <a:prstGeom prst="rect">
            <a:avLst/>
          </a:prstGeom>
        </p:spPr>
        <p:txBody>
          <a:bodyPr lIns="0" rIns="0" tIns="0" bIns="0">
            <a:normAutofit/>
          </a:bodyPr>
          <a:p>
            <a:endParaRPr b="0" lang="fr-FR" sz="3200" spc="-1" strike="noStrike">
              <a:latin typeface="Arial"/>
            </a:endParaRPr>
          </a:p>
        </p:txBody>
      </p:sp>
      <p:sp>
        <p:nvSpPr>
          <p:cNvPr id="34" name="PlaceHolder 4"/>
          <p:cNvSpPr>
            <a:spLocks noGrp="1"/>
          </p:cNvSpPr>
          <p:nvPr>
            <p:ph type="body"/>
          </p:nvPr>
        </p:nvSpPr>
        <p:spPr>
          <a:xfrm>
            <a:off x="19270800" y="5135040"/>
            <a:ext cx="8479440" cy="6070680"/>
          </a:xfrm>
          <a:prstGeom prst="rect">
            <a:avLst/>
          </a:prstGeom>
        </p:spPr>
        <p:txBody>
          <a:bodyPr lIns="0" rIns="0" tIns="0" bIns="0">
            <a:normAutofit/>
          </a:bodyPr>
          <a:p>
            <a:endParaRPr b="0" lang="fr-FR" sz="3200" spc="-1" strike="noStrike">
              <a:latin typeface="Arial"/>
            </a:endParaRPr>
          </a:p>
        </p:txBody>
      </p:sp>
      <p:sp>
        <p:nvSpPr>
          <p:cNvPr id="35" name="PlaceHolder 5"/>
          <p:cNvSpPr>
            <a:spLocks noGrp="1"/>
          </p:cNvSpPr>
          <p:nvPr>
            <p:ph type="body"/>
          </p:nvPr>
        </p:nvSpPr>
        <p:spPr>
          <a:xfrm>
            <a:off x="1463040" y="11782800"/>
            <a:ext cx="8479440" cy="6070680"/>
          </a:xfrm>
          <a:prstGeom prst="rect">
            <a:avLst/>
          </a:prstGeom>
        </p:spPr>
        <p:txBody>
          <a:bodyPr lIns="0" rIns="0" tIns="0" bIns="0">
            <a:normAutofit/>
          </a:bodyPr>
          <a:p>
            <a:endParaRPr b="0" lang="fr-FR" sz="3200" spc="-1" strike="noStrike">
              <a:latin typeface="Arial"/>
            </a:endParaRPr>
          </a:p>
        </p:txBody>
      </p:sp>
      <p:sp>
        <p:nvSpPr>
          <p:cNvPr id="36" name="PlaceHolder 6"/>
          <p:cNvSpPr>
            <a:spLocks noGrp="1"/>
          </p:cNvSpPr>
          <p:nvPr>
            <p:ph type="body"/>
          </p:nvPr>
        </p:nvSpPr>
        <p:spPr>
          <a:xfrm>
            <a:off x="10366920" y="11782800"/>
            <a:ext cx="8479440" cy="6070680"/>
          </a:xfrm>
          <a:prstGeom prst="rect">
            <a:avLst/>
          </a:prstGeom>
        </p:spPr>
        <p:txBody>
          <a:bodyPr lIns="0" rIns="0" tIns="0" bIns="0">
            <a:normAutofit/>
          </a:bodyPr>
          <a:p>
            <a:endParaRPr b="0" lang="fr-FR" sz="3200" spc="-1" strike="noStrike">
              <a:latin typeface="Arial"/>
            </a:endParaRPr>
          </a:p>
        </p:txBody>
      </p:sp>
      <p:sp>
        <p:nvSpPr>
          <p:cNvPr id="37" name="PlaceHolder 7"/>
          <p:cNvSpPr>
            <a:spLocks noGrp="1"/>
          </p:cNvSpPr>
          <p:nvPr>
            <p:ph type="body"/>
          </p:nvPr>
        </p:nvSpPr>
        <p:spPr>
          <a:xfrm>
            <a:off x="19270800" y="11782800"/>
            <a:ext cx="8479440" cy="60706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2194560" y="7336440"/>
            <a:ext cx="24870600" cy="3664440"/>
          </a:xfrm>
          <a:prstGeom prst="rect">
            <a:avLst/>
          </a:prstGeom>
        </p:spPr>
        <p:txBody>
          <a:bodyPr lIns="0" rIns="0" tIns="0" bIns="0" anchor="ctr">
            <a:spAutoFit/>
          </a:bodyPr>
          <a:p>
            <a:pPr algn="ctr"/>
            <a:endParaRPr b="0" lang="fr-FR" sz="4400" spc="-1" strike="noStrike">
              <a:latin typeface="Arial"/>
            </a:endParaRPr>
          </a:p>
        </p:txBody>
      </p:sp>
      <p:sp>
        <p:nvSpPr>
          <p:cNvPr id="3" name="PlaceHolder 2"/>
          <p:cNvSpPr>
            <a:spLocks noGrp="1"/>
          </p:cNvSpPr>
          <p:nvPr>
            <p:ph type="subTitle"/>
          </p:nvPr>
        </p:nvSpPr>
        <p:spPr>
          <a:xfrm>
            <a:off x="1463040" y="5135040"/>
            <a:ext cx="26334000" cy="1272744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2194560" y="7336440"/>
            <a:ext cx="24870600" cy="3664440"/>
          </a:xfrm>
          <a:prstGeom prst="rect">
            <a:avLst/>
          </a:prstGeom>
        </p:spPr>
        <p:txBody>
          <a:bodyPr lIns="0" rIns="0" tIns="0" bIns="0" anchor="ctr">
            <a:spAutoFit/>
          </a:bodyPr>
          <a:p>
            <a:pPr algn="ctr"/>
            <a:endParaRPr b="0" lang="fr-FR" sz="4400" spc="-1" strike="noStrike">
              <a:latin typeface="Arial"/>
            </a:endParaRPr>
          </a:p>
        </p:txBody>
      </p:sp>
      <p:sp>
        <p:nvSpPr>
          <p:cNvPr id="5" name="PlaceHolder 2"/>
          <p:cNvSpPr>
            <a:spLocks noGrp="1"/>
          </p:cNvSpPr>
          <p:nvPr>
            <p:ph type="body"/>
          </p:nvPr>
        </p:nvSpPr>
        <p:spPr>
          <a:xfrm>
            <a:off x="1463040" y="5135040"/>
            <a:ext cx="26334000" cy="12727440"/>
          </a:xfrm>
          <a:prstGeom prst="rect">
            <a:avLst/>
          </a:prstGeom>
        </p:spPr>
        <p:txBody>
          <a:bodyPr lIns="0" rIns="0" tIns="0" bIns="0">
            <a:normAutofit/>
          </a:bodyPr>
          <a:p>
            <a:endParaRPr b="0" lang="fr-F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194560" y="7336440"/>
            <a:ext cx="24870600" cy="3664440"/>
          </a:xfrm>
          <a:prstGeom prst="rect">
            <a:avLst/>
          </a:prstGeom>
        </p:spPr>
        <p:txBody>
          <a:bodyPr lIns="0" rIns="0" tIns="0" bIns="0" anchor="ctr">
            <a:spAutoFit/>
          </a:bodyPr>
          <a:p>
            <a:pPr algn="ctr"/>
            <a:endParaRPr b="0" lang="fr-FR" sz="4400" spc="-1" strike="noStrike">
              <a:latin typeface="Arial"/>
            </a:endParaRPr>
          </a:p>
        </p:txBody>
      </p:sp>
      <p:sp>
        <p:nvSpPr>
          <p:cNvPr id="7" name="PlaceHolder 2"/>
          <p:cNvSpPr>
            <a:spLocks noGrp="1"/>
          </p:cNvSpPr>
          <p:nvPr>
            <p:ph type="body"/>
          </p:nvPr>
        </p:nvSpPr>
        <p:spPr>
          <a:xfrm>
            <a:off x="1463040" y="5135040"/>
            <a:ext cx="12850920" cy="12727440"/>
          </a:xfrm>
          <a:prstGeom prst="rect">
            <a:avLst/>
          </a:prstGeom>
        </p:spPr>
        <p:txBody>
          <a:bodyPr lIns="0" rIns="0" tIns="0" bIns="0">
            <a:normAutofit/>
          </a:bodyPr>
          <a:p>
            <a:endParaRPr b="0" lang="fr-FR" sz="3200" spc="-1" strike="noStrike">
              <a:latin typeface="Arial"/>
            </a:endParaRPr>
          </a:p>
        </p:txBody>
      </p:sp>
      <p:sp>
        <p:nvSpPr>
          <p:cNvPr id="8" name="PlaceHolder 3"/>
          <p:cNvSpPr>
            <a:spLocks noGrp="1"/>
          </p:cNvSpPr>
          <p:nvPr>
            <p:ph type="body"/>
          </p:nvPr>
        </p:nvSpPr>
        <p:spPr>
          <a:xfrm>
            <a:off x="14956920" y="5135040"/>
            <a:ext cx="12850920" cy="12727440"/>
          </a:xfrm>
          <a:prstGeom prst="rect">
            <a:avLst/>
          </a:prstGeom>
        </p:spPr>
        <p:txBody>
          <a:bodyPr lIns="0" rIns="0" tIns="0" bIns="0">
            <a:normAutofit/>
          </a:bodyPr>
          <a:p>
            <a:endParaRPr b="0" lang="fr-F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2194560" y="7336440"/>
            <a:ext cx="24870600" cy="3664440"/>
          </a:xfrm>
          <a:prstGeom prst="rect">
            <a:avLst/>
          </a:prstGeom>
        </p:spPr>
        <p:txBody>
          <a:bodyPr lIns="0" rIns="0" tIns="0" bIns="0" anchor="ctr">
            <a:spAutoFit/>
          </a:bodyPr>
          <a:p>
            <a:pPr algn="ctr"/>
            <a:endParaRPr b="0" lang="fr-F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2194560" y="7336440"/>
            <a:ext cx="24870600" cy="1698732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194560" y="7336440"/>
            <a:ext cx="24870600" cy="3664440"/>
          </a:xfrm>
          <a:prstGeom prst="rect">
            <a:avLst/>
          </a:prstGeom>
        </p:spPr>
        <p:txBody>
          <a:bodyPr lIns="0" rIns="0" tIns="0" bIns="0" anchor="ctr">
            <a:spAutoFit/>
          </a:bodyPr>
          <a:p>
            <a:pPr algn="ctr"/>
            <a:endParaRPr b="0" lang="fr-FR" sz="4400" spc="-1" strike="noStrike">
              <a:latin typeface="Arial"/>
            </a:endParaRPr>
          </a:p>
        </p:txBody>
      </p:sp>
      <p:sp>
        <p:nvSpPr>
          <p:cNvPr id="12" name="PlaceHolder 2"/>
          <p:cNvSpPr>
            <a:spLocks noGrp="1"/>
          </p:cNvSpPr>
          <p:nvPr>
            <p:ph type="body"/>
          </p:nvPr>
        </p:nvSpPr>
        <p:spPr>
          <a:xfrm>
            <a:off x="1463040" y="5135040"/>
            <a:ext cx="12850920" cy="6070680"/>
          </a:xfrm>
          <a:prstGeom prst="rect">
            <a:avLst/>
          </a:prstGeom>
        </p:spPr>
        <p:txBody>
          <a:bodyPr lIns="0" rIns="0" tIns="0" bIns="0">
            <a:normAutofit/>
          </a:bodyPr>
          <a:p>
            <a:endParaRPr b="0" lang="fr-FR" sz="3200" spc="-1" strike="noStrike">
              <a:latin typeface="Arial"/>
            </a:endParaRPr>
          </a:p>
        </p:txBody>
      </p:sp>
      <p:sp>
        <p:nvSpPr>
          <p:cNvPr id="13" name="PlaceHolder 3"/>
          <p:cNvSpPr>
            <a:spLocks noGrp="1"/>
          </p:cNvSpPr>
          <p:nvPr>
            <p:ph type="body"/>
          </p:nvPr>
        </p:nvSpPr>
        <p:spPr>
          <a:xfrm>
            <a:off x="14956920" y="5135040"/>
            <a:ext cx="12850920" cy="12727440"/>
          </a:xfrm>
          <a:prstGeom prst="rect">
            <a:avLst/>
          </a:prstGeom>
        </p:spPr>
        <p:txBody>
          <a:bodyPr lIns="0" rIns="0" tIns="0" bIns="0">
            <a:normAutofit/>
          </a:bodyPr>
          <a:p>
            <a:endParaRPr b="0" lang="fr-FR" sz="3200" spc="-1" strike="noStrike">
              <a:latin typeface="Arial"/>
            </a:endParaRPr>
          </a:p>
        </p:txBody>
      </p:sp>
      <p:sp>
        <p:nvSpPr>
          <p:cNvPr id="14" name="PlaceHolder 4"/>
          <p:cNvSpPr>
            <a:spLocks noGrp="1"/>
          </p:cNvSpPr>
          <p:nvPr>
            <p:ph type="body"/>
          </p:nvPr>
        </p:nvSpPr>
        <p:spPr>
          <a:xfrm>
            <a:off x="1463040" y="11782800"/>
            <a:ext cx="12850920" cy="6070680"/>
          </a:xfrm>
          <a:prstGeom prst="rect">
            <a:avLst/>
          </a:prstGeom>
        </p:spPr>
        <p:txBody>
          <a:bodyPr lIns="0" rIns="0" tIns="0" bIns="0">
            <a:normAutofit/>
          </a:bodyPr>
          <a:p>
            <a:endParaRPr b="0" lang="fr-F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194560" y="7336440"/>
            <a:ext cx="24870600" cy="3664440"/>
          </a:xfrm>
          <a:prstGeom prst="rect">
            <a:avLst/>
          </a:prstGeom>
        </p:spPr>
        <p:txBody>
          <a:bodyPr lIns="0" rIns="0" tIns="0" bIns="0" anchor="ctr">
            <a:spAutoFit/>
          </a:bodyPr>
          <a:p>
            <a:pPr algn="ctr"/>
            <a:endParaRPr b="0" lang="fr-FR" sz="4400" spc="-1" strike="noStrike">
              <a:latin typeface="Arial"/>
            </a:endParaRPr>
          </a:p>
        </p:txBody>
      </p:sp>
      <p:sp>
        <p:nvSpPr>
          <p:cNvPr id="16" name="PlaceHolder 2"/>
          <p:cNvSpPr>
            <a:spLocks noGrp="1"/>
          </p:cNvSpPr>
          <p:nvPr>
            <p:ph type="body"/>
          </p:nvPr>
        </p:nvSpPr>
        <p:spPr>
          <a:xfrm>
            <a:off x="1463040" y="5135040"/>
            <a:ext cx="12850920" cy="12727440"/>
          </a:xfrm>
          <a:prstGeom prst="rect">
            <a:avLst/>
          </a:prstGeom>
        </p:spPr>
        <p:txBody>
          <a:bodyPr lIns="0" rIns="0" tIns="0" bIns="0">
            <a:normAutofit/>
          </a:bodyPr>
          <a:p>
            <a:endParaRPr b="0" lang="fr-FR" sz="3200" spc="-1" strike="noStrike">
              <a:latin typeface="Arial"/>
            </a:endParaRPr>
          </a:p>
        </p:txBody>
      </p:sp>
      <p:sp>
        <p:nvSpPr>
          <p:cNvPr id="17" name="PlaceHolder 3"/>
          <p:cNvSpPr>
            <a:spLocks noGrp="1"/>
          </p:cNvSpPr>
          <p:nvPr>
            <p:ph type="body"/>
          </p:nvPr>
        </p:nvSpPr>
        <p:spPr>
          <a:xfrm>
            <a:off x="14956920" y="5135040"/>
            <a:ext cx="12850920" cy="6070680"/>
          </a:xfrm>
          <a:prstGeom prst="rect">
            <a:avLst/>
          </a:prstGeom>
        </p:spPr>
        <p:txBody>
          <a:bodyPr lIns="0" rIns="0" tIns="0" bIns="0">
            <a:normAutofit/>
          </a:bodyPr>
          <a:p>
            <a:endParaRPr b="0" lang="fr-FR" sz="3200" spc="-1" strike="noStrike">
              <a:latin typeface="Arial"/>
            </a:endParaRPr>
          </a:p>
        </p:txBody>
      </p:sp>
      <p:sp>
        <p:nvSpPr>
          <p:cNvPr id="18" name="PlaceHolder 4"/>
          <p:cNvSpPr>
            <a:spLocks noGrp="1"/>
          </p:cNvSpPr>
          <p:nvPr>
            <p:ph type="body"/>
          </p:nvPr>
        </p:nvSpPr>
        <p:spPr>
          <a:xfrm>
            <a:off x="14956920" y="11782800"/>
            <a:ext cx="12850920" cy="6070680"/>
          </a:xfrm>
          <a:prstGeom prst="rect">
            <a:avLst/>
          </a:prstGeom>
        </p:spPr>
        <p:txBody>
          <a:bodyPr lIns="0" rIns="0" tIns="0" bIns="0">
            <a:normAutofit/>
          </a:bodyPr>
          <a:p>
            <a:endParaRPr b="0" lang="fr-F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194560" y="7336440"/>
            <a:ext cx="24870600" cy="3664440"/>
          </a:xfrm>
          <a:prstGeom prst="rect">
            <a:avLst/>
          </a:prstGeom>
        </p:spPr>
        <p:txBody>
          <a:bodyPr lIns="0" rIns="0" tIns="0" bIns="0" anchor="ctr">
            <a:spAutoFit/>
          </a:bodyPr>
          <a:p>
            <a:pPr algn="ctr"/>
            <a:endParaRPr b="0" lang="fr-FR" sz="4400" spc="-1" strike="noStrike">
              <a:latin typeface="Arial"/>
            </a:endParaRPr>
          </a:p>
        </p:txBody>
      </p:sp>
      <p:sp>
        <p:nvSpPr>
          <p:cNvPr id="20" name="PlaceHolder 2"/>
          <p:cNvSpPr>
            <a:spLocks noGrp="1"/>
          </p:cNvSpPr>
          <p:nvPr>
            <p:ph type="body"/>
          </p:nvPr>
        </p:nvSpPr>
        <p:spPr>
          <a:xfrm>
            <a:off x="1463040" y="5135040"/>
            <a:ext cx="12850920" cy="6070680"/>
          </a:xfrm>
          <a:prstGeom prst="rect">
            <a:avLst/>
          </a:prstGeom>
        </p:spPr>
        <p:txBody>
          <a:bodyPr lIns="0" rIns="0" tIns="0" bIns="0">
            <a:normAutofit/>
          </a:bodyPr>
          <a:p>
            <a:endParaRPr b="0" lang="fr-FR" sz="3200" spc="-1" strike="noStrike">
              <a:latin typeface="Arial"/>
            </a:endParaRPr>
          </a:p>
        </p:txBody>
      </p:sp>
      <p:sp>
        <p:nvSpPr>
          <p:cNvPr id="21" name="PlaceHolder 3"/>
          <p:cNvSpPr>
            <a:spLocks noGrp="1"/>
          </p:cNvSpPr>
          <p:nvPr>
            <p:ph type="body"/>
          </p:nvPr>
        </p:nvSpPr>
        <p:spPr>
          <a:xfrm>
            <a:off x="14956920" y="5135040"/>
            <a:ext cx="12850920" cy="6070680"/>
          </a:xfrm>
          <a:prstGeom prst="rect">
            <a:avLst/>
          </a:prstGeom>
        </p:spPr>
        <p:txBody>
          <a:bodyPr lIns="0" rIns="0" tIns="0" bIns="0">
            <a:normAutofit/>
          </a:bodyPr>
          <a:p>
            <a:endParaRPr b="0" lang="fr-FR" sz="3200" spc="-1" strike="noStrike">
              <a:latin typeface="Arial"/>
            </a:endParaRPr>
          </a:p>
        </p:txBody>
      </p:sp>
      <p:sp>
        <p:nvSpPr>
          <p:cNvPr id="22" name="PlaceHolder 4"/>
          <p:cNvSpPr>
            <a:spLocks noGrp="1"/>
          </p:cNvSpPr>
          <p:nvPr>
            <p:ph type="body"/>
          </p:nvPr>
        </p:nvSpPr>
        <p:spPr>
          <a:xfrm>
            <a:off x="1463040" y="11782800"/>
            <a:ext cx="26334000" cy="6070680"/>
          </a:xfrm>
          <a:prstGeom prst="rect">
            <a:avLst/>
          </a:prstGeom>
        </p:spPr>
        <p:txBody>
          <a:bodyPr lIns="0" rIns="0" tIns="0" bIns="0">
            <a:normAutofit/>
          </a:bodyPr>
          <a:p>
            <a:endParaRPr b="0" lang="fr-F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194560" y="7336440"/>
            <a:ext cx="24870600" cy="3664440"/>
          </a:xfrm>
          <a:prstGeom prst="rect">
            <a:avLst/>
          </a:prstGeom>
        </p:spPr>
        <p:txBody>
          <a:bodyPr lIns="0" rIns="0" tIns="0" bIns="0" anchor="ctr">
            <a:noAutofit/>
          </a:bodyPr>
          <a:p>
            <a:r>
              <a:rPr b="0" lang="fr-FR" sz="1800" spc="-1" strike="noStrike">
                <a:latin typeface="Arial"/>
              </a:rPr>
              <a:t>Click to edit the title text format</a:t>
            </a:r>
            <a:endParaRPr b="0" lang="fr-FR" sz="1800" spc="-1" strike="noStrike">
              <a:latin typeface="Arial"/>
            </a:endParaRPr>
          </a:p>
        </p:txBody>
      </p:sp>
      <p:sp>
        <p:nvSpPr>
          <p:cNvPr id="1" name="PlaceHolder 2"/>
          <p:cNvSpPr>
            <a:spLocks noGrp="1"/>
          </p:cNvSpPr>
          <p:nvPr>
            <p:ph type="body"/>
          </p:nvPr>
        </p:nvSpPr>
        <p:spPr>
          <a:xfrm>
            <a:off x="1463040" y="5135040"/>
            <a:ext cx="26334000" cy="12727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1800" spc="-1" strike="noStrike">
                <a:latin typeface="Arial"/>
              </a:rPr>
              <a:t>Click to edit the outline text format</a:t>
            </a:r>
            <a:endParaRPr b="0" lang="fr-FR" sz="1800" spc="-1" strike="noStrike">
              <a:latin typeface="Arial"/>
            </a:endParaRPr>
          </a:p>
          <a:p>
            <a:pPr lvl="1" marL="864000" indent="-324000">
              <a:spcBef>
                <a:spcPts val="1134"/>
              </a:spcBef>
              <a:buClr>
                <a:srgbClr val="000000"/>
              </a:buClr>
              <a:buSzPct val="75000"/>
              <a:buFont typeface="Symbol" charset="2"/>
              <a:buChar char=""/>
            </a:pPr>
            <a:r>
              <a:rPr b="0" lang="fr-FR" sz="1800" spc="-1" strike="noStrike">
                <a:latin typeface="Arial"/>
              </a:rPr>
              <a:t>Second Outline Level</a:t>
            </a:r>
            <a:endParaRPr b="0" lang="fr-FR" sz="1800" spc="-1" strike="noStrike">
              <a:latin typeface="Arial"/>
            </a:endParaRPr>
          </a:p>
          <a:p>
            <a:pPr lvl="2" marL="1296000" indent="-288000">
              <a:spcBef>
                <a:spcPts val="850"/>
              </a:spcBef>
              <a:buClr>
                <a:srgbClr val="000000"/>
              </a:buClr>
              <a:buSzPct val="45000"/>
              <a:buFont typeface="Wingdings" charset="2"/>
              <a:buChar char=""/>
            </a:pPr>
            <a:r>
              <a:rPr b="0" lang="fr-FR" sz="1800" spc="-1" strike="noStrike">
                <a:latin typeface="Arial"/>
              </a:rPr>
              <a:t>Third Outline Level</a:t>
            </a:r>
            <a:endParaRPr b="0" lang="fr-FR" sz="1800" spc="-1" strike="noStrike">
              <a:latin typeface="Arial"/>
            </a:endParaRPr>
          </a:p>
          <a:p>
            <a:pPr lvl="3" marL="1728000" indent="-216000">
              <a:spcBef>
                <a:spcPts val="567"/>
              </a:spcBef>
              <a:buClr>
                <a:srgbClr val="000000"/>
              </a:buClr>
              <a:buSzPct val="75000"/>
              <a:buFont typeface="Symbol" charset="2"/>
              <a:buChar char=""/>
            </a:pPr>
            <a:r>
              <a:rPr b="0" lang="fr-FR" sz="1800" spc="-1" strike="noStrike">
                <a:latin typeface="Arial"/>
              </a:rPr>
              <a:t>Fourth Outline Level</a:t>
            </a:r>
            <a:endParaRPr b="0" lang="fr-FR" sz="1800" spc="-1" strike="noStrike">
              <a:latin typeface="Arial"/>
            </a:endParaRPr>
          </a:p>
          <a:p>
            <a:pPr lvl="4" marL="2160000" indent="-216000">
              <a:spcBef>
                <a:spcPts val="283"/>
              </a:spcBef>
              <a:buClr>
                <a:srgbClr val="000000"/>
              </a:buClr>
              <a:buSzPct val="45000"/>
              <a:buFont typeface="Wingdings" charset="2"/>
              <a:buChar char=""/>
            </a:pPr>
            <a:r>
              <a:rPr b="0" lang="fr-FR" sz="1800" spc="-1" strike="noStrike">
                <a:latin typeface="Arial"/>
              </a:rPr>
              <a:t>Fifth Outline Level</a:t>
            </a:r>
            <a:endParaRPr b="0" lang="fr-FR" sz="1800" spc="-1" strike="noStrike">
              <a:latin typeface="Arial"/>
            </a:endParaRPr>
          </a:p>
          <a:p>
            <a:pPr lvl="5" marL="2592000" indent="-216000">
              <a:spcBef>
                <a:spcPts val="283"/>
              </a:spcBef>
              <a:buClr>
                <a:srgbClr val="000000"/>
              </a:buClr>
              <a:buSzPct val="45000"/>
              <a:buFont typeface="Wingdings" charset="2"/>
              <a:buChar char=""/>
            </a:pPr>
            <a:r>
              <a:rPr b="0" lang="fr-FR" sz="1800" spc="-1" strike="noStrike">
                <a:latin typeface="Arial"/>
              </a:rPr>
              <a:t>Sixth Outline Level</a:t>
            </a:r>
            <a:endParaRPr b="0" lang="fr-FR" sz="1800" spc="-1" strike="noStrike">
              <a:latin typeface="Arial"/>
            </a:endParaRPr>
          </a:p>
          <a:p>
            <a:pPr lvl="6" marL="3024000" indent="-216000">
              <a:spcBef>
                <a:spcPts val="283"/>
              </a:spcBef>
              <a:buClr>
                <a:srgbClr val="000000"/>
              </a:buClr>
              <a:buSzPct val="45000"/>
              <a:buFont typeface="Wingdings" charset="2"/>
              <a:buChar char=""/>
            </a:pPr>
            <a:r>
              <a:rPr b="0" lang="fr-FR" sz="1800" spc="-1" strike="noStrike">
                <a:latin typeface="Arial"/>
              </a:rPr>
              <a:t>Seventh Outline Level</a:t>
            </a:r>
            <a:endParaRPr b="0" lang="fr-FR"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tif"/><Relationship Id="rId2" Type="http://schemas.openxmlformats.org/officeDocument/2006/relationships/image" Target="../media/image2.tif"/><Relationship Id="rId3" Type="http://schemas.openxmlformats.org/officeDocument/2006/relationships/image" Target="../media/image3.tif"/><Relationship Id="rId4" Type="http://schemas.openxmlformats.org/officeDocument/2006/relationships/image" Target="../media/image4.tif"/><Relationship Id="rId5" Type="http://schemas.openxmlformats.org/officeDocument/2006/relationships/image" Target="../media/image5.tif"/><Relationship Id="rId6" Type="http://schemas.openxmlformats.org/officeDocument/2006/relationships/image" Target="../media/image6.tif"/><Relationship Id="rId7" Type="http://schemas.openxmlformats.org/officeDocument/2006/relationships/image" Target="../media/image7.tif"/><Relationship Id="rId8" Type="http://schemas.openxmlformats.org/officeDocument/2006/relationships/image" Target="../media/image8.tif"/><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slideLayout" Target="../slideLayouts/slideLayout1.xml"/><Relationship Id="rId15"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14.tif"/><Relationship Id="rId2" Type="http://schemas.openxmlformats.org/officeDocument/2006/relationships/image" Target="../media/image15.tif"/><Relationship Id="rId3" Type="http://schemas.openxmlformats.org/officeDocument/2006/relationships/image" Target="../media/image16.tif"/><Relationship Id="rId4" Type="http://schemas.openxmlformats.org/officeDocument/2006/relationships/image" Target="../media/image17.tif"/><Relationship Id="rId5" Type="http://schemas.openxmlformats.org/officeDocument/2006/relationships/image" Target="../media/image18.tif"/><Relationship Id="rId6" Type="http://schemas.openxmlformats.org/officeDocument/2006/relationships/image" Target="../media/image19.tif"/><Relationship Id="rId7" Type="http://schemas.openxmlformats.org/officeDocument/2006/relationships/image" Target="../media/image20.tif"/><Relationship Id="rId8" Type="http://schemas.openxmlformats.org/officeDocument/2006/relationships/image" Target="../media/image21.tif"/><Relationship Id="rId9" Type="http://schemas.openxmlformats.org/officeDocument/2006/relationships/image" Target="../media/image22.png"/><Relationship Id="rId10" Type="http://schemas.openxmlformats.org/officeDocument/2006/relationships/image" Target="../media/image23.png"/><Relationship Id="rId11" Type="http://schemas.openxmlformats.org/officeDocument/2006/relationships/image" Target="../media/image24.png"/><Relationship Id="rId12" Type="http://schemas.openxmlformats.org/officeDocument/2006/relationships/image" Target="../media/image25.png"/><Relationship Id="rId13" Type="http://schemas.openxmlformats.org/officeDocument/2006/relationships/image" Target="../media/image26.png"/><Relationship Id="rId14" Type="http://schemas.openxmlformats.org/officeDocument/2006/relationships/slideLayout" Target="../slideLayouts/slideLayout1.xml"/><Relationship Id="rId15" Type="http://schemas.openxmlformats.org/officeDocument/2006/relationships/notesSlide" Target="../notesSlides/notesSlide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17068680" y="9592560"/>
            <a:ext cx="5485320" cy="5808600"/>
          </a:xfrm>
          <a:prstGeom prst="rect">
            <a:avLst/>
          </a:prstGeom>
          <a:noFill/>
          <a:ln w="50760">
            <a:solidFill>
              <a:srgbClr val="000000"/>
            </a:solidFill>
            <a:round/>
          </a:ln>
        </p:spPr>
        <p:style>
          <a:lnRef idx="0"/>
          <a:fillRef idx="0"/>
          <a:effectRef idx="0"/>
          <a:fontRef idx="minor"/>
        </p:style>
        <p:txBody>
          <a:bodyPr lIns="365760" rIns="365760" tIns="182880" bIns="182880">
            <a:noAutofit/>
          </a:bodyPr>
          <a:p>
            <a:pPr>
              <a:lnSpc>
                <a:spcPct val="100000"/>
              </a:lnSpc>
            </a:pPr>
            <a:r>
              <a:rPr b="0" lang="fr-FR" sz="3600" spc="-1" strike="noStrike">
                <a:solidFill>
                  <a:srgbClr val="000000"/>
                </a:solidFill>
                <a:latin typeface="Arial"/>
                <a:ea typeface="DejaVu Sans"/>
              </a:rPr>
              <a:t>Channels</a:t>
            </a: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1400" spc="-1" strike="noStrike">
                <a:solidFill>
                  <a:srgbClr val="002060"/>
                </a:solidFill>
                <a:latin typeface="Arial Narrow"/>
                <a:ea typeface="DejaVu Sans"/>
              </a:rPr>
              <a:t>How do we communicate with customers during </a:t>
            </a:r>
            <a:br/>
            <a:r>
              <a:rPr b="0" lang="fr-FR" sz="1400" spc="-1" strike="noStrike">
                <a:solidFill>
                  <a:srgbClr val="002060"/>
                </a:solidFill>
                <a:latin typeface="Arial Narrow"/>
                <a:ea typeface="DejaVu Sans"/>
              </a:rPr>
              <a:t>the different phases of the engagement? (see below)</a:t>
            </a:r>
            <a:endParaRPr b="0" lang="fr-FR" sz="1400" spc="-1" strike="noStrike">
              <a:latin typeface="Arial"/>
            </a:endParaRPr>
          </a:p>
          <a:p>
            <a:pPr>
              <a:lnSpc>
                <a:spcPct val="100000"/>
              </a:lnSpc>
            </a:pPr>
            <a:r>
              <a:rPr b="0" lang="fr-FR" sz="1400" spc="-1" strike="noStrike">
                <a:solidFill>
                  <a:srgbClr val="002060"/>
                </a:solidFill>
                <a:latin typeface="Arial Narrow"/>
                <a:ea typeface="DejaVu Sans"/>
              </a:rPr>
              <a:t>How will we reach our customers physically?</a:t>
            </a:r>
            <a:endParaRPr b="0" lang="fr-FR" sz="1400" spc="-1" strike="noStrike">
              <a:latin typeface="Arial"/>
            </a:endParaRPr>
          </a:p>
          <a:p>
            <a:pPr>
              <a:lnSpc>
                <a:spcPct val="100000"/>
              </a:lnSpc>
            </a:pPr>
            <a:r>
              <a:rPr b="0" lang="fr-FR" sz="1400" spc="-1" strike="noStrike">
                <a:solidFill>
                  <a:srgbClr val="002060"/>
                </a:solidFill>
                <a:latin typeface="Arial Narrow"/>
                <a:ea typeface="DejaVu Sans"/>
              </a:rPr>
              <a:t>Which end-user channels will scale?</a:t>
            </a:r>
            <a:endParaRPr b="0" lang="fr-FR" sz="1400" spc="-1" strike="noStrike">
              <a:latin typeface="Arial"/>
            </a:endParaRPr>
          </a:p>
          <a:p>
            <a:pPr>
              <a:lnSpc>
                <a:spcPct val="100000"/>
              </a:lnSpc>
            </a:pPr>
            <a:endParaRPr b="0" lang="fr-FR" sz="1400" spc="-1" strike="noStrike">
              <a:latin typeface="Arial"/>
            </a:endParaRPr>
          </a:p>
          <a:p>
            <a:pPr>
              <a:lnSpc>
                <a:spcPct val="100000"/>
              </a:lnSpc>
            </a:pPr>
            <a:r>
              <a:rPr b="0" i="1" lang="fr-FR" sz="1400" spc="-1" strike="noStrike">
                <a:solidFill>
                  <a:srgbClr val="002060"/>
                </a:solidFill>
                <a:latin typeface="Arial Narrow"/>
                <a:ea typeface="DejaVu Sans"/>
              </a:rPr>
              <a:t>Customer Channel phases:</a:t>
            </a:r>
            <a:endParaRPr b="0" lang="fr-FR" sz="1400" spc="-1" strike="noStrike">
              <a:latin typeface="Arial"/>
            </a:endParaRPr>
          </a:p>
          <a:p>
            <a:pPr>
              <a:lnSpc>
                <a:spcPct val="100000"/>
              </a:lnSpc>
            </a:pPr>
            <a:r>
              <a:rPr b="0" i="1" lang="fr-FR" sz="1400" spc="-1" strike="noStrike">
                <a:solidFill>
                  <a:srgbClr val="002060"/>
                </a:solidFill>
                <a:latin typeface="Arial Narrow"/>
                <a:ea typeface="DejaVu Sans"/>
              </a:rPr>
              <a:t>Awareness - How folk know about our products?</a:t>
            </a:r>
            <a:endParaRPr b="0" lang="fr-FR" sz="1400" spc="-1" strike="noStrike">
              <a:latin typeface="Arial"/>
            </a:endParaRPr>
          </a:p>
          <a:p>
            <a:pPr marL="228600" indent="-227520">
              <a:lnSpc>
                <a:spcPct val="100000"/>
              </a:lnSpc>
            </a:pPr>
            <a:r>
              <a:rPr b="0" i="1" lang="fr-FR" sz="1400" spc="-1" strike="noStrike">
                <a:solidFill>
                  <a:srgbClr val="002060"/>
                </a:solidFill>
                <a:latin typeface="Arial Narrow"/>
                <a:ea typeface="DejaVu Sans"/>
              </a:rPr>
              <a:t>Advertising, Demonstrations…</a:t>
            </a:r>
            <a:endParaRPr b="0" lang="fr-FR" sz="1400" spc="-1" strike="noStrike">
              <a:latin typeface="Arial"/>
            </a:endParaRPr>
          </a:p>
          <a:p>
            <a:pPr marL="228600" indent="-227520">
              <a:lnSpc>
                <a:spcPct val="100000"/>
              </a:lnSpc>
            </a:pPr>
            <a:r>
              <a:rPr b="0" i="1" lang="fr-FR" sz="1400" spc="-1" strike="noStrike">
                <a:solidFill>
                  <a:srgbClr val="002060"/>
                </a:solidFill>
                <a:latin typeface="Arial Narrow"/>
                <a:ea typeface="DejaVu Sans"/>
              </a:rPr>
              <a:t>Evaluation - How we help customers decide to Purchase - How do</a:t>
            </a:r>
            <a:endParaRPr b="0" lang="fr-FR" sz="1400" spc="-1" strike="noStrike">
              <a:latin typeface="Arial"/>
            </a:endParaRPr>
          </a:p>
          <a:p>
            <a:pPr marL="228600" indent="-227520">
              <a:lnSpc>
                <a:spcPct val="100000"/>
              </a:lnSpc>
            </a:pPr>
            <a:r>
              <a:rPr b="0" i="1" lang="fr-FR" sz="1400" spc="-1" strike="noStrike">
                <a:solidFill>
                  <a:srgbClr val="002060"/>
                </a:solidFill>
                <a:latin typeface="Arial Narrow"/>
                <a:ea typeface="DejaVu Sans"/>
              </a:rPr>
              <a:t>customers purchase product?</a:t>
            </a:r>
            <a:endParaRPr b="0" lang="fr-FR" sz="1400" spc="-1" strike="noStrike">
              <a:latin typeface="Arial"/>
            </a:endParaRPr>
          </a:p>
          <a:p>
            <a:pPr marL="228600" indent="-227520">
              <a:lnSpc>
                <a:spcPct val="100000"/>
              </a:lnSpc>
            </a:pPr>
            <a:r>
              <a:rPr b="0" i="1" lang="fr-FR" sz="1400" spc="-1" strike="noStrike">
                <a:solidFill>
                  <a:srgbClr val="002060"/>
                </a:solidFill>
                <a:latin typeface="Arial Narrow"/>
                <a:ea typeface="DejaVu Sans"/>
              </a:rPr>
              <a:t>Sales Channels, Payment Methods…</a:t>
            </a:r>
            <a:endParaRPr b="0" lang="fr-FR" sz="1400" spc="-1" strike="noStrike">
              <a:latin typeface="Arial"/>
            </a:endParaRPr>
          </a:p>
          <a:p>
            <a:pPr marL="228600" indent="-227520">
              <a:lnSpc>
                <a:spcPct val="100000"/>
              </a:lnSpc>
            </a:pPr>
            <a:r>
              <a:rPr b="0" i="1" lang="fr-FR" sz="1400" spc="-1" strike="noStrike">
                <a:solidFill>
                  <a:srgbClr val="002060"/>
                </a:solidFill>
                <a:latin typeface="Arial Narrow"/>
                <a:ea typeface="DejaVu Sans"/>
              </a:rPr>
              <a:t>Delivery - How do we deliver our value prop?</a:t>
            </a:r>
            <a:endParaRPr b="0" lang="fr-FR" sz="1400" spc="-1" strike="noStrike">
              <a:latin typeface="Arial"/>
            </a:endParaRPr>
          </a:p>
          <a:p>
            <a:pPr marL="228600" indent="-227520">
              <a:lnSpc>
                <a:spcPct val="100000"/>
              </a:lnSpc>
            </a:pPr>
            <a:r>
              <a:rPr b="0" i="1" lang="fr-FR" sz="1400" spc="-1" strike="noStrike">
                <a:solidFill>
                  <a:srgbClr val="002060"/>
                </a:solidFill>
                <a:latin typeface="Arial Narrow"/>
                <a:ea typeface="DejaVu Sans"/>
              </a:rPr>
              <a:t>Physical Delivery, Last Mile Routing, Access to Services…</a:t>
            </a:r>
            <a:endParaRPr b="0" lang="fr-FR" sz="1400" spc="-1" strike="noStrike">
              <a:latin typeface="Arial"/>
            </a:endParaRPr>
          </a:p>
          <a:p>
            <a:pPr marL="228600" indent="-227520">
              <a:lnSpc>
                <a:spcPct val="100000"/>
              </a:lnSpc>
            </a:pPr>
            <a:r>
              <a:rPr b="0" i="1" lang="fr-FR" sz="1400" spc="-1" strike="noStrike">
                <a:solidFill>
                  <a:srgbClr val="002060"/>
                </a:solidFill>
                <a:latin typeface="Arial Narrow"/>
                <a:ea typeface="DejaVu Sans"/>
              </a:rPr>
              <a:t>After Sale - How do we provide on-going support?</a:t>
            </a:r>
            <a:endParaRPr b="0" lang="fr-FR" sz="1400" spc="-1" strike="noStrike">
              <a:latin typeface="Arial"/>
            </a:endParaRPr>
          </a:p>
          <a:p>
            <a:pPr marL="228600" indent="-227520">
              <a:lnSpc>
                <a:spcPct val="100000"/>
              </a:lnSpc>
            </a:pPr>
            <a:r>
              <a:rPr b="0" i="1" lang="fr-FR" sz="1400" spc="-1" strike="noStrike">
                <a:solidFill>
                  <a:srgbClr val="002060"/>
                </a:solidFill>
                <a:latin typeface="Arial Narrow"/>
                <a:ea typeface="DejaVu Sans"/>
              </a:rPr>
              <a:t>Maintenance, Consumables…</a:t>
            </a:r>
            <a:endParaRPr b="0" lang="fr-FR" sz="1400" spc="-1" strike="noStrike">
              <a:latin typeface="Arial"/>
            </a:endParaRPr>
          </a:p>
          <a:p>
            <a:pPr marL="228600" indent="-227520">
              <a:lnSpc>
                <a:spcPct val="100000"/>
              </a:lnSpc>
            </a:pPr>
            <a:endParaRPr b="0" lang="fr-FR" sz="1400" spc="-1" strike="noStrike">
              <a:latin typeface="Arial"/>
            </a:endParaRPr>
          </a:p>
          <a:p>
            <a:pPr marL="228600" indent="-227520">
              <a:lnSpc>
                <a:spcPct val="100000"/>
              </a:lnSpc>
            </a:pPr>
            <a:endParaRPr b="0" lang="fr-FR" sz="1400" spc="-1" strike="noStrike">
              <a:latin typeface="Arial"/>
            </a:endParaRPr>
          </a:p>
        </p:txBody>
      </p:sp>
      <p:pic>
        <p:nvPicPr>
          <p:cNvPr id="45" name="Picture 29" descr=""/>
          <p:cNvPicPr/>
          <p:nvPr/>
        </p:nvPicPr>
        <p:blipFill>
          <a:blip r:embed="rId1"/>
          <a:stretch/>
        </p:blipFill>
        <p:spPr>
          <a:xfrm>
            <a:off x="20806560" y="9632880"/>
            <a:ext cx="1665720" cy="1315800"/>
          </a:xfrm>
          <a:prstGeom prst="rect">
            <a:avLst/>
          </a:prstGeom>
          <a:ln>
            <a:noFill/>
          </a:ln>
        </p:spPr>
      </p:pic>
      <p:sp>
        <p:nvSpPr>
          <p:cNvPr id="46" name="CustomShape 2"/>
          <p:cNvSpPr/>
          <p:nvPr/>
        </p:nvSpPr>
        <p:spPr>
          <a:xfrm>
            <a:off x="11582280" y="3979080"/>
            <a:ext cx="5485320" cy="11424240"/>
          </a:xfrm>
          <a:prstGeom prst="rect">
            <a:avLst/>
          </a:prstGeom>
          <a:noFill/>
          <a:ln w="50760">
            <a:solidFill>
              <a:srgbClr val="000000"/>
            </a:solidFill>
            <a:round/>
          </a:ln>
        </p:spPr>
        <p:style>
          <a:lnRef idx="0"/>
          <a:fillRef idx="0"/>
          <a:effectRef idx="0"/>
          <a:fontRef idx="minor"/>
        </p:style>
        <p:txBody>
          <a:bodyPr lIns="365760" rIns="365760" tIns="182880" bIns="182880">
            <a:noAutofit/>
          </a:bodyPr>
          <a:p>
            <a:pPr>
              <a:lnSpc>
                <a:spcPct val="100000"/>
              </a:lnSpc>
            </a:pPr>
            <a:r>
              <a:rPr b="0" lang="fr-FR" sz="3600" spc="-1" strike="noStrike">
                <a:solidFill>
                  <a:srgbClr val="000000"/>
                </a:solidFill>
                <a:latin typeface="Arial"/>
                <a:ea typeface="DejaVu Sans"/>
              </a:rPr>
              <a:t>Value</a:t>
            </a:r>
            <a:endParaRPr b="0" lang="fr-FR" sz="3600" spc="-1" strike="noStrike">
              <a:latin typeface="Arial"/>
            </a:endParaRPr>
          </a:p>
          <a:p>
            <a:pPr>
              <a:lnSpc>
                <a:spcPct val="100000"/>
              </a:lnSpc>
            </a:pPr>
            <a:r>
              <a:rPr b="0" lang="fr-FR" sz="3600" spc="-1" strike="noStrike">
                <a:solidFill>
                  <a:srgbClr val="000000"/>
                </a:solidFill>
                <a:latin typeface="Arial"/>
                <a:ea typeface="DejaVu Sans"/>
              </a:rPr>
              <a:t>Propositions</a:t>
            </a: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1400" spc="-1" strike="noStrike">
                <a:solidFill>
                  <a:srgbClr val="002060"/>
                </a:solidFill>
                <a:latin typeface="Arial Narrow"/>
                <a:ea typeface="DejaVu Sans"/>
              </a:rPr>
              <a:t>What value do we deliver to our customer?</a:t>
            </a:r>
            <a:endParaRPr b="0" lang="fr-FR" sz="1400" spc="-1" strike="noStrike">
              <a:latin typeface="Arial"/>
            </a:endParaRPr>
          </a:p>
          <a:p>
            <a:pPr>
              <a:lnSpc>
                <a:spcPct val="100000"/>
              </a:lnSpc>
            </a:pPr>
            <a:r>
              <a:rPr b="0" lang="fr-FR" sz="1400" spc="-1" strike="noStrike">
                <a:solidFill>
                  <a:srgbClr val="002060"/>
                </a:solidFill>
                <a:latin typeface="Arial Narrow"/>
                <a:ea typeface="DejaVu Sans"/>
              </a:rPr>
              <a:t>What problem are we solving for our customer?</a:t>
            </a:r>
            <a:endParaRPr b="0" lang="fr-FR" sz="1400" spc="-1" strike="noStrike">
              <a:latin typeface="Arial"/>
            </a:endParaRPr>
          </a:p>
          <a:p>
            <a:pPr>
              <a:lnSpc>
                <a:spcPct val="100000"/>
              </a:lnSpc>
            </a:pPr>
            <a:r>
              <a:rPr b="0" lang="fr-FR" sz="1400" spc="-1" strike="noStrike">
                <a:solidFill>
                  <a:srgbClr val="002060"/>
                </a:solidFill>
                <a:latin typeface="Arial Narrow"/>
                <a:ea typeface="DejaVu Sans"/>
              </a:rPr>
              <a:t>What added value are we providing?</a:t>
            </a:r>
            <a:endParaRPr b="0" lang="fr-FR" sz="1400" spc="-1" strike="noStrike">
              <a:latin typeface="Arial"/>
            </a:endParaRPr>
          </a:p>
          <a:p>
            <a:pPr>
              <a:lnSpc>
                <a:spcPct val="100000"/>
              </a:lnSpc>
            </a:pPr>
            <a:r>
              <a:rPr b="0" lang="fr-FR" sz="1400" spc="-1" strike="noStrike">
                <a:solidFill>
                  <a:srgbClr val="002060"/>
                </a:solidFill>
                <a:latin typeface="Arial Narrow"/>
                <a:ea typeface="DejaVu Sans"/>
              </a:rPr>
              <a:t>What bundles of products and services do we offer each Customer Segment?</a:t>
            </a:r>
            <a:endParaRPr b="0" lang="fr-FR" sz="1400" spc="-1" strike="noStrike">
              <a:latin typeface="Arial"/>
            </a:endParaRPr>
          </a:p>
          <a:p>
            <a:pPr>
              <a:lnSpc>
                <a:spcPct val="100000"/>
              </a:lnSpc>
            </a:pPr>
            <a:r>
              <a:rPr b="0" lang="fr-FR" sz="1400" spc="-1" strike="noStrike">
                <a:solidFill>
                  <a:srgbClr val="002060"/>
                </a:solidFill>
                <a:latin typeface="Arial Narrow"/>
                <a:ea typeface="DejaVu Sans"/>
              </a:rPr>
              <a:t>Which customer needs do we satisfy?</a:t>
            </a:r>
            <a:endParaRPr b="0" lang="fr-FR" sz="1400" spc="-1" strike="noStrike">
              <a:latin typeface="Arial"/>
            </a:endParaRPr>
          </a:p>
          <a:p>
            <a:pPr>
              <a:lnSpc>
                <a:spcPct val="100000"/>
              </a:lnSpc>
            </a:pPr>
            <a:r>
              <a:rPr b="0" lang="fr-FR" sz="1400" spc="-1" strike="noStrike">
                <a:solidFill>
                  <a:srgbClr val="002060"/>
                </a:solidFill>
                <a:latin typeface="Arial Narrow"/>
                <a:ea typeface="DejaVu Sans"/>
              </a:rPr>
              <a:t>Why should our customers choose us over our competitors (or no solution at all)?</a:t>
            </a:r>
            <a:endParaRPr b="0" lang="fr-FR" sz="1400" spc="-1" strike="noStrike">
              <a:latin typeface="Arial"/>
            </a:endParaRPr>
          </a:p>
          <a:p>
            <a:pPr>
              <a:lnSpc>
                <a:spcPct val="100000"/>
              </a:lnSpc>
            </a:pPr>
            <a:endParaRPr b="0" lang="fr-FR" sz="1400" spc="-1" strike="noStrike">
              <a:latin typeface="Arial"/>
            </a:endParaRPr>
          </a:p>
          <a:p>
            <a:pPr>
              <a:lnSpc>
                <a:spcPct val="100000"/>
              </a:lnSpc>
            </a:pPr>
            <a:r>
              <a:rPr b="0" i="1" lang="fr-FR" sz="1400" spc="-1" strike="noStrike">
                <a:solidFill>
                  <a:srgbClr val="002060"/>
                </a:solidFill>
                <a:latin typeface="Arial Narrow"/>
                <a:ea typeface="DejaVu Sans"/>
              </a:rPr>
              <a:t>Some Potential Value Propositions:</a:t>
            </a:r>
            <a:endParaRPr b="0" lang="fr-FR" sz="1400" spc="-1" strike="noStrike">
              <a:latin typeface="Arial"/>
            </a:endParaRPr>
          </a:p>
          <a:p>
            <a:pPr marL="216000" indent="-215280">
              <a:lnSpc>
                <a:spcPct val="100000"/>
              </a:lnSpc>
              <a:buClr>
                <a:srgbClr val="002060"/>
              </a:buClr>
              <a:buFont typeface="Arial"/>
              <a:buChar char="•"/>
            </a:pPr>
            <a:r>
              <a:rPr b="0" i="1" lang="fr-FR" sz="1400" spc="-1" strike="noStrike">
                <a:solidFill>
                  <a:srgbClr val="002060"/>
                </a:solidFill>
                <a:latin typeface="Arial Narrow"/>
                <a:ea typeface="DejaVu Sans"/>
              </a:rPr>
              <a:t>Performance</a:t>
            </a:r>
            <a:endParaRPr b="0" lang="fr-FR" sz="1400" spc="-1" strike="noStrike">
              <a:latin typeface="Arial"/>
            </a:endParaRPr>
          </a:p>
          <a:p>
            <a:pPr marL="216000" indent="-215280">
              <a:lnSpc>
                <a:spcPct val="100000"/>
              </a:lnSpc>
              <a:buClr>
                <a:srgbClr val="002060"/>
              </a:buClr>
              <a:buFont typeface="Arial"/>
              <a:buChar char="•"/>
            </a:pPr>
            <a:r>
              <a:rPr b="0" i="1" lang="fr-FR" sz="1400" spc="-1" strike="noStrike">
                <a:solidFill>
                  <a:srgbClr val="002060"/>
                </a:solidFill>
                <a:latin typeface="Arial Narrow"/>
                <a:ea typeface="DejaVu Sans"/>
              </a:rPr>
              <a:t>Customization</a:t>
            </a:r>
            <a:endParaRPr b="0" lang="fr-FR" sz="1400" spc="-1" strike="noStrike">
              <a:latin typeface="Arial"/>
            </a:endParaRPr>
          </a:p>
          <a:p>
            <a:pPr marL="216000" indent="-215280">
              <a:lnSpc>
                <a:spcPct val="100000"/>
              </a:lnSpc>
              <a:buClr>
                <a:srgbClr val="002060"/>
              </a:buClr>
              <a:buFont typeface="Arial"/>
              <a:buChar char="•"/>
            </a:pPr>
            <a:r>
              <a:rPr b="0" i="1" lang="fr-FR" sz="1400" spc="-1" strike="noStrike">
                <a:solidFill>
                  <a:srgbClr val="002060"/>
                </a:solidFill>
                <a:latin typeface="Arial Narrow"/>
                <a:ea typeface="DejaVu Sans"/>
              </a:rPr>
              <a:t>“</a:t>
            </a:r>
            <a:r>
              <a:rPr b="0" i="1" lang="fr-FR" sz="1400" spc="-1" strike="noStrike">
                <a:solidFill>
                  <a:srgbClr val="002060"/>
                </a:solidFill>
                <a:latin typeface="Arial Narrow"/>
                <a:ea typeface="DejaVu Sans"/>
              </a:rPr>
              <a:t>Getting the Job Done”</a:t>
            </a:r>
            <a:endParaRPr b="0" lang="fr-FR" sz="1400" spc="-1" strike="noStrike">
              <a:latin typeface="Arial"/>
            </a:endParaRPr>
          </a:p>
          <a:p>
            <a:pPr marL="216000" indent="-215280">
              <a:lnSpc>
                <a:spcPct val="100000"/>
              </a:lnSpc>
              <a:buClr>
                <a:srgbClr val="002060"/>
              </a:buClr>
              <a:buFont typeface="Arial"/>
              <a:buChar char="•"/>
            </a:pPr>
            <a:r>
              <a:rPr b="0" i="1" lang="fr-FR" sz="1400" spc="-1" strike="noStrike">
                <a:solidFill>
                  <a:srgbClr val="002060"/>
                </a:solidFill>
                <a:latin typeface="Arial Narrow"/>
                <a:ea typeface="DejaVu Sans"/>
              </a:rPr>
              <a:t>Design</a:t>
            </a:r>
            <a:endParaRPr b="0" lang="fr-FR" sz="1400" spc="-1" strike="noStrike">
              <a:latin typeface="Arial"/>
            </a:endParaRPr>
          </a:p>
          <a:p>
            <a:pPr marL="216000" indent="-215280">
              <a:lnSpc>
                <a:spcPct val="100000"/>
              </a:lnSpc>
              <a:buClr>
                <a:srgbClr val="002060"/>
              </a:buClr>
              <a:buFont typeface="Arial"/>
              <a:buChar char="•"/>
            </a:pPr>
            <a:r>
              <a:rPr b="0" i="1" lang="fr-FR" sz="1400" spc="-1" strike="noStrike">
                <a:solidFill>
                  <a:srgbClr val="002060"/>
                </a:solidFill>
                <a:latin typeface="Arial Narrow"/>
                <a:ea typeface="DejaVu Sans"/>
              </a:rPr>
              <a:t>Brand/Status</a:t>
            </a:r>
            <a:endParaRPr b="0" lang="fr-FR" sz="1400" spc="-1" strike="noStrike">
              <a:latin typeface="Arial"/>
            </a:endParaRPr>
          </a:p>
          <a:p>
            <a:pPr marL="216000" indent="-215280">
              <a:lnSpc>
                <a:spcPct val="100000"/>
              </a:lnSpc>
              <a:buClr>
                <a:srgbClr val="002060"/>
              </a:buClr>
              <a:buFont typeface="Arial"/>
              <a:buChar char="•"/>
            </a:pPr>
            <a:r>
              <a:rPr b="0" i="1" lang="fr-FR" sz="1400" spc="-1" strike="noStrike">
                <a:solidFill>
                  <a:srgbClr val="002060"/>
                </a:solidFill>
                <a:latin typeface="Arial Narrow"/>
                <a:ea typeface="DejaVu Sans"/>
              </a:rPr>
              <a:t>Price</a:t>
            </a:r>
            <a:endParaRPr b="0" lang="fr-FR" sz="1400" spc="-1" strike="noStrike">
              <a:latin typeface="Arial"/>
            </a:endParaRPr>
          </a:p>
          <a:p>
            <a:pPr marL="216000" indent="-215280">
              <a:lnSpc>
                <a:spcPct val="100000"/>
              </a:lnSpc>
              <a:buClr>
                <a:srgbClr val="002060"/>
              </a:buClr>
              <a:buFont typeface="Arial"/>
              <a:buChar char="•"/>
            </a:pPr>
            <a:r>
              <a:rPr b="0" i="1" lang="fr-FR" sz="1400" spc="-1" strike="noStrike">
                <a:solidFill>
                  <a:srgbClr val="002060"/>
                </a:solidFill>
                <a:latin typeface="Arial Narrow"/>
                <a:ea typeface="DejaVu Sans"/>
              </a:rPr>
              <a:t>Cost Reduction</a:t>
            </a:r>
            <a:endParaRPr b="0" lang="fr-FR" sz="1400" spc="-1" strike="noStrike">
              <a:latin typeface="Arial"/>
            </a:endParaRPr>
          </a:p>
          <a:p>
            <a:pPr marL="216000" indent="-215280">
              <a:lnSpc>
                <a:spcPct val="100000"/>
              </a:lnSpc>
              <a:buClr>
                <a:srgbClr val="002060"/>
              </a:buClr>
              <a:buFont typeface="Arial"/>
              <a:buChar char="•"/>
            </a:pPr>
            <a:r>
              <a:rPr b="0" i="1" lang="fr-FR" sz="1400" spc="-1" strike="noStrike">
                <a:solidFill>
                  <a:srgbClr val="002060"/>
                </a:solidFill>
                <a:latin typeface="Arial Narrow"/>
                <a:ea typeface="DejaVu Sans"/>
              </a:rPr>
              <a:t>Risk Reduction</a:t>
            </a:r>
            <a:endParaRPr b="0" lang="fr-FR" sz="1400" spc="-1" strike="noStrike">
              <a:latin typeface="Arial"/>
            </a:endParaRPr>
          </a:p>
          <a:p>
            <a:pPr marL="216000" indent="-215280">
              <a:lnSpc>
                <a:spcPct val="100000"/>
              </a:lnSpc>
              <a:buClr>
                <a:srgbClr val="002060"/>
              </a:buClr>
              <a:buFont typeface="Arial"/>
              <a:buChar char="•"/>
            </a:pPr>
            <a:r>
              <a:rPr b="0" i="1" lang="fr-FR" sz="1400" spc="-1" strike="noStrike">
                <a:solidFill>
                  <a:srgbClr val="002060"/>
                </a:solidFill>
                <a:latin typeface="Arial Narrow"/>
                <a:ea typeface="DejaVu Sans"/>
              </a:rPr>
              <a:t>Accessibility</a:t>
            </a:r>
            <a:endParaRPr b="0" lang="fr-FR" sz="1400" spc="-1" strike="noStrike">
              <a:latin typeface="Arial"/>
            </a:endParaRPr>
          </a:p>
          <a:p>
            <a:pPr marL="216000" indent="-215280">
              <a:lnSpc>
                <a:spcPct val="100000"/>
              </a:lnSpc>
              <a:buClr>
                <a:srgbClr val="002060"/>
              </a:buClr>
              <a:buFont typeface="Arial"/>
              <a:buChar char="•"/>
            </a:pPr>
            <a:r>
              <a:rPr b="0" i="1" lang="fr-FR" sz="1400" spc="-1" strike="noStrike">
                <a:solidFill>
                  <a:srgbClr val="002060"/>
                </a:solidFill>
                <a:latin typeface="Arial Narrow"/>
                <a:ea typeface="DejaVu Sans"/>
              </a:rPr>
              <a:t>Convenience/Usability</a:t>
            </a:r>
            <a:endParaRPr b="0" lang="fr-FR" sz="1400" spc="-1" strike="noStrike">
              <a:latin typeface="Arial"/>
            </a:endParaRPr>
          </a:p>
          <a:p>
            <a:pPr marL="216000" indent="-215280">
              <a:lnSpc>
                <a:spcPct val="100000"/>
              </a:lnSpc>
              <a:buClr>
                <a:srgbClr val="002060"/>
              </a:buClr>
              <a:buFont typeface="Arial"/>
              <a:buChar char="•"/>
            </a:pPr>
            <a:r>
              <a:rPr b="0" i="1" lang="fr-FR" sz="1400" spc="-1" strike="noStrike">
                <a:solidFill>
                  <a:srgbClr val="002060"/>
                </a:solidFill>
                <a:latin typeface="Arial Narrow"/>
                <a:ea typeface="DejaVu Sans"/>
              </a:rPr>
              <a:t>Livelihood Improvement</a:t>
            </a:r>
            <a:endParaRPr b="0" lang="fr-FR" sz="1400" spc="-1" strike="noStrike">
              <a:latin typeface="Arial"/>
            </a:endParaRPr>
          </a:p>
          <a:p>
            <a:pPr marL="216000" indent="-215280">
              <a:lnSpc>
                <a:spcPct val="100000"/>
              </a:lnSpc>
              <a:buClr>
                <a:srgbClr val="002060"/>
              </a:buClr>
              <a:buFont typeface="Arial"/>
              <a:buChar char="•"/>
            </a:pPr>
            <a:r>
              <a:rPr b="0" i="1" lang="fr-FR" sz="1400" spc="-1" strike="noStrike">
                <a:solidFill>
                  <a:srgbClr val="002060"/>
                </a:solidFill>
                <a:latin typeface="Arial Narrow"/>
                <a:ea typeface="DejaVu Sans"/>
              </a:rPr>
              <a:t>Value/Revenue creation</a:t>
            </a:r>
            <a:endParaRPr b="0" lang="fr-FR" sz="1400" spc="-1" strike="noStrike">
              <a:latin typeface="Arial"/>
            </a:endParaRPr>
          </a:p>
          <a:p>
            <a:pPr marL="216000" indent="-215280">
              <a:lnSpc>
                <a:spcPct val="100000"/>
              </a:lnSpc>
              <a:buClr>
                <a:srgbClr val="002060"/>
              </a:buClr>
              <a:buFont typeface="Arial"/>
              <a:buChar char="•"/>
            </a:pPr>
            <a:r>
              <a:rPr b="0" i="1" lang="fr-FR" sz="1400" spc="-1" strike="noStrike">
                <a:solidFill>
                  <a:srgbClr val="002060"/>
                </a:solidFill>
                <a:latin typeface="Arial Narrow"/>
                <a:ea typeface="DejaVu Sans"/>
              </a:rPr>
              <a:t>Safety and Security</a:t>
            </a:r>
            <a:endParaRPr b="0" lang="fr-FR" sz="1400" spc="-1" strike="noStrike">
              <a:latin typeface="Arial"/>
            </a:endParaRPr>
          </a:p>
          <a:p>
            <a:pPr marL="216000" indent="-215280">
              <a:lnSpc>
                <a:spcPct val="100000"/>
              </a:lnSpc>
              <a:buClr>
                <a:srgbClr val="002060"/>
              </a:buClr>
              <a:buFont typeface="Arial"/>
              <a:buChar char="•"/>
            </a:pPr>
            <a:r>
              <a:rPr b="0" i="1" lang="fr-FR" sz="1400" spc="-1" strike="noStrike">
                <a:solidFill>
                  <a:srgbClr val="002060"/>
                </a:solidFill>
                <a:latin typeface="Arial Narrow"/>
                <a:ea typeface="DejaVu Sans"/>
              </a:rPr>
              <a:t>Efficiency</a:t>
            </a:r>
            <a:endParaRPr b="0" lang="fr-FR" sz="1400" spc="-1" strike="noStrike">
              <a:latin typeface="Arial"/>
            </a:endParaRPr>
          </a:p>
          <a:p>
            <a:pPr marL="216000" indent="-215280">
              <a:lnSpc>
                <a:spcPct val="100000"/>
              </a:lnSpc>
              <a:buClr>
                <a:srgbClr val="002060"/>
              </a:buClr>
              <a:buFont typeface="Arial"/>
              <a:buChar char="•"/>
            </a:pPr>
            <a:r>
              <a:rPr b="0" i="1" lang="fr-FR" sz="1400" spc="-1" strike="noStrike">
                <a:solidFill>
                  <a:srgbClr val="002060"/>
                </a:solidFill>
                <a:latin typeface="Arial Narrow"/>
                <a:ea typeface="DejaVu Sans"/>
              </a:rPr>
              <a:t>Reliability</a:t>
            </a:r>
            <a:endParaRPr b="0" lang="fr-FR" sz="1400" spc="-1" strike="noStrike">
              <a:latin typeface="Arial"/>
            </a:endParaRPr>
          </a:p>
          <a:p>
            <a:pPr marL="216000" indent="-215280">
              <a:lnSpc>
                <a:spcPct val="100000"/>
              </a:lnSpc>
              <a:buClr>
                <a:srgbClr val="002060"/>
              </a:buClr>
              <a:buFont typeface="Arial"/>
              <a:buChar char="•"/>
            </a:pPr>
            <a:r>
              <a:rPr b="0" i="1" lang="fr-FR" sz="1400" spc="-1" strike="noStrike">
                <a:solidFill>
                  <a:srgbClr val="002060"/>
                </a:solidFill>
                <a:latin typeface="Arial Narrow"/>
                <a:ea typeface="DejaVu Sans"/>
              </a:rPr>
              <a:t>Maintainability/Serviceability</a:t>
            </a:r>
            <a:endParaRPr b="0" lang="fr-FR" sz="1400" spc="-1" strike="noStrike">
              <a:latin typeface="Arial"/>
            </a:endParaRPr>
          </a:p>
          <a:p>
            <a:pPr marL="216000" indent="-215280">
              <a:lnSpc>
                <a:spcPct val="100000"/>
              </a:lnSpc>
              <a:buClr>
                <a:srgbClr val="002060"/>
              </a:buClr>
              <a:buFont typeface="Arial"/>
              <a:buChar char="•"/>
            </a:pPr>
            <a:r>
              <a:rPr b="0" i="1" lang="fr-FR" sz="1400" spc="-1" strike="noStrike">
                <a:solidFill>
                  <a:srgbClr val="002060"/>
                </a:solidFill>
                <a:latin typeface="Arial Narrow"/>
                <a:ea typeface="DejaVu Sans"/>
              </a:rPr>
              <a:t>Cultural Appropriateness</a:t>
            </a:r>
            <a:endParaRPr b="0" lang="fr-FR" sz="1400" spc="-1" strike="noStrike">
              <a:latin typeface="Arial"/>
            </a:endParaRPr>
          </a:p>
          <a:p>
            <a:pPr>
              <a:lnSpc>
                <a:spcPct val="100000"/>
              </a:lnSpc>
            </a:pPr>
            <a:endParaRPr b="0" lang="fr-FR" sz="1400" spc="-1" strike="noStrike">
              <a:latin typeface="Arial"/>
            </a:endParaRPr>
          </a:p>
        </p:txBody>
      </p:sp>
      <p:pic>
        <p:nvPicPr>
          <p:cNvPr id="47" name="Picture 36" descr=""/>
          <p:cNvPicPr/>
          <p:nvPr/>
        </p:nvPicPr>
        <p:blipFill>
          <a:blip r:embed="rId2"/>
          <a:stretch/>
        </p:blipFill>
        <p:spPr>
          <a:xfrm>
            <a:off x="15423120" y="4091400"/>
            <a:ext cx="1623600" cy="1385640"/>
          </a:xfrm>
          <a:prstGeom prst="rect">
            <a:avLst/>
          </a:prstGeom>
          <a:ln>
            <a:noFill/>
          </a:ln>
        </p:spPr>
      </p:pic>
      <p:sp>
        <p:nvSpPr>
          <p:cNvPr id="48" name="CustomShape 3"/>
          <p:cNvSpPr/>
          <p:nvPr/>
        </p:nvSpPr>
        <p:spPr>
          <a:xfrm>
            <a:off x="6095880" y="9594000"/>
            <a:ext cx="5485320" cy="5807160"/>
          </a:xfrm>
          <a:prstGeom prst="rect">
            <a:avLst/>
          </a:prstGeom>
          <a:noFill/>
          <a:ln w="50760">
            <a:solidFill>
              <a:srgbClr val="000000"/>
            </a:solidFill>
            <a:round/>
          </a:ln>
        </p:spPr>
        <p:style>
          <a:lnRef idx="0"/>
          <a:fillRef idx="0"/>
          <a:effectRef idx="0"/>
          <a:fontRef idx="minor"/>
        </p:style>
        <p:txBody>
          <a:bodyPr lIns="365760" rIns="365760" tIns="182880" bIns="182880">
            <a:noAutofit/>
          </a:bodyPr>
          <a:p>
            <a:pPr>
              <a:lnSpc>
                <a:spcPct val="100000"/>
              </a:lnSpc>
            </a:pPr>
            <a:r>
              <a:rPr b="0" lang="fr-FR" sz="3600" spc="-1" strike="noStrike">
                <a:solidFill>
                  <a:srgbClr val="000000"/>
                </a:solidFill>
                <a:latin typeface="Arial"/>
                <a:ea typeface="DejaVu Sans"/>
              </a:rPr>
              <a:t>Key </a:t>
            </a:r>
            <a:endParaRPr b="0" lang="fr-FR" sz="3600" spc="-1" strike="noStrike">
              <a:latin typeface="Arial"/>
            </a:endParaRPr>
          </a:p>
          <a:p>
            <a:pPr>
              <a:lnSpc>
                <a:spcPct val="100000"/>
              </a:lnSpc>
            </a:pPr>
            <a:r>
              <a:rPr b="0" lang="fr-FR" sz="3600" spc="-1" strike="noStrike">
                <a:solidFill>
                  <a:srgbClr val="000000"/>
                </a:solidFill>
                <a:latin typeface="Arial"/>
                <a:ea typeface="DejaVu Sans"/>
              </a:rPr>
              <a:t>Resources</a:t>
            </a: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1400" spc="-1" strike="noStrike">
                <a:solidFill>
                  <a:srgbClr val="002060"/>
                </a:solidFill>
                <a:latin typeface="Arial Narrow"/>
                <a:ea typeface="DejaVu Sans"/>
              </a:rPr>
              <a:t>What Key Assets &amp; Resources do our Value Propositions require?</a:t>
            </a:r>
            <a:endParaRPr b="0" lang="fr-FR" sz="1400" spc="-1" strike="noStrike">
              <a:latin typeface="Arial"/>
            </a:endParaRPr>
          </a:p>
          <a:p>
            <a:pPr>
              <a:lnSpc>
                <a:spcPct val="100000"/>
              </a:lnSpc>
            </a:pPr>
            <a:endParaRPr b="0" lang="fr-FR" sz="1400" spc="-1" strike="noStrike">
              <a:latin typeface="Arial"/>
            </a:endParaRPr>
          </a:p>
          <a:p>
            <a:pPr>
              <a:lnSpc>
                <a:spcPct val="100000"/>
              </a:lnSpc>
            </a:pPr>
            <a:r>
              <a:rPr b="0" i="1" lang="fr-FR" sz="1400" spc="-1" strike="noStrike">
                <a:solidFill>
                  <a:srgbClr val="002060"/>
                </a:solidFill>
                <a:latin typeface="Arial Narrow"/>
                <a:ea typeface="DejaVu Sans"/>
              </a:rPr>
              <a:t>Types of resources:</a:t>
            </a:r>
            <a:endParaRPr b="0" lang="fr-FR" sz="1400" spc="-1" strike="noStrike">
              <a:latin typeface="Arial"/>
            </a:endParaRPr>
          </a:p>
          <a:p>
            <a:pPr marL="216000" indent="-215280">
              <a:lnSpc>
                <a:spcPct val="100000"/>
              </a:lnSpc>
              <a:buClr>
                <a:srgbClr val="002060"/>
              </a:buClr>
              <a:buFont typeface="Arial"/>
              <a:buChar char="•"/>
            </a:pPr>
            <a:r>
              <a:rPr b="0" i="1" lang="fr-FR" sz="1400" spc="-1" strike="noStrike">
                <a:solidFill>
                  <a:srgbClr val="002060"/>
                </a:solidFill>
                <a:latin typeface="Arial Narrow"/>
                <a:ea typeface="DejaVu Sans"/>
              </a:rPr>
              <a:t>Human</a:t>
            </a:r>
            <a:endParaRPr b="0" lang="fr-FR" sz="1400" spc="-1" strike="noStrike">
              <a:latin typeface="Arial"/>
            </a:endParaRPr>
          </a:p>
          <a:p>
            <a:pPr marL="216000" indent="-215280">
              <a:lnSpc>
                <a:spcPct val="100000"/>
              </a:lnSpc>
              <a:buClr>
                <a:srgbClr val="002060"/>
              </a:buClr>
              <a:buFont typeface="Arial"/>
              <a:buChar char="•"/>
            </a:pPr>
            <a:r>
              <a:rPr b="0" i="1" lang="fr-FR" sz="1400" spc="-1" strike="noStrike">
                <a:solidFill>
                  <a:srgbClr val="002060"/>
                </a:solidFill>
                <a:latin typeface="Arial Narrow"/>
                <a:ea typeface="DejaVu Sans"/>
              </a:rPr>
              <a:t>Financial</a:t>
            </a:r>
            <a:endParaRPr b="0" lang="fr-FR" sz="1400" spc="-1" strike="noStrike">
              <a:latin typeface="Arial"/>
            </a:endParaRPr>
          </a:p>
          <a:p>
            <a:pPr marL="216000" indent="-215280">
              <a:lnSpc>
                <a:spcPct val="100000"/>
              </a:lnSpc>
              <a:buClr>
                <a:srgbClr val="002060"/>
              </a:buClr>
              <a:buFont typeface="Arial"/>
              <a:buChar char="•"/>
            </a:pPr>
            <a:r>
              <a:rPr b="0" i="1" lang="fr-FR" sz="1400" spc="-1" strike="noStrike">
                <a:solidFill>
                  <a:srgbClr val="002060"/>
                </a:solidFill>
                <a:latin typeface="Arial Narrow"/>
                <a:ea typeface="DejaVu Sans"/>
              </a:rPr>
              <a:t>Physical</a:t>
            </a:r>
            <a:endParaRPr b="0" lang="fr-FR" sz="1400" spc="-1" strike="noStrike">
              <a:latin typeface="Arial"/>
            </a:endParaRPr>
          </a:p>
          <a:p>
            <a:pPr marL="216000" indent="-215280">
              <a:lnSpc>
                <a:spcPct val="100000"/>
              </a:lnSpc>
              <a:buClr>
                <a:srgbClr val="002060"/>
              </a:buClr>
              <a:buFont typeface="Arial"/>
              <a:buChar char="•"/>
            </a:pPr>
            <a:r>
              <a:rPr b="0" i="1" lang="fr-FR" sz="1400" spc="-1" strike="noStrike">
                <a:solidFill>
                  <a:srgbClr val="002060"/>
                </a:solidFill>
                <a:latin typeface="Arial Narrow"/>
                <a:ea typeface="DejaVu Sans"/>
              </a:rPr>
              <a:t>Intellectual (Innovation, Know-How, Brand, Data, etc.)</a:t>
            </a:r>
            <a:endParaRPr b="0" lang="fr-FR" sz="1400" spc="-1" strike="noStrike">
              <a:latin typeface="Arial"/>
            </a:endParaRPr>
          </a:p>
          <a:p>
            <a:pPr marL="216000" indent="-215280">
              <a:lnSpc>
                <a:spcPct val="100000"/>
              </a:lnSpc>
              <a:buClr>
                <a:srgbClr val="002060"/>
              </a:buClr>
              <a:buFont typeface="Arial"/>
              <a:buChar char="•"/>
            </a:pPr>
            <a:r>
              <a:rPr b="0" i="1" lang="fr-FR" sz="1400" spc="-1" strike="noStrike">
                <a:solidFill>
                  <a:srgbClr val="002060"/>
                </a:solidFill>
                <a:latin typeface="Arial Narrow"/>
                <a:ea typeface="DejaVu Sans"/>
              </a:rPr>
              <a:t>Support and Access</a:t>
            </a:r>
            <a:endParaRPr b="0" lang="fr-FR" sz="1400" spc="-1" strike="noStrike">
              <a:latin typeface="Arial"/>
            </a:endParaRPr>
          </a:p>
        </p:txBody>
      </p:sp>
      <p:pic>
        <p:nvPicPr>
          <p:cNvPr id="49" name="Picture 34" descr=""/>
          <p:cNvPicPr/>
          <p:nvPr/>
        </p:nvPicPr>
        <p:blipFill>
          <a:blip r:embed="rId3"/>
          <a:stretch/>
        </p:blipFill>
        <p:spPr>
          <a:xfrm>
            <a:off x="10258200" y="9649440"/>
            <a:ext cx="1161360" cy="1392840"/>
          </a:xfrm>
          <a:prstGeom prst="rect">
            <a:avLst/>
          </a:prstGeom>
          <a:ln>
            <a:noFill/>
          </a:ln>
        </p:spPr>
      </p:pic>
      <p:sp>
        <p:nvSpPr>
          <p:cNvPr id="50" name="CustomShape 4"/>
          <p:cNvSpPr/>
          <p:nvPr/>
        </p:nvSpPr>
        <p:spPr>
          <a:xfrm>
            <a:off x="609480" y="3976560"/>
            <a:ext cx="5485320" cy="11424600"/>
          </a:xfrm>
          <a:prstGeom prst="rect">
            <a:avLst/>
          </a:prstGeom>
          <a:noFill/>
          <a:ln w="50760">
            <a:solidFill>
              <a:srgbClr val="000000"/>
            </a:solidFill>
            <a:round/>
          </a:ln>
        </p:spPr>
        <p:style>
          <a:lnRef idx="0"/>
          <a:fillRef idx="0"/>
          <a:effectRef idx="0"/>
          <a:fontRef idx="minor"/>
        </p:style>
        <p:txBody>
          <a:bodyPr lIns="365760" rIns="365760" tIns="182880" bIns="182880">
            <a:noAutofit/>
          </a:bodyPr>
          <a:p>
            <a:pPr>
              <a:lnSpc>
                <a:spcPct val="100000"/>
              </a:lnSpc>
            </a:pPr>
            <a:r>
              <a:rPr b="0" lang="fr-FR" sz="3600" spc="-1" strike="noStrike">
                <a:solidFill>
                  <a:srgbClr val="000000"/>
                </a:solidFill>
                <a:latin typeface="Arial"/>
                <a:ea typeface="DejaVu Sans"/>
              </a:rPr>
              <a:t>Key</a:t>
            </a:r>
            <a:endParaRPr b="0" lang="fr-FR" sz="3600" spc="-1" strike="noStrike">
              <a:latin typeface="Arial"/>
            </a:endParaRPr>
          </a:p>
          <a:p>
            <a:pPr>
              <a:lnSpc>
                <a:spcPct val="100000"/>
              </a:lnSpc>
            </a:pPr>
            <a:r>
              <a:rPr b="0" lang="fr-FR" sz="3600" spc="-1" strike="noStrike">
                <a:solidFill>
                  <a:srgbClr val="000000"/>
                </a:solidFill>
                <a:latin typeface="Arial"/>
                <a:ea typeface="DejaVu Sans"/>
              </a:rPr>
              <a:t>Partners</a:t>
            </a: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1400" spc="-1" strike="noStrike">
                <a:solidFill>
                  <a:srgbClr val="002060"/>
                </a:solidFill>
                <a:latin typeface="Arial Narrow"/>
                <a:ea typeface="DejaVu Sans"/>
              </a:rPr>
              <a:t>Who are our key Partners?</a:t>
            </a:r>
            <a:endParaRPr b="0" lang="fr-FR" sz="1400" spc="-1" strike="noStrike">
              <a:latin typeface="Arial"/>
            </a:endParaRPr>
          </a:p>
          <a:p>
            <a:pPr>
              <a:lnSpc>
                <a:spcPct val="100000"/>
              </a:lnSpc>
            </a:pPr>
            <a:r>
              <a:rPr b="0" lang="fr-FR" sz="1400" spc="-1" strike="noStrike">
                <a:solidFill>
                  <a:srgbClr val="002060"/>
                </a:solidFill>
                <a:latin typeface="Arial Narrow"/>
                <a:ea typeface="DejaVu Sans"/>
              </a:rPr>
              <a:t>Who are our key Suppliers?</a:t>
            </a:r>
            <a:endParaRPr b="0" lang="fr-FR" sz="1400" spc="-1" strike="noStrike">
              <a:latin typeface="Arial"/>
            </a:endParaRPr>
          </a:p>
          <a:p>
            <a:pPr>
              <a:lnSpc>
                <a:spcPct val="100000"/>
              </a:lnSpc>
            </a:pPr>
            <a:r>
              <a:rPr b="0" lang="fr-FR" sz="1400" spc="-1" strike="noStrike">
                <a:solidFill>
                  <a:srgbClr val="002060"/>
                </a:solidFill>
                <a:latin typeface="Arial Narrow"/>
                <a:ea typeface="DejaVu Sans"/>
              </a:rPr>
              <a:t>What skills, expertise and access do Partners have that we do not?</a:t>
            </a:r>
            <a:endParaRPr b="0" lang="fr-FR" sz="1400" spc="-1" strike="noStrike">
              <a:latin typeface="Arial"/>
            </a:endParaRPr>
          </a:p>
          <a:p>
            <a:pPr>
              <a:lnSpc>
                <a:spcPct val="100000"/>
              </a:lnSpc>
            </a:pPr>
            <a:r>
              <a:rPr b="0" lang="fr-FR" sz="1400" spc="-1" strike="noStrike">
                <a:solidFill>
                  <a:srgbClr val="002060"/>
                </a:solidFill>
                <a:latin typeface="Arial Narrow"/>
                <a:ea typeface="DejaVu Sans"/>
              </a:rPr>
              <a:t>What Partner operations will we piggyback on (Distribution, Sales, Customer Relationships, Fund Raising, etc.)? </a:t>
            </a:r>
            <a:endParaRPr b="0" lang="fr-FR" sz="1400" spc="-1" strike="noStrike">
              <a:latin typeface="Arial"/>
            </a:endParaRPr>
          </a:p>
          <a:p>
            <a:pPr>
              <a:lnSpc>
                <a:spcPct val="100000"/>
              </a:lnSpc>
            </a:pPr>
            <a:r>
              <a:rPr b="0" lang="fr-FR" sz="1400" spc="-1" strike="noStrike">
                <a:solidFill>
                  <a:srgbClr val="002060"/>
                </a:solidFill>
                <a:latin typeface="Arial Narrow"/>
                <a:ea typeface="DejaVu Sans"/>
              </a:rPr>
              <a:t>What Partner products or services will we need for our solution to be effective?</a:t>
            </a:r>
            <a:endParaRPr b="0" lang="fr-FR" sz="1400" spc="-1" strike="noStrike">
              <a:latin typeface="Arial"/>
            </a:endParaRPr>
          </a:p>
          <a:p>
            <a:pPr>
              <a:lnSpc>
                <a:spcPct val="100000"/>
              </a:lnSpc>
            </a:pPr>
            <a:r>
              <a:rPr b="0" lang="fr-FR" sz="1400" spc="-1" strike="noStrike">
                <a:solidFill>
                  <a:srgbClr val="002060"/>
                </a:solidFill>
                <a:latin typeface="Arial Narrow"/>
                <a:ea typeface="DejaVu Sans"/>
              </a:rPr>
              <a:t>Which Key Resources are we acquiring from partners (Intellectual Property, Licenses, Customer base, Market Knowledge and Access, Advice, Sales force access, Distribution network, etc.)?</a:t>
            </a:r>
            <a:endParaRPr b="0" lang="fr-FR" sz="1400" spc="-1" strike="noStrike">
              <a:latin typeface="Arial"/>
            </a:endParaRPr>
          </a:p>
          <a:p>
            <a:pPr>
              <a:lnSpc>
                <a:spcPct val="100000"/>
              </a:lnSpc>
            </a:pPr>
            <a:r>
              <a:rPr b="0" lang="fr-FR" sz="1400" spc="-1" strike="noStrike">
                <a:solidFill>
                  <a:srgbClr val="002060"/>
                </a:solidFill>
                <a:latin typeface="Arial Narrow"/>
                <a:ea typeface="DejaVu Sans"/>
              </a:rPr>
              <a:t>Which Key Activities do partners perform (Fund Raising, Manufacturing, Service Provision, Marketing, Sales, Customer Relationship, Metrics and Measurement, Advice, etc.)?</a:t>
            </a:r>
            <a:endParaRPr b="0" lang="fr-FR" sz="1400" spc="-1" strike="noStrike">
              <a:latin typeface="Arial"/>
            </a:endParaRPr>
          </a:p>
          <a:p>
            <a:pPr>
              <a:lnSpc>
                <a:spcPct val="100000"/>
              </a:lnSpc>
            </a:pPr>
            <a:endParaRPr b="0" lang="fr-FR" sz="1400" spc="-1" strike="noStrike">
              <a:latin typeface="Arial"/>
            </a:endParaRPr>
          </a:p>
          <a:p>
            <a:pPr>
              <a:lnSpc>
                <a:spcPct val="100000"/>
              </a:lnSpc>
            </a:pPr>
            <a:r>
              <a:rPr b="0" i="1" lang="fr-FR" sz="1400" spc="-1" strike="noStrike">
                <a:solidFill>
                  <a:srgbClr val="002060"/>
                </a:solidFill>
                <a:latin typeface="Arial Narrow"/>
                <a:ea typeface="DejaVu Sans"/>
              </a:rPr>
              <a:t>Motivations for Partnerships:</a:t>
            </a:r>
            <a:endParaRPr b="0" lang="fr-FR" sz="1400" spc="-1" strike="noStrike">
              <a:latin typeface="Arial"/>
            </a:endParaRPr>
          </a:p>
          <a:p>
            <a:pPr marL="216000" indent="-215280">
              <a:lnSpc>
                <a:spcPct val="100000"/>
              </a:lnSpc>
              <a:buClr>
                <a:srgbClr val="002060"/>
              </a:buClr>
              <a:buFont typeface="Arial"/>
              <a:buChar char="•"/>
            </a:pPr>
            <a:r>
              <a:rPr b="0" i="1" lang="fr-FR" sz="1400" spc="-1" strike="noStrike">
                <a:solidFill>
                  <a:srgbClr val="002060"/>
                </a:solidFill>
                <a:latin typeface="Arial Narrow"/>
                <a:ea typeface="DejaVu Sans"/>
              </a:rPr>
              <a:t>Optimization and economy</a:t>
            </a:r>
            <a:endParaRPr b="0" lang="fr-FR" sz="1400" spc="-1" strike="noStrike">
              <a:latin typeface="Arial"/>
            </a:endParaRPr>
          </a:p>
          <a:p>
            <a:pPr marL="216000" indent="-215280">
              <a:lnSpc>
                <a:spcPct val="100000"/>
              </a:lnSpc>
              <a:buClr>
                <a:srgbClr val="002060"/>
              </a:buClr>
              <a:buFont typeface="Arial"/>
              <a:buChar char="•"/>
            </a:pPr>
            <a:r>
              <a:rPr b="0" i="1" lang="fr-FR" sz="1400" spc="-1" strike="noStrike">
                <a:solidFill>
                  <a:srgbClr val="002060"/>
                </a:solidFill>
                <a:latin typeface="Arial Narrow"/>
                <a:ea typeface="DejaVu Sans"/>
              </a:rPr>
              <a:t>Reduction of risk and uncertainty</a:t>
            </a:r>
            <a:endParaRPr b="0" lang="fr-FR" sz="1400" spc="-1" strike="noStrike">
              <a:latin typeface="Arial"/>
            </a:endParaRPr>
          </a:p>
          <a:p>
            <a:pPr marL="216000" indent="-215280">
              <a:lnSpc>
                <a:spcPct val="100000"/>
              </a:lnSpc>
              <a:buClr>
                <a:srgbClr val="002060"/>
              </a:buClr>
              <a:buFont typeface="Arial"/>
              <a:buChar char="•"/>
            </a:pPr>
            <a:r>
              <a:rPr b="0" i="1" lang="fr-FR" sz="1400" spc="-1" strike="noStrike">
                <a:solidFill>
                  <a:srgbClr val="002060"/>
                </a:solidFill>
                <a:latin typeface="Arial Narrow"/>
                <a:ea typeface="DejaVu Sans"/>
              </a:rPr>
              <a:t>Speed of implementation</a:t>
            </a:r>
            <a:endParaRPr b="0" lang="fr-FR" sz="1400" spc="-1" strike="noStrike">
              <a:latin typeface="Arial"/>
            </a:endParaRPr>
          </a:p>
          <a:p>
            <a:pPr marL="216000" indent="-215280">
              <a:lnSpc>
                <a:spcPct val="100000"/>
              </a:lnSpc>
              <a:buClr>
                <a:srgbClr val="002060"/>
              </a:buClr>
              <a:buFont typeface="Arial"/>
              <a:buChar char="•"/>
            </a:pPr>
            <a:r>
              <a:rPr b="0" i="1" lang="fr-FR" sz="1400" spc="-1" strike="noStrike">
                <a:solidFill>
                  <a:srgbClr val="002060"/>
                </a:solidFill>
                <a:latin typeface="Arial Narrow"/>
                <a:ea typeface="DejaVu Sans"/>
              </a:rPr>
              <a:t>Reduced cost</a:t>
            </a:r>
            <a:endParaRPr b="0" lang="fr-FR" sz="1400" spc="-1" strike="noStrike">
              <a:latin typeface="Arial"/>
            </a:endParaRPr>
          </a:p>
          <a:p>
            <a:pPr marL="216000" indent="-215280">
              <a:lnSpc>
                <a:spcPct val="100000"/>
              </a:lnSpc>
              <a:buClr>
                <a:srgbClr val="002060"/>
              </a:buClr>
              <a:buFont typeface="Arial"/>
              <a:buChar char="•"/>
            </a:pPr>
            <a:r>
              <a:rPr b="0" i="1" lang="fr-FR" sz="1400" spc="-1" strike="noStrike">
                <a:solidFill>
                  <a:srgbClr val="002060"/>
                </a:solidFill>
                <a:latin typeface="Arial Narrow"/>
                <a:ea typeface="DejaVu Sans"/>
              </a:rPr>
              <a:t>Acquisition of particular relationships, knowledge, resources or activities</a:t>
            </a:r>
            <a:endParaRPr b="0" lang="fr-FR" sz="1400" spc="-1" strike="noStrike">
              <a:latin typeface="Arial"/>
            </a:endParaRPr>
          </a:p>
          <a:p>
            <a:pPr>
              <a:lnSpc>
                <a:spcPct val="100000"/>
              </a:lnSpc>
            </a:pPr>
            <a:endParaRPr b="0" lang="fr-FR" sz="1400" spc="-1" strike="noStrike">
              <a:latin typeface="Arial"/>
            </a:endParaRPr>
          </a:p>
        </p:txBody>
      </p:sp>
      <p:sp>
        <p:nvSpPr>
          <p:cNvPr id="51" name="CustomShape 5"/>
          <p:cNvSpPr/>
          <p:nvPr/>
        </p:nvSpPr>
        <p:spPr>
          <a:xfrm>
            <a:off x="6095880" y="3979080"/>
            <a:ext cx="5485320" cy="5609880"/>
          </a:xfrm>
          <a:prstGeom prst="rect">
            <a:avLst/>
          </a:prstGeom>
          <a:noFill/>
          <a:ln w="50760">
            <a:solidFill>
              <a:srgbClr val="000000"/>
            </a:solidFill>
            <a:round/>
          </a:ln>
        </p:spPr>
        <p:style>
          <a:lnRef idx="0"/>
          <a:fillRef idx="0"/>
          <a:effectRef idx="0"/>
          <a:fontRef idx="minor"/>
        </p:style>
        <p:txBody>
          <a:bodyPr lIns="365760" rIns="365760" tIns="182880" bIns="182880">
            <a:noAutofit/>
          </a:bodyPr>
          <a:p>
            <a:pPr>
              <a:lnSpc>
                <a:spcPct val="100000"/>
              </a:lnSpc>
            </a:pPr>
            <a:r>
              <a:rPr b="0" lang="fr-FR" sz="3600" spc="-1" strike="noStrike">
                <a:solidFill>
                  <a:srgbClr val="000000"/>
                </a:solidFill>
                <a:latin typeface="Arial"/>
                <a:ea typeface="DejaVu Sans"/>
              </a:rPr>
              <a:t>Key</a:t>
            </a:r>
            <a:endParaRPr b="0" lang="fr-FR" sz="3600" spc="-1" strike="noStrike">
              <a:latin typeface="Arial"/>
            </a:endParaRPr>
          </a:p>
          <a:p>
            <a:pPr>
              <a:lnSpc>
                <a:spcPct val="100000"/>
              </a:lnSpc>
            </a:pPr>
            <a:r>
              <a:rPr b="0" lang="fr-FR" sz="3600" spc="-1" strike="noStrike">
                <a:solidFill>
                  <a:srgbClr val="000000"/>
                </a:solidFill>
                <a:latin typeface="Arial"/>
                <a:ea typeface="DejaVu Sans"/>
              </a:rPr>
              <a:t>Activities</a:t>
            </a: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1400" spc="-1" strike="noStrike">
                <a:solidFill>
                  <a:srgbClr val="002060"/>
                </a:solidFill>
                <a:latin typeface="Arial Narrow"/>
                <a:ea typeface="DejaVu Sans"/>
              </a:rPr>
              <a:t>What Key Actions or Activities are required for our: </a:t>
            </a:r>
            <a:endParaRPr b="0" lang="fr-FR" sz="1400" spc="-1" strike="noStrike">
              <a:latin typeface="Arial"/>
            </a:endParaRPr>
          </a:p>
          <a:p>
            <a:pPr>
              <a:lnSpc>
                <a:spcPct val="100000"/>
              </a:lnSpc>
            </a:pPr>
            <a:r>
              <a:rPr b="0" lang="fr-FR" sz="1400" spc="-1" strike="noStrike">
                <a:solidFill>
                  <a:srgbClr val="002060"/>
                </a:solidFill>
                <a:latin typeface="Arial Narrow"/>
                <a:ea typeface="DejaVu Sans"/>
              </a:rPr>
              <a:t>Value propositions? Channels? Relationships? Financial Viability?</a:t>
            </a:r>
            <a:endParaRPr b="0" lang="fr-FR" sz="1400" spc="-1" strike="noStrike">
              <a:latin typeface="Arial"/>
            </a:endParaRPr>
          </a:p>
          <a:p>
            <a:pPr>
              <a:lnSpc>
                <a:spcPct val="100000"/>
              </a:lnSpc>
            </a:pPr>
            <a:endParaRPr b="0" lang="fr-FR" sz="1400" spc="-1" strike="noStrike">
              <a:latin typeface="Arial"/>
            </a:endParaRPr>
          </a:p>
          <a:p>
            <a:pPr>
              <a:lnSpc>
                <a:spcPct val="100000"/>
              </a:lnSpc>
            </a:pPr>
            <a:r>
              <a:rPr b="0" i="1" lang="fr-FR" sz="1400" spc="-1" strike="noStrike">
                <a:solidFill>
                  <a:srgbClr val="002060"/>
                </a:solidFill>
                <a:latin typeface="Arial Narrow"/>
                <a:ea typeface="DejaVu Sans"/>
              </a:rPr>
              <a:t>Example Startup Activities:</a:t>
            </a:r>
            <a:endParaRPr b="0" lang="fr-FR" sz="1400" spc="-1" strike="noStrike">
              <a:latin typeface="Arial"/>
            </a:endParaRPr>
          </a:p>
          <a:p>
            <a:pPr>
              <a:lnSpc>
                <a:spcPct val="100000"/>
              </a:lnSpc>
            </a:pPr>
            <a:r>
              <a:rPr b="0" i="1" lang="fr-FR" sz="1400" spc="-1" strike="noStrike">
                <a:solidFill>
                  <a:srgbClr val="002060"/>
                </a:solidFill>
                <a:latin typeface="Arial Narrow"/>
                <a:ea typeface="DejaVu Sans"/>
              </a:rPr>
              <a:t>Fund Raising; Product and Service Design and Development; Team Building; Solution Testing &amp; Certification; Partnership Selection</a:t>
            </a:r>
            <a:endParaRPr b="0" lang="fr-FR" sz="1400" spc="-1" strike="noStrike">
              <a:latin typeface="Arial"/>
            </a:endParaRPr>
          </a:p>
          <a:p>
            <a:pPr>
              <a:lnSpc>
                <a:spcPct val="100000"/>
              </a:lnSpc>
            </a:pPr>
            <a:endParaRPr b="0" lang="fr-FR" sz="1400" spc="-1" strike="noStrike">
              <a:latin typeface="Arial"/>
            </a:endParaRPr>
          </a:p>
          <a:p>
            <a:pPr>
              <a:lnSpc>
                <a:spcPct val="100000"/>
              </a:lnSpc>
            </a:pPr>
            <a:r>
              <a:rPr b="0" i="1" lang="fr-FR" sz="1400" spc="-1" strike="noStrike">
                <a:solidFill>
                  <a:srgbClr val="002060"/>
                </a:solidFill>
                <a:latin typeface="Arial Narrow"/>
                <a:ea typeface="DejaVu Sans"/>
              </a:rPr>
              <a:t>Example Established Project Activities:</a:t>
            </a:r>
            <a:endParaRPr b="0" lang="fr-FR" sz="1400" spc="-1" strike="noStrike">
              <a:latin typeface="Arial"/>
            </a:endParaRPr>
          </a:p>
          <a:p>
            <a:pPr>
              <a:lnSpc>
                <a:spcPct val="100000"/>
              </a:lnSpc>
            </a:pPr>
            <a:r>
              <a:rPr b="0" i="1" lang="fr-FR" sz="1400" spc="-1" strike="noStrike">
                <a:solidFill>
                  <a:srgbClr val="002060"/>
                </a:solidFill>
                <a:latin typeface="Arial Narrow"/>
                <a:ea typeface="DejaVu Sans"/>
              </a:rPr>
              <a:t>Manufacturing; Maintenance; Service Delivery; Fund Raising; Marketing; Scaling; Sales; Managing Partners; Distribution and Delivery; Customer Support; What will we do for an encore?</a:t>
            </a:r>
            <a:endParaRPr b="0" lang="fr-FR" sz="1400" spc="-1" strike="noStrike">
              <a:latin typeface="Arial"/>
            </a:endParaRPr>
          </a:p>
        </p:txBody>
      </p:sp>
      <p:sp>
        <p:nvSpPr>
          <p:cNvPr id="52" name="CustomShape 6"/>
          <p:cNvSpPr/>
          <p:nvPr/>
        </p:nvSpPr>
        <p:spPr>
          <a:xfrm>
            <a:off x="17068680" y="3979080"/>
            <a:ext cx="5485320" cy="5609880"/>
          </a:xfrm>
          <a:prstGeom prst="rect">
            <a:avLst/>
          </a:prstGeom>
          <a:noFill/>
          <a:ln w="50760">
            <a:solidFill>
              <a:srgbClr val="000000"/>
            </a:solidFill>
            <a:round/>
          </a:ln>
        </p:spPr>
        <p:style>
          <a:lnRef idx="0"/>
          <a:fillRef idx="0"/>
          <a:effectRef idx="0"/>
          <a:fontRef idx="minor"/>
        </p:style>
        <p:txBody>
          <a:bodyPr lIns="365760" rIns="365760" tIns="182880" bIns="182880">
            <a:noAutofit/>
          </a:bodyPr>
          <a:p>
            <a:pPr>
              <a:lnSpc>
                <a:spcPct val="100000"/>
              </a:lnSpc>
            </a:pPr>
            <a:r>
              <a:rPr b="0" lang="fr-FR" sz="3600" spc="-1" strike="noStrike">
                <a:solidFill>
                  <a:srgbClr val="000000"/>
                </a:solidFill>
                <a:latin typeface="Arial"/>
                <a:ea typeface="DejaVu Sans"/>
              </a:rPr>
              <a:t>Customer</a:t>
            </a:r>
            <a:endParaRPr b="0" lang="fr-FR" sz="3600" spc="-1" strike="noStrike">
              <a:latin typeface="Arial"/>
            </a:endParaRPr>
          </a:p>
          <a:p>
            <a:pPr>
              <a:lnSpc>
                <a:spcPct val="100000"/>
              </a:lnSpc>
            </a:pPr>
            <a:r>
              <a:rPr b="0" lang="fr-FR" sz="3600" spc="-1" strike="noStrike">
                <a:solidFill>
                  <a:srgbClr val="000000"/>
                </a:solidFill>
                <a:latin typeface="Arial"/>
                <a:ea typeface="DejaVu Sans"/>
              </a:rPr>
              <a:t>Relationships</a:t>
            </a: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1400" spc="-1" strike="noStrike">
                <a:solidFill>
                  <a:srgbClr val="002060"/>
                </a:solidFill>
                <a:latin typeface="Arial Narrow"/>
                <a:ea typeface="DejaVu Sans"/>
              </a:rPr>
              <a:t>What type of relationship do we have as we acquire, retain &amp; maintain our customer segments? High touch? Low touch?</a:t>
            </a:r>
            <a:r>
              <a:rPr b="0" i="1" lang="fr-FR" sz="1400" spc="-1" strike="noStrike">
                <a:solidFill>
                  <a:srgbClr val="002060"/>
                </a:solidFill>
                <a:latin typeface="Arial Narrow"/>
                <a:ea typeface="DejaVu Sans"/>
              </a:rPr>
              <a:t> </a:t>
            </a:r>
            <a:endParaRPr b="0" lang="fr-FR" sz="1400" spc="-1" strike="noStrike">
              <a:latin typeface="Arial"/>
            </a:endParaRPr>
          </a:p>
          <a:p>
            <a:pPr>
              <a:lnSpc>
                <a:spcPct val="100000"/>
              </a:lnSpc>
            </a:pPr>
            <a:r>
              <a:rPr b="0" lang="fr-FR" sz="1400" spc="-1" strike="noStrike">
                <a:solidFill>
                  <a:srgbClr val="002060"/>
                </a:solidFill>
                <a:latin typeface="Arial Narrow"/>
                <a:ea typeface="DejaVu Sans"/>
              </a:rPr>
              <a:t>How will we reach our customers emotionally?</a:t>
            </a:r>
            <a:endParaRPr b="0" lang="fr-FR" sz="1400" spc="-1" strike="noStrike">
              <a:latin typeface="Arial"/>
            </a:endParaRPr>
          </a:p>
          <a:p>
            <a:pPr>
              <a:lnSpc>
                <a:spcPct val="100000"/>
              </a:lnSpc>
            </a:pPr>
            <a:r>
              <a:rPr b="0" lang="fr-FR" sz="1400" spc="-1" strike="noStrike">
                <a:solidFill>
                  <a:srgbClr val="002060"/>
                </a:solidFill>
                <a:latin typeface="Arial Narrow"/>
                <a:ea typeface="DejaVu Sans"/>
              </a:rPr>
              <a:t>What are the barriers to a successful relationship? (Culture, Language, Gender, Accessibility, etc.)</a:t>
            </a:r>
            <a:endParaRPr b="0" lang="fr-FR" sz="1400" spc="-1" strike="noStrike">
              <a:latin typeface="Arial"/>
            </a:endParaRPr>
          </a:p>
          <a:p>
            <a:pPr>
              <a:lnSpc>
                <a:spcPct val="100000"/>
              </a:lnSpc>
            </a:pPr>
            <a:r>
              <a:rPr b="0" lang="fr-FR" sz="1400" spc="-1" strike="noStrike">
                <a:solidFill>
                  <a:srgbClr val="002060"/>
                </a:solidFill>
                <a:latin typeface="Arial Narrow"/>
                <a:ea typeface="DejaVu Sans"/>
              </a:rPr>
              <a:t>How do we show our commitment to quality?</a:t>
            </a:r>
            <a:endParaRPr b="0" lang="fr-FR" sz="1400" spc="-1" strike="noStrike">
              <a:latin typeface="Arial"/>
            </a:endParaRPr>
          </a:p>
          <a:p>
            <a:pPr>
              <a:lnSpc>
                <a:spcPct val="100000"/>
              </a:lnSpc>
            </a:pPr>
            <a:r>
              <a:rPr b="0" lang="fr-FR" sz="1400" spc="-1" strike="noStrike">
                <a:solidFill>
                  <a:srgbClr val="002060"/>
                </a:solidFill>
                <a:latin typeface="Arial Narrow"/>
                <a:ea typeface="DejaVu Sans"/>
              </a:rPr>
              <a:t>Who will be our front-line representatives?</a:t>
            </a:r>
            <a:endParaRPr b="0" lang="fr-FR" sz="1400" spc="-1" strike="noStrike">
              <a:latin typeface="Arial"/>
            </a:endParaRPr>
          </a:p>
          <a:p>
            <a:pPr>
              <a:lnSpc>
                <a:spcPct val="100000"/>
              </a:lnSpc>
            </a:pPr>
            <a:endParaRPr b="0" lang="fr-FR" sz="1400" spc="-1" strike="noStrike">
              <a:latin typeface="Arial"/>
            </a:endParaRPr>
          </a:p>
          <a:p>
            <a:pPr>
              <a:lnSpc>
                <a:spcPct val="100000"/>
              </a:lnSpc>
            </a:pPr>
            <a:r>
              <a:rPr b="0" i="1" lang="fr-FR" sz="1400" spc="-1" strike="noStrike">
                <a:solidFill>
                  <a:srgbClr val="002060"/>
                </a:solidFill>
                <a:latin typeface="Arial Narrow"/>
                <a:ea typeface="DejaVu Sans"/>
              </a:rPr>
              <a:t>Examples:</a:t>
            </a:r>
            <a:endParaRPr b="0" lang="fr-FR" sz="1400" spc="-1" strike="noStrike">
              <a:latin typeface="Arial"/>
            </a:endParaRPr>
          </a:p>
          <a:p>
            <a:pPr>
              <a:lnSpc>
                <a:spcPct val="100000"/>
              </a:lnSpc>
            </a:pPr>
            <a:r>
              <a:rPr b="0" i="1" lang="fr-FR" sz="1400" spc="-1" strike="noStrike">
                <a:solidFill>
                  <a:srgbClr val="002060"/>
                </a:solidFill>
                <a:latin typeface="Arial Narrow"/>
                <a:ea typeface="DejaVu Sans"/>
              </a:rPr>
              <a:t>Personal assistance; Communities; Self-Service; Co-creation; Automated Services</a:t>
            </a:r>
            <a:endParaRPr b="0" lang="fr-FR" sz="1400" spc="-1" strike="noStrike">
              <a:latin typeface="Arial"/>
            </a:endParaRPr>
          </a:p>
          <a:p>
            <a:pPr>
              <a:lnSpc>
                <a:spcPct val="100000"/>
              </a:lnSpc>
            </a:pPr>
            <a:r>
              <a:rPr b="0" i="1" lang="fr-FR" sz="1400" spc="-1" strike="noStrike">
                <a:solidFill>
                  <a:srgbClr val="002060"/>
                </a:solidFill>
                <a:latin typeface="Arial Narrow"/>
                <a:ea typeface="DejaVu Sans"/>
              </a:rPr>
              <a:t>Who has strong relationships with our customers?</a:t>
            </a:r>
            <a:endParaRPr b="0" lang="fr-FR" sz="1400" spc="-1" strike="noStrike">
              <a:latin typeface="Arial"/>
            </a:endParaRPr>
          </a:p>
          <a:p>
            <a:pPr>
              <a:lnSpc>
                <a:spcPct val="100000"/>
              </a:lnSpc>
            </a:pPr>
            <a:r>
              <a:rPr b="0" i="1" lang="fr-FR" sz="1400" spc="-1" strike="noStrike">
                <a:solidFill>
                  <a:srgbClr val="002060"/>
                </a:solidFill>
                <a:latin typeface="Arial Narrow"/>
                <a:ea typeface="DejaVu Sans"/>
              </a:rPr>
              <a:t>Employees; Retailers; Sales Channels; Partners; Service Providers; Distributors; Evangelists</a:t>
            </a:r>
            <a:endParaRPr b="0" lang="fr-FR" sz="1400" spc="-1" strike="noStrike">
              <a:latin typeface="Arial"/>
            </a:endParaRPr>
          </a:p>
        </p:txBody>
      </p:sp>
      <p:sp>
        <p:nvSpPr>
          <p:cNvPr id="53" name="CustomShape 7"/>
          <p:cNvSpPr/>
          <p:nvPr/>
        </p:nvSpPr>
        <p:spPr>
          <a:xfrm>
            <a:off x="22555080" y="3979080"/>
            <a:ext cx="5485320" cy="11424240"/>
          </a:xfrm>
          <a:prstGeom prst="rect">
            <a:avLst/>
          </a:prstGeom>
          <a:noFill/>
          <a:ln w="50760">
            <a:solidFill>
              <a:srgbClr val="000000"/>
            </a:solidFill>
            <a:round/>
          </a:ln>
        </p:spPr>
        <p:style>
          <a:lnRef idx="0"/>
          <a:fillRef idx="0"/>
          <a:effectRef idx="0"/>
          <a:fontRef idx="minor"/>
        </p:style>
        <p:txBody>
          <a:bodyPr lIns="365760" rIns="365760" tIns="182880" bIns="182880">
            <a:noAutofit/>
          </a:bodyPr>
          <a:p>
            <a:pPr>
              <a:lnSpc>
                <a:spcPct val="100000"/>
              </a:lnSpc>
            </a:pPr>
            <a:r>
              <a:rPr b="0" lang="fr-FR" sz="3600" spc="-1" strike="noStrike">
                <a:solidFill>
                  <a:srgbClr val="000000"/>
                </a:solidFill>
                <a:latin typeface="Arial"/>
                <a:ea typeface="DejaVu Sans"/>
              </a:rPr>
              <a:t>Customer</a:t>
            </a:r>
            <a:endParaRPr b="0" lang="fr-FR" sz="3600" spc="-1" strike="noStrike">
              <a:latin typeface="Arial"/>
            </a:endParaRPr>
          </a:p>
          <a:p>
            <a:pPr>
              <a:lnSpc>
                <a:spcPct val="100000"/>
              </a:lnSpc>
            </a:pPr>
            <a:r>
              <a:rPr b="0" lang="fr-FR" sz="3600" spc="-1" strike="noStrike">
                <a:solidFill>
                  <a:srgbClr val="000000"/>
                </a:solidFill>
                <a:latin typeface="Arial"/>
                <a:ea typeface="DejaVu Sans"/>
              </a:rPr>
              <a:t>Segments</a:t>
            </a: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1400" spc="-1" strike="noStrike">
                <a:solidFill>
                  <a:srgbClr val="002060"/>
                </a:solidFill>
                <a:latin typeface="Arial Narrow"/>
                <a:ea typeface="DejaVu Sans"/>
              </a:rPr>
              <a:t>Customers:</a:t>
            </a:r>
            <a:endParaRPr b="0" lang="fr-FR" sz="1400" spc="-1" strike="noStrike">
              <a:latin typeface="Arial"/>
            </a:endParaRPr>
          </a:p>
          <a:p>
            <a:pPr>
              <a:lnSpc>
                <a:spcPct val="100000"/>
              </a:lnSpc>
            </a:pPr>
            <a:r>
              <a:rPr b="0" lang="fr-FR" sz="1400" spc="-1" strike="noStrike">
                <a:solidFill>
                  <a:srgbClr val="002060"/>
                </a:solidFill>
                <a:latin typeface="Arial Narrow"/>
                <a:ea typeface="DejaVu Sans"/>
              </a:rPr>
              <a:t>For whom are we creating value?</a:t>
            </a:r>
            <a:endParaRPr b="0" lang="fr-FR" sz="1400" spc="-1" strike="noStrike">
              <a:latin typeface="Arial"/>
            </a:endParaRPr>
          </a:p>
          <a:p>
            <a:pPr>
              <a:lnSpc>
                <a:spcPct val="100000"/>
              </a:lnSpc>
            </a:pPr>
            <a:r>
              <a:rPr b="0" lang="fr-FR" sz="1400" spc="-1" strike="noStrike">
                <a:solidFill>
                  <a:srgbClr val="002060"/>
                </a:solidFill>
                <a:latin typeface="Arial Narrow"/>
                <a:ea typeface="DejaVu Sans"/>
              </a:rPr>
              <a:t>Who are our most important customers?</a:t>
            </a:r>
            <a:endParaRPr b="0" lang="fr-FR" sz="1400" spc="-1" strike="noStrike">
              <a:latin typeface="Arial"/>
            </a:endParaRPr>
          </a:p>
          <a:p>
            <a:pPr>
              <a:lnSpc>
                <a:spcPct val="100000"/>
              </a:lnSpc>
            </a:pPr>
            <a:r>
              <a:rPr b="0" lang="fr-FR" sz="1400" spc="-1" strike="noStrike">
                <a:solidFill>
                  <a:srgbClr val="002060"/>
                </a:solidFill>
                <a:latin typeface="Arial Narrow"/>
                <a:ea typeface="DejaVu Sans"/>
              </a:rPr>
              <a:t>Whose pain are we trying to address?</a:t>
            </a:r>
            <a:endParaRPr b="0" lang="fr-FR" sz="1400" spc="-1" strike="noStrike">
              <a:latin typeface="Arial"/>
            </a:endParaRPr>
          </a:p>
          <a:p>
            <a:pPr>
              <a:lnSpc>
                <a:spcPct val="100000"/>
              </a:lnSpc>
            </a:pPr>
            <a:r>
              <a:rPr b="0" lang="fr-FR" sz="1400" spc="-1" strike="noStrike">
                <a:solidFill>
                  <a:srgbClr val="002060"/>
                </a:solidFill>
                <a:latin typeface="Arial Narrow"/>
                <a:ea typeface="DejaVu Sans"/>
              </a:rPr>
              <a:t>Who will gain from our product or service?</a:t>
            </a:r>
            <a:endParaRPr b="0" lang="fr-FR" sz="1400" spc="-1" strike="noStrike">
              <a:latin typeface="Arial"/>
            </a:endParaRPr>
          </a:p>
          <a:p>
            <a:pPr>
              <a:lnSpc>
                <a:spcPct val="100000"/>
              </a:lnSpc>
            </a:pPr>
            <a:r>
              <a:rPr b="0" lang="fr-FR" sz="1400" spc="-1" strike="noStrike">
                <a:solidFill>
                  <a:srgbClr val="002060"/>
                </a:solidFill>
                <a:latin typeface="Arial Narrow"/>
                <a:ea typeface="DejaVu Sans"/>
              </a:rPr>
              <a:t>How many customers are in these segments?</a:t>
            </a:r>
            <a:endParaRPr b="0" lang="fr-FR" sz="1400" spc="-1" strike="noStrike">
              <a:latin typeface="Arial"/>
            </a:endParaRPr>
          </a:p>
          <a:p>
            <a:pPr>
              <a:lnSpc>
                <a:spcPct val="100000"/>
              </a:lnSpc>
            </a:pPr>
            <a:r>
              <a:rPr b="0" lang="fr-FR" sz="1400" spc="-1" strike="noStrike">
                <a:solidFill>
                  <a:srgbClr val="002060"/>
                </a:solidFill>
                <a:latin typeface="Arial Narrow"/>
                <a:ea typeface="DejaVu Sans"/>
              </a:rPr>
              <a:t>Which customer segments scale or offer a gateway to scale?</a:t>
            </a:r>
            <a:endParaRPr b="0" lang="fr-FR" sz="1400" spc="-1" strike="noStrike">
              <a:latin typeface="Arial"/>
            </a:endParaRPr>
          </a:p>
          <a:p>
            <a:pPr>
              <a:lnSpc>
                <a:spcPct val="100000"/>
              </a:lnSpc>
            </a:pPr>
            <a:r>
              <a:rPr b="0" lang="fr-FR" sz="1400" spc="-1" strike="noStrike">
                <a:solidFill>
                  <a:srgbClr val="002060"/>
                </a:solidFill>
                <a:latin typeface="Arial Narrow"/>
                <a:ea typeface="DejaVu Sans"/>
              </a:rPr>
              <a:t>With whom am I competing for this segment?</a:t>
            </a:r>
            <a:endParaRPr b="0" lang="fr-FR" sz="1400" spc="-1" strike="noStrike">
              <a:latin typeface="Arial"/>
            </a:endParaRPr>
          </a:p>
          <a:p>
            <a:pPr>
              <a:lnSpc>
                <a:spcPct val="100000"/>
              </a:lnSpc>
            </a:pPr>
            <a:endParaRPr b="0" lang="fr-FR" sz="1400" spc="-1" strike="noStrike">
              <a:latin typeface="Arial"/>
            </a:endParaRPr>
          </a:p>
          <a:p>
            <a:pPr>
              <a:lnSpc>
                <a:spcPct val="100000"/>
              </a:lnSpc>
            </a:pPr>
            <a:r>
              <a:rPr b="0" lang="fr-FR" sz="1400" spc="-1" strike="noStrike">
                <a:solidFill>
                  <a:srgbClr val="002060"/>
                </a:solidFill>
                <a:latin typeface="Arial Narrow"/>
                <a:ea typeface="DejaVu Sans"/>
              </a:rPr>
              <a:t>Impact Stakeholders:</a:t>
            </a:r>
            <a:endParaRPr b="0" lang="fr-FR" sz="1400" spc="-1" strike="noStrike">
              <a:latin typeface="Arial"/>
            </a:endParaRPr>
          </a:p>
          <a:p>
            <a:pPr>
              <a:lnSpc>
                <a:spcPct val="100000"/>
              </a:lnSpc>
            </a:pPr>
            <a:r>
              <a:rPr b="0" lang="fr-FR" sz="1400" spc="-1" strike="noStrike">
                <a:solidFill>
                  <a:srgbClr val="002060"/>
                </a:solidFill>
                <a:latin typeface="Arial Narrow"/>
                <a:ea typeface="DejaVu Sans"/>
              </a:rPr>
              <a:t>Who are the main Stakeholders types?</a:t>
            </a:r>
            <a:endParaRPr b="0" lang="fr-FR" sz="1400" spc="-1" strike="noStrike">
              <a:latin typeface="Arial"/>
            </a:endParaRPr>
          </a:p>
          <a:p>
            <a:pPr>
              <a:lnSpc>
                <a:spcPct val="100000"/>
              </a:lnSpc>
            </a:pPr>
            <a:r>
              <a:rPr b="0" lang="fr-FR" sz="1400" spc="-1" strike="noStrike">
                <a:solidFill>
                  <a:srgbClr val="002060"/>
                </a:solidFill>
                <a:latin typeface="Arial Narrow"/>
                <a:ea typeface="DejaVu Sans"/>
              </a:rPr>
              <a:t>For which Stakeholders are we creating value?</a:t>
            </a:r>
            <a:endParaRPr b="0" lang="fr-FR" sz="1400" spc="-1" strike="noStrike">
              <a:latin typeface="Arial"/>
            </a:endParaRPr>
          </a:p>
          <a:p>
            <a:pPr>
              <a:lnSpc>
                <a:spcPct val="100000"/>
              </a:lnSpc>
            </a:pPr>
            <a:r>
              <a:rPr b="0" lang="fr-FR" sz="1400" spc="-1" strike="noStrike">
                <a:solidFill>
                  <a:srgbClr val="002060"/>
                </a:solidFill>
                <a:latin typeface="Arial Narrow"/>
                <a:ea typeface="DejaVu Sans"/>
              </a:rPr>
              <a:t>Are there particular “segments” within each Stakeholder type?</a:t>
            </a:r>
            <a:endParaRPr b="0" lang="fr-FR" sz="1400" spc="-1" strike="noStrike">
              <a:latin typeface="Arial"/>
            </a:endParaRPr>
          </a:p>
          <a:p>
            <a:pPr>
              <a:lnSpc>
                <a:spcPct val="100000"/>
              </a:lnSpc>
            </a:pPr>
            <a:r>
              <a:rPr b="0" lang="fr-FR" sz="1400" spc="-1" strike="noStrike">
                <a:solidFill>
                  <a:srgbClr val="002060"/>
                </a:solidFill>
                <a:latin typeface="Arial Narrow"/>
                <a:ea typeface="DejaVu Sans"/>
              </a:rPr>
              <a:t>What are their main drivers and behaviors?</a:t>
            </a:r>
            <a:endParaRPr b="0" lang="fr-FR" sz="1400" spc="-1" strike="noStrike">
              <a:latin typeface="Arial"/>
            </a:endParaRPr>
          </a:p>
          <a:p>
            <a:pPr>
              <a:lnSpc>
                <a:spcPct val="100000"/>
              </a:lnSpc>
            </a:pPr>
            <a:r>
              <a:rPr b="0" lang="fr-FR" sz="1400" spc="-1" strike="noStrike">
                <a:solidFill>
                  <a:srgbClr val="002060"/>
                </a:solidFill>
                <a:latin typeface="Arial Narrow"/>
                <a:ea typeface="DejaVu Sans"/>
              </a:rPr>
              <a:t>Do some stakeholders assume several roles, e.g. are your customers also beneficiaries, are your founders also investors?</a:t>
            </a:r>
            <a:endParaRPr b="0" lang="fr-FR" sz="1400" spc="-1" strike="noStrike">
              <a:latin typeface="Arial"/>
            </a:endParaRPr>
          </a:p>
          <a:p>
            <a:pPr>
              <a:lnSpc>
                <a:spcPct val="100000"/>
              </a:lnSpc>
            </a:pPr>
            <a:endParaRPr b="0" lang="fr-FR" sz="1400" spc="-1" strike="noStrike">
              <a:latin typeface="Arial"/>
            </a:endParaRPr>
          </a:p>
          <a:p>
            <a:pPr>
              <a:lnSpc>
                <a:spcPct val="100000"/>
              </a:lnSpc>
            </a:pPr>
            <a:r>
              <a:rPr b="0" i="1" lang="fr-FR" sz="1400" spc="-1" strike="noStrike">
                <a:solidFill>
                  <a:srgbClr val="002060"/>
                </a:solidFill>
                <a:latin typeface="Arial Narrow"/>
                <a:ea typeface="DejaVu Sans"/>
              </a:rPr>
              <a:t>Customer Types:</a:t>
            </a:r>
            <a:endParaRPr b="0" lang="fr-FR" sz="1400" spc="-1" strike="noStrike">
              <a:latin typeface="Arial"/>
            </a:endParaRPr>
          </a:p>
          <a:p>
            <a:pPr marL="114480" indent="-113400">
              <a:lnSpc>
                <a:spcPct val="100000"/>
              </a:lnSpc>
              <a:buClr>
                <a:srgbClr val="002060"/>
              </a:buClr>
              <a:buFont typeface="Arial"/>
              <a:buChar char="•"/>
            </a:pPr>
            <a:r>
              <a:rPr b="0" i="1" lang="fr-FR" sz="1400" spc="-1" strike="noStrike">
                <a:solidFill>
                  <a:srgbClr val="002060"/>
                </a:solidFill>
                <a:latin typeface="Arial Narrow"/>
                <a:ea typeface="DejaVu Sans"/>
              </a:rPr>
              <a:t>End Users</a:t>
            </a:r>
            <a:endParaRPr b="0" lang="fr-FR" sz="1400" spc="-1" strike="noStrike">
              <a:latin typeface="Arial"/>
            </a:endParaRPr>
          </a:p>
          <a:p>
            <a:pPr marL="114480" indent="-113400">
              <a:lnSpc>
                <a:spcPct val="100000"/>
              </a:lnSpc>
              <a:buClr>
                <a:srgbClr val="002060"/>
              </a:buClr>
              <a:buFont typeface="Arial"/>
              <a:buChar char="•"/>
            </a:pPr>
            <a:r>
              <a:rPr b="0" i="1" lang="fr-FR" sz="1400" spc="-1" strike="noStrike">
                <a:solidFill>
                  <a:srgbClr val="002060"/>
                </a:solidFill>
                <a:latin typeface="Arial Narrow"/>
                <a:ea typeface="DejaVu Sans"/>
              </a:rPr>
              <a:t>Economic Buyers</a:t>
            </a:r>
            <a:endParaRPr b="0" lang="fr-FR" sz="1400" spc="-1" strike="noStrike">
              <a:latin typeface="Arial"/>
            </a:endParaRPr>
          </a:p>
          <a:p>
            <a:pPr marL="114480" indent="-113400">
              <a:lnSpc>
                <a:spcPct val="100000"/>
              </a:lnSpc>
              <a:buClr>
                <a:srgbClr val="002060"/>
              </a:buClr>
              <a:buFont typeface="Arial"/>
              <a:buChar char="•"/>
            </a:pPr>
            <a:r>
              <a:rPr b="0" i="1" lang="fr-FR" sz="1400" spc="-1" strike="noStrike">
                <a:solidFill>
                  <a:srgbClr val="002060"/>
                </a:solidFill>
                <a:latin typeface="Arial Narrow"/>
                <a:ea typeface="DejaVu Sans"/>
              </a:rPr>
              <a:t>Decision Makers</a:t>
            </a:r>
            <a:endParaRPr b="0" lang="fr-FR" sz="1400" spc="-1" strike="noStrike">
              <a:latin typeface="Arial"/>
            </a:endParaRPr>
          </a:p>
          <a:p>
            <a:pPr marL="114480" indent="-113400">
              <a:lnSpc>
                <a:spcPct val="100000"/>
              </a:lnSpc>
              <a:buClr>
                <a:srgbClr val="002060"/>
              </a:buClr>
              <a:buFont typeface="Arial"/>
              <a:buChar char="•"/>
            </a:pPr>
            <a:r>
              <a:rPr b="0" i="1" lang="fr-FR" sz="1400" spc="-1" strike="noStrike">
                <a:solidFill>
                  <a:srgbClr val="002060"/>
                </a:solidFill>
                <a:latin typeface="Arial Narrow"/>
                <a:ea typeface="DejaVu Sans"/>
              </a:rPr>
              <a:t>Stakeholders</a:t>
            </a:r>
            <a:endParaRPr b="0" lang="fr-FR" sz="1400" spc="-1" strike="noStrike">
              <a:latin typeface="Arial"/>
            </a:endParaRPr>
          </a:p>
          <a:p>
            <a:pPr marL="114480" indent="-113400">
              <a:lnSpc>
                <a:spcPct val="100000"/>
              </a:lnSpc>
              <a:buClr>
                <a:srgbClr val="002060"/>
              </a:buClr>
              <a:buFont typeface="Arial"/>
              <a:buChar char="•"/>
            </a:pPr>
            <a:r>
              <a:rPr b="0" i="1" lang="fr-FR" sz="1400" spc="-1" strike="noStrike">
                <a:solidFill>
                  <a:srgbClr val="002060"/>
                </a:solidFill>
                <a:latin typeface="Arial Narrow"/>
                <a:ea typeface="DejaVu Sans"/>
              </a:rPr>
              <a:t>perhaps Influencers, Recommenders &amp; Saboteurs</a:t>
            </a:r>
            <a:endParaRPr b="0" lang="fr-FR" sz="1400" spc="-1" strike="noStrike">
              <a:latin typeface="Arial"/>
            </a:endParaRPr>
          </a:p>
          <a:p>
            <a:pPr>
              <a:lnSpc>
                <a:spcPct val="100000"/>
              </a:lnSpc>
            </a:pPr>
            <a:endParaRPr b="0" lang="fr-FR" sz="1400" spc="-1" strike="noStrike">
              <a:latin typeface="Arial"/>
            </a:endParaRPr>
          </a:p>
        </p:txBody>
      </p:sp>
      <p:sp>
        <p:nvSpPr>
          <p:cNvPr id="54" name="CustomShape 8"/>
          <p:cNvSpPr/>
          <p:nvPr/>
        </p:nvSpPr>
        <p:spPr>
          <a:xfrm>
            <a:off x="609480" y="15404400"/>
            <a:ext cx="13729320" cy="4113720"/>
          </a:xfrm>
          <a:prstGeom prst="rect">
            <a:avLst/>
          </a:prstGeom>
          <a:noFill/>
          <a:ln w="50760">
            <a:solidFill>
              <a:srgbClr val="000000"/>
            </a:solidFill>
            <a:round/>
          </a:ln>
        </p:spPr>
        <p:style>
          <a:lnRef idx="0"/>
          <a:fillRef idx="0"/>
          <a:effectRef idx="0"/>
          <a:fontRef idx="minor"/>
        </p:style>
        <p:txBody>
          <a:bodyPr lIns="365760" rIns="365760" tIns="182880" bIns="182880">
            <a:noAutofit/>
          </a:bodyPr>
          <a:p>
            <a:pPr>
              <a:lnSpc>
                <a:spcPct val="100000"/>
              </a:lnSpc>
            </a:pPr>
            <a:r>
              <a:rPr b="0" lang="fr-FR" sz="3600" spc="-1" strike="noStrike">
                <a:solidFill>
                  <a:srgbClr val="000000"/>
                </a:solidFill>
                <a:latin typeface="Arial"/>
                <a:ea typeface="DejaVu Sans"/>
              </a:rPr>
              <a:t>Cost Structure</a:t>
            </a: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1400" spc="-1" strike="noStrike">
                <a:solidFill>
                  <a:srgbClr val="002060"/>
                </a:solidFill>
                <a:latin typeface="Arial Narrow"/>
                <a:ea typeface="DejaVu Sans"/>
              </a:rPr>
              <a:t>What are the most important costs inherent in our business model?</a:t>
            </a:r>
            <a:endParaRPr b="0" lang="fr-FR" sz="1400" spc="-1" strike="noStrike">
              <a:latin typeface="Arial"/>
            </a:endParaRPr>
          </a:p>
          <a:p>
            <a:pPr>
              <a:lnSpc>
                <a:spcPct val="100000"/>
              </a:lnSpc>
            </a:pPr>
            <a:r>
              <a:rPr b="0" lang="fr-FR" sz="1400" spc="-1" strike="noStrike">
                <a:solidFill>
                  <a:srgbClr val="002060"/>
                </a:solidFill>
                <a:latin typeface="Arial Narrow"/>
                <a:ea typeface="DejaVu Sans"/>
              </a:rPr>
              <a:t>Which Key Resources are most expensive? Which Key Activities are most expensive?</a:t>
            </a:r>
            <a:endParaRPr b="0" lang="fr-FR" sz="1400" spc="-1" strike="noStrike">
              <a:latin typeface="Arial"/>
            </a:endParaRPr>
          </a:p>
          <a:p>
            <a:pPr>
              <a:lnSpc>
                <a:spcPct val="100000"/>
              </a:lnSpc>
            </a:pPr>
            <a:endParaRPr b="0" lang="fr-FR" sz="1400" spc="-1" strike="noStrike">
              <a:latin typeface="Arial"/>
            </a:endParaRPr>
          </a:p>
          <a:p>
            <a:pPr marL="216000" indent="-215280">
              <a:lnSpc>
                <a:spcPct val="100000"/>
              </a:lnSpc>
              <a:buClr>
                <a:srgbClr val="002060"/>
              </a:buClr>
              <a:buFont typeface="Arial"/>
              <a:buChar char="•"/>
            </a:pPr>
            <a:r>
              <a:rPr b="0" i="1" lang="fr-FR" sz="1400" spc="-1" strike="noStrike">
                <a:solidFill>
                  <a:srgbClr val="002060"/>
                </a:solidFill>
                <a:latin typeface="Arial Narrow"/>
                <a:ea typeface="DejaVu Sans"/>
              </a:rPr>
              <a:t>Fixed Costs (salaries, rents, utilities, equipment costs, fund raising) – incurred regardless of number of customers served</a:t>
            </a:r>
            <a:endParaRPr b="0" lang="fr-FR" sz="1400" spc="-1" strike="noStrike">
              <a:latin typeface="Arial"/>
            </a:endParaRPr>
          </a:p>
          <a:p>
            <a:pPr marL="216000" indent="-215280">
              <a:lnSpc>
                <a:spcPct val="100000"/>
              </a:lnSpc>
              <a:buClr>
                <a:srgbClr val="002060"/>
              </a:buClr>
              <a:buFont typeface="Arial"/>
              <a:buChar char="•"/>
            </a:pPr>
            <a:r>
              <a:rPr b="0" i="1" lang="fr-FR" sz="1400" spc="-1" strike="noStrike">
                <a:solidFill>
                  <a:srgbClr val="002060"/>
                </a:solidFill>
                <a:latin typeface="Arial Narrow"/>
                <a:ea typeface="DejaVu Sans"/>
              </a:rPr>
              <a:t>Variable costs (Cost of Goods sold, Raw materials, Service agents salaries/commissions) – only incurred when a product or service is provided to a customer</a:t>
            </a:r>
            <a:endParaRPr b="0" lang="fr-FR" sz="1400" spc="-1" strike="noStrike">
              <a:latin typeface="Arial"/>
            </a:endParaRPr>
          </a:p>
          <a:p>
            <a:pPr>
              <a:lnSpc>
                <a:spcPct val="100000"/>
              </a:lnSpc>
            </a:pPr>
            <a:endParaRPr b="0" lang="fr-FR" sz="1400" spc="-1" strike="noStrike">
              <a:latin typeface="Arial"/>
            </a:endParaRPr>
          </a:p>
          <a:p>
            <a:pPr>
              <a:lnSpc>
                <a:spcPct val="100000"/>
              </a:lnSpc>
            </a:pPr>
            <a:r>
              <a:rPr b="0" i="1" lang="fr-FR" sz="1400" spc="-1" strike="noStrike">
                <a:solidFill>
                  <a:srgbClr val="002060"/>
                </a:solidFill>
                <a:latin typeface="Arial Narrow"/>
                <a:ea typeface="DejaVu Sans"/>
              </a:rPr>
              <a:t>Reducing Costs strategies:</a:t>
            </a:r>
            <a:endParaRPr b="0" lang="fr-FR" sz="1400" spc="-1" strike="noStrike">
              <a:latin typeface="Arial"/>
            </a:endParaRPr>
          </a:p>
          <a:p>
            <a:pPr>
              <a:lnSpc>
                <a:spcPct val="100000"/>
              </a:lnSpc>
            </a:pPr>
            <a:r>
              <a:rPr b="0" i="1" lang="fr-FR" sz="1400" spc="-1" strike="noStrike">
                <a:solidFill>
                  <a:srgbClr val="002060"/>
                </a:solidFill>
                <a:latin typeface="Arial Narrow"/>
                <a:ea typeface="DejaVu Sans"/>
              </a:rPr>
              <a:t>Outsourcing and Partnerships; Economies of Scale; Economies of Scope; Licensing and Franchising; Pro-Bono and Benefits-in-kind</a:t>
            </a:r>
            <a:endParaRPr b="0" lang="fr-FR" sz="1400" spc="-1" strike="noStrike">
              <a:latin typeface="Arial"/>
            </a:endParaRPr>
          </a:p>
          <a:p>
            <a:pPr>
              <a:lnSpc>
                <a:spcPct val="100000"/>
              </a:lnSpc>
            </a:pPr>
            <a:r>
              <a:rPr b="0" lang="fr-FR" sz="2000" spc="-1" strike="noStrike">
                <a:solidFill>
                  <a:srgbClr val="002060"/>
                </a:solidFill>
                <a:latin typeface="Arial Narrow"/>
                <a:ea typeface="DejaVu Sans"/>
              </a:rPr>
              <a:t>	</a:t>
            </a:r>
            <a:endParaRPr b="0" lang="fr-FR" sz="2000" spc="-1" strike="noStrike">
              <a:latin typeface="Arial"/>
            </a:endParaRPr>
          </a:p>
          <a:p>
            <a:pPr>
              <a:lnSpc>
                <a:spcPct val="100000"/>
              </a:lnSpc>
            </a:pPr>
            <a:endParaRPr b="0" lang="fr-FR" sz="2000" spc="-1" strike="noStrike">
              <a:latin typeface="Arial"/>
            </a:endParaRPr>
          </a:p>
        </p:txBody>
      </p:sp>
      <p:sp>
        <p:nvSpPr>
          <p:cNvPr id="55" name="CustomShape 9"/>
          <p:cNvSpPr/>
          <p:nvPr/>
        </p:nvSpPr>
        <p:spPr>
          <a:xfrm>
            <a:off x="14340240" y="15404400"/>
            <a:ext cx="13714920" cy="4113720"/>
          </a:xfrm>
          <a:prstGeom prst="rect">
            <a:avLst/>
          </a:prstGeom>
          <a:noFill/>
          <a:ln w="50760">
            <a:solidFill>
              <a:srgbClr val="000000"/>
            </a:solidFill>
            <a:round/>
          </a:ln>
        </p:spPr>
        <p:style>
          <a:lnRef idx="0"/>
          <a:fillRef idx="0"/>
          <a:effectRef idx="0"/>
          <a:fontRef idx="minor"/>
        </p:style>
        <p:txBody>
          <a:bodyPr lIns="365760" rIns="365760" tIns="182880" bIns="182880">
            <a:noAutofit/>
          </a:bodyPr>
          <a:p>
            <a:pPr>
              <a:lnSpc>
                <a:spcPct val="100000"/>
              </a:lnSpc>
            </a:pPr>
            <a:r>
              <a:rPr b="0" lang="fr-FR" sz="3600" spc="-1" strike="noStrike">
                <a:solidFill>
                  <a:srgbClr val="000000"/>
                </a:solidFill>
                <a:latin typeface="Arial"/>
                <a:ea typeface="DejaVu Sans"/>
              </a:rPr>
              <a:t>Revenue Streams</a:t>
            </a: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1400" spc="-1" strike="noStrike">
                <a:solidFill>
                  <a:srgbClr val="002060"/>
                </a:solidFill>
                <a:latin typeface="Arial Narrow"/>
                <a:ea typeface="DejaVu Sans"/>
              </a:rPr>
              <a:t>What cash do we generate from each customer segment? </a:t>
            </a:r>
            <a:endParaRPr b="0" lang="fr-FR" sz="1400" spc="-1" strike="noStrike">
              <a:latin typeface="Arial"/>
            </a:endParaRPr>
          </a:p>
          <a:p>
            <a:pPr>
              <a:lnSpc>
                <a:spcPct val="100000"/>
              </a:lnSpc>
            </a:pPr>
            <a:r>
              <a:rPr b="0" lang="fr-FR" sz="1400" spc="-1" strike="noStrike">
                <a:solidFill>
                  <a:srgbClr val="002060"/>
                </a:solidFill>
                <a:latin typeface="Arial Narrow"/>
                <a:ea typeface="DejaVu Sans"/>
              </a:rPr>
              <a:t>For what value are our customers really willing to pay (or how will we set our prices)?</a:t>
            </a:r>
            <a:endParaRPr b="0" lang="fr-FR" sz="1400" spc="-1" strike="noStrike">
              <a:latin typeface="Arial"/>
            </a:endParaRPr>
          </a:p>
          <a:p>
            <a:pPr>
              <a:lnSpc>
                <a:spcPct val="100000"/>
              </a:lnSpc>
            </a:pPr>
            <a:r>
              <a:rPr b="0" lang="fr-FR" sz="1400" spc="-1" strike="noStrike">
                <a:solidFill>
                  <a:srgbClr val="002060"/>
                </a:solidFill>
                <a:latin typeface="Arial Narrow"/>
                <a:ea typeface="DejaVu Sans"/>
              </a:rPr>
              <a:t>How will be structure the economic exchange (sale, rental, etc.)? How will we conduct the sales transaction?</a:t>
            </a:r>
            <a:endParaRPr b="0" lang="fr-FR" sz="1400" spc="-1" strike="noStrike">
              <a:latin typeface="Arial"/>
            </a:endParaRPr>
          </a:p>
          <a:p>
            <a:pPr>
              <a:lnSpc>
                <a:spcPct val="100000"/>
              </a:lnSpc>
            </a:pPr>
            <a:endParaRPr b="0" lang="fr-FR" sz="1400" spc="-1" strike="noStrike">
              <a:latin typeface="Arial"/>
            </a:endParaRPr>
          </a:p>
          <a:p>
            <a:pPr>
              <a:lnSpc>
                <a:spcPct val="100000"/>
              </a:lnSpc>
            </a:pPr>
            <a:endParaRPr b="0" lang="fr-FR" sz="1400" spc="-1" strike="noStrike">
              <a:latin typeface="Arial"/>
            </a:endParaRPr>
          </a:p>
          <a:p>
            <a:pPr>
              <a:lnSpc>
                <a:spcPct val="100000"/>
              </a:lnSpc>
            </a:pPr>
            <a:endParaRPr b="0" lang="fr-FR" sz="1400" spc="-1" strike="noStrike">
              <a:latin typeface="Arial"/>
            </a:endParaRPr>
          </a:p>
        </p:txBody>
      </p:sp>
      <p:sp>
        <p:nvSpPr>
          <p:cNvPr id="56" name="CustomShape 10"/>
          <p:cNvSpPr/>
          <p:nvPr/>
        </p:nvSpPr>
        <p:spPr>
          <a:xfrm>
            <a:off x="609480" y="953640"/>
            <a:ext cx="27430920" cy="20791080"/>
          </a:xfrm>
          <a:prstGeom prst="rect">
            <a:avLst/>
          </a:prstGeom>
          <a:noFill/>
          <a:ln w="88920">
            <a:solidFill>
              <a:srgbClr val="000000"/>
            </a:solidFill>
            <a:round/>
          </a:ln>
          <a:effectLst>
            <a:outerShdw dir="5400000" dist="23040">
              <a:srgbClr val="000000">
                <a:alpha val="35000"/>
              </a:srgbClr>
            </a:outerShdw>
          </a:effectLst>
        </p:spPr>
        <p:style>
          <a:lnRef idx="0"/>
          <a:fillRef idx="0"/>
          <a:effectRef idx="0"/>
          <a:fontRef idx="minor"/>
        </p:style>
      </p:sp>
      <p:pic>
        <p:nvPicPr>
          <p:cNvPr id="57" name="Picture 27" descr=""/>
          <p:cNvPicPr/>
          <p:nvPr/>
        </p:nvPicPr>
        <p:blipFill>
          <a:blip r:embed="rId4"/>
          <a:stretch/>
        </p:blipFill>
        <p:spPr>
          <a:xfrm>
            <a:off x="26746200" y="4077360"/>
            <a:ext cx="1080000" cy="1379160"/>
          </a:xfrm>
          <a:prstGeom prst="rect">
            <a:avLst/>
          </a:prstGeom>
          <a:ln>
            <a:noFill/>
          </a:ln>
        </p:spPr>
      </p:pic>
      <p:pic>
        <p:nvPicPr>
          <p:cNvPr id="58" name="Picture 30" descr=""/>
          <p:cNvPicPr/>
          <p:nvPr/>
        </p:nvPicPr>
        <p:blipFill>
          <a:blip r:embed="rId5"/>
          <a:stretch/>
        </p:blipFill>
        <p:spPr>
          <a:xfrm>
            <a:off x="4077360" y="4049280"/>
            <a:ext cx="1798200" cy="1362240"/>
          </a:xfrm>
          <a:prstGeom prst="rect">
            <a:avLst/>
          </a:prstGeom>
          <a:ln>
            <a:noFill/>
          </a:ln>
        </p:spPr>
      </p:pic>
      <p:pic>
        <p:nvPicPr>
          <p:cNvPr id="59" name="Picture 31" descr=""/>
          <p:cNvPicPr/>
          <p:nvPr/>
        </p:nvPicPr>
        <p:blipFill>
          <a:blip r:embed="rId6"/>
          <a:stretch/>
        </p:blipFill>
        <p:spPr>
          <a:xfrm>
            <a:off x="12498840" y="15496560"/>
            <a:ext cx="1761120" cy="1356840"/>
          </a:xfrm>
          <a:prstGeom prst="rect">
            <a:avLst/>
          </a:prstGeom>
          <a:ln>
            <a:noFill/>
          </a:ln>
        </p:spPr>
      </p:pic>
      <p:pic>
        <p:nvPicPr>
          <p:cNvPr id="60" name="Picture 32" descr=""/>
          <p:cNvPicPr/>
          <p:nvPr/>
        </p:nvPicPr>
        <p:blipFill>
          <a:blip r:embed="rId7"/>
          <a:stretch/>
        </p:blipFill>
        <p:spPr>
          <a:xfrm>
            <a:off x="26764200" y="15478920"/>
            <a:ext cx="1055160" cy="1382040"/>
          </a:xfrm>
          <a:prstGeom prst="rect">
            <a:avLst/>
          </a:prstGeom>
          <a:ln>
            <a:noFill/>
          </a:ln>
        </p:spPr>
      </p:pic>
      <p:pic>
        <p:nvPicPr>
          <p:cNvPr id="61" name="Picture 33" descr=""/>
          <p:cNvPicPr/>
          <p:nvPr/>
        </p:nvPicPr>
        <p:blipFill>
          <a:blip r:embed="rId8"/>
          <a:stretch/>
        </p:blipFill>
        <p:spPr>
          <a:xfrm>
            <a:off x="10067760" y="4076640"/>
            <a:ext cx="1368720" cy="1485360"/>
          </a:xfrm>
          <a:prstGeom prst="rect">
            <a:avLst/>
          </a:prstGeom>
          <a:ln>
            <a:noFill/>
          </a:ln>
        </p:spPr>
      </p:pic>
      <p:pic>
        <p:nvPicPr>
          <p:cNvPr id="62" name="Picture 35" descr=""/>
          <p:cNvPicPr/>
          <p:nvPr/>
        </p:nvPicPr>
        <p:blipFill>
          <a:blip r:embed="rId9"/>
          <a:stretch/>
        </p:blipFill>
        <p:spPr>
          <a:xfrm>
            <a:off x="21112560" y="4064400"/>
            <a:ext cx="1352160" cy="1370160"/>
          </a:xfrm>
          <a:prstGeom prst="rect">
            <a:avLst/>
          </a:prstGeom>
          <a:ln>
            <a:noFill/>
          </a:ln>
        </p:spPr>
      </p:pic>
      <p:graphicFrame>
        <p:nvGraphicFramePr>
          <p:cNvPr id="63" name="Table 11"/>
          <p:cNvGraphicFramePr/>
          <p:nvPr/>
        </p:nvGraphicFramePr>
        <p:xfrm>
          <a:off x="14605200" y="17056080"/>
          <a:ext cx="10746720" cy="1316160"/>
        </p:xfrm>
        <a:graphic>
          <a:graphicData uri="http://schemas.openxmlformats.org/drawingml/2006/table">
            <a:tbl>
              <a:tblPr/>
              <a:tblGrid>
                <a:gridCol w="3609000"/>
                <a:gridCol w="3612600"/>
                <a:gridCol w="3525480"/>
              </a:tblGrid>
              <a:tr h="1316520">
                <a:tc>
                  <a:txBody>
                    <a:bodyPr>
                      <a:noAutofit/>
                    </a:bodyPr>
                    <a:p>
                      <a:pPr>
                        <a:lnSpc>
                          <a:spcPct val="100000"/>
                        </a:lnSpc>
                      </a:pPr>
                      <a:r>
                        <a:rPr b="0" i="1" lang="fr-FR" sz="1400" spc="-1" strike="noStrike">
                          <a:solidFill>
                            <a:srgbClr val="002060"/>
                          </a:solidFill>
                          <a:latin typeface="Arial Narrow"/>
                        </a:rPr>
                        <a:t>Revenue Types:</a:t>
                      </a:r>
                      <a:endParaRPr b="0" lang="fr-FR" sz="1400" spc="-1" strike="noStrike">
                        <a:latin typeface="Arial"/>
                      </a:endParaRPr>
                    </a:p>
                    <a:p>
                      <a:pPr marL="216000" indent="-215280">
                        <a:lnSpc>
                          <a:spcPct val="100000"/>
                        </a:lnSpc>
                        <a:buClr>
                          <a:srgbClr val="002060"/>
                        </a:buClr>
                        <a:buFont typeface="Arial"/>
                        <a:buChar char="•"/>
                      </a:pPr>
                      <a:r>
                        <a:rPr b="0" i="1" lang="fr-FR" sz="1400" spc="-1" strike="noStrike">
                          <a:solidFill>
                            <a:srgbClr val="002060"/>
                          </a:solidFill>
                          <a:latin typeface="Arial Narrow"/>
                        </a:rPr>
                        <a:t>Asset sale – selling a “thing”</a:t>
                      </a:r>
                      <a:endParaRPr b="0" lang="fr-FR" sz="1400" spc="-1" strike="noStrike">
                        <a:latin typeface="Arial"/>
                      </a:endParaRPr>
                    </a:p>
                    <a:p>
                      <a:pPr marL="216000" indent="-215280">
                        <a:lnSpc>
                          <a:spcPct val="100000"/>
                        </a:lnSpc>
                        <a:buClr>
                          <a:srgbClr val="002060"/>
                        </a:buClr>
                        <a:buFont typeface="Arial"/>
                        <a:buChar char="•"/>
                      </a:pPr>
                      <a:r>
                        <a:rPr b="0" i="1" lang="fr-FR" sz="1400" spc="-1" strike="noStrike">
                          <a:solidFill>
                            <a:srgbClr val="002060"/>
                          </a:solidFill>
                          <a:latin typeface="Arial Narrow"/>
                        </a:rPr>
                        <a:t>Service Fees</a:t>
                      </a:r>
                      <a:r>
                        <a:rPr b="0" i="1" lang="fr-FR" sz="1400" spc="-1" strike="noStrike">
                          <a:solidFill>
                            <a:srgbClr val="002060"/>
                          </a:solidFill>
                          <a:latin typeface="Arial Narrow"/>
                        </a:rPr>
                        <a:t>	</a:t>
                      </a:r>
                      <a:endParaRPr b="0" lang="fr-FR" sz="1400" spc="-1" strike="noStrike">
                        <a:latin typeface="Arial"/>
                      </a:endParaRPr>
                    </a:p>
                    <a:p>
                      <a:pPr marL="216000" indent="-215280">
                        <a:lnSpc>
                          <a:spcPct val="100000"/>
                        </a:lnSpc>
                        <a:buClr>
                          <a:srgbClr val="002060"/>
                        </a:buClr>
                        <a:buFont typeface="Arial"/>
                        <a:buChar char="•"/>
                      </a:pPr>
                      <a:r>
                        <a:rPr b="0" i="1" lang="fr-FR" sz="1400" spc="-1" strike="noStrike">
                          <a:solidFill>
                            <a:srgbClr val="002060"/>
                          </a:solidFill>
                          <a:latin typeface="Arial Narrow"/>
                        </a:rPr>
                        <a:t>Usage &amp; Subscription Fees</a:t>
                      </a:r>
                      <a:endParaRPr b="0" lang="fr-FR" sz="1400" spc="-1" strike="noStrike">
                        <a:latin typeface="Arial"/>
                      </a:endParaRPr>
                    </a:p>
                    <a:p>
                      <a:pPr marL="216000" indent="-215280">
                        <a:lnSpc>
                          <a:spcPct val="100000"/>
                        </a:lnSpc>
                        <a:buClr>
                          <a:srgbClr val="002060"/>
                        </a:buClr>
                        <a:buFont typeface="Arial"/>
                        <a:buChar char="•"/>
                      </a:pPr>
                      <a:r>
                        <a:rPr b="0" i="1" lang="fr-FR" sz="1400" spc="-1" strike="noStrike">
                          <a:solidFill>
                            <a:srgbClr val="002060"/>
                          </a:solidFill>
                          <a:latin typeface="Arial Narrow"/>
                        </a:rPr>
                        <a:t>Lending/Renting/Leasing</a:t>
                      </a:r>
                      <a:endParaRPr b="0" lang="fr-FR" sz="1400" spc="-1" strike="noStrike">
                        <a:latin typeface="Arial"/>
                      </a:endParaRPr>
                    </a:p>
                    <a:p>
                      <a:pPr marL="216000" indent="-215280">
                        <a:lnSpc>
                          <a:spcPct val="100000"/>
                        </a:lnSpc>
                        <a:buClr>
                          <a:srgbClr val="002060"/>
                        </a:buClr>
                        <a:buFont typeface="Arial"/>
                        <a:buChar char="•"/>
                      </a:pPr>
                      <a:r>
                        <a:rPr b="0" i="1" lang="fr-FR" sz="1400" spc="-1" strike="noStrike">
                          <a:solidFill>
                            <a:srgbClr val="002060"/>
                          </a:solidFill>
                          <a:latin typeface="Arial Narrow"/>
                        </a:rPr>
                        <a:t>Licensing</a:t>
                      </a:r>
                      <a:endParaRPr b="0" lang="fr-FR" sz="1400" spc="-1" strike="noStrike">
                        <a:latin typeface="Arial"/>
                      </a:endParaRPr>
                    </a:p>
                  </a:txBody>
                  <a:tcPr marL="91440" marR="91440">
                    <a:noFill/>
                  </a:tcPr>
                </a:tc>
                <a:tc>
                  <a:txBody>
                    <a:bodyPr>
                      <a:noAutofit/>
                    </a:bodyPr>
                    <a:p>
                      <a:pPr>
                        <a:lnSpc>
                          <a:spcPct val="100000"/>
                        </a:lnSpc>
                      </a:pPr>
                      <a:r>
                        <a:rPr b="0" i="1" lang="fr-FR" sz="1400" spc="-1" strike="noStrike">
                          <a:solidFill>
                            <a:srgbClr val="002060"/>
                          </a:solidFill>
                          <a:latin typeface="Arial Narrow"/>
                        </a:rPr>
                        <a:t>Fixed pricing:</a:t>
                      </a:r>
                      <a:endParaRPr b="0" lang="fr-FR" sz="1400" spc="-1" strike="noStrike">
                        <a:latin typeface="Arial"/>
                      </a:endParaRPr>
                    </a:p>
                    <a:p>
                      <a:pPr marL="216000" indent="-215280">
                        <a:lnSpc>
                          <a:spcPct val="100000"/>
                        </a:lnSpc>
                        <a:buClr>
                          <a:srgbClr val="002060"/>
                        </a:buClr>
                        <a:buFont typeface="Arial"/>
                        <a:buChar char="•"/>
                      </a:pPr>
                      <a:r>
                        <a:rPr b="0" i="1" lang="fr-FR" sz="1400" spc="-1" strike="noStrike">
                          <a:solidFill>
                            <a:srgbClr val="002060"/>
                          </a:solidFill>
                          <a:latin typeface="Arial Narrow"/>
                        </a:rPr>
                        <a:t>List Price</a:t>
                      </a:r>
                      <a:endParaRPr b="0" lang="fr-FR" sz="1400" spc="-1" strike="noStrike">
                        <a:latin typeface="Arial"/>
                      </a:endParaRPr>
                    </a:p>
                    <a:p>
                      <a:pPr marL="216000" indent="-215280">
                        <a:lnSpc>
                          <a:spcPct val="100000"/>
                        </a:lnSpc>
                        <a:buClr>
                          <a:srgbClr val="002060"/>
                        </a:buClr>
                        <a:buFont typeface="Arial"/>
                        <a:buChar char="•"/>
                      </a:pPr>
                      <a:r>
                        <a:rPr b="0" i="1" lang="fr-FR" sz="1400" spc="-1" strike="noStrike">
                          <a:solidFill>
                            <a:srgbClr val="002060"/>
                          </a:solidFill>
                          <a:latin typeface="Arial Narrow"/>
                        </a:rPr>
                        <a:t>Customer segment dependent</a:t>
                      </a:r>
                      <a:endParaRPr b="0" lang="fr-FR" sz="1400" spc="-1" strike="noStrike">
                        <a:latin typeface="Arial"/>
                      </a:endParaRPr>
                    </a:p>
                    <a:p>
                      <a:pPr marL="216000" indent="-215280">
                        <a:lnSpc>
                          <a:spcPct val="100000"/>
                        </a:lnSpc>
                        <a:buClr>
                          <a:srgbClr val="002060"/>
                        </a:buClr>
                        <a:buFont typeface="Arial"/>
                        <a:buChar char="•"/>
                      </a:pPr>
                      <a:r>
                        <a:rPr b="0" i="1" lang="fr-FR" sz="1400" spc="-1" strike="noStrike">
                          <a:solidFill>
                            <a:srgbClr val="002060"/>
                          </a:solidFill>
                          <a:latin typeface="Arial Narrow"/>
                        </a:rPr>
                        <a:t>Incentivized pricing</a:t>
                      </a:r>
                      <a:endParaRPr b="0" lang="fr-FR" sz="1400" spc="-1" strike="noStrike">
                        <a:latin typeface="Arial"/>
                      </a:endParaRPr>
                    </a:p>
                    <a:p>
                      <a:pPr marL="216000" indent="-215280">
                        <a:lnSpc>
                          <a:spcPct val="100000"/>
                        </a:lnSpc>
                        <a:buClr>
                          <a:srgbClr val="002060"/>
                        </a:buClr>
                        <a:buFont typeface="Arial"/>
                        <a:buChar char="•"/>
                      </a:pPr>
                      <a:r>
                        <a:rPr b="0" i="1" lang="fr-FR" sz="1400" spc="-1" strike="noStrike">
                          <a:solidFill>
                            <a:srgbClr val="002060"/>
                          </a:solidFill>
                          <a:latin typeface="Arial Narrow"/>
                        </a:rPr>
                        <a:t>Product feature dependent</a:t>
                      </a:r>
                      <a:endParaRPr b="0" lang="fr-FR" sz="1400" spc="-1" strike="noStrike">
                        <a:latin typeface="Arial"/>
                      </a:endParaRPr>
                    </a:p>
                    <a:p>
                      <a:pPr marL="216000" indent="-215280">
                        <a:lnSpc>
                          <a:spcPct val="100000"/>
                        </a:lnSpc>
                        <a:buClr>
                          <a:srgbClr val="002060"/>
                        </a:buClr>
                        <a:buFont typeface="Arial"/>
                        <a:buChar char="•"/>
                      </a:pPr>
                      <a:r>
                        <a:rPr b="0" i="1" lang="fr-FR" sz="1400" spc="-1" strike="noStrike">
                          <a:solidFill>
                            <a:srgbClr val="002060"/>
                          </a:solidFill>
                          <a:latin typeface="Arial Narrow"/>
                        </a:rPr>
                        <a:t>Volume dependent</a:t>
                      </a:r>
                      <a:endParaRPr b="0" lang="fr-FR" sz="1400" spc="-1" strike="noStrike">
                        <a:latin typeface="Arial"/>
                      </a:endParaRPr>
                    </a:p>
                  </a:txBody>
                  <a:tcPr marL="91440" marR="91440">
                    <a:noFill/>
                  </a:tcPr>
                </a:tc>
                <a:tc>
                  <a:txBody>
                    <a:bodyPr>
                      <a:noAutofit/>
                    </a:bodyPr>
                    <a:p>
                      <a:pPr>
                        <a:lnSpc>
                          <a:spcPct val="100000"/>
                        </a:lnSpc>
                      </a:pPr>
                      <a:r>
                        <a:rPr b="0" i="1" lang="fr-FR" sz="1400" spc="-1" strike="noStrike">
                          <a:solidFill>
                            <a:srgbClr val="002060"/>
                          </a:solidFill>
                          <a:latin typeface="Arial Narrow"/>
                        </a:rPr>
                        <a:t>Dynamic pricing:</a:t>
                      </a:r>
                      <a:endParaRPr b="0" lang="fr-FR" sz="1400" spc="-1" strike="noStrike">
                        <a:latin typeface="Arial"/>
                      </a:endParaRPr>
                    </a:p>
                    <a:p>
                      <a:pPr marL="216000" indent="-215640">
                        <a:lnSpc>
                          <a:spcPct val="100000"/>
                        </a:lnSpc>
                        <a:buClr>
                          <a:srgbClr val="002060"/>
                        </a:buClr>
                        <a:buFont typeface="Arial"/>
                        <a:buChar char="•"/>
                      </a:pPr>
                      <a:r>
                        <a:rPr b="0" i="1" lang="fr-FR" sz="1400" spc="-1" strike="noStrike">
                          <a:solidFill>
                            <a:srgbClr val="002060"/>
                          </a:solidFill>
                          <a:latin typeface="Arial Narrow"/>
                        </a:rPr>
                        <a:t>Negotiation (bargaining)</a:t>
                      </a:r>
                      <a:endParaRPr b="0" lang="fr-FR" sz="1400" spc="-1" strike="noStrike">
                        <a:latin typeface="Arial"/>
                      </a:endParaRPr>
                    </a:p>
                    <a:p>
                      <a:pPr marL="216000" indent="-215640">
                        <a:lnSpc>
                          <a:spcPct val="100000"/>
                        </a:lnSpc>
                        <a:buClr>
                          <a:srgbClr val="002060"/>
                        </a:buClr>
                        <a:buFont typeface="Arial"/>
                        <a:buChar char="•"/>
                      </a:pPr>
                      <a:r>
                        <a:rPr b="0" i="1" lang="fr-FR" sz="1400" spc="-1" strike="noStrike">
                          <a:solidFill>
                            <a:srgbClr val="002060"/>
                          </a:solidFill>
                          <a:latin typeface="Arial Narrow"/>
                        </a:rPr>
                        <a:t>Yield Management</a:t>
                      </a:r>
                      <a:endParaRPr b="0" lang="fr-FR" sz="1400" spc="-1" strike="noStrike">
                        <a:latin typeface="Arial"/>
                      </a:endParaRPr>
                    </a:p>
                    <a:p>
                      <a:pPr marL="216000" indent="-215640">
                        <a:lnSpc>
                          <a:spcPct val="100000"/>
                        </a:lnSpc>
                        <a:buClr>
                          <a:srgbClr val="002060"/>
                        </a:buClr>
                        <a:buFont typeface="Arial"/>
                        <a:buChar char="•"/>
                      </a:pPr>
                      <a:r>
                        <a:rPr b="0" i="1" lang="fr-FR" sz="1400" spc="-1" strike="noStrike">
                          <a:solidFill>
                            <a:srgbClr val="002060"/>
                          </a:solidFill>
                          <a:latin typeface="Arial Narrow"/>
                        </a:rPr>
                        <a:t>Real-time-Market</a:t>
                      </a:r>
                      <a:endParaRPr b="0" lang="fr-FR" sz="1400" spc="-1" strike="noStrike">
                        <a:latin typeface="Arial"/>
                      </a:endParaRPr>
                    </a:p>
                    <a:p>
                      <a:pPr marL="216000" indent="-215640">
                        <a:lnSpc>
                          <a:spcPct val="100000"/>
                        </a:lnSpc>
                        <a:buClr>
                          <a:srgbClr val="002060"/>
                        </a:buClr>
                        <a:buFont typeface="Arial"/>
                        <a:buChar char="•"/>
                      </a:pPr>
                      <a:r>
                        <a:rPr b="0" i="1" lang="fr-FR" sz="1400" spc="-1" strike="noStrike">
                          <a:solidFill>
                            <a:srgbClr val="002060"/>
                          </a:solidFill>
                          <a:latin typeface="Arial Narrow"/>
                        </a:rPr>
                        <a:t>Auctions</a:t>
                      </a:r>
                      <a:endParaRPr b="0" lang="fr-FR" sz="1400" spc="-1" strike="noStrike">
                        <a:latin typeface="Arial"/>
                      </a:endParaRPr>
                    </a:p>
                  </a:txBody>
                  <a:tcPr marL="91440" marR="91440">
                    <a:noFill/>
                  </a:tcPr>
                </a:tc>
              </a:tr>
            </a:tbl>
          </a:graphicData>
        </a:graphic>
      </p:graphicFrame>
      <p:sp>
        <p:nvSpPr>
          <p:cNvPr id="64" name="CustomShape 12"/>
          <p:cNvSpPr/>
          <p:nvPr/>
        </p:nvSpPr>
        <p:spPr>
          <a:xfrm>
            <a:off x="611280" y="2361600"/>
            <a:ext cx="13714920" cy="1614960"/>
          </a:xfrm>
          <a:prstGeom prst="rect">
            <a:avLst/>
          </a:prstGeom>
          <a:noFill/>
          <a:ln w="50760">
            <a:solidFill>
              <a:srgbClr val="000000"/>
            </a:solidFill>
            <a:round/>
          </a:ln>
        </p:spPr>
        <p:style>
          <a:lnRef idx="0"/>
          <a:fillRef idx="0"/>
          <a:effectRef idx="0"/>
          <a:fontRef idx="minor"/>
        </p:style>
        <p:txBody>
          <a:bodyPr lIns="365760" rIns="365760" tIns="182880" bIns="182880">
            <a:noAutofit/>
          </a:bodyPr>
          <a:p>
            <a:pPr>
              <a:lnSpc>
                <a:spcPct val="100000"/>
              </a:lnSpc>
            </a:pPr>
            <a:r>
              <a:rPr b="0" lang="fr-FR" sz="3600" spc="-1" strike="noStrike">
                <a:solidFill>
                  <a:srgbClr val="000000"/>
                </a:solidFill>
                <a:latin typeface="Arial"/>
                <a:ea typeface="DejaVu Sans"/>
              </a:rPr>
              <a:t>Mission</a:t>
            </a: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1400" spc="-1" strike="noStrike">
                <a:solidFill>
                  <a:srgbClr val="002060"/>
                </a:solidFill>
                <a:latin typeface="Arial Narrow"/>
                <a:ea typeface="DejaVu Sans"/>
              </a:rPr>
              <a:t>What is our company mission? </a:t>
            </a:r>
            <a:endParaRPr b="0" lang="fr-FR" sz="1400" spc="-1" strike="noStrike">
              <a:latin typeface="Arial"/>
            </a:endParaRPr>
          </a:p>
          <a:p>
            <a:pPr>
              <a:lnSpc>
                <a:spcPct val="100000"/>
              </a:lnSpc>
            </a:pPr>
            <a:r>
              <a:rPr b="0" lang="fr-FR" sz="1400" spc="-1" strike="noStrike">
                <a:solidFill>
                  <a:srgbClr val="002060"/>
                </a:solidFill>
                <a:latin typeface="Arial Narrow"/>
                <a:ea typeface="DejaVu Sans"/>
              </a:rPr>
              <a:t>(Whom we serve, how we do so, and the outcomes we create) </a:t>
            </a:r>
            <a:endParaRPr b="0" lang="fr-FR" sz="1400" spc="-1" strike="noStrike">
              <a:latin typeface="Arial"/>
            </a:endParaRPr>
          </a:p>
          <a:p>
            <a:pPr>
              <a:lnSpc>
                <a:spcPct val="100000"/>
              </a:lnSpc>
            </a:pPr>
            <a:endParaRPr b="0" lang="fr-FR" sz="1400" spc="-1" strike="noStrike">
              <a:latin typeface="Arial"/>
            </a:endParaRPr>
          </a:p>
          <a:p>
            <a:pPr>
              <a:lnSpc>
                <a:spcPct val="100000"/>
              </a:lnSpc>
            </a:pPr>
            <a:endParaRPr b="0" lang="fr-FR" sz="1400" spc="-1" strike="noStrike">
              <a:latin typeface="Arial"/>
            </a:endParaRPr>
          </a:p>
          <a:p>
            <a:pPr>
              <a:lnSpc>
                <a:spcPct val="100000"/>
              </a:lnSpc>
            </a:pPr>
            <a:endParaRPr b="0" lang="fr-FR" sz="1400" spc="-1" strike="noStrike">
              <a:latin typeface="Arial"/>
            </a:endParaRPr>
          </a:p>
        </p:txBody>
      </p:sp>
      <p:sp>
        <p:nvSpPr>
          <p:cNvPr id="65" name="CustomShape 13"/>
          <p:cNvSpPr/>
          <p:nvPr/>
        </p:nvSpPr>
        <p:spPr>
          <a:xfrm>
            <a:off x="14325480" y="2361600"/>
            <a:ext cx="13698360" cy="1613880"/>
          </a:xfrm>
          <a:prstGeom prst="rect">
            <a:avLst/>
          </a:prstGeom>
          <a:noFill/>
          <a:ln w="50760">
            <a:solidFill>
              <a:srgbClr val="000000"/>
            </a:solidFill>
            <a:round/>
          </a:ln>
        </p:spPr>
        <p:style>
          <a:lnRef idx="0"/>
          <a:fillRef idx="0"/>
          <a:effectRef idx="0"/>
          <a:fontRef idx="minor"/>
        </p:style>
        <p:txBody>
          <a:bodyPr lIns="365760" rIns="365760" tIns="182880" bIns="182880">
            <a:noAutofit/>
          </a:bodyPr>
          <a:p>
            <a:pPr>
              <a:lnSpc>
                <a:spcPct val="100000"/>
              </a:lnSpc>
            </a:pPr>
            <a:r>
              <a:rPr b="0" lang="fr-FR" sz="3600" spc="-1" strike="noStrike">
                <a:solidFill>
                  <a:srgbClr val="000000"/>
                </a:solidFill>
                <a:latin typeface="Arial"/>
                <a:ea typeface="DejaVu Sans"/>
              </a:rPr>
              <a:t>Competitive Landscape</a:t>
            </a: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1400" spc="-1" strike="noStrike">
                <a:solidFill>
                  <a:srgbClr val="002060"/>
                </a:solidFill>
                <a:latin typeface="Arial Narrow"/>
                <a:ea typeface="DejaVu Sans"/>
              </a:rPr>
              <a:t>Who are our key competitors? (largest, most menacing?)</a:t>
            </a:r>
            <a:endParaRPr b="0" lang="fr-FR" sz="1400" spc="-1" strike="noStrike">
              <a:latin typeface="Arial"/>
            </a:endParaRPr>
          </a:p>
          <a:p>
            <a:pPr>
              <a:lnSpc>
                <a:spcPct val="100000"/>
              </a:lnSpc>
            </a:pPr>
            <a:r>
              <a:rPr b="0" lang="fr-FR" sz="1400" spc="-1" strike="noStrike">
                <a:solidFill>
                  <a:srgbClr val="002060"/>
                </a:solidFill>
                <a:latin typeface="Arial Narrow"/>
                <a:ea typeface="DejaVu Sans"/>
              </a:rPr>
              <a:t>How do they compete? What are their value propositions? What are their strengths &amp; weaknesses?</a:t>
            </a:r>
            <a:endParaRPr b="0" lang="fr-FR" sz="1400" spc="-1" strike="noStrike">
              <a:latin typeface="Arial"/>
            </a:endParaRPr>
          </a:p>
          <a:p>
            <a:pPr>
              <a:lnSpc>
                <a:spcPct val="100000"/>
              </a:lnSpc>
            </a:pPr>
            <a:endParaRPr b="0" lang="fr-FR" sz="1400" spc="-1" strike="noStrike">
              <a:latin typeface="Arial"/>
            </a:endParaRPr>
          </a:p>
        </p:txBody>
      </p:sp>
      <p:sp>
        <p:nvSpPr>
          <p:cNvPr id="66" name="CustomShape 14"/>
          <p:cNvSpPr/>
          <p:nvPr/>
        </p:nvSpPr>
        <p:spPr>
          <a:xfrm>
            <a:off x="597600" y="19519200"/>
            <a:ext cx="21222000" cy="2225520"/>
          </a:xfrm>
          <a:prstGeom prst="rect">
            <a:avLst/>
          </a:prstGeom>
          <a:noFill/>
          <a:ln w="50760">
            <a:solidFill>
              <a:srgbClr val="000000"/>
            </a:solidFill>
            <a:round/>
          </a:ln>
        </p:spPr>
        <p:style>
          <a:lnRef idx="0"/>
          <a:fillRef idx="0"/>
          <a:effectRef idx="0"/>
          <a:fontRef idx="minor"/>
        </p:style>
        <p:txBody>
          <a:bodyPr lIns="365760" rIns="365760" tIns="182880" bIns="182880">
            <a:noAutofit/>
          </a:bodyPr>
          <a:p>
            <a:pPr>
              <a:lnSpc>
                <a:spcPct val="100000"/>
              </a:lnSpc>
            </a:pPr>
            <a:r>
              <a:rPr b="0" lang="fr-FR" sz="3600" spc="-1" strike="noStrike">
                <a:solidFill>
                  <a:srgbClr val="000000"/>
                </a:solidFill>
                <a:latin typeface="Arial"/>
                <a:ea typeface="DejaVu Sans"/>
              </a:rPr>
              <a:t>Impact</a:t>
            </a: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1400" spc="-1" strike="noStrike">
                <a:solidFill>
                  <a:srgbClr val="002060"/>
                </a:solidFill>
                <a:latin typeface="Arial"/>
                <a:ea typeface="DejaVu Sans"/>
              </a:rPr>
              <a:t>What impact do you expect to have?</a:t>
            </a:r>
            <a:endParaRPr b="0" lang="fr-FR" sz="1400" spc="-1" strike="noStrike">
              <a:latin typeface="Arial"/>
            </a:endParaRPr>
          </a:p>
          <a:p>
            <a:pPr>
              <a:lnSpc>
                <a:spcPct val="100000"/>
              </a:lnSpc>
            </a:pPr>
            <a:r>
              <a:rPr b="0" lang="fr-FR" sz="1400" spc="-1" strike="noStrike">
                <a:solidFill>
                  <a:srgbClr val="002060"/>
                </a:solidFill>
                <a:latin typeface="Arial"/>
                <a:ea typeface="DejaVu Sans"/>
              </a:rPr>
              <a:t>Describe how you might impact lives of users and/or society in general.</a:t>
            </a:r>
            <a:endParaRPr b="0" lang="fr-FR" sz="1400" spc="-1" strike="noStrike">
              <a:latin typeface="Arial"/>
            </a:endParaRPr>
          </a:p>
          <a:p>
            <a:pPr>
              <a:lnSpc>
                <a:spcPct val="100000"/>
              </a:lnSpc>
            </a:pPr>
            <a:r>
              <a:rPr b="0" lang="fr-FR" sz="1400" spc="-1" strike="noStrike">
                <a:solidFill>
                  <a:srgbClr val="002060"/>
                </a:solidFill>
                <a:latin typeface="Arial"/>
                <a:ea typeface="DejaVu Sans"/>
              </a:rPr>
              <a:t># of Jobs created (direct and indirect)?</a:t>
            </a:r>
            <a:endParaRPr b="0" lang="fr-FR" sz="1400" spc="-1" strike="noStrike">
              <a:latin typeface="Arial"/>
            </a:endParaRPr>
          </a:p>
          <a:p>
            <a:pPr>
              <a:lnSpc>
                <a:spcPct val="100000"/>
              </a:lnSpc>
            </a:pPr>
            <a:r>
              <a:rPr b="0" lang="fr-FR" sz="1400" spc="-1" strike="noStrike">
                <a:solidFill>
                  <a:srgbClr val="002060"/>
                </a:solidFill>
                <a:latin typeface="Arial"/>
                <a:ea typeface="DejaVu Sans"/>
              </a:rPr>
              <a:t># of lives impacted?</a:t>
            </a:r>
            <a:endParaRPr b="0" lang="fr-FR" sz="1400" spc="-1" strike="noStrike">
              <a:latin typeface="Arial"/>
            </a:endParaRPr>
          </a:p>
          <a:p>
            <a:pPr>
              <a:lnSpc>
                <a:spcPct val="100000"/>
              </a:lnSpc>
            </a:pPr>
            <a:endParaRPr b="0" lang="fr-FR" sz="1400" spc="-1" strike="noStrike">
              <a:latin typeface="Arial"/>
            </a:endParaRPr>
          </a:p>
          <a:p>
            <a:pPr>
              <a:lnSpc>
                <a:spcPct val="100000"/>
              </a:lnSpc>
            </a:pPr>
            <a:endParaRPr b="0" lang="fr-FR" sz="1400" spc="-1" strike="noStrike">
              <a:latin typeface="Arial"/>
            </a:endParaRPr>
          </a:p>
        </p:txBody>
      </p:sp>
      <p:pic>
        <p:nvPicPr>
          <p:cNvPr id="67" name="Picture 1" descr=""/>
          <p:cNvPicPr/>
          <p:nvPr/>
        </p:nvPicPr>
        <p:blipFill>
          <a:blip r:embed="rId10"/>
          <a:stretch/>
        </p:blipFill>
        <p:spPr>
          <a:xfrm>
            <a:off x="12399120" y="2461320"/>
            <a:ext cx="1739160" cy="1388880"/>
          </a:xfrm>
          <a:prstGeom prst="rect">
            <a:avLst/>
          </a:prstGeom>
          <a:ln>
            <a:noFill/>
          </a:ln>
        </p:spPr>
      </p:pic>
      <p:pic>
        <p:nvPicPr>
          <p:cNvPr id="68" name="Picture 2" descr=""/>
          <p:cNvPicPr/>
          <p:nvPr/>
        </p:nvPicPr>
        <p:blipFill>
          <a:blip r:embed="rId11"/>
          <a:stretch/>
        </p:blipFill>
        <p:spPr>
          <a:xfrm>
            <a:off x="26449200" y="2458800"/>
            <a:ext cx="1439640" cy="1391040"/>
          </a:xfrm>
          <a:prstGeom prst="rect">
            <a:avLst/>
          </a:prstGeom>
          <a:ln>
            <a:noFill/>
          </a:ln>
        </p:spPr>
      </p:pic>
      <p:sp>
        <p:nvSpPr>
          <p:cNvPr id="69" name="CustomShape 15"/>
          <p:cNvSpPr/>
          <p:nvPr/>
        </p:nvSpPr>
        <p:spPr>
          <a:xfrm>
            <a:off x="609480" y="381240"/>
            <a:ext cx="27462600" cy="426600"/>
          </a:xfrm>
          <a:prstGeom prst="rect">
            <a:avLst/>
          </a:prstGeom>
          <a:noFill/>
          <a:ln w="25560">
            <a:noFill/>
          </a:ln>
        </p:spPr>
        <p:style>
          <a:lnRef idx="0"/>
          <a:fillRef idx="0"/>
          <a:effectRef idx="0"/>
          <a:fontRef idx="minor"/>
        </p:style>
        <p:txBody>
          <a:bodyPr lIns="90000" rIns="90000" tIns="0" bIns="0" anchor="ctr">
            <a:noAutofit/>
          </a:bodyPr>
          <a:p>
            <a:pPr>
              <a:lnSpc>
                <a:spcPct val="100000"/>
              </a:lnSpc>
            </a:pPr>
            <a:r>
              <a:rPr b="1" i="1" lang="fr-FR" sz="2800" spc="-1" strike="noStrike">
                <a:solidFill>
                  <a:srgbClr val="808080"/>
                </a:solidFill>
                <a:latin typeface="Georgia"/>
                <a:ea typeface="DejaVu Sans"/>
              </a:rPr>
              <a:t>Name / Company Name:</a:t>
            </a:r>
            <a:r>
              <a:rPr b="1" i="1" lang="fr-FR" sz="2800" spc="-1" strike="noStrike">
                <a:solidFill>
                  <a:srgbClr val="808080"/>
                </a:solidFill>
                <a:latin typeface="Georgia"/>
                <a:ea typeface="DejaVu Sans"/>
              </a:rPr>
              <a:t>	</a:t>
            </a:r>
            <a:r>
              <a:rPr b="1" i="1" lang="fr-FR" sz="2800" spc="-1" strike="noStrike">
                <a:solidFill>
                  <a:srgbClr val="808080"/>
                </a:solidFill>
                <a:latin typeface="Georgia"/>
                <a:ea typeface="DejaVu Sans"/>
              </a:rPr>
              <a:t>	</a:t>
            </a:r>
            <a:r>
              <a:rPr b="1" i="1" lang="fr-FR" sz="2800" spc="-1" strike="noStrike">
                <a:solidFill>
                  <a:srgbClr val="808080"/>
                </a:solidFill>
                <a:latin typeface="Georgia"/>
                <a:ea typeface="DejaVu Sans"/>
              </a:rPr>
              <a:t>	</a:t>
            </a:r>
            <a:r>
              <a:rPr b="1" i="1" lang="fr-FR" sz="2800" spc="-1" strike="noStrike">
                <a:solidFill>
                  <a:srgbClr val="808080"/>
                </a:solidFill>
                <a:latin typeface="Georgia"/>
                <a:ea typeface="DejaVu Sans"/>
              </a:rPr>
              <a:t>	</a:t>
            </a:r>
            <a:r>
              <a:rPr b="1" i="1" lang="fr-FR" sz="2800" spc="-1" strike="noStrike">
                <a:solidFill>
                  <a:srgbClr val="808080"/>
                </a:solidFill>
                <a:latin typeface="Georgia"/>
                <a:ea typeface="DejaVu Sans"/>
              </a:rPr>
              <a:t>Date:</a:t>
            </a:r>
            <a:r>
              <a:rPr b="1" i="1" lang="fr-FR" sz="2800" spc="-1" strike="noStrike">
                <a:solidFill>
                  <a:srgbClr val="808080"/>
                </a:solidFill>
                <a:latin typeface="Georgia"/>
                <a:ea typeface="DejaVu Sans"/>
              </a:rPr>
              <a:t>	</a:t>
            </a:r>
            <a:r>
              <a:rPr b="1" i="1" lang="fr-FR" sz="2800" spc="-1" strike="noStrike">
                <a:solidFill>
                  <a:srgbClr val="808080"/>
                </a:solidFill>
                <a:latin typeface="Georgia"/>
                <a:ea typeface="DejaVu Sans"/>
              </a:rPr>
              <a:t>	</a:t>
            </a:r>
            <a:r>
              <a:rPr b="1" i="1" lang="fr-FR" sz="2800" spc="-1" strike="noStrike">
                <a:solidFill>
                  <a:srgbClr val="808080"/>
                </a:solidFill>
                <a:latin typeface="Georgia"/>
                <a:ea typeface="DejaVu Sans"/>
              </a:rPr>
              <a:t>	</a:t>
            </a:r>
            <a:r>
              <a:rPr b="1" i="1" lang="fr-FR" sz="2800" spc="-1" strike="noStrike">
                <a:solidFill>
                  <a:srgbClr val="808080"/>
                </a:solidFill>
                <a:latin typeface="Georgia"/>
                <a:ea typeface="DejaVu Sans"/>
              </a:rPr>
              <a:t> BMC Objective:</a:t>
            </a:r>
            <a:endParaRPr b="0" lang="fr-FR" sz="2800" spc="-1" strike="noStrike">
              <a:latin typeface="Arial"/>
            </a:endParaRPr>
          </a:p>
        </p:txBody>
      </p:sp>
      <p:sp>
        <p:nvSpPr>
          <p:cNvPr id="70" name="CustomShape 16"/>
          <p:cNvSpPr/>
          <p:nvPr/>
        </p:nvSpPr>
        <p:spPr>
          <a:xfrm>
            <a:off x="892080" y="1105920"/>
            <a:ext cx="26828280" cy="1399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3600" spc="-1" strike="noStrike">
                <a:solidFill>
                  <a:srgbClr val="000000"/>
                </a:solidFill>
                <a:latin typeface="Arial"/>
                <a:ea typeface="DejaVu Sans"/>
              </a:rPr>
              <a:t>Problem Statement</a:t>
            </a: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1400" spc="-1" strike="noStrike">
                <a:solidFill>
                  <a:srgbClr val="002060"/>
                </a:solidFill>
                <a:latin typeface="Arial Narrow"/>
                <a:ea typeface="DejaVu Sans"/>
              </a:rPr>
              <a:t>What big problem are we setting out to solve? How large is it? How many people are affected? In what geographies? What external factors surround the problem and might influence our strategy and operations, e.g., the economy, technology, political conditions, social conditions, etc.? </a:t>
            </a:r>
            <a:endParaRPr b="0" lang="fr-FR" sz="1400" spc="-1" strike="noStrike">
              <a:latin typeface="Arial"/>
            </a:endParaRPr>
          </a:p>
        </p:txBody>
      </p:sp>
      <p:pic>
        <p:nvPicPr>
          <p:cNvPr id="71" name="Picture 14" descr=""/>
          <p:cNvPicPr/>
          <p:nvPr/>
        </p:nvPicPr>
        <p:blipFill>
          <a:blip r:embed="rId12"/>
          <a:stretch/>
        </p:blipFill>
        <p:spPr>
          <a:xfrm>
            <a:off x="26796960" y="1088640"/>
            <a:ext cx="1003680" cy="1128960"/>
          </a:xfrm>
          <a:prstGeom prst="rect">
            <a:avLst/>
          </a:prstGeom>
          <a:ln>
            <a:noFill/>
          </a:ln>
        </p:spPr>
      </p:pic>
      <p:pic>
        <p:nvPicPr>
          <p:cNvPr id="72" name="Picture 43" descr=""/>
          <p:cNvPicPr/>
          <p:nvPr/>
        </p:nvPicPr>
        <p:blipFill>
          <a:blip r:embed="rId13"/>
          <a:srcRect l="0" t="0" r="0" b="3275"/>
          <a:stretch/>
        </p:blipFill>
        <p:spPr>
          <a:xfrm>
            <a:off x="20458440" y="19709280"/>
            <a:ext cx="1212840" cy="922320"/>
          </a:xfrm>
          <a:prstGeom prst="rect">
            <a:avLst/>
          </a:prstGeom>
          <a:ln>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CustomShape 1"/>
          <p:cNvSpPr/>
          <p:nvPr/>
        </p:nvSpPr>
        <p:spPr>
          <a:xfrm>
            <a:off x="17068680" y="9592560"/>
            <a:ext cx="5485320" cy="5808600"/>
          </a:xfrm>
          <a:prstGeom prst="rect">
            <a:avLst/>
          </a:prstGeom>
          <a:noFill/>
          <a:ln w="50760">
            <a:solidFill>
              <a:srgbClr val="000000"/>
            </a:solidFill>
            <a:round/>
          </a:ln>
        </p:spPr>
        <p:style>
          <a:lnRef idx="0"/>
          <a:fillRef idx="0"/>
          <a:effectRef idx="0"/>
          <a:fontRef idx="minor"/>
        </p:style>
        <p:txBody>
          <a:bodyPr lIns="365760" rIns="365760" tIns="182880" bIns="182880">
            <a:noAutofit/>
          </a:bodyPr>
          <a:p>
            <a:pPr>
              <a:lnSpc>
                <a:spcPct val="100000"/>
              </a:lnSpc>
            </a:pPr>
            <a:r>
              <a:rPr b="0" lang="fr-FR" sz="3600" spc="-1" strike="noStrike">
                <a:solidFill>
                  <a:srgbClr val="000000"/>
                </a:solidFill>
                <a:latin typeface="Arial"/>
                <a:ea typeface="DejaVu Sans"/>
              </a:rPr>
              <a:t>Channels</a:t>
            </a: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3600" spc="-1" strike="noStrike">
                <a:solidFill>
                  <a:srgbClr val="000000"/>
                </a:solidFill>
                <a:latin typeface="Arial"/>
                <a:ea typeface="DejaVu Sans"/>
              </a:rPr>
              <a:t>Fairs (FIARA)</a:t>
            </a: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3600" spc="-1" strike="noStrike">
                <a:solidFill>
                  <a:srgbClr val="000000"/>
                </a:solidFill>
                <a:latin typeface="Arial"/>
                <a:ea typeface="DejaVu Sans"/>
              </a:rPr>
              <a:t>TV &amp; RADIO communication</a:t>
            </a: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3600" spc="-1" strike="noStrike">
                <a:solidFill>
                  <a:srgbClr val="000000"/>
                </a:solidFill>
                <a:latin typeface="Arial"/>
                <a:ea typeface="DejaVu Sans"/>
              </a:rPr>
              <a:t>Information and Training Seminars</a:t>
            </a:r>
            <a:endParaRPr b="0" lang="fr-FR" sz="3600" spc="-1" strike="noStrike">
              <a:latin typeface="Arial"/>
            </a:endParaRPr>
          </a:p>
          <a:p>
            <a:pPr>
              <a:lnSpc>
                <a:spcPct val="100000"/>
              </a:lnSpc>
            </a:pPr>
            <a:endParaRPr b="0" lang="fr-FR" sz="3600" spc="-1" strike="noStrike">
              <a:latin typeface="Arial"/>
            </a:endParaRPr>
          </a:p>
        </p:txBody>
      </p:sp>
      <p:pic>
        <p:nvPicPr>
          <p:cNvPr id="74" name="Picture 29" descr=""/>
          <p:cNvPicPr/>
          <p:nvPr/>
        </p:nvPicPr>
        <p:blipFill>
          <a:blip r:embed="rId1"/>
          <a:stretch/>
        </p:blipFill>
        <p:spPr>
          <a:xfrm>
            <a:off x="20806560" y="9632880"/>
            <a:ext cx="1665720" cy="1315800"/>
          </a:xfrm>
          <a:prstGeom prst="rect">
            <a:avLst/>
          </a:prstGeom>
          <a:ln>
            <a:noFill/>
          </a:ln>
        </p:spPr>
      </p:pic>
      <p:sp>
        <p:nvSpPr>
          <p:cNvPr id="75" name="CustomShape 2"/>
          <p:cNvSpPr/>
          <p:nvPr/>
        </p:nvSpPr>
        <p:spPr>
          <a:xfrm>
            <a:off x="11582280" y="3979080"/>
            <a:ext cx="5485320" cy="11424240"/>
          </a:xfrm>
          <a:prstGeom prst="rect">
            <a:avLst/>
          </a:prstGeom>
          <a:noFill/>
          <a:ln w="50760">
            <a:solidFill>
              <a:srgbClr val="000000"/>
            </a:solidFill>
            <a:round/>
          </a:ln>
        </p:spPr>
        <p:style>
          <a:lnRef idx="0"/>
          <a:fillRef idx="0"/>
          <a:effectRef idx="0"/>
          <a:fontRef idx="minor"/>
        </p:style>
        <p:txBody>
          <a:bodyPr lIns="365760" rIns="365760" tIns="182880" bIns="182880">
            <a:noAutofit/>
          </a:bodyPr>
          <a:p>
            <a:pPr>
              <a:lnSpc>
                <a:spcPct val="100000"/>
              </a:lnSpc>
            </a:pPr>
            <a:r>
              <a:rPr b="0" lang="fr-FR" sz="3600" spc="-1" strike="noStrike">
                <a:solidFill>
                  <a:srgbClr val="000000"/>
                </a:solidFill>
                <a:latin typeface="Arial"/>
                <a:ea typeface="DejaVu Sans"/>
              </a:rPr>
              <a:t>Value</a:t>
            </a:r>
            <a:endParaRPr b="0" lang="fr-FR" sz="3600" spc="-1" strike="noStrike">
              <a:latin typeface="Arial"/>
            </a:endParaRPr>
          </a:p>
          <a:p>
            <a:pPr>
              <a:lnSpc>
                <a:spcPct val="100000"/>
              </a:lnSpc>
            </a:pPr>
            <a:r>
              <a:rPr b="0" lang="fr-FR" sz="3600" spc="-1" strike="noStrike">
                <a:solidFill>
                  <a:srgbClr val="000000"/>
                </a:solidFill>
                <a:latin typeface="Arial"/>
                <a:ea typeface="DejaVu Sans"/>
              </a:rPr>
              <a:t>Propositions</a:t>
            </a:r>
            <a:endParaRPr b="0" lang="fr-FR" sz="3600" spc="-1" strike="noStrike">
              <a:latin typeface="Arial"/>
            </a:endParaRPr>
          </a:p>
          <a:p>
            <a:pPr>
              <a:lnSpc>
                <a:spcPct val="100000"/>
              </a:lnSpc>
            </a:pPr>
            <a:endParaRPr b="0" lang="fr-FR" sz="3600" spc="-1" strike="noStrike">
              <a:latin typeface="Arial"/>
            </a:endParaRPr>
          </a:p>
          <a:p>
            <a:pPr>
              <a:lnSpc>
                <a:spcPct val="100000"/>
              </a:lnSpc>
            </a:pP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3600" spc="-1" strike="noStrike">
                <a:solidFill>
                  <a:srgbClr val="ce181e"/>
                </a:solidFill>
                <a:latin typeface="Arial"/>
                <a:ea typeface="DejaVu Sans"/>
              </a:rPr>
              <a:t>Means to optimize your agricultural resources, and protect the urban environment !!!</a:t>
            </a:r>
            <a:endParaRPr b="0" lang="fr-FR" sz="3600" spc="-1" strike="noStrike">
              <a:latin typeface="Arial"/>
            </a:endParaRPr>
          </a:p>
          <a:p>
            <a:pPr>
              <a:lnSpc>
                <a:spcPct val="100000"/>
              </a:lnSpc>
            </a:pPr>
            <a:endParaRPr b="0" lang="fr-FR" sz="3600" spc="-1" strike="noStrike">
              <a:latin typeface="Arial"/>
            </a:endParaRPr>
          </a:p>
          <a:p>
            <a:pPr>
              <a:lnSpc>
                <a:spcPct val="100000"/>
              </a:lnSpc>
            </a:pPr>
            <a:endParaRPr b="0" lang="fr-FR" sz="3600" spc="-1" strike="noStrike">
              <a:latin typeface="Arial"/>
            </a:endParaRPr>
          </a:p>
        </p:txBody>
      </p:sp>
      <p:pic>
        <p:nvPicPr>
          <p:cNvPr id="76" name="Picture 36" descr=""/>
          <p:cNvPicPr/>
          <p:nvPr/>
        </p:nvPicPr>
        <p:blipFill>
          <a:blip r:embed="rId2"/>
          <a:stretch/>
        </p:blipFill>
        <p:spPr>
          <a:xfrm>
            <a:off x="15423120" y="4091400"/>
            <a:ext cx="1623600" cy="1385640"/>
          </a:xfrm>
          <a:prstGeom prst="rect">
            <a:avLst/>
          </a:prstGeom>
          <a:ln>
            <a:noFill/>
          </a:ln>
        </p:spPr>
      </p:pic>
      <p:sp>
        <p:nvSpPr>
          <p:cNvPr id="77" name="CustomShape 3"/>
          <p:cNvSpPr/>
          <p:nvPr/>
        </p:nvSpPr>
        <p:spPr>
          <a:xfrm>
            <a:off x="6095880" y="9594000"/>
            <a:ext cx="5485320" cy="5807160"/>
          </a:xfrm>
          <a:prstGeom prst="rect">
            <a:avLst/>
          </a:prstGeom>
          <a:noFill/>
          <a:ln w="50760">
            <a:solidFill>
              <a:srgbClr val="000000"/>
            </a:solidFill>
            <a:round/>
          </a:ln>
        </p:spPr>
        <p:style>
          <a:lnRef idx="0"/>
          <a:fillRef idx="0"/>
          <a:effectRef idx="0"/>
          <a:fontRef idx="minor"/>
        </p:style>
        <p:txBody>
          <a:bodyPr lIns="365760" rIns="365760" tIns="182880" bIns="182880">
            <a:noAutofit/>
          </a:bodyPr>
          <a:p>
            <a:pPr>
              <a:lnSpc>
                <a:spcPct val="100000"/>
              </a:lnSpc>
            </a:pPr>
            <a:r>
              <a:rPr b="0" lang="fr-FR" sz="3600" spc="-1" strike="noStrike">
                <a:solidFill>
                  <a:srgbClr val="000000"/>
                </a:solidFill>
                <a:latin typeface="Arial"/>
                <a:ea typeface="DejaVu Sans"/>
              </a:rPr>
              <a:t>Key </a:t>
            </a:r>
            <a:endParaRPr b="0" lang="fr-FR" sz="3600" spc="-1" strike="noStrike">
              <a:latin typeface="Arial"/>
            </a:endParaRPr>
          </a:p>
          <a:p>
            <a:pPr>
              <a:lnSpc>
                <a:spcPct val="100000"/>
              </a:lnSpc>
            </a:pPr>
            <a:r>
              <a:rPr b="0" lang="fr-FR" sz="3600" spc="-1" strike="noStrike">
                <a:solidFill>
                  <a:srgbClr val="000000"/>
                </a:solidFill>
                <a:latin typeface="Arial"/>
                <a:ea typeface="DejaVu Sans"/>
              </a:rPr>
              <a:t>Resources</a:t>
            </a: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2200" spc="-1" strike="noStrike">
                <a:solidFill>
                  <a:srgbClr val="000000"/>
                </a:solidFill>
                <a:latin typeface="Arial Narrow"/>
                <a:ea typeface="DejaVu Sans"/>
              </a:rPr>
              <a:t>HR: 2 IT Engineers, 1 Agro experts, 2 Commercials.</a:t>
            </a:r>
            <a:endParaRPr b="0" lang="fr-FR" sz="2200" spc="-1" strike="noStrike">
              <a:latin typeface="Arial"/>
            </a:endParaRPr>
          </a:p>
          <a:p>
            <a:pPr>
              <a:lnSpc>
                <a:spcPct val="100000"/>
              </a:lnSpc>
            </a:pPr>
            <a:endParaRPr b="0" lang="fr-FR" sz="2200" spc="-1" strike="noStrike">
              <a:latin typeface="Arial"/>
            </a:endParaRPr>
          </a:p>
          <a:p>
            <a:pPr>
              <a:lnSpc>
                <a:spcPct val="100000"/>
              </a:lnSpc>
            </a:pPr>
            <a:r>
              <a:rPr b="0" lang="fr-FR" sz="2200" spc="-1" strike="noStrike">
                <a:solidFill>
                  <a:srgbClr val="000000"/>
                </a:solidFill>
                <a:latin typeface="Arial Narrow"/>
                <a:ea typeface="DejaVu Sans"/>
              </a:rPr>
              <a:t>LOGISTICS: IoT Equipment, Office Equipment, A delivery car,</a:t>
            </a:r>
            <a:endParaRPr b="0" lang="fr-FR" sz="2200" spc="-1" strike="noStrike">
              <a:latin typeface="Arial"/>
            </a:endParaRPr>
          </a:p>
          <a:p>
            <a:pPr>
              <a:lnSpc>
                <a:spcPct val="100000"/>
              </a:lnSpc>
            </a:pPr>
            <a:endParaRPr b="0" lang="fr-FR" sz="2200" spc="-1" strike="noStrike">
              <a:latin typeface="Arial"/>
            </a:endParaRPr>
          </a:p>
          <a:p>
            <a:pPr>
              <a:lnSpc>
                <a:spcPct val="100000"/>
              </a:lnSpc>
            </a:pPr>
            <a:endParaRPr b="0" lang="fr-FR" sz="2200" spc="-1" strike="noStrike">
              <a:latin typeface="Arial"/>
            </a:endParaRPr>
          </a:p>
          <a:p>
            <a:pPr>
              <a:lnSpc>
                <a:spcPct val="100000"/>
              </a:lnSpc>
            </a:pPr>
            <a:r>
              <a:rPr b="0" lang="fr-FR" sz="2200" spc="-1" strike="noStrike">
                <a:solidFill>
                  <a:srgbClr val="000000"/>
                </a:solidFill>
                <a:latin typeface="Arial Narrow"/>
                <a:ea typeface="DejaVu Sans"/>
              </a:rPr>
              <a:t>FINANCE: 1 000 000 F</a:t>
            </a:r>
            <a:endParaRPr b="0" lang="fr-FR" sz="2200" spc="-1" strike="noStrike">
              <a:latin typeface="Arial"/>
            </a:endParaRPr>
          </a:p>
          <a:p>
            <a:pPr>
              <a:lnSpc>
                <a:spcPct val="100000"/>
              </a:lnSpc>
            </a:pPr>
            <a:endParaRPr b="0" lang="fr-FR" sz="2200" spc="-1" strike="noStrike">
              <a:latin typeface="Arial"/>
            </a:endParaRPr>
          </a:p>
        </p:txBody>
      </p:sp>
      <p:pic>
        <p:nvPicPr>
          <p:cNvPr id="78" name="Picture 34" descr=""/>
          <p:cNvPicPr/>
          <p:nvPr/>
        </p:nvPicPr>
        <p:blipFill>
          <a:blip r:embed="rId3"/>
          <a:stretch/>
        </p:blipFill>
        <p:spPr>
          <a:xfrm>
            <a:off x="10258200" y="9649440"/>
            <a:ext cx="1161360" cy="1392840"/>
          </a:xfrm>
          <a:prstGeom prst="rect">
            <a:avLst/>
          </a:prstGeom>
          <a:ln>
            <a:noFill/>
          </a:ln>
        </p:spPr>
      </p:pic>
      <p:sp>
        <p:nvSpPr>
          <p:cNvPr id="79" name="CustomShape 4"/>
          <p:cNvSpPr/>
          <p:nvPr/>
        </p:nvSpPr>
        <p:spPr>
          <a:xfrm>
            <a:off x="609480" y="3976560"/>
            <a:ext cx="5485320" cy="11424600"/>
          </a:xfrm>
          <a:prstGeom prst="rect">
            <a:avLst/>
          </a:prstGeom>
          <a:noFill/>
          <a:ln w="50760">
            <a:solidFill>
              <a:srgbClr val="000000"/>
            </a:solidFill>
            <a:round/>
          </a:ln>
        </p:spPr>
        <p:style>
          <a:lnRef idx="0"/>
          <a:fillRef idx="0"/>
          <a:effectRef idx="0"/>
          <a:fontRef idx="minor"/>
        </p:style>
        <p:txBody>
          <a:bodyPr lIns="365760" rIns="365760" tIns="182880" bIns="182880">
            <a:noAutofit/>
          </a:bodyPr>
          <a:p>
            <a:pPr>
              <a:lnSpc>
                <a:spcPct val="100000"/>
              </a:lnSpc>
            </a:pPr>
            <a:r>
              <a:rPr b="0" lang="fr-FR" sz="3600" spc="-1" strike="noStrike">
                <a:solidFill>
                  <a:srgbClr val="000000"/>
                </a:solidFill>
                <a:latin typeface="Arial"/>
                <a:ea typeface="DejaVu Sans"/>
              </a:rPr>
              <a:t>Key</a:t>
            </a:r>
            <a:endParaRPr b="0" lang="fr-FR" sz="3600" spc="-1" strike="noStrike">
              <a:latin typeface="Arial"/>
            </a:endParaRPr>
          </a:p>
          <a:p>
            <a:pPr>
              <a:lnSpc>
                <a:spcPct val="100000"/>
              </a:lnSpc>
            </a:pPr>
            <a:r>
              <a:rPr b="0" lang="fr-FR" sz="3600" spc="-1" strike="noStrike">
                <a:solidFill>
                  <a:srgbClr val="000000"/>
                </a:solidFill>
                <a:latin typeface="Arial"/>
                <a:ea typeface="DejaVu Sans"/>
              </a:rPr>
              <a:t>Partners</a:t>
            </a:r>
            <a:endParaRPr b="0" lang="fr-FR" sz="3600" spc="-1" strike="noStrike">
              <a:latin typeface="Arial"/>
            </a:endParaRPr>
          </a:p>
          <a:p>
            <a:pPr>
              <a:lnSpc>
                <a:spcPct val="100000"/>
              </a:lnSpc>
            </a:pPr>
            <a:endParaRPr b="0" lang="fr-FR" sz="3600" spc="-1" strike="noStrike">
              <a:latin typeface="Arial"/>
            </a:endParaRPr>
          </a:p>
          <a:p>
            <a:pPr>
              <a:lnSpc>
                <a:spcPct val="100000"/>
              </a:lnSpc>
            </a:pP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3600" spc="-1" strike="noStrike">
                <a:solidFill>
                  <a:srgbClr val="000000"/>
                </a:solidFill>
                <a:latin typeface="Arial Narrow"/>
                <a:ea typeface="DejaVu Sans"/>
              </a:rPr>
              <a:t>Wazihub: Technical materials for kits</a:t>
            </a: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3600" spc="-1" strike="noStrike">
                <a:solidFill>
                  <a:srgbClr val="000000"/>
                </a:solidFill>
                <a:latin typeface="Arial Narrow"/>
                <a:ea typeface="DejaVu Sans"/>
              </a:rPr>
              <a:t>UFR S2ATA: Micro gardening and plants</a:t>
            </a: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3600" spc="-1" strike="noStrike">
                <a:solidFill>
                  <a:srgbClr val="000000"/>
                </a:solidFill>
                <a:latin typeface="Arial Narrow"/>
                <a:ea typeface="DejaVu Sans"/>
              </a:rPr>
              <a:t>UGB Incubator: Incubation and Customer Relations </a:t>
            </a:r>
            <a:endParaRPr b="0" lang="fr-FR" sz="3600" spc="-1" strike="noStrike">
              <a:latin typeface="Arial"/>
            </a:endParaRPr>
          </a:p>
          <a:p>
            <a:pPr>
              <a:lnSpc>
                <a:spcPct val="100000"/>
              </a:lnSpc>
            </a:pPr>
            <a:r>
              <a:rPr b="0" lang="fr-FR" sz="3600" spc="-1" strike="noStrike">
                <a:solidFill>
                  <a:srgbClr val="000000"/>
                </a:solidFill>
                <a:latin typeface="Arial Narrow"/>
                <a:ea typeface="DejaVu Sans"/>
              </a:rPr>
              <a:t> </a:t>
            </a:r>
            <a:endParaRPr b="0" lang="fr-FR" sz="3600" spc="-1" strike="noStrike">
              <a:latin typeface="Arial"/>
            </a:endParaRPr>
          </a:p>
          <a:p>
            <a:pPr>
              <a:lnSpc>
                <a:spcPct val="100000"/>
              </a:lnSpc>
            </a:pPr>
            <a:endParaRPr b="0" lang="fr-FR" sz="3600" spc="-1" strike="noStrike">
              <a:latin typeface="Arial"/>
            </a:endParaRPr>
          </a:p>
          <a:p>
            <a:pPr>
              <a:lnSpc>
                <a:spcPct val="100000"/>
              </a:lnSpc>
            </a:pPr>
            <a:endParaRPr b="0" lang="fr-FR" sz="3600" spc="-1" strike="noStrike">
              <a:latin typeface="Arial"/>
            </a:endParaRPr>
          </a:p>
        </p:txBody>
      </p:sp>
      <p:sp>
        <p:nvSpPr>
          <p:cNvPr id="80" name="CustomShape 5"/>
          <p:cNvSpPr/>
          <p:nvPr/>
        </p:nvSpPr>
        <p:spPr>
          <a:xfrm>
            <a:off x="6095880" y="3979080"/>
            <a:ext cx="5485320" cy="5609880"/>
          </a:xfrm>
          <a:prstGeom prst="rect">
            <a:avLst/>
          </a:prstGeom>
          <a:noFill/>
          <a:ln w="50760">
            <a:solidFill>
              <a:srgbClr val="000000"/>
            </a:solidFill>
            <a:round/>
          </a:ln>
        </p:spPr>
        <p:style>
          <a:lnRef idx="0"/>
          <a:fillRef idx="0"/>
          <a:effectRef idx="0"/>
          <a:fontRef idx="minor"/>
        </p:style>
        <p:txBody>
          <a:bodyPr lIns="365760" rIns="365760" tIns="182880" bIns="182880">
            <a:noAutofit/>
          </a:bodyPr>
          <a:p>
            <a:pPr>
              <a:lnSpc>
                <a:spcPct val="100000"/>
              </a:lnSpc>
            </a:pPr>
            <a:r>
              <a:rPr b="0" lang="fr-FR" sz="3600" spc="-1" strike="noStrike">
                <a:solidFill>
                  <a:srgbClr val="000000"/>
                </a:solidFill>
                <a:latin typeface="Arial"/>
                <a:ea typeface="DejaVu Sans"/>
              </a:rPr>
              <a:t>Key</a:t>
            </a:r>
            <a:endParaRPr b="0" lang="fr-FR" sz="3600" spc="-1" strike="noStrike">
              <a:latin typeface="Arial"/>
            </a:endParaRPr>
          </a:p>
          <a:p>
            <a:pPr>
              <a:lnSpc>
                <a:spcPct val="100000"/>
              </a:lnSpc>
            </a:pPr>
            <a:r>
              <a:rPr b="0" lang="fr-FR" sz="3600" spc="-1" strike="noStrike">
                <a:solidFill>
                  <a:srgbClr val="000000"/>
                </a:solidFill>
                <a:latin typeface="Arial"/>
                <a:ea typeface="DejaVu Sans"/>
              </a:rPr>
              <a:t>Activities</a:t>
            </a: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3200" spc="-1" strike="noStrike">
                <a:solidFill>
                  <a:srgbClr val="000000"/>
                </a:solidFill>
                <a:latin typeface="Arial"/>
                <a:ea typeface="DejaVu Sans"/>
              </a:rPr>
              <a:t>Confection of 50 Kits</a:t>
            </a:r>
            <a:endParaRPr b="0" lang="fr-FR" sz="3200" spc="-1" strike="noStrike">
              <a:latin typeface="Arial"/>
            </a:endParaRPr>
          </a:p>
          <a:p>
            <a:pPr>
              <a:lnSpc>
                <a:spcPct val="100000"/>
              </a:lnSpc>
            </a:pPr>
            <a:endParaRPr b="0" lang="fr-FR" sz="3200" spc="-1" strike="noStrike">
              <a:latin typeface="Arial"/>
            </a:endParaRPr>
          </a:p>
          <a:p>
            <a:pPr>
              <a:lnSpc>
                <a:spcPct val="100000"/>
              </a:lnSpc>
            </a:pPr>
            <a:r>
              <a:rPr b="0" lang="fr-FR" sz="3200" spc="-1" strike="noStrike">
                <a:solidFill>
                  <a:srgbClr val="000000"/>
                </a:solidFill>
                <a:latin typeface="Arial"/>
                <a:ea typeface="DejaVu Sans"/>
              </a:rPr>
              <a:t>Making of Micro-gardening Tables</a:t>
            </a:r>
            <a:endParaRPr b="0" lang="fr-FR" sz="3200" spc="-1" strike="noStrike">
              <a:latin typeface="Arial"/>
            </a:endParaRPr>
          </a:p>
          <a:p>
            <a:pPr>
              <a:lnSpc>
                <a:spcPct val="100000"/>
              </a:lnSpc>
            </a:pPr>
            <a:endParaRPr b="0" lang="fr-FR" sz="3200" spc="-1" strike="noStrike">
              <a:latin typeface="Arial"/>
            </a:endParaRPr>
          </a:p>
          <a:p>
            <a:pPr>
              <a:lnSpc>
                <a:spcPct val="100000"/>
              </a:lnSpc>
            </a:pPr>
            <a:r>
              <a:rPr b="0" lang="fr-FR" sz="3200" spc="-1" strike="noStrike">
                <a:solidFill>
                  <a:srgbClr val="000000"/>
                </a:solidFill>
                <a:latin typeface="Arial"/>
                <a:ea typeface="DejaVu Sans"/>
              </a:rPr>
              <a:t>Communication campaign</a:t>
            </a:r>
            <a:endParaRPr b="0" lang="fr-FR" sz="3200" spc="-1" strike="noStrike">
              <a:latin typeface="Arial"/>
            </a:endParaRPr>
          </a:p>
          <a:p>
            <a:pPr>
              <a:lnSpc>
                <a:spcPct val="100000"/>
              </a:lnSpc>
            </a:pPr>
            <a:endParaRPr b="0" lang="fr-FR" sz="3200" spc="-1" strike="noStrike">
              <a:latin typeface="Arial"/>
            </a:endParaRPr>
          </a:p>
        </p:txBody>
      </p:sp>
      <p:sp>
        <p:nvSpPr>
          <p:cNvPr id="81" name="CustomShape 6"/>
          <p:cNvSpPr/>
          <p:nvPr/>
        </p:nvSpPr>
        <p:spPr>
          <a:xfrm>
            <a:off x="17068680" y="3979080"/>
            <a:ext cx="5485320" cy="5609880"/>
          </a:xfrm>
          <a:prstGeom prst="rect">
            <a:avLst/>
          </a:prstGeom>
          <a:noFill/>
          <a:ln w="50760">
            <a:solidFill>
              <a:srgbClr val="000000"/>
            </a:solidFill>
            <a:round/>
          </a:ln>
        </p:spPr>
        <p:style>
          <a:lnRef idx="0"/>
          <a:fillRef idx="0"/>
          <a:effectRef idx="0"/>
          <a:fontRef idx="minor"/>
        </p:style>
        <p:txBody>
          <a:bodyPr lIns="365760" rIns="365760" tIns="182880" bIns="182880">
            <a:noAutofit/>
          </a:bodyPr>
          <a:p>
            <a:pPr>
              <a:lnSpc>
                <a:spcPct val="100000"/>
              </a:lnSpc>
            </a:pPr>
            <a:r>
              <a:rPr b="0" lang="fr-FR" sz="3600" spc="-1" strike="noStrike">
                <a:solidFill>
                  <a:srgbClr val="000000"/>
                </a:solidFill>
                <a:latin typeface="Arial"/>
                <a:ea typeface="DejaVu Sans"/>
              </a:rPr>
              <a:t>Customer</a:t>
            </a:r>
            <a:endParaRPr b="0" lang="fr-FR" sz="3600" spc="-1" strike="noStrike">
              <a:latin typeface="Arial"/>
            </a:endParaRPr>
          </a:p>
          <a:p>
            <a:pPr>
              <a:lnSpc>
                <a:spcPct val="100000"/>
              </a:lnSpc>
            </a:pPr>
            <a:r>
              <a:rPr b="0" lang="fr-FR" sz="3600" spc="-1" strike="noStrike">
                <a:solidFill>
                  <a:srgbClr val="000000"/>
                </a:solidFill>
                <a:latin typeface="Arial"/>
                <a:ea typeface="DejaVu Sans"/>
              </a:rPr>
              <a:t>Relationships</a:t>
            </a: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3600" spc="-1" strike="noStrike">
                <a:solidFill>
                  <a:srgbClr val="000000"/>
                </a:solidFill>
                <a:latin typeface="Arial"/>
                <a:ea typeface="DejaVu Sans"/>
              </a:rPr>
              <a:t>Monitoring and Maintenance</a:t>
            </a: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3600" spc="-1" strike="noStrike">
                <a:solidFill>
                  <a:srgbClr val="000000"/>
                </a:solidFill>
                <a:latin typeface="Arial"/>
                <a:ea typeface="DejaVu Sans"/>
              </a:rPr>
              <a:t>Courtesy Visits</a:t>
            </a:r>
            <a:endParaRPr b="0" lang="fr-FR" sz="3600" spc="-1" strike="noStrike">
              <a:latin typeface="Arial"/>
            </a:endParaRPr>
          </a:p>
          <a:p>
            <a:pPr>
              <a:lnSpc>
                <a:spcPct val="100000"/>
              </a:lnSpc>
            </a:pPr>
            <a:endParaRPr b="0" lang="fr-FR" sz="3600" spc="-1" strike="noStrike">
              <a:latin typeface="Arial"/>
            </a:endParaRPr>
          </a:p>
        </p:txBody>
      </p:sp>
      <p:sp>
        <p:nvSpPr>
          <p:cNvPr id="82" name="CustomShape 7"/>
          <p:cNvSpPr/>
          <p:nvPr/>
        </p:nvSpPr>
        <p:spPr>
          <a:xfrm>
            <a:off x="22555080" y="3979080"/>
            <a:ext cx="5485320" cy="11424240"/>
          </a:xfrm>
          <a:prstGeom prst="rect">
            <a:avLst/>
          </a:prstGeom>
          <a:noFill/>
          <a:ln w="50760">
            <a:solidFill>
              <a:srgbClr val="000000"/>
            </a:solidFill>
            <a:round/>
          </a:ln>
        </p:spPr>
        <p:style>
          <a:lnRef idx="0"/>
          <a:fillRef idx="0"/>
          <a:effectRef idx="0"/>
          <a:fontRef idx="minor"/>
        </p:style>
        <p:txBody>
          <a:bodyPr lIns="365760" rIns="365760" tIns="182880" bIns="182880">
            <a:noAutofit/>
          </a:bodyPr>
          <a:p>
            <a:pPr>
              <a:lnSpc>
                <a:spcPct val="100000"/>
              </a:lnSpc>
            </a:pPr>
            <a:r>
              <a:rPr b="0" lang="fr-FR" sz="3600" spc="-1" strike="noStrike">
                <a:solidFill>
                  <a:srgbClr val="000000"/>
                </a:solidFill>
                <a:latin typeface="Arial"/>
                <a:ea typeface="DejaVu Sans"/>
              </a:rPr>
              <a:t>Customer</a:t>
            </a:r>
            <a:endParaRPr b="0" lang="fr-FR" sz="3600" spc="-1" strike="noStrike">
              <a:latin typeface="Arial"/>
            </a:endParaRPr>
          </a:p>
          <a:p>
            <a:pPr>
              <a:lnSpc>
                <a:spcPct val="100000"/>
              </a:lnSpc>
            </a:pPr>
            <a:r>
              <a:rPr b="0" lang="fr-FR" sz="3600" spc="-1" strike="noStrike">
                <a:solidFill>
                  <a:srgbClr val="000000"/>
                </a:solidFill>
                <a:latin typeface="Arial"/>
                <a:ea typeface="DejaVu Sans"/>
              </a:rPr>
              <a:t>Segments</a:t>
            </a:r>
            <a:endParaRPr b="0" lang="fr-FR" sz="3600" spc="-1" strike="noStrike">
              <a:latin typeface="Arial"/>
            </a:endParaRPr>
          </a:p>
          <a:p>
            <a:pPr>
              <a:lnSpc>
                <a:spcPct val="100000"/>
              </a:lnSpc>
            </a:pP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3600" spc="-1" strike="noStrike">
                <a:solidFill>
                  <a:srgbClr val="000000"/>
                </a:solidFill>
                <a:latin typeface="Arial"/>
                <a:ea typeface="DejaVu Sans"/>
              </a:rPr>
              <a:t>→ </a:t>
            </a:r>
            <a:r>
              <a:rPr b="0" lang="fr-FR" sz="3600" spc="-1" strike="noStrike">
                <a:solidFill>
                  <a:srgbClr val="000000"/>
                </a:solidFill>
                <a:latin typeface="Arial"/>
                <a:ea typeface="DejaVu Sans"/>
              </a:rPr>
              <a:t>Urban dwellers</a:t>
            </a: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3600" spc="-1" strike="noStrike">
                <a:solidFill>
                  <a:srgbClr val="000000"/>
                </a:solidFill>
                <a:latin typeface="Arial"/>
                <a:ea typeface="DejaVu Sans"/>
              </a:rPr>
              <a:t>→ </a:t>
            </a:r>
            <a:r>
              <a:rPr b="0" lang="fr-FR" sz="3600" spc="-1" strike="noStrike">
                <a:solidFill>
                  <a:srgbClr val="000000"/>
                </a:solidFill>
                <a:latin typeface="Arial"/>
                <a:ea typeface="DejaVu Sans"/>
              </a:rPr>
              <a:t>Organizations, Groups and Small and Medium Enterprises</a:t>
            </a: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3600" spc="-1" strike="noStrike">
                <a:solidFill>
                  <a:srgbClr val="000000"/>
                </a:solidFill>
                <a:latin typeface="Arial"/>
                <a:ea typeface="DejaVu Sans"/>
              </a:rPr>
              <a:t>→ </a:t>
            </a:r>
            <a:r>
              <a:rPr b="0" lang="fr-FR" sz="3600" spc="-1" strike="noStrike">
                <a:solidFill>
                  <a:srgbClr val="000000"/>
                </a:solidFill>
                <a:latin typeface="Arial"/>
                <a:ea typeface="DejaVu Sans"/>
              </a:rPr>
              <a:t>Agricultural Entrepreneurs</a:t>
            </a:r>
            <a:endParaRPr b="0" lang="fr-FR" sz="3600" spc="-1" strike="noStrike">
              <a:latin typeface="Arial"/>
            </a:endParaRPr>
          </a:p>
          <a:p>
            <a:pPr>
              <a:lnSpc>
                <a:spcPct val="100000"/>
              </a:lnSpc>
            </a:pP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3600" spc="-1" strike="noStrike">
                <a:solidFill>
                  <a:srgbClr val="000000"/>
                </a:solidFill>
                <a:latin typeface="Arial"/>
                <a:ea typeface="DejaVu Sans"/>
              </a:rPr>
              <a:t>→ </a:t>
            </a:r>
            <a:r>
              <a:rPr b="0" lang="fr-FR" sz="3600" spc="-1" strike="noStrike">
                <a:solidFill>
                  <a:srgbClr val="000000"/>
                </a:solidFill>
                <a:latin typeface="Arial"/>
                <a:ea typeface="DejaVu Sans"/>
              </a:rPr>
              <a:t>The Ministry of the Environment and Sustainable Development</a:t>
            </a:r>
            <a:endParaRPr b="0" lang="fr-FR" sz="3600" spc="-1" strike="noStrike">
              <a:latin typeface="Arial"/>
            </a:endParaRPr>
          </a:p>
          <a:p>
            <a:pPr>
              <a:lnSpc>
                <a:spcPct val="100000"/>
              </a:lnSpc>
            </a:pPr>
            <a:endParaRPr b="0" lang="fr-FR" sz="3600" spc="-1" strike="noStrike">
              <a:latin typeface="Arial"/>
            </a:endParaRPr>
          </a:p>
        </p:txBody>
      </p:sp>
      <p:sp>
        <p:nvSpPr>
          <p:cNvPr id="83" name="CustomShape 8"/>
          <p:cNvSpPr/>
          <p:nvPr/>
        </p:nvSpPr>
        <p:spPr>
          <a:xfrm>
            <a:off x="609480" y="15404400"/>
            <a:ext cx="13729320" cy="4113720"/>
          </a:xfrm>
          <a:prstGeom prst="rect">
            <a:avLst/>
          </a:prstGeom>
          <a:noFill/>
          <a:ln w="50760">
            <a:solidFill>
              <a:srgbClr val="000000"/>
            </a:solidFill>
            <a:round/>
          </a:ln>
        </p:spPr>
        <p:style>
          <a:lnRef idx="0"/>
          <a:fillRef idx="0"/>
          <a:effectRef idx="0"/>
          <a:fontRef idx="minor"/>
        </p:style>
        <p:txBody>
          <a:bodyPr lIns="365760" rIns="365760" tIns="182880" bIns="182880">
            <a:noAutofit/>
          </a:bodyPr>
          <a:p>
            <a:pPr>
              <a:lnSpc>
                <a:spcPct val="100000"/>
              </a:lnSpc>
            </a:pPr>
            <a:r>
              <a:rPr b="0" lang="fr-FR" sz="3600" spc="-1" strike="noStrike">
                <a:solidFill>
                  <a:srgbClr val="000000"/>
                </a:solidFill>
                <a:latin typeface="Arial"/>
                <a:ea typeface="DejaVu Sans"/>
              </a:rPr>
              <a:t>Cost Structure</a:t>
            </a: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3600" spc="-1" strike="noStrike">
                <a:solidFill>
                  <a:srgbClr val="000000"/>
                </a:solidFill>
                <a:latin typeface="Arial"/>
                <a:ea typeface="DejaVu Sans"/>
              </a:rPr>
              <a:t>Fix : Salaires:1,35M/mois, Loyer :250K,</a:t>
            </a:r>
            <a:endParaRPr b="0" lang="fr-FR" sz="3600" spc="-1" strike="noStrike">
              <a:latin typeface="Arial"/>
            </a:endParaRPr>
          </a:p>
          <a:p>
            <a:pPr>
              <a:lnSpc>
                <a:spcPct val="100000"/>
              </a:lnSpc>
            </a:pPr>
            <a:r>
              <a:rPr b="0" lang="fr-FR" sz="3600" spc="-1" strike="noStrike">
                <a:solidFill>
                  <a:srgbClr val="000000"/>
                </a:solidFill>
                <a:latin typeface="Arial"/>
                <a:ea typeface="DejaVu Sans"/>
              </a:rPr>
              <a:t>Variables : Equipements Techniques: 3M, Divers :500K</a:t>
            </a:r>
            <a:endParaRPr b="0" lang="fr-FR" sz="3600" spc="-1" strike="noStrike">
              <a:latin typeface="Arial"/>
            </a:endParaRPr>
          </a:p>
          <a:p>
            <a:pPr>
              <a:lnSpc>
                <a:spcPct val="100000"/>
              </a:lnSpc>
            </a:pPr>
            <a:endParaRPr b="0" lang="fr-FR" sz="3600" spc="-1" strike="noStrike">
              <a:latin typeface="Arial"/>
            </a:endParaRPr>
          </a:p>
        </p:txBody>
      </p:sp>
      <p:sp>
        <p:nvSpPr>
          <p:cNvPr id="84" name="CustomShape 9"/>
          <p:cNvSpPr/>
          <p:nvPr/>
        </p:nvSpPr>
        <p:spPr>
          <a:xfrm>
            <a:off x="14340240" y="15404400"/>
            <a:ext cx="13714920" cy="4113720"/>
          </a:xfrm>
          <a:prstGeom prst="rect">
            <a:avLst/>
          </a:prstGeom>
          <a:noFill/>
          <a:ln w="50760">
            <a:solidFill>
              <a:srgbClr val="000000"/>
            </a:solidFill>
            <a:round/>
          </a:ln>
        </p:spPr>
        <p:style>
          <a:lnRef idx="0"/>
          <a:fillRef idx="0"/>
          <a:effectRef idx="0"/>
          <a:fontRef idx="minor"/>
        </p:style>
        <p:txBody>
          <a:bodyPr lIns="365760" rIns="365760" tIns="182880" bIns="182880">
            <a:noAutofit/>
          </a:bodyPr>
          <a:p>
            <a:pPr>
              <a:lnSpc>
                <a:spcPct val="100000"/>
              </a:lnSpc>
            </a:pPr>
            <a:r>
              <a:rPr b="0" lang="fr-FR" sz="3600" spc="-1" strike="noStrike">
                <a:solidFill>
                  <a:srgbClr val="000000"/>
                </a:solidFill>
                <a:latin typeface="Arial"/>
                <a:ea typeface="DejaVu Sans"/>
              </a:rPr>
              <a:t>Revenue Streams</a:t>
            </a:r>
            <a:endParaRPr b="0" lang="fr-FR" sz="3600" spc="-1" strike="noStrike">
              <a:latin typeface="Arial"/>
            </a:endParaRPr>
          </a:p>
          <a:p>
            <a:pPr>
              <a:lnSpc>
                <a:spcPct val="100000"/>
              </a:lnSpc>
            </a:pPr>
            <a:endParaRPr b="0" lang="fr-FR" sz="3600" spc="-1" strike="noStrike">
              <a:latin typeface="Arial"/>
            </a:endParaRPr>
          </a:p>
          <a:p>
            <a:pPr>
              <a:lnSpc>
                <a:spcPct val="100000"/>
              </a:lnSpc>
            </a:pPr>
            <a:endParaRPr b="0" lang="fr-FR" sz="3600" spc="-1" strike="noStrike">
              <a:latin typeface="Arial"/>
            </a:endParaRPr>
          </a:p>
          <a:p>
            <a:pPr>
              <a:lnSpc>
                <a:spcPct val="100000"/>
              </a:lnSpc>
            </a:pPr>
            <a:endParaRPr b="0" lang="fr-FR" sz="3600" spc="-1" strike="noStrike">
              <a:latin typeface="Arial"/>
            </a:endParaRPr>
          </a:p>
        </p:txBody>
      </p:sp>
      <p:sp>
        <p:nvSpPr>
          <p:cNvPr id="85" name="CustomShape 10"/>
          <p:cNvSpPr/>
          <p:nvPr/>
        </p:nvSpPr>
        <p:spPr>
          <a:xfrm>
            <a:off x="609480" y="953640"/>
            <a:ext cx="27430920" cy="20791080"/>
          </a:xfrm>
          <a:prstGeom prst="rect">
            <a:avLst/>
          </a:prstGeom>
          <a:noFill/>
          <a:ln w="88920">
            <a:solidFill>
              <a:srgbClr val="000000"/>
            </a:solidFill>
            <a:round/>
          </a:ln>
          <a:effectLst>
            <a:outerShdw dir="5400000" dist="23040">
              <a:srgbClr val="000000">
                <a:alpha val="35000"/>
              </a:srgbClr>
            </a:outerShdw>
          </a:effectLst>
        </p:spPr>
        <p:style>
          <a:lnRef idx="0"/>
          <a:fillRef idx="0"/>
          <a:effectRef idx="0"/>
          <a:fontRef idx="minor"/>
        </p:style>
      </p:sp>
      <p:pic>
        <p:nvPicPr>
          <p:cNvPr id="86" name="Picture 27" descr=""/>
          <p:cNvPicPr/>
          <p:nvPr/>
        </p:nvPicPr>
        <p:blipFill>
          <a:blip r:embed="rId4"/>
          <a:stretch/>
        </p:blipFill>
        <p:spPr>
          <a:xfrm>
            <a:off x="26746200" y="4077360"/>
            <a:ext cx="1080000" cy="1379160"/>
          </a:xfrm>
          <a:prstGeom prst="rect">
            <a:avLst/>
          </a:prstGeom>
          <a:ln>
            <a:noFill/>
          </a:ln>
        </p:spPr>
      </p:pic>
      <p:pic>
        <p:nvPicPr>
          <p:cNvPr id="87" name="Picture 30" descr=""/>
          <p:cNvPicPr/>
          <p:nvPr/>
        </p:nvPicPr>
        <p:blipFill>
          <a:blip r:embed="rId5"/>
          <a:stretch/>
        </p:blipFill>
        <p:spPr>
          <a:xfrm>
            <a:off x="4077360" y="4049280"/>
            <a:ext cx="1798200" cy="1362240"/>
          </a:xfrm>
          <a:prstGeom prst="rect">
            <a:avLst/>
          </a:prstGeom>
          <a:ln>
            <a:noFill/>
          </a:ln>
        </p:spPr>
      </p:pic>
      <p:pic>
        <p:nvPicPr>
          <p:cNvPr id="88" name="Picture 31" descr=""/>
          <p:cNvPicPr/>
          <p:nvPr/>
        </p:nvPicPr>
        <p:blipFill>
          <a:blip r:embed="rId6"/>
          <a:stretch/>
        </p:blipFill>
        <p:spPr>
          <a:xfrm>
            <a:off x="12498840" y="15496560"/>
            <a:ext cx="1761120" cy="1356840"/>
          </a:xfrm>
          <a:prstGeom prst="rect">
            <a:avLst/>
          </a:prstGeom>
          <a:ln>
            <a:noFill/>
          </a:ln>
        </p:spPr>
      </p:pic>
      <p:pic>
        <p:nvPicPr>
          <p:cNvPr id="89" name="Picture 32" descr=""/>
          <p:cNvPicPr/>
          <p:nvPr/>
        </p:nvPicPr>
        <p:blipFill>
          <a:blip r:embed="rId7"/>
          <a:stretch/>
        </p:blipFill>
        <p:spPr>
          <a:xfrm>
            <a:off x="26764200" y="15478920"/>
            <a:ext cx="1055160" cy="1382040"/>
          </a:xfrm>
          <a:prstGeom prst="rect">
            <a:avLst/>
          </a:prstGeom>
          <a:ln>
            <a:noFill/>
          </a:ln>
        </p:spPr>
      </p:pic>
      <p:pic>
        <p:nvPicPr>
          <p:cNvPr id="90" name="Picture 33" descr=""/>
          <p:cNvPicPr/>
          <p:nvPr/>
        </p:nvPicPr>
        <p:blipFill>
          <a:blip r:embed="rId8"/>
          <a:stretch/>
        </p:blipFill>
        <p:spPr>
          <a:xfrm>
            <a:off x="10067760" y="4076640"/>
            <a:ext cx="1368720" cy="1485360"/>
          </a:xfrm>
          <a:prstGeom prst="rect">
            <a:avLst/>
          </a:prstGeom>
          <a:ln>
            <a:noFill/>
          </a:ln>
        </p:spPr>
      </p:pic>
      <p:pic>
        <p:nvPicPr>
          <p:cNvPr id="91" name="Picture 35" descr=""/>
          <p:cNvPicPr/>
          <p:nvPr/>
        </p:nvPicPr>
        <p:blipFill>
          <a:blip r:embed="rId9"/>
          <a:stretch/>
        </p:blipFill>
        <p:spPr>
          <a:xfrm>
            <a:off x="21112560" y="4064400"/>
            <a:ext cx="1352160" cy="1370160"/>
          </a:xfrm>
          <a:prstGeom prst="rect">
            <a:avLst/>
          </a:prstGeom>
          <a:ln>
            <a:noFill/>
          </a:ln>
        </p:spPr>
      </p:pic>
      <p:sp>
        <p:nvSpPr>
          <p:cNvPr id="92" name="CustomShape 11"/>
          <p:cNvSpPr/>
          <p:nvPr/>
        </p:nvSpPr>
        <p:spPr>
          <a:xfrm>
            <a:off x="611280" y="2361600"/>
            <a:ext cx="13714920" cy="1614960"/>
          </a:xfrm>
          <a:prstGeom prst="rect">
            <a:avLst/>
          </a:prstGeom>
          <a:noFill/>
          <a:ln w="50760">
            <a:solidFill>
              <a:srgbClr val="000000"/>
            </a:solidFill>
            <a:round/>
          </a:ln>
        </p:spPr>
        <p:style>
          <a:lnRef idx="0"/>
          <a:fillRef idx="0"/>
          <a:effectRef idx="0"/>
          <a:fontRef idx="minor"/>
        </p:style>
        <p:txBody>
          <a:bodyPr lIns="365760" rIns="365760" tIns="182880" bIns="182880">
            <a:noAutofit/>
          </a:bodyPr>
          <a:p>
            <a:pPr>
              <a:lnSpc>
                <a:spcPct val="100000"/>
              </a:lnSpc>
            </a:pPr>
            <a:r>
              <a:rPr b="0" lang="fr-FR" sz="3600" spc="-1" strike="noStrike">
                <a:solidFill>
                  <a:srgbClr val="000000"/>
                </a:solidFill>
                <a:latin typeface="Arial"/>
                <a:ea typeface="DejaVu Sans"/>
              </a:rPr>
              <a:t>Mission: Participate in food self-sufficiency,Job creation and     environmental conservation.</a:t>
            </a:r>
            <a:endParaRPr b="0" lang="fr-FR" sz="3600" spc="-1" strike="noStrike">
              <a:latin typeface="Arial"/>
            </a:endParaRPr>
          </a:p>
          <a:p>
            <a:pPr>
              <a:lnSpc>
                <a:spcPct val="100000"/>
              </a:lnSpc>
            </a:pPr>
            <a:r>
              <a:rPr b="0" lang="fr-FR" sz="3600" spc="-1" strike="noStrike">
                <a:solidFill>
                  <a:srgbClr val="000000"/>
                </a:solidFill>
                <a:latin typeface="Arial"/>
                <a:ea typeface="DejaVu Sans"/>
              </a:rPr>
              <a:t> </a:t>
            </a:r>
            <a:endParaRPr b="0" lang="fr-FR" sz="3600" spc="-1" strike="noStrike">
              <a:latin typeface="Arial"/>
            </a:endParaRPr>
          </a:p>
          <a:p>
            <a:pPr>
              <a:lnSpc>
                <a:spcPct val="100000"/>
              </a:lnSpc>
            </a:pPr>
            <a:endParaRPr b="0" lang="fr-FR" sz="3600" spc="-1" strike="noStrike">
              <a:latin typeface="Arial"/>
            </a:endParaRPr>
          </a:p>
          <a:p>
            <a:pPr>
              <a:lnSpc>
                <a:spcPct val="100000"/>
              </a:lnSpc>
            </a:pPr>
            <a:endParaRPr b="0" lang="fr-FR" sz="3600" spc="-1" strike="noStrike">
              <a:latin typeface="Arial"/>
            </a:endParaRPr>
          </a:p>
          <a:p>
            <a:pPr>
              <a:lnSpc>
                <a:spcPct val="100000"/>
              </a:lnSpc>
            </a:pPr>
            <a:endParaRPr b="0" lang="fr-FR" sz="3600" spc="-1" strike="noStrike">
              <a:latin typeface="Arial"/>
            </a:endParaRPr>
          </a:p>
          <a:p>
            <a:pPr>
              <a:lnSpc>
                <a:spcPct val="100000"/>
              </a:lnSpc>
            </a:pPr>
            <a:endParaRPr b="0" lang="fr-FR" sz="3600" spc="-1" strike="noStrike">
              <a:latin typeface="Arial"/>
            </a:endParaRPr>
          </a:p>
          <a:p>
            <a:pPr>
              <a:lnSpc>
                <a:spcPct val="100000"/>
              </a:lnSpc>
            </a:pPr>
            <a:endParaRPr b="0" lang="fr-FR" sz="3600" spc="-1" strike="noStrike">
              <a:latin typeface="Arial"/>
            </a:endParaRPr>
          </a:p>
        </p:txBody>
      </p:sp>
      <p:sp>
        <p:nvSpPr>
          <p:cNvPr id="93" name="CustomShape 12"/>
          <p:cNvSpPr/>
          <p:nvPr/>
        </p:nvSpPr>
        <p:spPr>
          <a:xfrm>
            <a:off x="14325480" y="2361600"/>
            <a:ext cx="13698360" cy="1613880"/>
          </a:xfrm>
          <a:prstGeom prst="rect">
            <a:avLst/>
          </a:prstGeom>
          <a:noFill/>
          <a:ln w="50760">
            <a:solidFill>
              <a:srgbClr val="000000"/>
            </a:solidFill>
            <a:round/>
          </a:ln>
        </p:spPr>
        <p:style>
          <a:lnRef idx="0"/>
          <a:fillRef idx="0"/>
          <a:effectRef idx="0"/>
          <a:fontRef idx="minor"/>
        </p:style>
        <p:txBody>
          <a:bodyPr lIns="365760" rIns="365760" tIns="182880" bIns="182880">
            <a:noAutofit/>
          </a:bodyPr>
          <a:p>
            <a:pPr>
              <a:lnSpc>
                <a:spcPct val="100000"/>
              </a:lnSpc>
            </a:pPr>
            <a:r>
              <a:rPr b="0" lang="fr-FR" sz="3600" spc="-1" strike="noStrike">
                <a:solidFill>
                  <a:srgbClr val="000000"/>
                </a:solidFill>
                <a:latin typeface="Arial"/>
                <a:ea typeface="DejaVu Sans"/>
              </a:rPr>
              <a:t>Competitive Landscape: Agricultural Entrepreneur, Micro </a:t>
            </a:r>
            <a:endParaRPr b="0" lang="fr-FR" sz="3600" spc="-1" strike="noStrike">
              <a:latin typeface="Arial"/>
            </a:endParaRPr>
          </a:p>
          <a:p>
            <a:pPr>
              <a:lnSpc>
                <a:spcPct val="100000"/>
              </a:lnSpc>
            </a:pPr>
            <a:r>
              <a:rPr b="0" lang="fr-FR" sz="3600" spc="-1" strike="noStrike">
                <a:solidFill>
                  <a:srgbClr val="000000"/>
                </a:solidFill>
                <a:latin typeface="Arial"/>
                <a:ea typeface="DejaVu Sans"/>
              </a:rPr>
              <a:t>Employee Gardening </a:t>
            </a:r>
            <a:endParaRPr b="0" lang="fr-FR" sz="3600" spc="-1" strike="noStrike">
              <a:latin typeface="Arial"/>
            </a:endParaRPr>
          </a:p>
          <a:p>
            <a:pPr>
              <a:lnSpc>
                <a:spcPct val="100000"/>
              </a:lnSpc>
            </a:pPr>
            <a:endParaRPr b="0" lang="fr-FR" sz="3600" spc="-1" strike="noStrike">
              <a:latin typeface="Arial"/>
            </a:endParaRPr>
          </a:p>
          <a:p>
            <a:pPr>
              <a:lnSpc>
                <a:spcPct val="100000"/>
              </a:lnSpc>
            </a:pPr>
            <a:endParaRPr b="0" lang="fr-FR" sz="3600" spc="-1" strike="noStrike">
              <a:latin typeface="Arial"/>
            </a:endParaRPr>
          </a:p>
          <a:p>
            <a:pPr>
              <a:lnSpc>
                <a:spcPct val="100000"/>
              </a:lnSpc>
            </a:pPr>
            <a:endParaRPr b="0" lang="fr-FR" sz="3600" spc="-1" strike="noStrike">
              <a:latin typeface="Arial"/>
            </a:endParaRPr>
          </a:p>
        </p:txBody>
      </p:sp>
      <p:sp>
        <p:nvSpPr>
          <p:cNvPr id="94" name="CustomShape 13"/>
          <p:cNvSpPr/>
          <p:nvPr/>
        </p:nvSpPr>
        <p:spPr>
          <a:xfrm>
            <a:off x="597600" y="19519200"/>
            <a:ext cx="21222000" cy="2225520"/>
          </a:xfrm>
          <a:prstGeom prst="rect">
            <a:avLst/>
          </a:prstGeom>
          <a:noFill/>
          <a:ln w="50760">
            <a:solidFill>
              <a:srgbClr val="000000"/>
            </a:solidFill>
            <a:round/>
          </a:ln>
        </p:spPr>
        <p:style>
          <a:lnRef idx="0"/>
          <a:fillRef idx="0"/>
          <a:effectRef idx="0"/>
          <a:fontRef idx="minor"/>
        </p:style>
        <p:txBody>
          <a:bodyPr lIns="365760" rIns="365760" tIns="182880" bIns="182880">
            <a:noAutofit/>
          </a:bodyPr>
          <a:p>
            <a:pPr>
              <a:lnSpc>
                <a:spcPct val="100000"/>
              </a:lnSpc>
            </a:pPr>
            <a:r>
              <a:rPr b="0" lang="fr-FR" sz="3600" spc="-1" strike="noStrike">
                <a:solidFill>
                  <a:srgbClr val="000000"/>
                </a:solidFill>
                <a:latin typeface="Arial"/>
                <a:ea typeface="DejaVu Sans"/>
              </a:rPr>
              <a:t>Impact</a:t>
            </a:r>
            <a:endParaRPr b="0" lang="fr-FR" sz="3600" spc="-1" strike="noStrike">
              <a:latin typeface="Arial"/>
            </a:endParaRPr>
          </a:p>
          <a:p>
            <a:pPr>
              <a:lnSpc>
                <a:spcPct val="100000"/>
              </a:lnSpc>
            </a:pPr>
            <a:r>
              <a:rPr b="0" lang="fr-FR" sz="3600" spc="-1" strike="noStrike">
                <a:solidFill>
                  <a:srgbClr val="000000"/>
                </a:solidFill>
                <a:latin typeface="Arial"/>
                <a:ea typeface="DejaVu Sans"/>
              </a:rPr>
              <a:t>Revolution in agricultural practices, organic products,</a:t>
            </a:r>
            <a:endParaRPr b="0" lang="fr-FR" sz="3600" spc="-1" strike="noStrike">
              <a:latin typeface="Arial"/>
            </a:endParaRPr>
          </a:p>
          <a:p>
            <a:pPr>
              <a:lnSpc>
                <a:spcPct val="100000"/>
              </a:lnSpc>
            </a:pPr>
            <a:r>
              <a:rPr b="0" lang="fr-FR" sz="3600" spc="-1" strike="noStrike">
                <a:solidFill>
                  <a:srgbClr val="000000"/>
                </a:solidFill>
                <a:latin typeface="Arial"/>
                <a:ea typeface="DejaVu Sans"/>
              </a:rPr>
              <a:t>Protect the environment, recycle plastic objects, create jobs</a:t>
            </a:r>
            <a:endParaRPr b="0" lang="fr-FR" sz="3600" spc="-1" strike="noStrike">
              <a:latin typeface="Arial"/>
            </a:endParaRPr>
          </a:p>
          <a:p>
            <a:pPr>
              <a:lnSpc>
                <a:spcPct val="100000"/>
              </a:lnSpc>
            </a:pPr>
            <a:endParaRPr b="0" lang="fr-FR" sz="3600" spc="-1" strike="noStrike">
              <a:latin typeface="Arial"/>
            </a:endParaRPr>
          </a:p>
          <a:p>
            <a:pPr>
              <a:lnSpc>
                <a:spcPct val="100000"/>
              </a:lnSpc>
            </a:pPr>
            <a:endParaRPr b="0" lang="fr-FR" sz="3600" spc="-1" strike="noStrike">
              <a:latin typeface="Arial"/>
            </a:endParaRPr>
          </a:p>
        </p:txBody>
      </p:sp>
      <p:pic>
        <p:nvPicPr>
          <p:cNvPr id="95" name="Picture 1" descr=""/>
          <p:cNvPicPr/>
          <p:nvPr/>
        </p:nvPicPr>
        <p:blipFill>
          <a:blip r:embed="rId10"/>
          <a:stretch/>
        </p:blipFill>
        <p:spPr>
          <a:xfrm>
            <a:off x="12399120" y="2461320"/>
            <a:ext cx="1739160" cy="1388880"/>
          </a:xfrm>
          <a:prstGeom prst="rect">
            <a:avLst/>
          </a:prstGeom>
          <a:ln>
            <a:noFill/>
          </a:ln>
        </p:spPr>
      </p:pic>
      <p:pic>
        <p:nvPicPr>
          <p:cNvPr id="96" name="Picture 2" descr=""/>
          <p:cNvPicPr/>
          <p:nvPr/>
        </p:nvPicPr>
        <p:blipFill>
          <a:blip r:embed="rId11"/>
          <a:stretch/>
        </p:blipFill>
        <p:spPr>
          <a:xfrm>
            <a:off x="26449200" y="2458800"/>
            <a:ext cx="1439640" cy="1391040"/>
          </a:xfrm>
          <a:prstGeom prst="rect">
            <a:avLst/>
          </a:prstGeom>
          <a:ln>
            <a:noFill/>
          </a:ln>
        </p:spPr>
      </p:pic>
      <p:sp>
        <p:nvSpPr>
          <p:cNvPr id="97" name="CustomShape 14"/>
          <p:cNvSpPr/>
          <p:nvPr/>
        </p:nvSpPr>
        <p:spPr>
          <a:xfrm>
            <a:off x="609480" y="381240"/>
            <a:ext cx="27462600" cy="426600"/>
          </a:xfrm>
          <a:prstGeom prst="rect">
            <a:avLst/>
          </a:prstGeom>
          <a:noFill/>
          <a:ln w="25560">
            <a:noFill/>
          </a:ln>
        </p:spPr>
        <p:style>
          <a:lnRef idx="0"/>
          <a:fillRef idx="0"/>
          <a:effectRef idx="0"/>
          <a:fontRef idx="minor"/>
        </p:style>
        <p:txBody>
          <a:bodyPr lIns="90000" rIns="90000" tIns="0" bIns="0" anchor="ctr">
            <a:noAutofit/>
          </a:bodyPr>
          <a:p>
            <a:pPr>
              <a:lnSpc>
                <a:spcPct val="100000"/>
              </a:lnSpc>
            </a:pPr>
            <a:r>
              <a:rPr b="1" i="1" lang="fr-FR" sz="2800" spc="-1" strike="noStrike">
                <a:solidFill>
                  <a:srgbClr val="808080"/>
                </a:solidFill>
                <a:latin typeface="Georgia"/>
                <a:ea typeface="DejaVu Sans"/>
              </a:rPr>
              <a:t>Name / Company Name:</a:t>
            </a:r>
            <a:r>
              <a:rPr b="1" i="1" lang="fr-FR" sz="2800" spc="-1" strike="noStrike">
                <a:solidFill>
                  <a:srgbClr val="808080"/>
                </a:solidFill>
                <a:latin typeface="Georgia"/>
                <a:ea typeface="DejaVu Sans"/>
              </a:rPr>
              <a:t>	</a:t>
            </a:r>
            <a:r>
              <a:rPr b="1" i="1" lang="fr-FR" sz="2800" spc="-1" strike="noStrike">
                <a:solidFill>
                  <a:srgbClr val="808080"/>
                </a:solidFill>
                <a:latin typeface="Georgia"/>
                <a:ea typeface="DejaVu Sans"/>
              </a:rPr>
              <a:t>	</a:t>
            </a:r>
            <a:r>
              <a:rPr b="1" i="1" lang="fr-FR" sz="2800" spc="-1" strike="noStrike">
                <a:solidFill>
                  <a:srgbClr val="808080"/>
                </a:solidFill>
                <a:latin typeface="Georgia"/>
                <a:ea typeface="DejaVu Sans"/>
              </a:rPr>
              <a:t>	</a:t>
            </a:r>
            <a:r>
              <a:rPr b="1" i="1" lang="fr-FR" sz="2800" spc="-1" strike="noStrike">
                <a:solidFill>
                  <a:srgbClr val="808080"/>
                </a:solidFill>
                <a:latin typeface="Georgia"/>
                <a:ea typeface="DejaVu Sans"/>
              </a:rPr>
              <a:t>SANAR-IoT </a:t>
            </a:r>
            <a:r>
              <a:rPr b="1" i="1" lang="fr-FR" sz="2800" spc="-1" strike="noStrike">
                <a:solidFill>
                  <a:srgbClr val="808080"/>
                </a:solidFill>
                <a:latin typeface="Georgia"/>
                <a:ea typeface="DejaVu Sans"/>
              </a:rPr>
              <a:t>	</a:t>
            </a:r>
            <a:r>
              <a:rPr b="1" i="1" lang="fr-FR" sz="2800" spc="-1" strike="noStrike">
                <a:solidFill>
                  <a:srgbClr val="808080"/>
                </a:solidFill>
                <a:latin typeface="Georgia"/>
                <a:ea typeface="DejaVu Sans"/>
              </a:rPr>
              <a:t>Date:</a:t>
            </a:r>
            <a:r>
              <a:rPr b="1" i="1" lang="fr-FR" sz="2800" spc="-1" strike="noStrike">
                <a:solidFill>
                  <a:srgbClr val="808080"/>
                </a:solidFill>
                <a:latin typeface="Georgia"/>
                <a:ea typeface="DejaVu Sans"/>
              </a:rPr>
              <a:t>	</a:t>
            </a:r>
            <a:r>
              <a:rPr b="1" i="1" lang="fr-FR" sz="2800" spc="-1" strike="noStrike">
                <a:solidFill>
                  <a:srgbClr val="808080"/>
                </a:solidFill>
                <a:latin typeface="Georgia"/>
                <a:ea typeface="DejaVu Sans"/>
              </a:rPr>
              <a:t>	</a:t>
            </a:r>
            <a:r>
              <a:rPr b="1" i="1" lang="fr-FR" sz="2800" spc="-1" strike="noStrike">
                <a:solidFill>
                  <a:srgbClr val="808080"/>
                </a:solidFill>
                <a:latin typeface="Georgia"/>
                <a:ea typeface="DejaVu Sans"/>
              </a:rPr>
              <a:t>	</a:t>
            </a:r>
            <a:r>
              <a:rPr b="1" i="1" lang="fr-FR" sz="2800" spc="-1" strike="noStrike">
                <a:solidFill>
                  <a:srgbClr val="808080"/>
                </a:solidFill>
                <a:latin typeface="Georgia"/>
                <a:ea typeface="DejaVu Sans"/>
              </a:rPr>
              <a:t> BMC Objective:</a:t>
            </a:r>
            <a:endParaRPr b="0" lang="fr-FR" sz="2800" spc="-1" strike="noStrike">
              <a:latin typeface="Arial"/>
            </a:endParaRPr>
          </a:p>
        </p:txBody>
      </p:sp>
      <p:pic>
        <p:nvPicPr>
          <p:cNvPr id="98" name="Picture 14" descr=""/>
          <p:cNvPicPr/>
          <p:nvPr/>
        </p:nvPicPr>
        <p:blipFill>
          <a:blip r:embed="rId12"/>
          <a:stretch/>
        </p:blipFill>
        <p:spPr>
          <a:xfrm>
            <a:off x="26796960" y="1088640"/>
            <a:ext cx="1003680" cy="1128960"/>
          </a:xfrm>
          <a:prstGeom prst="rect">
            <a:avLst/>
          </a:prstGeom>
          <a:ln>
            <a:noFill/>
          </a:ln>
        </p:spPr>
      </p:pic>
      <p:sp>
        <p:nvSpPr>
          <p:cNvPr id="99" name="CustomShape 15"/>
          <p:cNvSpPr/>
          <p:nvPr/>
        </p:nvSpPr>
        <p:spPr>
          <a:xfrm>
            <a:off x="892080" y="1179360"/>
            <a:ext cx="26828280" cy="1735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3600" spc="-1" strike="noStrike">
                <a:solidFill>
                  <a:srgbClr val="000000"/>
                </a:solidFill>
                <a:latin typeface="Arial"/>
                <a:ea typeface="DejaVu Sans"/>
              </a:rPr>
              <a:t>Problem Statement: System for optimizing agricultural resources and environmental protection </a:t>
            </a:r>
            <a:endParaRPr b="0" lang="fr-FR" sz="3600" spc="-1" strike="noStrike">
              <a:latin typeface="Arial"/>
            </a:endParaRPr>
          </a:p>
          <a:p>
            <a:pPr>
              <a:lnSpc>
                <a:spcPct val="100000"/>
              </a:lnSpc>
            </a:pPr>
            <a:r>
              <a:rPr b="0" lang="fr-FR" sz="3600" spc="-1" strike="noStrike">
                <a:solidFill>
                  <a:srgbClr val="000000"/>
                </a:solidFill>
                <a:latin typeface="Arial"/>
                <a:ea typeface="DejaVu Sans"/>
              </a:rPr>
              <a:t> </a:t>
            </a:r>
            <a:endParaRPr b="0" lang="fr-FR" sz="3600" spc="-1" strike="noStrike">
              <a:latin typeface="Arial"/>
            </a:endParaRPr>
          </a:p>
          <a:p>
            <a:pPr>
              <a:lnSpc>
                <a:spcPct val="100000"/>
              </a:lnSpc>
            </a:pPr>
            <a:endParaRPr b="0" lang="fr-FR" sz="3600" spc="-1" strike="noStrike">
              <a:latin typeface="Arial"/>
            </a:endParaRPr>
          </a:p>
        </p:txBody>
      </p:sp>
      <p:pic>
        <p:nvPicPr>
          <p:cNvPr id="100" name="Picture 43" descr=""/>
          <p:cNvPicPr/>
          <p:nvPr/>
        </p:nvPicPr>
        <p:blipFill>
          <a:blip r:embed="rId13"/>
          <a:srcRect l="0" t="0" r="0" b="3275"/>
          <a:stretch/>
        </p:blipFill>
        <p:spPr>
          <a:xfrm>
            <a:off x="20458440" y="19709280"/>
            <a:ext cx="1212840" cy="922320"/>
          </a:xfrm>
          <a:prstGeom prst="rect">
            <a:avLst/>
          </a:prstGeom>
          <a:ln>
            <a:noFill/>
          </a:ln>
        </p:spPr>
      </p:pic>
      <p:graphicFrame>
        <p:nvGraphicFramePr>
          <p:cNvPr id="101" name="Table 16"/>
          <p:cNvGraphicFramePr/>
          <p:nvPr/>
        </p:nvGraphicFramePr>
        <p:xfrm>
          <a:off x="14524200" y="16200000"/>
          <a:ext cx="10746720" cy="3319200"/>
        </p:xfrm>
        <a:graphic>
          <a:graphicData uri="http://schemas.openxmlformats.org/drawingml/2006/table">
            <a:tbl>
              <a:tblPr/>
              <a:tblGrid>
                <a:gridCol w="3609000"/>
                <a:gridCol w="3612600"/>
                <a:gridCol w="3525480"/>
              </a:tblGrid>
              <a:tr h="3319200">
                <a:tc>
                  <a:txBody>
                    <a:bodyPr>
                      <a:noAutofit/>
                    </a:bodyPr>
                    <a:p>
                      <a:r>
                        <a:rPr b="0" lang="fr-FR" sz="2200" spc="-1" strike="noStrike" u="sng">
                          <a:uFillTx/>
                          <a:latin typeface="Arial"/>
                        </a:rPr>
                        <a:t>Sales</a:t>
                      </a:r>
                      <a:endParaRPr b="0" lang="fr-FR" sz="2200" spc="-1" strike="noStrike">
                        <a:latin typeface="Arial"/>
                      </a:endParaRPr>
                    </a:p>
                    <a:p>
                      <a:r>
                        <a:rPr b="0" lang="fr-FR" sz="2200" spc="-1" strike="noStrike" u="sng">
                          <a:uFillTx/>
                          <a:latin typeface="Arial"/>
                        </a:rPr>
                        <a:t>Cash payment: </a:t>
                      </a:r>
                      <a:endParaRPr b="0" lang="fr-FR" sz="2200" spc="-1" strike="noStrike">
                        <a:latin typeface="Arial"/>
                      </a:endParaRPr>
                    </a:p>
                    <a:p>
                      <a:r>
                        <a:rPr b="0" lang="fr-FR" sz="2200" spc="-1" strike="noStrike">
                          <a:latin typeface="Arial"/>
                        </a:rPr>
                        <a:t>Formulas: 300k, 200k, 150k, 100k</a:t>
                      </a:r>
                      <a:endParaRPr b="0" lang="fr-FR" sz="2200" spc="-1" strike="noStrike">
                        <a:latin typeface="Arial"/>
                      </a:endParaRPr>
                    </a:p>
                    <a:p>
                      <a:r>
                        <a:rPr b="0" lang="fr-FR" sz="2200" spc="-1" strike="noStrike" u="sng">
                          <a:uFillTx/>
                          <a:latin typeface="Arial"/>
                          <a:ea typeface="DejaVu Sans"/>
                        </a:rPr>
                        <a:t>Advance payment :</a:t>
                      </a:r>
                      <a:r>
                        <a:rPr b="0" lang="fr-FR" sz="2200" spc="-1" strike="noStrike">
                          <a:latin typeface="Arial"/>
                          <a:ea typeface="DejaVu Sans"/>
                        </a:rPr>
                        <a:t> (</a:t>
                      </a:r>
                      <a:r>
                        <a:rPr b="0" lang="fr-FR" sz="2200" spc="-1" strike="noStrike">
                          <a:latin typeface="Arial"/>
                        </a:rPr>
                        <a:t>Payment over 10 months)</a:t>
                      </a:r>
                      <a:endParaRPr b="0" lang="fr-FR" sz="2200" spc="-1" strike="noStrike">
                        <a:latin typeface="Arial"/>
                      </a:endParaRPr>
                    </a:p>
                    <a:p>
                      <a:endParaRPr b="0" lang="fr-FR" sz="2200" spc="-1" strike="noStrike">
                        <a:latin typeface="Arial"/>
                      </a:endParaRPr>
                    </a:p>
                    <a:p>
                      <a:r>
                        <a:rPr b="0" lang="fr-FR" sz="2200" spc="-1" strike="noStrike">
                          <a:latin typeface="Arial"/>
                        </a:rPr>
                        <a:t>Formulas: 350k, 250k, 200k, 150k</a:t>
                      </a:r>
                      <a:endParaRPr b="0" lang="fr-FR" sz="2200" spc="-1" strike="noStrike">
                        <a:latin typeface="Arial"/>
                      </a:endParaRPr>
                    </a:p>
                    <a:p>
                      <a:r>
                        <a:rPr b="0" lang="fr-FR" sz="2200" spc="-1" strike="noStrike">
                          <a:latin typeface="Arial"/>
                        </a:rPr>
                        <a:t>Payment over 10 months</a:t>
                      </a:r>
                      <a:endParaRPr b="0" lang="fr-FR" sz="2200" spc="-1" strike="noStrike">
                        <a:latin typeface="Arial"/>
                      </a:endParaRPr>
                    </a:p>
                  </a:txBody>
                  <a:tcPr marL="91440" marR="91440">
                    <a:noFill/>
                  </a:tcPr>
                </a:tc>
                <a:tc>
                  <a:txBody>
                    <a:bodyPr>
                      <a:noAutofit/>
                    </a:bodyPr>
                    <a:p>
                      <a:endParaRPr b="0" lang="fr-FR" sz="2200" spc="-1" strike="noStrike">
                        <a:latin typeface="Arial"/>
                      </a:endParaRPr>
                    </a:p>
                    <a:p>
                      <a:r>
                        <a:rPr b="0" lang="fr-FR" sz="2200" spc="-1" strike="noStrike" u="sng">
                          <a:uFillTx/>
                          <a:latin typeface="Arial"/>
                        </a:rPr>
                        <a:t>Rental (Tracking included)</a:t>
                      </a:r>
                      <a:endParaRPr b="0" lang="fr-FR" sz="2200" spc="-1" strike="noStrike">
                        <a:latin typeface="Arial"/>
                      </a:endParaRPr>
                    </a:p>
                    <a:p>
                      <a:endParaRPr b="0" lang="fr-FR" sz="2200" spc="-1" strike="noStrike">
                        <a:latin typeface="Arial"/>
                      </a:endParaRPr>
                    </a:p>
                    <a:p>
                      <a:r>
                        <a:rPr b="0" lang="fr-FR" sz="2200" spc="-1" strike="noStrike">
                          <a:latin typeface="Arial"/>
                        </a:rPr>
                        <a:t>KIT: 50k / month</a:t>
                      </a:r>
                      <a:endParaRPr b="0" lang="fr-FR" sz="2200" spc="-1" strike="noStrike">
                        <a:latin typeface="Arial"/>
                      </a:endParaRPr>
                    </a:p>
                    <a:p>
                      <a:endParaRPr b="0" lang="fr-FR" sz="2200" spc="-1" strike="noStrike">
                        <a:latin typeface="Arial"/>
                      </a:endParaRPr>
                    </a:p>
                    <a:p>
                      <a:endParaRPr b="0" lang="fr-FR" sz="2200" spc="-1" strike="noStrike">
                        <a:latin typeface="Arial"/>
                      </a:endParaRPr>
                    </a:p>
                    <a:p>
                      <a:r>
                        <a:rPr b="0" lang="fr-FR" sz="2200" spc="-1" strike="noStrike">
                          <a:latin typeface="Arial"/>
                        </a:rPr>
                        <a:t>KIT + TABLES (2): 75k / month</a:t>
                      </a:r>
                      <a:endParaRPr b="0" lang="fr-FR" sz="2200" spc="-1" strike="noStrike">
                        <a:latin typeface="Arial"/>
                      </a:endParaRPr>
                    </a:p>
                    <a:p>
                      <a:endParaRPr b="0" lang="fr-FR" sz="2200" spc="-1" strike="noStrike">
                        <a:latin typeface="Arial"/>
                      </a:endParaRPr>
                    </a:p>
                    <a:p>
                      <a:endParaRPr b="0" lang="fr-FR" sz="2200" spc="-1" strike="noStrike">
                        <a:latin typeface="Arial"/>
                      </a:endParaRPr>
                    </a:p>
                  </a:txBody>
                  <a:tcPr marL="91440" marR="91440">
                    <a:noFill/>
                  </a:tcPr>
                </a:tc>
                <a:tc>
                  <a:txBody>
                    <a:bodyPr>
                      <a:noAutofit/>
                    </a:bodyPr>
                    <a:p>
                      <a:endParaRPr b="0" lang="fr-FR" sz="2200" spc="-1" strike="noStrike">
                        <a:latin typeface="Arial"/>
                      </a:endParaRPr>
                    </a:p>
                    <a:p>
                      <a:r>
                        <a:rPr b="0" lang="fr-FR" sz="2200" spc="-1" strike="noStrike" u="sng">
                          <a:uFillTx/>
                          <a:latin typeface="Arial"/>
                        </a:rPr>
                        <a:t>License: 20M</a:t>
                      </a:r>
                      <a:endParaRPr b="0" lang="fr-FR" sz="2200" spc="-1" strike="noStrike">
                        <a:latin typeface="Arial"/>
                      </a:endParaRPr>
                    </a:p>
                    <a:p>
                      <a:endParaRPr b="0" lang="fr-FR" sz="2200" spc="-1" strike="noStrike">
                        <a:latin typeface="Arial"/>
                      </a:endParaRPr>
                    </a:p>
                    <a:p>
                      <a:r>
                        <a:rPr b="0" lang="fr-FR" sz="2200" spc="-1" strike="noStrike" u="sng">
                          <a:uFillTx/>
                          <a:latin typeface="Arial"/>
                        </a:rPr>
                        <a:t>Maintenance</a:t>
                      </a:r>
                      <a:r>
                        <a:rPr b="0" lang="fr-FR" sz="2200" spc="-1" strike="noStrike">
                          <a:latin typeface="Arial"/>
                        </a:rPr>
                        <a:t>: 10k / month</a:t>
                      </a:r>
                      <a:endParaRPr b="0" lang="fr-FR" sz="2200" spc="-1" strike="noStrike">
                        <a:latin typeface="Arial"/>
                      </a:endParaRPr>
                    </a:p>
                  </a:txBody>
                  <a:tcPr marL="91440" marR="91440">
                    <a:noFill/>
                  </a:tcPr>
                </a:tc>
              </a:tr>
            </a:tbl>
          </a:graphicData>
        </a:graphic>
      </p:graphicFrame>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3857</TotalTime>
  <Application>LibreOffice/6.1.5.2$Linux_X86_64 LibreOffice_project/10$Build-2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2013-09-17T17:12:18Z</dcterms:created>
  <dc:creator>Stuart Coulson</dc:creator>
  <dc:description/>
  <dc:language>fr-FR</dc:language>
  <cp:lastModifiedBy/>
  <cp:lastPrinted>2018-10-12T15:09:51Z</cp:lastPrinted>
  <dcterms:modified xsi:type="dcterms:W3CDTF">2020-09-27T14:05:12Z</dcterms:modified>
  <cp:revision>84</cp:revision>
  <dc:subject/>
  <dc:title>Business Model Canvas for Social Enterprise BMC4SE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16.0016</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vt:i4>
  </property>
  <property fmtid="{D5CDD505-2E9C-101B-9397-08002B2CF9AE}" pid="8" name="PresentationFormat">
    <vt:lpwstr>Personnalisé</vt:lpwstr>
  </property>
  <property fmtid="{D5CDD505-2E9C-101B-9397-08002B2CF9AE}" pid="9" name="ScaleCrop">
    <vt:bool>0</vt:bool>
  </property>
  <property fmtid="{D5CDD505-2E9C-101B-9397-08002B2CF9AE}" pid="10" name="ShareDoc">
    <vt:bool>0</vt:bool>
  </property>
  <property fmtid="{D5CDD505-2E9C-101B-9397-08002B2CF9AE}" pid="11" name="Slides">
    <vt:i4>2</vt:i4>
  </property>
</Properties>
</file>