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3" r:id="rId3"/>
    <p:sldId id="304" r:id="rId4"/>
    <p:sldId id="256" r:id="rId5"/>
    <p:sldId id="261" r:id="rId6"/>
    <p:sldId id="257" r:id="rId8"/>
    <p:sldId id="258" r:id="rId9"/>
    <p:sldId id="259" r:id="rId10"/>
    <p:sldId id="260" r:id="rId11"/>
    <p:sldId id="286" r:id="rId12"/>
    <p:sldId id="287" r:id="rId13"/>
    <p:sldId id="289" r:id="rId14"/>
    <p:sldId id="292" r:id="rId15"/>
    <p:sldId id="290" r:id="rId16"/>
    <p:sldId id="266" r:id="rId17"/>
    <p:sldId id="285" r:id="rId18"/>
    <p:sldId id="300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A568D5"/>
    <a:srgbClr val="301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png"/><Relationship Id="rId7" Type="http://schemas.openxmlformats.org/officeDocument/2006/relationships/image" Target="../media/image15.png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1. INTRODUCTION</a:t>
            </a:r>
            <a:endParaRPr lang="en-IN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1.1 OVERVIEW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Meaning of political analysis?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</a:t>
            </a:r>
            <a:r>
              <a:rPr lang="en-IN" altLang="en-US" sz="2000">
                <a:latin typeface="Bahnschrift" panose="020B0502040204020203" charset="0"/>
                <a:cs typeface="Bahnschrift" panose="020B0502040204020203" charset="0"/>
              </a:rPr>
              <a:t> political analysis is the understanding of political actions for </a:t>
            </a:r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Bahnschrift" panose="020B0502040204020203" charset="0"/>
                <a:cs typeface="Bahnschrift" panose="020B0502040204020203" charset="0"/>
              </a:rPr>
              <a:t>                                       LOK SABHA 2019</a:t>
            </a:r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LINK: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1. </a:t>
            </a:r>
            <a:r>
              <a:rPr lang="en-IN" alt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</a:rPr>
              <a:t>https://github.com/ponselvi2003/political_juggernauts-       </a:t>
            </a:r>
            <a:endParaRPr lang="en-IN" altLang="en-US" sz="1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</a:rPr>
              <a:t>NM2023TMID02655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2. </a:t>
            </a: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</a:rPr>
              <a:t>http://public.tableau.com/app/profile/pappu.m2650/vizzes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CONTENT</a:t>
            </a:r>
            <a:endParaRPr lang="en-IN" altLang="en-US" sz="2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                 Content analysis involves systematic study of messages conveyed in natural language text. In political research for LOK SABHA ANALYSIS 2019</a:t>
            </a:r>
            <a:endParaRPr lang="en-IN" altLang="en-US" sz="2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  </a:t>
            </a:r>
            <a:endParaRPr lang="en-IN" altLang="en-US" sz="2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VISUALIZATION</a:t>
            </a:r>
            <a:endParaRPr lang="en-IN" altLang="en-US" sz="40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Screenshot (9)"/>
          <p:cNvPicPr>
            <a:picLocks noChangeAspect="1"/>
          </p:cNvPicPr>
          <p:nvPr>
            <p:ph sz="half" idx="1"/>
          </p:nvPr>
        </p:nvPicPr>
        <p:blipFill>
          <a:blip r:embed="rId1"/>
          <a:srcRect l="20601" t="31982" r="19788" b="5077"/>
          <a:stretch>
            <a:fillRect/>
          </a:stretch>
        </p:blipFill>
        <p:spPr>
          <a:xfrm>
            <a:off x="609600" y="3005455"/>
            <a:ext cx="4523105" cy="268541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0" name="Content Placeholder 9" descr="Screenshot (10)"/>
          <p:cNvPicPr>
            <a:picLocks noChangeAspect="1"/>
          </p:cNvPicPr>
          <p:nvPr>
            <p:ph sz="half" idx="2"/>
          </p:nvPr>
        </p:nvPicPr>
        <p:blipFill>
          <a:blip r:embed="rId2"/>
          <a:srcRect l="22703" t="27751" r="23077" b="5077"/>
          <a:stretch>
            <a:fillRect/>
          </a:stretch>
        </p:blipFill>
        <p:spPr>
          <a:xfrm>
            <a:off x="7009130" y="2835910"/>
            <a:ext cx="4283710" cy="29845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1" name="Text Box 10"/>
          <p:cNvSpPr txBox="1"/>
          <p:nvPr/>
        </p:nvSpPr>
        <p:spPr>
          <a:xfrm>
            <a:off x="2668905" y="1493520"/>
            <a:ext cx="1162050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2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666480" y="1494790"/>
            <a:ext cx="1192530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3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46480" y="2092325"/>
            <a:ext cx="440690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Gender &amp; education wise General votes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128000" y="2092325"/>
            <a:ext cx="275082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State wise Winners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950450" y="710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VISUALIZATION</a:t>
            </a:r>
            <a:endParaRPr lang="en-IN" altLang="en-US" sz="40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 descr="Screenshot (11)"/>
          <p:cNvPicPr>
            <a:picLocks noChangeAspect="1"/>
          </p:cNvPicPr>
          <p:nvPr>
            <p:ph sz="half" idx="1"/>
          </p:nvPr>
        </p:nvPicPr>
        <p:blipFill>
          <a:blip r:embed="rId1"/>
          <a:srcRect l="18040" t="26942" r="18224" b="5951"/>
          <a:stretch>
            <a:fillRect/>
          </a:stretch>
        </p:blipFill>
        <p:spPr>
          <a:xfrm>
            <a:off x="796290" y="3291205"/>
            <a:ext cx="4253230" cy="25177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7" name="Content Placeholder 6" descr="Screenshot (12)"/>
          <p:cNvPicPr>
            <a:picLocks noChangeAspect="1"/>
          </p:cNvPicPr>
          <p:nvPr>
            <p:ph sz="half" idx="2"/>
          </p:nvPr>
        </p:nvPicPr>
        <p:blipFill>
          <a:blip r:embed="rId2"/>
          <a:srcRect l="18410" t="27814" r="15833" b="6456"/>
          <a:stretch>
            <a:fillRect/>
          </a:stretch>
        </p:blipFill>
        <p:spPr>
          <a:xfrm>
            <a:off x="6745605" y="3378200"/>
            <a:ext cx="4326255" cy="243141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Text Box 9"/>
          <p:cNvSpPr txBox="1"/>
          <p:nvPr/>
        </p:nvSpPr>
        <p:spPr>
          <a:xfrm>
            <a:off x="2446655" y="1783715"/>
            <a:ext cx="1443355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: 4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246110" y="1769110"/>
            <a:ext cx="1607820" cy="3829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p>
            <a:r>
              <a:rPr lang="en-IN" altLang="en-US"/>
              <a:t>Activity : 5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36650" y="2399030"/>
            <a:ext cx="3763010" cy="64516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State wise General Votes and</a:t>
            </a:r>
            <a:endParaRPr lang="en-IN" altLang="en-US"/>
          </a:p>
          <a:p>
            <a:r>
              <a:rPr lang="en-IN" altLang="en-US"/>
              <a:t>Postal votes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478395" y="2581275"/>
            <a:ext cx="3142615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State Wise Criminal Cases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VISUALIZATION</a:t>
            </a:r>
            <a:endParaRPr lang="en-US"/>
          </a:p>
        </p:txBody>
      </p:sp>
      <p:pic>
        <p:nvPicPr>
          <p:cNvPr id="5" name="Content Placeholder 4" descr="Screenshot (13)"/>
          <p:cNvPicPr>
            <a:picLocks noChangeAspect="1"/>
          </p:cNvPicPr>
          <p:nvPr>
            <p:ph sz="half" idx="1"/>
          </p:nvPr>
        </p:nvPicPr>
        <p:blipFill>
          <a:blip r:embed="rId1"/>
          <a:srcRect l="18349" t="32599" r="16639" b="6021"/>
          <a:stretch>
            <a:fillRect/>
          </a:stretch>
        </p:blipFill>
        <p:spPr>
          <a:xfrm>
            <a:off x="871855" y="3156585"/>
            <a:ext cx="4953635" cy="262953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Content Placeholder 5" descr="Screenshot (14)"/>
          <p:cNvPicPr>
            <a:picLocks noChangeAspect="1"/>
          </p:cNvPicPr>
          <p:nvPr>
            <p:ph sz="half" idx="2"/>
          </p:nvPr>
        </p:nvPicPr>
        <p:blipFill>
          <a:blip r:embed="rId2"/>
          <a:srcRect l="15731" t="27459" r="16792" b="5518"/>
          <a:stretch>
            <a:fillRect/>
          </a:stretch>
        </p:blipFill>
        <p:spPr>
          <a:xfrm>
            <a:off x="6690995" y="3155950"/>
            <a:ext cx="4891405" cy="273177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3" name="Text Box 2"/>
          <p:cNvSpPr txBox="1"/>
          <p:nvPr/>
        </p:nvSpPr>
        <p:spPr>
          <a:xfrm>
            <a:off x="2513965" y="1727835"/>
            <a:ext cx="1668780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: 6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95640" y="1657350"/>
            <a:ext cx="1469390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: 7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66470" y="2442210"/>
            <a:ext cx="476377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Constituency wise Winners and Electors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603490" y="2406650"/>
            <a:ext cx="263906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Party wise Winners 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VISUALIZATION</a:t>
            </a:r>
            <a:endParaRPr lang="en-US"/>
          </a:p>
        </p:txBody>
      </p:sp>
      <p:pic>
        <p:nvPicPr>
          <p:cNvPr id="5" name="Content Placeholder 4" descr="Screenshot (15)"/>
          <p:cNvPicPr>
            <a:picLocks noChangeAspect="1"/>
          </p:cNvPicPr>
          <p:nvPr>
            <p:ph sz="half" idx="1"/>
          </p:nvPr>
        </p:nvPicPr>
        <p:blipFill>
          <a:blip r:embed="rId1"/>
          <a:srcRect l="16899" t="30564" r="18373" b="6524"/>
          <a:stretch>
            <a:fillRect/>
          </a:stretch>
        </p:blipFill>
        <p:spPr>
          <a:xfrm>
            <a:off x="797560" y="3321685"/>
            <a:ext cx="4570730" cy="24968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pic>
        <p:nvPicPr>
          <p:cNvPr id="6" name="Content Placeholder 5" descr="Screenshot (16)"/>
          <p:cNvPicPr>
            <a:picLocks noChangeAspect="1"/>
          </p:cNvPicPr>
          <p:nvPr>
            <p:ph sz="half" idx="2"/>
          </p:nvPr>
        </p:nvPicPr>
        <p:blipFill>
          <a:blip r:embed="rId2"/>
          <a:srcRect l="16061" t="28026" r="17488" b="6524"/>
          <a:stretch>
            <a:fillRect/>
          </a:stretch>
        </p:blipFill>
        <p:spPr>
          <a:xfrm>
            <a:off x="7128510" y="3250565"/>
            <a:ext cx="4637405" cy="256794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4" name="Text Box 3"/>
          <p:cNvSpPr txBox="1"/>
          <p:nvPr/>
        </p:nvSpPr>
        <p:spPr>
          <a:xfrm>
            <a:off x="2210435" y="1687830"/>
            <a:ext cx="1744980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: 8  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420100" y="1687830"/>
            <a:ext cx="1577340" cy="3683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p>
            <a:r>
              <a:rPr lang="en-IN" altLang="en-US"/>
              <a:t>Activity : 9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16330" y="2350770"/>
            <a:ext cx="406400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Winners by Education and Category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818120" y="2292985"/>
            <a:ext cx="278130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Party Wise Posral Votes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10. DESIGN OF DASHBOARD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Dashboard 1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Dashboard 2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Picture 4" descr="Screenshot (19)"/>
          <p:cNvPicPr>
            <a:picLocks noChangeAspect="1"/>
          </p:cNvPicPr>
          <p:nvPr/>
        </p:nvPicPr>
        <p:blipFill>
          <a:blip r:embed="rId1"/>
          <a:srcRect l="19960" t="15215" r="19780" b="7224"/>
          <a:stretch>
            <a:fillRect/>
          </a:stretch>
        </p:blipFill>
        <p:spPr>
          <a:xfrm>
            <a:off x="1278255" y="3070860"/>
            <a:ext cx="4048125" cy="347535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Text Box 5"/>
          <p:cNvSpPr txBox="1"/>
          <p:nvPr/>
        </p:nvSpPr>
        <p:spPr>
          <a:xfrm>
            <a:off x="429895" y="2125345"/>
            <a:ext cx="5093970" cy="561975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noAutofit/>
          </a:bodyPr>
          <a:p>
            <a:r>
              <a:rPr lang="en-IN" altLang="en-US" sz="1600" b="1">
                <a:latin typeface="Bahnschrift" panose="020B0502040204020203" charset="0"/>
                <a:cs typeface="Bahnschrift" panose="020B0502040204020203" charset="0"/>
              </a:rPr>
              <a:t>open the dashboard 1 then</a:t>
            </a:r>
            <a:endParaRPr lang="en-IN" altLang="en-US" sz="1600" b="1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1600" b="1">
                <a:latin typeface="Bahnschrift" panose="020B0502040204020203" charset="0"/>
                <a:cs typeface="Bahnschrift" panose="020B0502040204020203" charset="0"/>
              </a:rPr>
              <a:t>selected the sheets below six  and edit</a:t>
            </a:r>
            <a:endParaRPr lang="en-IN" altLang="en-US" sz="1600" b="1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7" name="Picture 6" descr="Screenshot (18)"/>
          <p:cNvPicPr>
            <a:picLocks noChangeAspect="1"/>
          </p:cNvPicPr>
          <p:nvPr/>
        </p:nvPicPr>
        <p:blipFill>
          <a:blip r:embed="rId2"/>
          <a:srcRect l="21750" t="25517" r="20536" b="5179"/>
          <a:stretch>
            <a:fillRect/>
          </a:stretch>
        </p:blipFill>
        <p:spPr>
          <a:xfrm>
            <a:off x="6372860" y="3070860"/>
            <a:ext cx="4767580" cy="321945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9" name="Text Box 8"/>
          <p:cNvSpPr txBox="1"/>
          <p:nvPr/>
        </p:nvSpPr>
        <p:spPr>
          <a:xfrm>
            <a:off x="6197600" y="2233295"/>
            <a:ext cx="5733415" cy="34544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noAutofit/>
          </a:bodyPr>
          <a:p>
            <a:r>
              <a:rPr lang="en-IN" altLang="en-US" sz="1600" b="1"/>
              <a:t>open the dashboard 2 and selected the sheets and edit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b="1">
                <a:latin typeface="Arial Black" panose="020B0A04020102020204" charset="0"/>
                <a:cs typeface="Arial Black" panose="020B0A04020102020204" charset="0"/>
              </a:rPr>
              <a:t>11.STORY CREATED</a:t>
            </a:r>
            <a:endParaRPr lang="en-IN" alt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0" y="1730375"/>
            <a:ext cx="4571365" cy="843915"/>
          </a:xfrm>
          <a:solidFill>
            <a:srgbClr val="A568D5"/>
          </a:solidFill>
        </p:spPr>
        <p:txBody>
          <a:bodyPr/>
          <a:p>
            <a:pPr marL="0" indent="0">
              <a:buNone/>
            </a:pPr>
            <a:r>
              <a:rPr lang="en-IN" altLang="en-US" sz="2000">
                <a:latin typeface="Bahnschrift" panose="020B0502040204020203" charset="0"/>
                <a:cs typeface="Bahnschrift" panose="020B0502040204020203" charset="0"/>
              </a:rPr>
              <a:t>story created same procedure of dashboard created </a:t>
            </a:r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9" name="Content Placeholder 8" descr="Screenshot (1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8330" y="1398270"/>
            <a:ext cx="2184400" cy="1228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5450" y="2887345"/>
            <a:ext cx="4064000" cy="706755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 sz="2000" b="1">
                <a:latin typeface="Bahnschrift" panose="020B0502040204020203" charset="0"/>
                <a:cs typeface="Bahnschrift" panose="020B0502040204020203" charset="0"/>
              </a:rPr>
              <a:t> Example : Activity :1  to Activity : 9 and added the Dsahboard’s</a:t>
            </a:r>
            <a:endParaRPr lang="en-IN" altLang="en-US" sz="20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5450" y="4037965"/>
            <a:ext cx="4064000" cy="101473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 sz="2000">
                <a:latin typeface="Bahnschrift" panose="020B0502040204020203" charset="0"/>
                <a:cs typeface="Bahnschrift" panose="020B0502040204020203" charset="0"/>
              </a:rPr>
              <a:t>created the story one by one sheets with captain and added to Dashboard 1 and 2 </a:t>
            </a:r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0" name="Picture 9" descr="Screenshot (1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80" y="1380490"/>
            <a:ext cx="2216150" cy="1245870"/>
          </a:xfrm>
          <a:prstGeom prst="rect">
            <a:avLst/>
          </a:prstGeom>
        </p:spPr>
      </p:pic>
      <p:pic>
        <p:nvPicPr>
          <p:cNvPr id="13" name="Picture 12" descr="Screenshot (1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0" y="2332990"/>
            <a:ext cx="2352675" cy="1322705"/>
          </a:xfrm>
          <a:prstGeom prst="rect">
            <a:avLst/>
          </a:prstGeom>
        </p:spPr>
      </p:pic>
      <p:pic>
        <p:nvPicPr>
          <p:cNvPr id="14" name="Picture 13" descr="Screenshot (1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495" y="2626360"/>
            <a:ext cx="1396365" cy="785495"/>
          </a:xfrm>
          <a:prstGeom prst="rect">
            <a:avLst/>
          </a:prstGeom>
        </p:spPr>
      </p:pic>
      <p:pic>
        <p:nvPicPr>
          <p:cNvPr id="15" name="Picture 14" descr="Screenshot (14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45" y="2626360"/>
            <a:ext cx="2152650" cy="1210310"/>
          </a:xfrm>
          <a:prstGeom prst="rect">
            <a:avLst/>
          </a:prstGeom>
        </p:spPr>
      </p:pic>
      <p:pic>
        <p:nvPicPr>
          <p:cNvPr id="16" name="Picture 15" descr="Screenshot (16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8890" y="3655695"/>
            <a:ext cx="2015490" cy="1133475"/>
          </a:xfrm>
          <a:prstGeom prst="rect">
            <a:avLst/>
          </a:prstGeom>
        </p:spPr>
      </p:pic>
      <p:pic>
        <p:nvPicPr>
          <p:cNvPr id="17" name="Picture 16" descr="Screenshot (1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60" y="3836670"/>
            <a:ext cx="2520950" cy="1417320"/>
          </a:xfrm>
          <a:prstGeom prst="rect">
            <a:avLst/>
          </a:prstGeom>
        </p:spPr>
      </p:pic>
      <p:pic>
        <p:nvPicPr>
          <p:cNvPr id="18" name="Picture 17" descr="Screenshot (1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410" y="3655695"/>
            <a:ext cx="1808480" cy="1017270"/>
          </a:xfrm>
          <a:prstGeom prst="rect">
            <a:avLst/>
          </a:prstGeom>
        </p:spPr>
      </p:pic>
      <p:pic>
        <p:nvPicPr>
          <p:cNvPr id="19" name="Picture 18" descr="Screenshot (7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5495" y="4651375"/>
            <a:ext cx="1788795" cy="100584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25450" y="5547360"/>
            <a:ext cx="4064000" cy="3683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Story was created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12. Tableau public created</a:t>
            </a:r>
            <a:endParaRPr lang="en-IN" altLang="en-US" sz="4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215" y="1600200"/>
            <a:ext cx="5384800" cy="5051425"/>
          </a:xfrm>
          <a:solidFill>
            <a:srgbClr val="A568D5"/>
          </a:solidFill>
        </p:spPr>
        <p:txBody>
          <a:bodyPr/>
          <a:p>
            <a:pPr marL="0" indent="0">
              <a:buNone/>
            </a:pPr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open in sever and used to the link of </a:t>
            </a: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Bahnschrift" panose="020B0502040204020203" charset="0"/>
                <a:cs typeface="Bahnschrift" panose="020B0502040204020203" charset="0"/>
              </a:rPr>
              <a:t>https://public.tableau.com </a:t>
            </a:r>
            <a:r>
              <a:rPr lang="en-IN" altLang="en-US" sz="20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and connected.</a:t>
            </a: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created the User Name and Password.</a:t>
            </a: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created the  account for tableau public.</a:t>
            </a: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Then  share  to  the Dashboard 1 and 2, and Story  into   the  Tableau  publishing  Server.</a:t>
            </a: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uploaded to the public </a:t>
            </a: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</a:rPr>
              <a:t>Then  copy to the final link , and  check   to  the proflie.</a:t>
            </a:r>
            <a:endParaRPr lang="en-IN" altLang="en-US" sz="200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6" name="Content Placeholder 5" descr="Screenshot_2023-10-14-20-36-29-701_com.google.android.apps.docs"/>
          <p:cNvPicPr>
            <a:picLocks noChangeAspect="1"/>
          </p:cNvPicPr>
          <p:nvPr>
            <p:ph sz="half" idx="2"/>
          </p:nvPr>
        </p:nvPicPr>
        <p:blipFill>
          <a:blip r:embed="rId1"/>
          <a:srcRect l="11582" t="24812" r="3144" b="28432"/>
          <a:stretch>
            <a:fillRect/>
          </a:stretch>
        </p:blipFill>
        <p:spPr>
          <a:xfrm>
            <a:off x="7770495" y="1600200"/>
            <a:ext cx="3561715" cy="4340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13.APPLICATION &amp; CONCLUSION</a:t>
            </a:r>
            <a:endParaRPr lang="en-IN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political theory helps bureaucrats, politicans,government officers and advocates to interpret the laws and constitution.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             </a:t>
            </a:r>
            <a:r>
              <a:rPr lang="en-IN" altLang="en-US" sz="2800">
                <a:latin typeface="Arial Black" panose="020B0A04020102020204" charset="0"/>
                <a:cs typeface="Arial Black" panose="020B0A04020102020204" charset="0"/>
              </a:rPr>
              <a:t>FUTURESCOPE:</a:t>
            </a:r>
            <a:r>
              <a:rPr lang="en-IN" altLang="en-US" sz="360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A POLITICAL ANALYSIS can find work in different government offices and in private sector organisations as well.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recap the main points of your arguments , recalling (very briefly) how it challenges or supports the author you are discussing.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    ------------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  </a:t>
            </a:r>
            <a:r>
              <a:rPr lang="en-IN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 Black" panose="020B0A04020102020204" charset="0"/>
                <a:cs typeface="Arial Black" panose="020B0A04020102020204" charset="0"/>
              </a:rPr>
              <a:t>THANKYOU </a:t>
            </a:r>
            <a:endParaRPr lang="en-IN" altLang="en-US" sz="2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2. purpose</a:t>
            </a:r>
            <a:endParaRPr lang="en-IN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policy Analysis is the process of identifying potential policy options that could address yours problems and then comparing those options to choose the most effective,efficient,and feasible one.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                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        </a:t>
            </a:r>
            <a:r>
              <a:rPr lang="en-IN" altLang="en-US" sz="2800">
                <a:latin typeface="Arial Black" panose="020B0A04020102020204" charset="0"/>
                <a:cs typeface="Arial Black" panose="020B0A04020102020204" charset="0"/>
              </a:rPr>
              <a:t>1.3 ADVANTAGE &amp; DISADVANTAGE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Its helps raise good citizens and good leaders.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methodological issues and people rely so much on technoloy that their physical health is affected.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                  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 Black" panose="020B0A04020102020204" charset="0"/>
                <a:cs typeface="Arial Black" panose="020B0A04020102020204" charset="0"/>
              </a:rPr>
              <a:t>                                              </a:t>
            </a:r>
            <a:endParaRPr lang="en-IN" alt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3. POLITICAL JUGGERNAUTS</a:t>
            </a:r>
            <a:endParaRPr lang="en-I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A568D5"/>
          </a:solidFill>
        </p:spPr>
        <p:txBody>
          <a:bodyPr/>
          <a:p>
            <a:r>
              <a:rPr lang="en-IN" altLang="en-US" sz="2800">
                <a:latin typeface="Arial Black" panose="020B0A04020102020204" charset="0"/>
                <a:cs typeface="Arial Black" panose="020B0A04020102020204" charset="0"/>
              </a:rPr>
              <a:t>A Quantative Analysis of candidates in the 2019 Lok Sabha Elections</a:t>
            </a:r>
            <a:endParaRPr lang="en-IN" altLang="en-US" sz="28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4. Empathy map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 descr="Screenshot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06235" y="1902460"/>
            <a:ext cx="4968240" cy="3335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56565" y="4260215"/>
            <a:ext cx="5640070" cy="97790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noAutofit/>
          </a:bodyPr>
          <a:p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created the empathy map used to MURAL app</a:t>
            </a:r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55930" y="1902460"/>
            <a:ext cx="5947410" cy="1764665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noAutofit/>
          </a:bodyPr>
          <a:p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step 1- downloaded the MURAL app</a:t>
            </a:r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sign in</a:t>
            </a:r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group title -POLITICAL JUGGERNAUTS</a:t>
            </a:r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created the project with teamwork</a:t>
            </a:r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  <a:p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5.Brainstorming map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Content Placeholder 3" descr="Screenshot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30620" y="2159000"/>
            <a:ext cx="5351780" cy="30092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2159000"/>
            <a:ext cx="4750435" cy="225425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noAutofit/>
          </a:bodyPr>
          <a:p>
            <a:r>
              <a:rPr lang="en-IN" altLang="en-US" sz="2800">
                <a:latin typeface="Bahnschrift" panose="020B0502040204020203" charset="0"/>
                <a:cs typeface="Bahnschrift" panose="020B0502040204020203" charset="0"/>
              </a:rPr>
              <a:t>created to the Brainstorming map</a:t>
            </a:r>
            <a:endParaRPr lang="en-IN" altLang="en-US" sz="28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2800">
                <a:latin typeface="Bahnschrift" panose="020B0502040204020203" charset="0"/>
                <a:cs typeface="Bahnschrift" panose="020B0502040204020203" charset="0"/>
              </a:rPr>
              <a:t>used by MURAL app with team work</a:t>
            </a:r>
            <a:endParaRPr lang="en-IN" altLang="en-US" sz="28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6.Tableau Desktop</a:t>
            </a:r>
            <a:endParaRPr lang="en-I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8" name="Content Placeholder 7" descr="Screenshot (23)"/>
          <p:cNvPicPr>
            <a:picLocks noChangeAspect="1"/>
          </p:cNvPicPr>
          <p:nvPr>
            <p:ph idx="1"/>
          </p:nvPr>
        </p:nvPicPr>
        <p:blipFill>
          <a:blip r:embed="rId1"/>
          <a:srcRect l="14838" t="24593" r="65583" b="34778"/>
          <a:stretch>
            <a:fillRect/>
          </a:stretch>
        </p:blipFill>
        <p:spPr>
          <a:xfrm>
            <a:off x="8168640" y="1830705"/>
            <a:ext cx="3063875" cy="35744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8630" y="2439035"/>
            <a:ext cx="6911975" cy="1999615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 sz="2000">
                <a:latin typeface="Bahnschrift" panose="020B0502040204020203" charset="0"/>
                <a:cs typeface="Bahnschrift" panose="020B0502040204020203" charset="0"/>
              </a:rPr>
              <a:t>Downloaded the Tableau Desktop app (0nly 14 days)</a:t>
            </a:r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  <a:p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2000">
                <a:latin typeface="Bahnschrift" panose="020B0502040204020203" charset="0"/>
                <a:cs typeface="Bahnschrift" panose="020B0502040204020203" charset="0"/>
              </a:rPr>
              <a:t>Then , the group title is   POLITICAL JUGGERNAUTS AND ANALYSIS</a:t>
            </a:r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  <a:p>
            <a:endParaRPr lang="en-IN" altLang="en-US" sz="20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2400"/>
              <a:t>created the project with team  </a:t>
            </a:r>
            <a:r>
              <a:rPr lang="en-IN" altLang="en-US"/>
              <a:t>  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b="1">
                <a:latin typeface="Arial Black" panose="020B0A04020102020204" charset="0"/>
                <a:cs typeface="Arial Black" panose="020B0A04020102020204" charset="0"/>
              </a:rPr>
              <a:t>7. DATASET</a:t>
            </a:r>
            <a:endParaRPr lang="en-IN" alt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Content Placeholder 6" descr="Screenshot (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7475" y="1619250"/>
            <a:ext cx="6627495" cy="37268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2285" y="2124075"/>
            <a:ext cx="4064000" cy="52197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charset="0"/>
                <a:cs typeface="Bahnschrift" panose="020B0502040204020203" charset="0"/>
              </a:rPr>
              <a:t>collected the DATASET</a:t>
            </a:r>
            <a:endParaRPr lang="en-I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7045" y="3060700"/>
            <a:ext cx="4343400" cy="460375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 sz="2400"/>
              <a:t>Edited the DATASET</a:t>
            </a:r>
            <a:endParaRPr lang="en-IN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486410" y="3935730"/>
            <a:ext cx="4187190" cy="460375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 sz="2400">
                <a:latin typeface="Bahnschrift" panose="020B0502040204020203" charset="0"/>
                <a:cs typeface="Bahnschrift" panose="020B0502040204020203" charset="0"/>
              </a:rPr>
              <a:t>It is used for project creating</a:t>
            </a:r>
            <a:endParaRPr lang="en-IN" altLang="en-US" sz="24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8. PROJECTS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Content Placeholder 6" descr="Screenshot_2023-10-14-20-36-07-010_com.google.android.apps.docs"/>
          <p:cNvPicPr>
            <a:picLocks noChangeAspect="1"/>
          </p:cNvPicPr>
          <p:nvPr>
            <p:ph sz="half" idx="1"/>
          </p:nvPr>
        </p:nvPicPr>
        <p:blipFill>
          <a:blip r:embed="rId1"/>
          <a:srcRect l="6236" t="31747" r="5519" b="4785"/>
          <a:stretch>
            <a:fillRect/>
          </a:stretch>
        </p:blipFill>
        <p:spPr>
          <a:xfrm>
            <a:off x="6221730" y="2061845"/>
            <a:ext cx="2221230" cy="3915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 descr="Screenshot (19)"/>
          <p:cNvPicPr>
            <a:picLocks noChangeAspect="1"/>
          </p:cNvPicPr>
          <p:nvPr>
            <p:ph sz="half" idx="2"/>
          </p:nvPr>
        </p:nvPicPr>
        <p:blipFill>
          <a:blip r:embed="rId2"/>
          <a:srcRect l="19776" t="18157" r="19776" b="8106"/>
          <a:stretch>
            <a:fillRect/>
          </a:stretch>
        </p:blipFill>
        <p:spPr>
          <a:xfrm>
            <a:off x="8829675" y="1724025"/>
            <a:ext cx="2619375" cy="17964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creenshot (18)"/>
          <p:cNvPicPr>
            <a:picLocks noChangeAspect="1"/>
          </p:cNvPicPr>
          <p:nvPr/>
        </p:nvPicPr>
        <p:blipFill>
          <a:blip r:embed="rId3"/>
          <a:srcRect l="18394" t="25176" r="22261" b="4633"/>
          <a:stretch>
            <a:fillRect/>
          </a:stretch>
        </p:blipFill>
        <p:spPr>
          <a:xfrm>
            <a:off x="9012555" y="4134485"/>
            <a:ext cx="2204085" cy="1474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 Box 9"/>
          <p:cNvSpPr txBox="1"/>
          <p:nvPr/>
        </p:nvSpPr>
        <p:spPr>
          <a:xfrm>
            <a:off x="966470" y="2061845"/>
            <a:ext cx="4064000" cy="64516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USED TO THE LINKS TO HOW TO CREAED THE PROJECTS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966470" y="3350895"/>
            <a:ext cx="4064000" cy="64516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/>
              <a:t>IT IS DATA VISUALIZATION PROJECTS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p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9.VISUALIZATION’S</a:t>
            </a:r>
            <a:endParaRPr lang="en-IN" altLang="en-US" sz="40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Screenshot (7)"/>
          <p:cNvPicPr>
            <a:picLocks noChangeAspect="1"/>
          </p:cNvPicPr>
          <p:nvPr>
            <p:ph sz="half" idx="2"/>
          </p:nvPr>
        </p:nvPicPr>
        <p:blipFill>
          <a:blip r:embed="rId1"/>
          <a:srcRect l="21568" t="34525" r="19693" b="5220"/>
          <a:stretch>
            <a:fillRect/>
          </a:stretch>
        </p:blipFill>
        <p:spPr>
          <a:xfrm>
            <a:off x="4491355" y="3078480"/>
            <a:ext cx="3525520" cy="203390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7" name="Content Placeholder 6" descr="Screenshot (6)"/>
          <p:cNvPicPr>
            <a:picLocks noChangeAspect="1"/>
          </p:cNvPicPr>
          <p:nvPr>
            <p:ph sz="half" idx="1"/>
          </p:nvPr>
        </p:nvPicPr>
        <p:blipFill>
          <a:blip r:embed="rId2"/>
          <a:srcRect l="19513" t="35203" r="19982" b="8286"/>
          <a:stretch>
            <a:fillRect/>
          </a:stretch>
        </p:blipFill>
        <p:spPr>
          <a:xfrm>
            <a:off x="247015" y="3078480"/>
            <a:ext cx="3976370" cy="197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Text Box 9"/>
          <p:cNvSpPr txBox="1"/>
          <p:nvPr/>
        </p:nvSpPr>
        <p:spPr>
          <a:xfrm>
            <a:off x="5128895" y="1771015"/>
            <a:ext cx="3078480" cy="398780"/>
          </a:xfrm>
          <a:prstGeom prst="rect">
            <a:avLst/>
          </a:prstGeom>
          <a:solidFill>
            <a:srgbClr val="A568D5"/>
          </a:solidFill>
        </p:spPr>
        <p:txBody>
          <a:bodyPr wrap="square" rtlCol="0">
            <a:spAutoFit/>
          </a:bodyPr>
          <a:p>
            <a:r>
              <a:rPr lang="en-IN" altLang="en-US" sz="2000" b="1">
                <a:latin typeface="Arial Black" panose="020B0A04020102020204" charset="0"/>
                <a:cs typeface="Arial Black" panose="020B0A04020102020204" charset="0"/>
              </a:rPr>
              <a:t>Activity 1: KPI’S</a:t>
            </a:r>
            <a:endParaRPr lang="en-IN" altLang="en-US" sz="20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6" name="Picture 15" descr="Screenshot (8)"/>
          <p:cNvPicPr>
            <a:picLocks noChangeAspect="1"/>
          </p:cNvPicPr>
          <p:nvPr/>
        </p:nvPicPr>
        <p:blipFill>
          <a:blip r:embed="rId3"/>
          <a:srcRect l="20917" t="34397" r="21995" b="7456"/>
          <a:stretch>
            <a:fillRect/>
          </a:stretch>
        </p:blipFill>
        <p:spPr>
          <a:xfrm>
            <a:off x="8284845" y="3078480"/>
            <a:ext cx="3554095" cy="20351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3444</Words>
  <Application>WPS Presentation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 Black</vt:lpstr>
      <vt:lpstr>Bahnschrift</vt:lpstr>
      <vt:lpstr>Microsoft YaHei</vt:lpstr>
      <vt:lpstr>Arial Unicode MS</vt:lpstr>
      <vt:lpstr>Calibri</vt:lpstr>
      <vt:lpstr>Bahnschrift Condensed</vt:lpstr>
      <vt:lpstr>Business Cooperate</vt:lpstr>
      <vt:lpstr>PowerPoint 演示文稿</vt:lpstr>
      <vt:lpstr>PowerPoint 演示文稿</vt:lpstr>
      <vt:lpstr>POLITICAL JUGGERNAUTS</vt:lpstr>
      <vt:lpstr>Empathy map</vt:lpstr>
      <vt:lpstr>Brainstorming map</vt:lpstr>
      <vt:lpstr>Tableau Desktop</vt:lpstr>
      <vt:lpstr>DATASET</vt:lpstr>
      <vt:lpstr>PROJECTS</vt:lpstr>
      <vt:lpstr>VISUALIZATION’S</vt:lpstr>
      <vt:lpstr>VISUALIZATION</vt:lpstr>
      <vt:lpstr>VISUALIZATION</vt:lpstr>
      <vt:lpstr>VISUALIZATION</vt:lpstr>
      <vt:lpstr>VISUALIZATION</vt:lpstr>
      <vt:lpstr>DESIGN OF DASHBOARD</vt:lpstr>
      <vt:lpstr>STORY CREATED</vt:lpstr>
      <vt:lpstr>Tableau public created</vt:lpstr>
      <vt:lpstr>ADVAn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juggernauts</dc:title>
  <dc:creator>ELCOT</dc:creator>
  <cp:lastModifiedBy>ELCOT</cp:lastModifiedBy>
  <cp:revision>8</cp:revision>
  <dcterms:created xsi:type="dcterms:W3CDTF">2023-10-15T02:48:00Z</dcterms:created>
  <dcterms:modified xsi:type="dcterms:W3CDTF">2023-10-15T20:57:54Z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31A2D455069D4B1CA9D53F0498EA79B6_13</vt:lpwstr>
  </property>
  <property fmtid="{D5CDD505-2E9C-101B-9397-08002B2CF9AE}" pid="3" name="KSOProductBuildVer">
    <vt:lpwstr>1033-12.2.0.13215</vt:lpwstr>
  </property>
</Properties>
</file>