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1090" y="1122363"/>
            <a:ext cx="8866909" cy="1343746"/>
          </a:xfrm>
        </p:spPr>
        <p:txBody>
          <a:bodyPr>
            <a:normAutofit fontScale="90000"/>
          </a:bodyPr>
          <a:lstStyle/>
          <a:p>
            <a:r>
              <a:rPr lang="en-US" sz="3200" b="1" dirty="0">
                <a:latin typeface="Arial" panose="020B0604020202020204" pitchFamily="34" charset="0"/>
                <a:cs typeface="Arial" panose="020B0604020202020204" pitchFamily="34" charset="0"/>
              </a:rPr>
              <a:t>"Beyond the Stars: The Imperative of Space Exploration and Colonization"</a:t>
            </a: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564582" y="4821381"/>
            <a:ext cx="3103417" cy="1108363"/>
          </a:xfrm>
        </p:spPr>
        <p:txBody>
          <a:bodyPr>
            <a:noAutofit/>
          </a:bodyPr>
          <a:lstStyle/>
          <a:p>
            <a:r>
              <a:rPr lang="en-US" sz="2400" dirty="0" smtClean="0"/>
              <a:t>RONAK POUDEL</a:t>
            </a:r>
          </a:p>
          <a:p>
            <a:r>
              <a:rPr lang="en-US" sz="2400" dirty="0" smtClean="0"/>
              <a:t>00020736</a:t>
            </a:r>
            <a:endParaRPr lang="en-US" sz="2400" dirty="0"/>
          </a:p>
        </p:txBody>
      </p:sp>
    </p:spTree>
    <p:extLst>
      <p:ext uri="{BB962C8B-B14F-4D97-AF65-F5344CB8AC3E}">
        <p14:creationId xmlns:p14="http://schemas.microsoft.com/office/powerpoint/2010/main" val="343585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74618"/>
            <a:ext cx="9905999" cy="5043055"/>
          </a:xfrm>
        </p:spPr>
        <p:txBody>
          <a:bodyPr>
            <a:normAutofit lnSpcReduction="10000"/>
          </a:bodyPr>
          <a:lstStyle/>
          <a:p>
            <a:pPr marL="0" indent="0">
              <a:buNone/>
            </a:pPr>
            <a:r>
              <a:rPr lang="en-US" dirty="0">
                <a:solidFill>
                  <a:schemeClr val="bg1"/>
                </a:solidFill>
              </a:rPr>
              <a:t>As we venture into space, we must also carry with us a sense of responsibility and ethical consideration. The cosmos is not a pristine playground for exploitation but a delicate balance that requires our stewardship. Space exploration and colonization must be guided by principles that prioritize sustainability, respect for extraterrestrial ecosystems, and the preservation of celestial bodies for future generations.</a:t>
            </a:r>
          </a:p>
          <a:p>
            <a:pPr marL="0" indent="0">
              <a:buNone/>
            </a:pPr>
            <a:r>
              <a:rPr lang="en-US" dirty="0">
                <a:solidFill>
                  <a:schemeClr val="bg1"/>
                </a:solidFill>
              </a:rPr>
              <a:t>Ethical considerations extend to the potential discovery of extraterrestrial life. As we explore other planets and moons, the possibility of finding life beyond Earth becomes more tangible. We must approach this discovery with humility and a commitment to understanding and preserving the diversity of life in the cosmos.</a:t>
            </a:r>
          </a:p>
        </p:txBody>
      </p:sp>
    </p:spTree>
    <p:extLst>
      <p:ext uri="{BB962C8B-B14F-4D97-AF65-F5344CB8AC3E}">
        <p14:creationId xmlns:p14="http://schemas.microsoft.com/office/powerpoint/2010/main" val="256344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65382"/>
            <a:ext cx="9905999" cy="4525819"/>
          </a:xfrm>
        </p:spPr>
        <p:txBody>
          <a:bodyPr>
            <a:normAutofit lnSpcReduction="10000"/>
          </a:bodyPr>
          <a:lstStyle/>
          <a:p>
            <a:pPr marL="0" indent="0">
              <a:buNone/>
            </a:pPr>
            <a:r>
              <a:rPr lang="en-US" dirty="0" smtClean="0">
                <a:solidFill>
                  <a:schemeClr val="bg1"/>
                </a:solidFill>
              </a:rPr>
              <a:t>Upcoming challenges.</a:t>
            </a:r>
          </a:p>
          <a:p>
            <a:pPr marL="0" indent="0">
              <a:buNone/>
            </a:pPr>
            <a:r>
              <a:rPr lang="en-US" dirty="0" smtClean="0">
                <a:solidFill>
                  <a:schemeClr val="bg1"/>
                </a:solidFill>
              </a:rPr>
              <a:t>Undoubtedly</a:t>
            </a:r>
            <a:r>
              <a:rPr lang="en-US" dirty="0">
                <a:solidFill>
                  <a:schemeClr val="bg1"/>
                </a:solidFill>
              </a:rPr>
              <a:t>, the path to space exploration and colonization is fraught with challenges. The vast distances, the harsh conditions, and the physiological effects on the human body pose formidable obstacles. However, history has shown us that the human spirit is indomitable.</a:t>
            </a:r>
          </a:p>
          <a:p>
            <a:pPr marL="0" indent="0">
              <a:buNone/>
            </a:pPr>
            <a:r>
              <a:rPr lang="en-US" dirty="0">
                <a:solidFill>
                  <a:schemeClr val="bg1"/>
                </a:solidFill>
              </a:rPr>
              <a:t>Just as explorers once set sail into the unknown, just as pioneers crossed uncharted territories, so too will we overcome the challenges of space. Technological innovation, scientific ingenuity, and the determination to explore the unknown will propel us forward, opening new chapters in the epic tale of human </a:t>
            </a:r>
            <a:r>
              <a:rPr lang="en-US" dirty="0" smtClean="0">
                <a:solidFill>
                  <a:schemeClr val="bg1"/>
                </a:solidFill>
              </a:rPr>
              <a:t>exploration.</a:t>
            </a:r>
            <a:endParaRPr lang="en-US" dirty="0">
              <a:solidFill>
                <a:schemeClr val="bg1"/>
              </a:solidFill>
            </a:endParaRPr>
          </a:p>
        </p:txBody>
      </p:sp>
    </p:spTree>
    <p:extLst>
      <p:ext uri="{BB962C8B-B14F-4D97-AF65-F5344CB8AC3E}">
        <p14:creationId xmlns:p14="http://schemas.microsoft.com/office/powerpoint/2010/main" val="287871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9127"/>
            <a:ext cx="9905999" cy="4692074"/>
          </a:xfrm>
        </p:spPr>
        <p:txBody>
          <a:bodyPr/>
          <a:lstStyle/>
          <a:p>
            <a:pPr marL="0" indent="0">
              <a:buNone/>
            </a:pPr>
            <a:r>
              <a:rPr lang="en-US" dirty="0" smtClean="0">
                <a:solidFill>
                  <a:schemeClr val="bg1"/>
                </a:solidFill>
              </a:rPr>
              <a:t>Inspiring next generation.</a:t>
            </a:r>
          </a:p>
          <a:p>
            <a:pPr marL="0" indent="0">
              <a:buNone/>
            </a:pPr>
            <a:r>
              <a:rPr lang="en-US" dirty="0" smtClean="0">
                <a:solidFill>
                  <a:schemeClr val="bg1"/>
                </a:solidFill>
              </a:rPr>
              <a:t>One </a:t>
            </a:r>
            <a:r>
              <a:rPr lang="en-US" dirty="0">
                <a:solidFill>
                  <a:schemeClr val="bg1"/>
                </a:solidFill>
              </a:rPr>
              <a:t>of the most profound legacies of space exploration is its ability to inspire. The image of a human setting foot on another celestial body, the photographs of distant planets, and the stories of astronauts overcoming adversity—all these serve as beacons of inspiration for generations to come.</a:t>
            </a:r>
          </a:p>
          <a:p>
            <a:pPr marL="0" indent="0">
              <a:buNone/>
            </a:pPr>
            <a:r>
              <a:rPr lang="en-US" dirty="0">
                <a:solidFill>
                  <a:schemeClr val="bg1"/>
                </a:solidFill>
              </a:rPr>
              <a:t>By investing in space exploration, we invest in the dreams of the next generation. We cultivate a sense of wonder, curiosity, and ambition that transcends the boundaries of our planet. The pursuit of the stars instills in young minds the belief that no challenge is too great, no frontier too distant.</a:t>
            </a:r>
          </a:p>
        </p:txBody>
      </p:sp>
    </p:spTree>
    <p:extLst>
      <p:ext uri="{BB962C8B-B14F-4D97-AF65-F5344CB8AC3E}">
        <p14:creationId xmlns:p14="http://schemas.microsoft.com/office/powerpoint/2010/main" val="318156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39273"/>
            <a:ext cx="9905999" cy="4451928"/>
          </a:xfrm>
        </p:spPr>
        <p:txBody>
          <a:bodyPr>
            <a:normAutofit lnSpcReduction="10000"/>
          </a:bodyPr>
          <a:lstStyle/>
          <a:p>
            <a:pPr marL="0" indent="0">
              <a:buNone/>
            </a:pPr>
            <a:r>
              <a:rPr lang="en-US" dirty="0">
                <a:solidFill>
                  <a:schemeClr val="bg1"/>
                </a:solidFill>
              </a:rPr>
              <a:t>Space education isn't just about facts and figures; it's about cultivating a mindset of curiosity, critical thinking, and problem-solving. By emphasizing the potential for future careers in space science, technology, and exploration, we motivate young minds to envision themselves as the future astronauts, engineers, or scientists who will contribute to humanity's cosmic journey.</a:t>
            </a:r>
          </a:p>
          <a:p>
            <a:pPr marL="0" indent="0">
              <a:buNone/>
            </a:pPr>
            <a:r>
              <a:rPr lang="en-US" dirty="0">
                <a:solidFill>
                  <a:schemeClr val="bg1"/>
                </a:solidFill>
              </a:rPr>
              <a:t>In essence, inspiring the next generation about space is about unveiling the magic of the cosmos, nurturing their curiosity, and empowering them to reach for the stars. It's sowing the seeds of wonder that will grow into a generation passionate about exploring the unknown and advancing our understanding of the universe.</a:t>
            </a:r>
          </a:p>
        </p:txBody>
      </p:sp>
    </p:spTree>
    <p:extLst>
      <p:ext uri="{BB962C8B-B14F-4D97-AF65-F5344CB8AC3E}">
        <p14:creationId xmlns:p14="http://schemas.microsoft.com/office/powerpoint/2010/main" val="259704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65382"/>
            <a:ext cx="9905999" cy="4525819"/>
          </a:xfrm>
        </p:spPr>
        <p:txBody>
          <a:bodyPr>
            <a:normAutofit/>
          </a:bodyPr>
          <a:lstStyle/>
          <a:p>
            <a:pPr marL="0" indent="0">
              <a:buNone/>
            </a:pPr>
            <a:r>
              <a:rPr lang="en-US" dirty="0">
                <a:solidFill>
                  <a:schemeClr val="bg1"/>
                </a:solidFill>
              </a:rPr>
              <a:t>In ending, going into space isn't only about science; it's a way to show how brave and curious we are. Exploring space and living on other planets aren't just fancy things; they're super important for our survival and making our lives better.</a:t>
            </a:r>
          </a:p>
          <a:p>
            <a:pPr marL="0" indent="0">
              <a:buNone/>
            </a:pPr>
            <a:r>
              <a:rPr lang="en-US" dirty="0">
                <a:solidFill>
                  <a:schemeClr val="bg1"/>
                </a:solidFill>
              </a:rPr>
              <a:t>When we think about what's beyond the stars, it's not just empty space; it's like a giant canvas full of exciting things to discover. We can be like builders, creating a future where people live on different planets, solving Earth's problems with ideas from space. So, let's keep looking up and dreaming big because space is full of possibilities just waiting for us to explore!</a:t>
            </a:r>
          </a:p>
          <a:p>
            <a:endParaRPr lang="en-US" dirty="0"/>
          </a:p>
        </p:txBody>
      </p:sp>
    </p:spTree>
    <p:extLst>
      <p:ext uri="{BB962C8B-B14F-4D97-AF65-F5344CB8AC3E}">
        <p14:creationId xmlns:p14="http://schemas.microsoft.com/office/powerpoint/2010/main" val="50161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chemeClr val="bg1"/>
                </a:solidFill>
              </a:rPr>
              <a:t>Together, as guardians of the cosmos, let us embark on this </a:t>
            </a:r>
            <a:r>
              <a:rPr lang="en-US" dirty="0" smtClean="0">
                <a:solidFill>
                  <a:schemeClr val="bg1"/>
                </a:solidFill>
              </a:rPr>
              <a:t>cosmic, </a:t>
            </a:r>
            <a:r>
              <a:rPr lang="en-US" dirty="0">
                <a:solidFill>
                  <a:schemeClr val="bg1"/>
                </a:solidFill>
              </a:rPr>
              <a:t>for in the vastness of space, we find not just the answers to scientific questions but the reflection of our shared humanity.</a:t>
            </a:r>
          </a:p>
          <a:p>
            <a:pPr marL="0" indent="0">
              <a:buNone/>
            </a:pPr>
            <a:r>
              <a:rPr lang="en-US" dirty="0">
                <a:solidFill>
                  <a:schemeClr val="bg1"/>
                </a:solidFill>
              </a:rPr>
              <a:t>Thank you.</a:t>
            </a:r>
          </a:p>
          <a:p>
            <a:endParaRPr lang="en-US" dirty="0">
              <a:solidFill>
                <a:schemeClr val="bg1"/>
              </a:solidFill>
            </a:endParaRPr>
          </a:p>
        </p:txBody>
      </p:sp>
    </p:spTree>
    <p:extLst>
      <p:ext uri="{BB962C8B-B14F-4D97-AF65-F5344CB8AC3E}">
        <p14:creationId xmlns:p14="http://schemas.microsoft.com/office/powerpoint/2010/main" val="122951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539" y="1607127"/>
            <a:ext cx="9905999" cy="4304146"/>
          </a:xfrm>
        </p:spPr>
        <p:txBody>
          <a:bodyPr/>
          <a:lstStyle/>
          <a:p>
            <a:pPr marL="0" indent="0">
              <a:buNone/>
            </a:pPr>
            <a:r>
              <a:rPr lang="en-US" dirty="0">
                <a:solidFill>
                  <a:schemeClr val="bg1"/>
                </a:solidFill>
              </a:rPr>
              <a:t>Ladies and Gentlemen,</a:t>
            </a:r>
          </a:p>
          <a:p>
            <a:pPr marL="0" indent="0">
              <a:buNone/>
            </a:pPr>
            <a:r>
              <a:rPr lang="en-US" dirty="0">
                <a:solidFill>
                  <a:schemeClr val="bg1"/>
                </a:solidFill>
              </a:rPr>
              <a:t>Hello, everyone!</a:t>
            </a:r>
          </a:p>
          <a:p>
            <a:pPr marL="0" indent="0">
              <a:buNone/>
            </a:pPr>
            <a:r>
              <a:rPr lang="en-US" dirty="0">
                <a:solidFill>
                  <a:schemeClr val="bg1"/>
                </a:solidFill>
              </a:rPr>
              <a:t>Today, I'm excited to talk to you about something </a:t>
            </a:r>
            <a:r>
              <a:rPr lang="en-US" dirty="0" smtClean="0">
                <a:solidFill>
                  <a:schemeClr val="bg1"/>
                </a:solidFill>
              </a:rPr>
              <a:t>incredible, a </a:t>
            </a:r>
            <a:r>
              <a:rPr lang="en-US" dirty="0">
                <a:solidFill>
                  <a:schemeClr val="bg1"/>
                </a:solidFill>
              </a:rPr>
              <a:t>journey that's not limited to our Earth but fueled by our shared curiosity, creativity, and bold human spirit. We're diving into space, the vast unknown, and the exciting possibilities of exploring and living beyond our planet.</a:t>
            </a:r>
          </a:p>
          <a:p>
            <a:endParaRPr lang="en-US" dirty="0"/>
          </a:p>
        </p:txBody>
      </p:sp>
    </p:spTree>
    <p:extLst>
      <p:ext uri="{BB962C8B-B14F-4D97-AF65-F5344CB8AC3E}">
        <p14:creationId xmlns:p14="http://schemas.microsoft.com/office/powerpoint/2010/main" val="83128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76218"/>
            <a:ext cx="9905999" cy="4414983"/>
          </a:xfrm>
        </p:spPr>
        <p:txBody>
          <a:bodyPr>
            <a:normAutofit lnSpcReduction="10000"/>
          </a:bodyPr>
          <a:lstStyle/>
          <a:p>
            <a:pPr marL="0" indent="0">
              <a:buNone/>
            </a:pPr>
            <a:r>
              <a:rPr lang="en-US" dirty="0" smtClean="0">
                <a:solidFill>
                  <a:schemeClr val="bg1"/>
                </a:solidFill>
              </a:rPr>
              <a:t>Since humans </a:t>
            </a:r>
            <a:r>
              <a:rPr lang="en-US" dirty="0">
                <a:solidFill>
                  <a:schemeClr val="bg1"/>
                </a:solidFill>
              </a:rPr>
              <a:t>first appeared on Earth, we've always been super curious about things we don't know. This strong desire to learn has driven us to go from drawing on cave walls to landing on the moon. It's like we're programmed to keep pushing our limits and figuring out the mysteries of the universe</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Think about space—the huge, dark area with all the stars, planets, and galaxies. It has fascinated us for a long time. Those shiny stars, mysterious planets, and swirling galaxies have been like a magical invitation that goes beyond time and borders. So, when we explore space, it's not just about science; it's a way for us to show how naturally curious and hungry for knowledge we are.</a:t>
            </a:r>
          </a:p>
        </p:txBody>
      </p:sp>
    </p:spTree>
    <p:extLst>
      <p:ext uri="{BB962C8B-B14F-4D97-AF65-F5344CB8AC3E}">
        <p14:creationId xmlns:p14="http://schemas.microsoft.com/office/powerpoint/2010/main" val="363767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37674"/>
            <a:ext cx="9905999" cy="4987636"/>
          </a:xfrm>
        </p:spPr>
        <p:txBody>
          <a:bodyPr>
            <a:normAutofit/>
          </a:bodyPr>
          <a:lstStyle/>
          <a:p>
            <a:pPr marL="0" indent="0">
              <a:buNone/>
            </a:pPr>
            <a:r>
              <a:rPr lang="en-US" dirty="0">
                <a:solidFill>
                  <a:schemeClr val="bg1"/>
                </a:solidFill>
              </a:rPr>
              <a:t>Exploring space isn't just about going to cool places like the moon or Mars; it's also a story of creating super smart and amazing tools. Like when we landed on the moon with Apollo, sent cool rovers to Mars, and launched Voyager probes into space – those were like hitting the highest point of our cleverness.</a:t>
            </a:r>
          </a:p>
          <a:p>
            <a:pPr marL="0" indent="0">
              <a:buNone/>
            </a:pPr>
            <a:r>
              <a:rPr lang="en-US" dirty="0">
                <a:solidFill>
                  <a:schemeClr val="bg1"/>
                </a:solidFill>
              </a:rPr>
              <a:t>The tricky challenges of space made us think really hard and do things we didn't think were possible. And guess what? Every time we go into space, it's not just about learning about stars and planets. We end up making things that help us here on Earth too. Stuff like satellites that let us talk to people far away, or machines that clean water – all thanks to the brainpower we used to explore space.</a:t>
            </a:r>
          </a:p>
          <a:p>
            <a:endParaRPr lang="en-US" dirty="0"/>
          </a:p>
        </p:txBody>
      </p:sp>
    </p:spTree>
    <p:extLst>
      <p:ext uri="{BB962C8B-B14F-4D97-AF65-F5344CB8AC3E}">
        <p14:creationId xmlns:p14="http://schemas.microsoft.com/office/powerpoint/2010/main" val="177516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468582"/>
            <a:ext cx="9905999" cy="4507344"/>
          </a:xfrm>
        </p:spPr>
        <p:txBody>
          <a:bodyPr/>
          <a:lstStyle/>
          <a:p>
            <a:pPr marL="0" indent="0">
              <a:buNone/>
            </a:pPr>
            <a:r>
              <a:rPr lang="en-US" dirty="0" smtClean="0">
                <a:solidFill>
                  <a:schemeClr val="bg1"/>
                </a:solidFill>
              </a:rPr>
              <a:t>Taking about environmental imperatives, beyond </a:t>
            </a:r>
            <a:r>
              <a:rPr lang="en-US" dirty="0">
                <a:solidFill>
                  <a:schemeClr val="bg1"/>
                </a:solidFill>
              </a:rPr>
              <a:t>the technological marvels and scientific discoveries, there lies a more pressing imperative for space exploration: the environmental challenges that threaten our home planet. Earth, our cradle, is facing unprecedented ecological crises—climate change, resource depletion, and pollution. While we must address these issues on Earth, space exploration offers a unique opportunity to ensure the long-term survival of our species.</a:t>
            </a:r>
            <a:endParaRPr lang="en-US" dirty="0">
              <a:solidFill>
                <a:schemeClr val="bg1"/>
              </a:solidFill>
            </a:endParaRPr>
          </a:p>
        </p:txBody>
      </p:sp>
    </p:spTree>
    <p:extLst>
      <p:ext uri="{BB962C8B-B14F-4D97-AF65-F5344CB8AC3E}">
        <p14:creationId xmlns:p14="http://schemas.microsoft.com/office/powerpoint/2010/main" val="195385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76218"/>
            <a:ext cx="9905999" cy="4414983"/>
          </a:xfrm>
        </p:spPr>
        <p:txBody>
          <a:bodyPr/>
          <a:lstStyle/>
          <a:p>
            <a:pPr marL="0" indent="0">
              <a:buNone/>
            </a:pPr>
            <a:r>
              <a:rPr lang="en-US" dirty="0">
                <a:solidFill>
                  <a:schemeClr val="bg1"/>
                </a:solidFill>
              </a:rPr>
              <a:t>Earth, for all its beauty, is a planet with limitations. Finite resources, a delicate ecosystem, and a confined space for expansion—all these factors underscore the necessity of seeking new frontiers. Space, with its vastness and abundance of resources, offers a canvas where humanity can redefine its limits.</a:t>
            </a:r>
          </a:p>
          <a:p>
            <a:pPr marL="0" indent="0">
              <a:buNone/>
            </a:pPr>
            <a:r>
              <a:rPr lang="en-US" dirty="0">
                <a:solidFill>
                  <a:schemeClr val="bg1"/>
                </a:solidFill>
              </a:rPr>
              <a:t>The Moon and Mars, in particular, have captured the imagination of scientists and space enthusiasts alike. The Moon, our closest celestial neighbor, is a stepping </a:t>
            </a:r>
            <a:r>
              <a:rPr lang="en-US" dirty="0" smtClean="0">
                <a:solidFill>
                  <a:schemeClr val="bg1"/>
                </a:solidFill>
              </a:rPr>
              <a:t>stone a launch pad </a:t>
            </a:r>
            <a:r>
              <a:rPr lang="en-US" dirty="0">
                <a:solidFill>
                  <a:schemeClr val="bg1"/>
                </a:solidFill>
              </a:rPr>
              <a:t>for deeper space exploration. Mars, with its similarities to Earth, presents an enticing possibility for colonization, offering a glimpse into a future where humans could thrive on multiple planets.</a:t>
            </a:r>
          </a:p>
          <a:p>
            <a:endParaRPr lang="en-US" dirty="0"/>
          </a:p>
        </p:txBody>
      </p:sp>
    </p:spTree>
    <p:extLst>
      <p:ext uri="{BB962C8B-B14F-4D97-AF65-F5344CB8AC3E}">
        <p14:creationId xmlns:p14="http://schemas.microsoft.com/office/powerpoint/2010/main" val="224739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74618"/>
            <a:ext cx="9905999" cy="4516583"/>
          </a:xfrm>
        </p:spPr>
        <p:txBody>
          <a:bodyPr/>
          <a:lstStyle/>
          <a:p>
            <a:pPr marL="0" indent="0">
              <a:buNone/>
            </a:pPr>
            <a:r>
              <a:rPr lang="en-US" dirty="0" smtClean="0">
                <a:solidFill>
                  <a:schemeClr val="bg1"/>
                </a:solidFill>
              </a:rPr>
              <a:t>Economics perspectives in cosmos .</a:t>
            </a:r>
          </a:p>
          <a:p>
            <a:pPr marL="0" indent="0">
              <a:buNone/>
            </a:pPr>
            <a:r>
              <a:rPr lang="en-US" dirty="0" smtClean="0">
                <a:solidFill>
                  <a:schemeClr val="bg1"/>
                </a:solidFill>
              </a:rPr>
              <a:t>Outside </a:t>
            </a:r>
            <a:r>
              <a:rPr lang="en-US" dirty="0">
                <a:solidFill>
                  <a:schemeClr val="bg1"/>
                </a:solidFill>
              </a:rPr>
              <a:t>of what we see in movies, exploring space isn't just about </a:t>
            </a:r>
            <a:r>
              <a:rPr lang="en-US" dirty="0" smtClean="0">
                <a:solidFill>
                  <a:schemeClr val="bg1"/>
                </a:solidFill>
              </a:rPr>
              <a:t>science it's </a:t>
            </a:r>
            <a:r>
              <a:rPr lang="en-US" dirty="0">
                <a:solidFill>
                  <a:schemeClr val="bg1"/>
                </a:solidFill>
              </a:rPr>
              <a:t>also a way to find new ways to make money. Before, only governments went into space, but now, private companies are getting in on the action. Imagine mining special rocks from asteroids, using sunlight in space for power, or even going on vacation in space—it's not just ideas; these could really happen soon. And when we invest money in exploring space, it's not just about knowing more; it's like planting a seed that can grow into new inventions, jobs, and a stronger economy</a:t>
            </a:r>
            <a:endParaRPr lang="en-US" dirty="0">
              <a:solidFill>
                <a:schemeClr val="bg1"/>
              </a:solidFill>
            </a:endParaRPr>
          </a:p>
        </p:txBody>
      </p:sp>
    </p:spTree>
    <p:extLst>
      <p:ext uri="{BB962C8B-B14F-4D97-AF65-F5344CB8AC3E}">
        <p14:creationId xmlns:p14="http://schemas.microsoft.com/office/powerpoint/2010/main" val="190539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697018"/>
            <a:ext cx="9905999" cy="3094183"/>
          </a:xfrm>
        </p:spPr>
        <p:txBody>
          <a:bodyPr>
            <a:normAutofit/>
          </a:bodyPr>
          <a:lstStyle/>
          <a:p>
            <a:pPr marL="0" indent="0">
              <a:buNone/>
            </a:pPr>
            <a:r>
              <a:rPr lang="en-US" dirty="0" smtClean="0">
                <a:solidFill>
                  <a:schemeClr val="bg1"/>
                </a:solidFill>
              </a:rPr>
              <a:t>Mining </a:t>
            </a:r>
            <a:r>
              <a:rPr lang="en-US" dirty="0">
                <a:solidFill>
                  <a:schemeClr val="bg1"/>
                </a:solidFill>
              </a:rPr>
              <a:t>asteroids for rare minerals, harnessing solar power in space, and establishing space tourism are not just dreams but realistic possibilities in the near future. The economic potential of space is vast, and the dividends of investing in space exploration could catalyze technological innovation, create jobs, and stimulate economic growth.</a:t>
            </a:r>
          </a:p>
        </p:txBody>
      </p:sp>
    </p:spTree>
    <p:extLst>
      <p:ext uri="{BB962C8B-B14F-4D97-AF65-F5344CB8AC3E}">
        <p14:creationId xmlns:p14="http://schemas.microsoft.com/office/powerpoint/2010/main" val="218035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9128"/>
            <a:ext cx="9905999" cy="4692074"/>
          </a:xfrm>
        </p:spPr>
        <p:txBody>
          <a:bodyPr>
            <a:normAutofit lnSpcReduction="10000"/>
          </a:bodyPr>
          <a:lstStyle/>
          <a:p>
            <a:pPr marL="0" indent="0">
              <a:buNone/>
            </a:pPr>
            <a:r>
              <a:rPr lang="en-US" dirty="0">
                <a:solidFill>
                  <a:schemeClr val="bg1"/>
                </a:solidFill>
              </a:rPr>
              <a:t>As we look beyond our atmosphere, we must also recognize the potential for space exploration to unite humanity. The "Overview Effect," a profound shift in perspective experienced by astronauts seeing Earth from space, underscores the interconnectedness of our global community. By embracing a cosmic vision, we can transcend borders and divisions, working together to address common challenges facing our planet.</a:t>
            </a:r>
          </a:p>
          <a:p>
            <a:pPr marL="0" indent="0">
              <a:buNone/>
            </a:pPr>
            <a:r>
              <a:rPr lang="en-US" dirty="0">
                <a:solidFill>
                  <a:schemeClr val="bg1"/>
                </a:solidFill>
              </a:rPr>
              <a:t>International collaboration in space exploration, exemplified by projects like the International Space Station, demonstrates the power of shared goals to foster cooperation. The challenges of space are too vast for any one nation to conquer alone, making space exploration a collaborative endeavor that transcends geopolitical rivalries.</a:t>
            </a:r>
          </a:p>
        </p:txBody>
      </p:sp>
    </p:spTree>
    <p:extLst>
      <p:ext uri="{BB962C8B-B14F-4D97-AF65-F5344CB8AC3E}">
        <p14:creationId xmlns:p14="http://schemas.microsoft.com/office/powerpoint/2010/main" val="2635335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TotalTime>
  <Words>1467</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"Beyond the Stars: The Imperative of Space Exploration and Colonization"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Stars: The Imperative of Space Exploration and Colonization"</dc:title>
  <dc:creator>Lenovo</dc:creator>
  <cp:lastModifiedBy>Lenovo</cp:lastModifiedBy>
  <cp:revision>5</cp:revision>
  <dcterms:created xsi:type="dcterms:W3CDTF">2023-12-03T13:06:00Z</dcterms:created>
  <dcterms:modified xsi:type="dcterms:W3CDTF">2023-12-03T13:48:09Z</dcterms:modified>
</cp:coreProperties>
</file>