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57" r:id="rId6"/>
    <p:sldId id="259" r:id="rId7"/>
    <p:sldId id="262" r:id="rId8"/>
    <p:sldId id="265" r:id="rId9"/>
    <p:sldId id="263" r:id="rId10"/>
    <p:sldId id="264" r:id="rId11"/>
    <p:sldId id="261" r:id="rId12"/>
    <p:sldId id="266" r:id="rId13"/>
    <p:sldId id="268" r:id="rId14"/>
    <p:sldId id="267" r:id="rId15"/>
    <p:sldId id="269"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Nischal Maharjan" initials="NM" lastIdx="1" clrIdx="3">
    <p:extLst>
      <p:ext uri="{19B8F6BF-5375-455C-9EA6-DF929625EA0E}">
        <p15:presenceInfo xmlns:p15="http://schemas.microsoft.com/office/powerpoint/2012/main" userId="409feb17515b25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1" d="100"/>
          <a:sy n="81" d="100"/>
        </p:scale>
        <p:origin x="178"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9E5015D1-CDF8-449D-9B35-B6723A0F5092}"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7C97E2EA-4783-4720-974D-5CFAA298D211}"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B76780AB-1466-4DB5-BEF8-C11EC2718758}" type="datetime1">
              <a:rPr lang="en-US" smtClean="0"/>
              <a:t>2/19/2023</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Binary System-Nirjal Maharjan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5CE51412-7B21-49AC-8062-EC82BC4FB9FF}" type="datetime1">
              <a:rPr lang="en-US" smtClean="0"/>
              <a:t>2/19/2023</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fld id="{B8C0E87E-9896-4F5C-BA95-710A9653005B}" type="datetime1">
              <a:rPr lang="en-US" smtClean="0"/>
              <a:t>2/19/2023</a:t>
            </a:fld>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Binary System-Nirjal Maharjan</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B6FC019F-506C-4510-9866-D840CEAA2F5F}" type="datetime1">
              <a:rPr lang="en-US" smtClean="0"/>
              <a:t>2/19/2023</a:t>
            </a:fld>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Binary System-Nirjal Maharjan</a:t>
            </a:r>
            <a:endParaRPr lang="en-US" dirty="0"/>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4C85CD4E-ECAD-46DA-93C8-6A5BB3F1CA10}"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037E5DD5-0C90-4F1A-AEFF-8524771F0E85}"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A5C2816E-FA6F-4A30-BC74-20CDF69F82E8}"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1472CDCA-E9A9-4E97-ABCC-13053BA0015E}" type="datetime1">
              <a:rPr lang="en-US" smtClean="0"/>
              <a:t>2/19/2023</a:t>
            </a:fld>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Binary System-Nirjal Maharjan</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0E7BB7BD-3D25-4745-A3C0-5C0FFB2F07D9}" type="datetime1">
              <a:rPr lang="en-US" smtClean="0"/>
              <a:t>2/19/2023</a:t>
            </a:fld>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323DB60C-3097-49AE-8DD7-83F0F1E50C9A}" type="datetime1">
              <a:rPr lang="en-US" smtClean="0"/>
              <a:t>2/19/2023</a:t>
            </a:fld>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Binary System-Nirjal Maharjan</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3744A511-F69D-4E12-99EA-F8346EDBF930}" type="datetime1">
              <a:rPr lang="en-US" smtClean="0"/>
              <a:t>2/19/2023</a:t>
            </a:fld>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Binary System-Nirjal Maharjan</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fld id="{F9E636D8-7A37-4901-B194-67359F8017A6}" type="datetime1">
              <a:rPr lang="en-US" smtClean="0"/>
              <a:t>2/19/2023</a:t>
            </a:fld>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Binary System-Nirjal Maharjan</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fld id="{62B72B79-A97B-4BF8-8B3D-2708A9A0B7AB}" type="datetime1">
              <a:rPr lang="en-US" smtClean="0"/>
              <a:t>2/19/2023</a:t>
            </a:fld>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Binary System-Nirjal Maharjan</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fld id="{E0951891-3113-4177-AE9E-9D89B6630351}" type="datetime1">
              <a:rPr lang="en-US" smtClean="0"/>
              <a:t>2/19/2023</a:t>
            </a:fld>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Binary System-Nirjal Maharjan</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fld id="{3A95205B-0300-4D26-A397-92926D78CD70}" type="datetime1">
              <a:rPr lang="en-US" smtClean="0"/>
              <a:t>2/19/2023</a:t>
            </a:fld>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Binary System-Nirjal Maharjan</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37EB43BE-095A-4A45-B374-47D0766569DD}" type="datetime1">
              <a:rPr lang="en-US" smtClean="0"/>
              <a:t>2/19/2023</a:t>
            </a:fld>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Binary System-Nirjal Maharjan</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gs>
            <a:gs pos="2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B4F6E4-AC43-44B7-BDDC-92CD425CA041}" type="datetime1">
              <a:rPr lang="en-US" smtClean="0"/>
              <a:t>2/19/2023</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89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126664" y="3218783"/>
            <a:ext cx="3827283" cy="1122202"/>
          </a:xfrm>
        </p:spPr>
        <p:txBody>
          <a:bodyPr/>
          <a:lstStyle/>
          <a:p>
            <a:r>
              <a:rPr lang="en-US" sz="3800" dirty="0"/>
              <a:t>binary 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12177" y="4540515"/>
            <a:ext cx="4941770" cy="1200410"/>
          </a:xfrm>
        </p:spPr>
        <p:txBody>
          <a:bodyPr>
            <a:normAutofit lnSpcReduction="10000"/>
          </a:bodyPr>
          <a:lstStyle/>
          <a:p>
            <a:pPr algn="r">
              <a:spcBef>
                <a:spcPts val="300"/>
              </a:spcBef>
            </a:pPr>
            <a:r>
              <a:rPr lang="en-US" sz="1800" dirty="0"/>
              <a:t>Nirjal Maharjan</a:t>
            </a:r>
          </a:p>
          <a:p>
            <a:pPr algn="r">
              <a:spcBef>
                <a:spcPts val="300"/>
              </a:spcBef>
            </a:pPr>
            <a:r>
              <a:rPr lang="en-US" sz="1800" dirty="0"/>
              <a:t>BSc.CSIT</a:t>
            </a:r>
          </a:p>
          <a:p>
            <a:pPr algn="r">
              <a:spcBef>
                <a:spcPts val="300"/>
              </a:spcBef>
            </a:pPr>
            <a:r>
              <a:rPr lang="en-US" sz="1800" dirty="0"/>
              <a:t>022BSCIT024</a:t>
            </a:r>
          </a:p>
          <a:p>
            <a:pPr>
              <a:spcBef>
                <a:spcPts val="300"/>
              </a:spcBef>
            </a:pPr>
            <a:r>
              <a:rPr lang="en-US" sz="1200" dirty="0"/>
              <a:t>02/20/2023</a:t>
            </a:r>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DA68-FDE0-49D8-8ED6-A055B5686E03}"/>
              </a:ext>
            </a:extLst>
          </p:cNvPr>
          <p:cNvSpPr>
            <a:spLocks noGrp="1"/>
          </p:cNvSpPr>
          <p:nvPr>
            <p:ph type="title"/>
          </p:nvPr>
        </p:nvSpPr>
        <p:spPr>
          <a:xfrm>
            <a:off x="3800179" y="299315"/>
            <a:ext cx="4591640" cy="585788"/>
          </a:xfrm>
        </p:spPr>
        <p:txBody>
          <a:bodyPr>
            <a:normAutofit/>
          </a:bodyPr>
          <a:lstStyle/>
          <a:p>
            <a:pPr algn="ctr"/>
            <a:r>
              <a:rPr lang="en-US" sz="3200" dirty="0"/>
              <a:t>Ascii code</a:t>
            </a:r>
          </a:p>
        </p:txBody>
      </p:sp>
      <p:sp>
        <p:nvSpPr>
          <p:cNvPr id="11" name="Date Placeholder 10">
            <a:extLst>
              <a:ext uri="{FF2B5EF4-FFF2-40B4-BE49-F238E27FC236}">
                <a16:creationId xmlns:a16="http://schemas.microsoft.com/office/drawing/2014/main" id="{A8014C06-7680-4679-879C-DF13A30977AE}"/>
              </a:ext>
            </a:extLst>
          </p:cNvPr>
          <p:cNvSpPr>
            <a:spLocks noGrp="1"/>
          </p:cNvSpPr>
          <p:nvPr>
            <p:ph type="dt" sz="half" idx="10"/>
          </p:nvPr>
        </p:nvSpPr>
        <p:spPr/>
        <p:txBody>
          <a:bodyPr/>
          <a:lstStyle/>
          <a:p>
            <a:fld id="{B4F31DD9-72ED-41F0-BDD5-7157459B0C00}" type="datetime1">
              <a:rPr lang="en-US" smtClean="0"/>
              <a:t>2/19/2023</a:t>
            </a:fld>
            <a:endParaRPr lang="en-US" dirty="0"/>
          </a:p>
        </p:txBody>
      </p:sp>
      <p:sp>
        <p:nvSpPr>
          <p:cNvPr id="12" name="Footer Placeholder 11">
            <a:extLst>
              <a:ext uri="{FF2B5EF4-FFF2-40B4-BE49-F238E27FC236}">
                <a16:creationId xmlns:a16="http://schemas.microsoft.com/office/drawing/2014/main" id="{094D55FA-732F-4C67-B238-EADBD9275531}"/>
              </a:ext>
            </a:extLst>
          </p:cNvPr>
          <p:cNvSpPr>
            <a:spLocks noGrp="1"/>
          </p:cNvSpPr>
          <p:nvPr>
            <p:ph type="ftr" sz="quarter" idx="11"/>
          </p:nvPr>
        </p:nvSpPr>
        <p:spPr/>
        <p:txBody>
          <a:bodyPr/>
          <a:lstStyle/>
          <a:p>
            <a:pPr algn="l"/>
            <a:r>
              <a:rPr lang="en-US"/>
              <a:t>Binary System-Nirjal Maharjan</a:t>
            </a:r>
            <a:endParaRPr lang="en-US" dirty="0"/>
          </a:p>
        </p:txBody>
      </p:sp>
      <p:sp>
        <p:nvSpPr>
          <p:cNvPr id="13" name="Slide Number Placeholder 12">
            <a:extLst>
              <a:ext uri="{FF2B5EF4-FFF2-40B4-BE49-F238E27FC236}">
                <a16:creationId xmlns:a16="http://schemas.microsoft.com/office/drawing/2014/main" id="{17AAE417-D873-48B9-8553-F54F17F6E95F}"/>
              </a:ext>
            </a:extLst>
          </p:cNvPr>
          <p:cNvSpPr>
            <a:spLocks noGrp="1"/>
          </p:cNvSpPr>
          <p:nvPr>
            <p:ph type="sldNum" sz="quarter" idx="12"/>
          </p:nvPr>
        </p:nvSpPr>
        <p:spPr/>
        <p:txBody>
          <a:bodyPr/>
          <a:lstStyle/>
          <a:p>
            <a:fld id="{B5CEABB6-07DC-46E8-9B57-56EC44A396E5}" type="slidenum">
              <a:rPr lang="en-US" smtClean="0"/>
              <a:t>10</a:t>
            </a:fld>
            <a:endParaRPr lang="en-US" dirty="0"/>
          </a:p>
        </p:txBody>
      </p:sp>
      <p:graphicFrame>
        <p:nvGraphicFramePr>
          <p:cNvPr id="15" name="Table 14">
            <a:extLst>
              <a:ext uri="{FF2B5EF4-FFF2-40B4-BE49-F238E27FC236}">
                <a16:creationId xmlns:a16="http://schemas.microsoft.com/office/drawing/2014/main" id="{B36B55AF-49DE-42D7-B363-5C976295AF21}"/>
              </a:ext>
            </a:extLst>
          </p:cNvPr>
          <p:cNvGraphicFramePr>
            <a:graphicFrameLocks noGrp="1"/>
          </p:cNvGraphicFramePr>
          <p:nvPr>
            <p:extLst>
              <p:ext uri="{D42A27DB-BD31-4B8C-83A1-F6EECF244321}">
                <p14:modId xmlns:p14="http://schemas.microsoft.com/office/powerpoint/2010/main" val="2100129111"/>
              </p:ext>
            </p:extLst>
          </p:nvPr>
        </p:nvGraphicFramePr>
        <p:xfrm>
          <a:off x="1943492" y="891345"/>
          <a:ext cx="8305015" cy="5399016"/>
        </p:xfrm>
        <a:graphic>
          <a:graphicData uri="http://schemas.openxmlformats.org/drawingml/2006/table">
            <a:tbl>
              <a:tblPr firstRow="1">
                <a:tableStyleId>{69CF1AB2-1976-4502-BF36-3FF5EA218861}</a:tableStyleId>
              </a:tblPr>
              <a:tblGrid>
                <a:gridCol w="1339899">
                  <a:extLst>
                    <a:ext uri="{9D8B030D-6E8A-4147-A177-3AD203B41FA5}">
                      <a16:colId xmlns:a16="http://schemas.microsoft.com/office/drawing/2014/main" val="2817974831"/>
                    </a:ext>
                  </a:extLst>
                </a:gridCol>
                <a:gridCol w="1339899">
                  <a:extLst>
                    <a:ext uri="{9D8B030D-6E8A-4147-A177-3AD203B41FA5}">
                      <a16:colId xmlns:a16="http://schemas.microsoft.com/office/drawing/2014/main" val="1469427729"/>
                    </a:ext>
                  </a:extLst>
                </a:gridCol>
                <a:gridCol w="1339899">
                  <a:extLst>
                    <a:ext uri="{9D8B030D-6E8A-4147-A177-3AD203B41FA5}">
                      <a16:colId xmlns:a16="http://schemas.microsoft.com/office/drawing/2014/main" val="2524537810"/>
                    </a:ext>
                  </a:extLst>
                </a:gridCol>
                <a:gridCol w="1339899">
                  <a:extLst>
                    <a:ext uri="{9D8B030D-6E8A-4147-A177-3AD203B41FA5}">
                      <a16:colId xmlns:a16="http://schemas.microsoft.com/office/drawing/2014/main" val="1281865065"/>
                    </a:ext>
                  </a:extLst>
                </a:gridCol>
                <a:gridCol w="1339899">
                  <a:extLst>
                    <a:ext uri="{9D8B030D-6E8A-4147-A177-3AD203B41FA5}">
                      <a16:colId xmlns:a16="http://schemas.microsoft.com/office/drawing/2014/main" val="304702458"/>
                    </a:ext>
                  </a:extLst>
                </a:gridCol>
                <a:gridCol w="1605520">
                  <a:extLst>
                    <a:ext uri="{9D8B030D-6E8A-4147-A177-3AD203B41FA5}">
                      <a16:colId xmlns:a16="http://schemas.microsoft.com/office/drawing/2014/main" val="1657707459"/>
                    </a:ext>
                  </a:extLst>
                </a:gridCol>
              </a:tblGrid>
              <a:tr h="273546">
                <a:tc>
                  <a:txBody>
                    <a:bodyPr/>
                    <a:lstStyle/>
                    <a:p>
                      <a:pPr algn="ctr"/>
                      <a:r>
                        <a:rPr lang="en-US" sz="1600" b="0" dirty="0">
                          <a:effectLst/>
                        </a:rPr>
                        <a:t>DEC</a:t>
                      </a:r>
                    </a:p>
                  </a:txBody>
                  <a:tcPr marL="32473" marR="32473" marT="16236" marB="16236" anchor="ctr"/>
                </a:tc>
                <a:tc>
                  <a:txBody>
                    <a:bodyPr/>
                    <a:lstStyle/>
                    <a:p>
                      <a:pPr algn="ctr"/>
                      <a:r>
                        <a:rPr lang="en-US" sz="1600" b="0">
                          <a:effectLst/>
                        </a:rPr>
                        <a:t>OCT</a:t>
                      </a:r>
                    </a:p>
                  </a:txBody>
                  <a:tcPr marL="32473" marR="32473" marT="16236" marB="16236" anchor="ctr"/>
                </a:tc>
                <a:tc>
                  <a:txBody>
                    <a:bodyPr/>
                    <a:lstStyle/>
                    <a:p>
                      <a:pPr algn="ctr"/>
                      <a:r>
                        <a:rPr lang="en-US" sz="1600" b="0">
                          <a:effectLst/>
                        </a:rPr>
                        <a:t>HEX</a:t>
                      </a:r>
                    </a:p>
                  </a:txBody>
                  <a:tcPr marL="32473" marR="32473" marT="16236" marB="16236" anchor="ctr"/>
                </a:tc>
                <a:tc>
                  <a:txBody>
                    <a:bodyPr/>
                    <a:lstStyle/>
                    <a:p>
                      <a:pPr algn="ctr"/>
                      <a:r>
                        <a:rPr lang="en-US" sz="1600" b="0">
                          <a:effectLst/>
                        </a:rPr>
                        <a:t>BIN</a:t>
                      </a:r>
                    </a:p>
                  </a:txBody>
                  <a:tcPr marL="32473" marR="32473" marT="16236" marB="16236" anchor="ctr"/>
                </a:tc>
                <a:tc>
                  <a:txBody>
                    <a:bodyPr/>
                    <a:lstStyle/>
                    <a:p>
                      <a:pPr algn="ctr"/>
                      <a:r>
                        <a:rPr lang="en-US" sz="1600" b="0">
                          <a:effectLst/>
                        </a:rPr>
                        <a:t>Symbol</a:t>
                      </a:r>
                    </a:p>
                  </a:txBody>
                  <a:tcPr marL="32473" marR="32473" marT="16236" marB="16236" anchor="ctr"/>
                </a:tc>
                <a:tc>
                  <a:txBody>
                    <a:bodyPr/>
                    <a:lstStyle/>
                    <a:p>
                      <a:pPr algn="ctr"/>
                      <a:r>
                        <a:rPr lang="en-US" sz="1600" b="0">
                          <a:effectLst/>
                        </a:rPr>
                        <a:t>Description</a:t>
                      </a:r>
                    </a:p>
                  </a:txBody>
                  <a:tcPr marL="32473" marR="32473" marT="16236" marB="16236" anchor="ctr"/>
                </a:tc>
                <a:extLst>
                  <a:ext uri="{0D108BD9-81ED-4DB2-BD59-A6C34878D82A}">
                    <a16:rowId xmlns:a16="http://schemas.microsoft.com/office/drawing/2014/main" val="2678755960"/>
                  </a:ext>
                </a:extLst>
              </a:tr>
              <a:tr h="273546">
                <a:tc>
                  <a:txBody>
                    <a:bodyPr/>
                    <a:lstStyle/>
                    <a:p>
                      <a:pPr algn="ctr"/>
                      <a:r>
                        <a:rPr lang="en-US" sz="1600" b="0" dirty="0">
                          <a:effectLst/>
                        </a:rPr>
                        <a:t>0</a:t>
                      </a:r>
                    </a:p>
                  </a:txBody>
                  <a:tcPr marL="32473" marR="32473" marT="16236" marB="16236" anchor="ctr"/>
                </a:tc>
                <a:tc>
                  <a:txBody>
                    <a:bodyPr/>
                    <a:lstStyle/>
                    <a:p>
                      <a:pPr algn="ctr"/>
                      <a:r>
                        <a:rPr lang="en-US" sz="1600" b="0">
                          <a:effectLst/>
                        </a:rPr>
                        <a:t>000</a:t>
                      </a:r>
                    </a:p>
                  </a:txBody>
                  <a:tcPr marL="32473" marR="32473" marT="16236" marB="16236" anchor="ctr"/>
                </a:tc>
                <a:tc>
                  <a:txBody>
                    <a:bodyPr/>
                    <a:lstStyle/>
                    <a:p>
                      <a:pPr algn="ctr"/>
                      <a:r>
                        <a:rPr lang="en-US" sz="1600" b="0" dirty="0">
                          <a:effectLst/>
                        </a:rPr>
                        <a:t>00</a:t>
                      </a:r>
                    </a:p>
                  </a:txBody>
                  <a:tcPr marL="32473" marR="32473" marT="16236" marB="16236" anchor="ctr"/>
                </a:tc>
                <a:tc>
                  <a:txBody>
                    <a:bodyPr/>
                    <a:lstStyle/>
                    <a:p>
                      <a:pPr algn="ctr"/>
                      <a:r>
                        <a:rPr lang="en-US" sz="1600" b="0">
                          <a:effectLst/>
                        </a:rPr>
                        <a:t>00000000</a:t>
                      </a:r>
                    </a:p>
                  </a:txBody>
                  <a:tcPr marL="32473" marR="32473" marT="16236" marB="16236" anchor="ctr"/>
                </a:tc>
                <a:tc>
                  <a:txBody>
                    <a:bodyPr/>
                    <a:lstStyle/>
                    <a:p>
                      <a:pPr algn="ctr"/>
                      <a:r>
                        <a:rPr lang="en-US" sz="1600" b="0" dirty="0">
                          <a:effectLst/>
                        </a:rPr>
                        <a:t>NUL</a:t>
                      </a:r>
                    </a:p>
                  </a:txBody>
                  <a:tcPr marL="32473" marR="32473" marT="16236" marB="16236" anchor="ctr"/>
                </a:tc>
                <a:tc>
                  <a:txBody>
                    <a:bodyPr/>
                    <a:lstStyle/>
                    <a:p>
                      <a:pPr algn="ctr"/>
                      <a:r>
                        <a:rPr lang="en-US" sz="1600" b="0">
                          <a:effectLst/>
                        </a:rPr>
                        <a:t>Null char</a:t>
                      </a:r>
                    </a:p>
                  </a:txBody>
                  <a:tcPr marL="32473" marR="32473" marT="16236" marB="16236" anchor="ctr"/>
                </a:tc>
                <a:extLst>
                  <a:ext uri="{0D108BD9-81ED-4DB2-BD59-A6C34878D82A}">
                    <a16:rowId xmlns:a16="http://schemas.microsoft.com/office/drawing/2014/main" val="114029187"/>
                  </a:ext>
                </a:extLst>
              </a:tr>
              <a:tr h="390780">
                <a:tc>
                  <a:txBody>
                    <a:bodyPr/>
                    <a:lstStyle/>
                    <a:p>
                      <a:pPr algn="ctr"/>
                      <a:r>
                        <a:rPr lang="en-US" sz="1600" b="0" dirty="0">
                          <a:effectLst/>
                        </a:rPr>
                        <a:t>1</a:t>
                      </a:r>
                    </a:p>
                  </a:txBody>
                  <a:tcPr marL="32473" marR="32473" marT="16236" marB="16236" anchor="ctr"/>
                </a:tc>
                <a:tc>
                  <a:txBody>
                    <a:bodyPr/>
                    <a:lstStyle/>
                    <a:p>
                      <a:pPr algn="ctr"/>
                      <a:r>
                        <a:rPr lang="en-US" sz="1600" b="0" dirty="0">
                          <a:effectLst/>
                        </a:rPr>
                        <a:t>001</a:t>
                      </a:r>
                    </a:p>
                  </a:txBody>
                  <a:tcPr marL="32473" marR="32473" marT="16236" marB="16236" anchor="ctr"/>
                </a:tc>
                <a:tc>
                  <a:txBody>
                    <a:bodyPr/>
                    <a:lstStyle/>
                    <a:p>
                      <a:pPr algn="ctr"/>
                      <a:r>
                        <a:rPr lang="en-US" sz="1600" b="0">
                          <a:effectLst/>
                        </a:rPr>
                        <a:t>01</a:t>
                      </a:r>
                    </a:p>
                  </a:txBody>
                  <a:tcPr marL="32473" marR="32473" marT="16236" marB="16236" anchor="ctr"/>
                </a:tc>
                <a:tc>
                  <a:txBody>
                    <a:bodyPr/>
                    <a:lstStyle/>
                    <a:p>
                      <a:pPr algn="ctr"/>
                      <a:r>
                        <a:rPr lang="en-US" sz="1600" b="0">
                          <a:effectLst/>
                        </a:rPr>
                        <a:t>00000001</a:t>
                      </a:r>
                    </a:p>
                  </a:txBody>
                  <a:tcPr marL="32473" marR="32473" marT="16236" marB="16236" anchor="ctr"/>
                </a:tc>
                <a:tc>
                  <a:txBody>
                    <a:bodyPr/>
                    <a:lstStyle/>
                    <a:p>
                      <a:pPr algn="ctr"/>
                      <a:r>
                        <a:rPr lang="en-US" sz="1600" b="0" dirty="0">
                          <a:effectLst/>
                        </a:rPr>
                        <a:t>SOH</a:t>
                      </a:r>
                    </a:p>
                  </a:txBody>
                  <a:tcPr marL="32473" marR="32473" marT="16236" marB="16236" anchor="ctr"/>
                </a:tc>
                <a:tc>
                  <a:txBody>
                    <a:bodyPr/>
                    <a:lstStyle/>
                    <a:p>
                      <a:pPr algn="ctr"/>
                      <a:r>
                        <a:rPr lang="en-US" sz="1600" b="0">
                          <a:effectLst/>
                        </a:rPr>
                        <a:t>Start of Heading</a:t>
                      </a:r>
                    </a:p>
                  </a:txBody>
                  <a:tcPr marL="32473" marR="32473" marT="16236" marB="16236" anchor="ctr"/>
                </a:tc>
                <a:extLst>
                  <a:ext uri="{0D108BD9-81ED-4DB2-BD59-A6C34878D82A}">
                    <a16:rowId xmlns:a16="http://schemas.microsoft.com/office/drawing/2014/main" val="1951159071"/>
                  </a:ext>
                </a:extLst>
              </a:tr>
              <a:tr h="273546">
                <a:tc>
                  <a:txBody>
                    <a:bodyPr/>
                    <a:lstStyle/>
                    <a:p>
                      <a:pPr algn="ctr"/>
                      <a:r>
                        <a:rPr lang="en-US" sz="1600" b="0">
                          <a:effectLst/>
                        </a:rPr>
                        <a:t>2</a:t>
                      </a:r>
                    </a:p>
                  </a:txBody>
                  <a:tcPr marL="32473" marR="32473" marT="16236" marB="16236" anchor="ctr"/>
                </a:tc>
                <a:tc>
                  <a:txBody>
                    <a:bodyPr/>
                    <a:lstStyle/>
                    <a:p>
                      <a:pPr algn="ctr"/>
                      <a:r>
                        <a:rPr lang="en-US" sz="1600" b="0" dirty="0">
                          <a:effectLst/>
                        </a:rPr>
                        <a:t>002</a:t>
                      </a:r>
                    </a:p>
                  </a:txBody>
                  <a:tcPr marL="32473" marR="32473" marT="16236" marB="16236" anchor="ctr"/>
                </a:tc>
                <a:tc>
                  <a:txBody>
                    <a:bodyPr/>
                    <a:lstStyle/>
                    <a:p>
                      <a:pPr algn="ctr"/>
                      <a:r>
                        <a:rPr lang="en-US" sz="1600" b="0">
                          <a:effectLst/>
                        </a:rPr>
                        <a:t>02</a:t>
                      </a:r>
                    </a:p>
                  </a:txBody>
                  <a:tcPr marL="32473" marR="32473" marT="16236" marB="16236" anchor="ctr"/>
                </a:tc>
                <a:tc>
                  <a:txBody>
                    <a:bodyPr/>
                    <a:lstStyle/>
                    <a:p>
                      <a:pPr algn="ctr"/>
                      <a:r>
                        <a:rPr lang="en-US" sz="1600" b="0">
                          <a:effectLst/>
                        </a:rPr>
                        <a:t>00000010</a:t>
                      </a:r>
                    </a:p>
                  </a:txBody>
                  <a:tcPr marL="32473" marR="32473" marT="16236" marB="16236" anchor="ctr"/>
                </a:tc>
                <a:tc>
                  <a:txBody>
                    <a:bodyPr/>
                    <a:lstStyle/>
                    <a:p>
                      <a:pPr algn="ctr"/>
                      <a:r>
                        <a:rPr lang="en-US" sz="1600" b="0" dirty="0">
                          <a:effectLst/>
                        </a:rPr>
                        <a:t>STX</a:t>
                      </a:r>
                    </a:p>
                  </a:txBody>
                  <a:tcPr marL="32473" marR="32473" marT="16236" marB="16236" anchor="ctr"/>
                </a:tc>
                <a:tc>
                  <a:txBody>
                    <a:bodyPr/>
                    <a:lstStyle/>
                    <a:p>
                      <a:pPr algn="ctr"/>
                      <a:r>
                        <a:rPr lang="en-US" sz="1600" b="0">
                          <a:effectLst/>
                        </a:rPr>
                        <a:t>Start of Text</a:t>
                      </a:r>
                    </a:p>
                  </a:txBody>
                  <a:tcPr marL="32473" marR="32473" marT="16236" marB="16236" anchor="ctr"/>
                </a:tc>
                <a:extLst>
                  <a:ext uri="{0D108BD9-81ED-4DB2-BD59-A6C34878D82A}">
                    <a16:rowId xmlns:a16="http://schemas.microsoft.com/office/drawing/2014/main" val="1937604302"/>
                  </a:ext>
                </a:extLst>
              </a:tr>
              <a:tr h="273546">
                <a:tc>
                  <a:txBody>
                    <a:bodyPr/>
                    <a:lstStyle/>
                    <a:p>
                      <a:pPr algn="ctr"/>
                      <a:r>
                        <a:rPr lang="en-US" sz="1600" b="0">
                          <a:effectLst/>
                        </a:rPr>
                        <a:t>3</a:t>
                      </a:r>
                    </a:p>
                  </a:txBody>
                  <a:tcPr marL="32473" marR="32473" marT="16236" marB="16236" anchor="ctr"/>
                </a:tc>
                <a:tc>
                  <a:txBody>
                    <a:bodyPr/>
                    <a:lstStyle/>
                    <a:p>
                      <a:pPr algn="ctr"/>
                      <a:r>
                        <a:rPr lang="en-US" sz="1600" b="0" dirty="0">
                          <a:effectLst/>
                        </a:rPr>
                        <a:t>003</a:t>
                      </a:r>
                    </a:p>
                  </a:txBody>
                  <a:tcPr marL="32473" marR="32473" marT="16236" marB="16236" anchor="ctr"/>
                </a:tc>
                <a:tc>
                  <a:txBody>
                    <a:bodyPr/>
                    <a:lstStyle/>
                    <a:p>
                      <a:pPr algn="ctr"/>
                      <a:r>
                        <a:rPr lang="en-US" sz="1600" b="0">
                          <a:effectLst/>
                        </a:rPr>
                        <a:t>03</a:t>
                      </a:r>
                    </a:p>
                  </a:txBody>
                  <a:tcPr marL="32473" marR="32473" marT="16236" marB="16236" anchor="ctr"/>
                </a:tc>
                <a:tc>
                  <a:txBody>
                    <a:bodyPr/>
                    <a:lstStyle/>
                    <a:p>
                      <a:pPr algn="ctr"/>
                      <a:r>
                        <a:rPr lang="en-US" sz="1600" b="0">
                          <a:effectLst/>
                        </a:rPr>
                        <a:t>00000011</a:t>
                      </a:r>
                    </a:p>
                  </a:txBody>
                  <a:tcPr marL="32473" marR="32473" marT="16236" marB="16236" anchor="ctr"/>
                </a:tc>
                <a:tc>
                  <a:txBody>
                    <a:bodyPr/>
                    <a:lstStyle/>
                    <a:p>
                      <a:pPr algn="ctr"/>
                      <a:r>
                        <a:rPr lang="en-US" sz="1600" b="0" dirty="0">
                          <a:effectLst/>
                        </a:rPr>
                        <a:t>ETX</a:t>
                      </a:r>
                    </a:p>
                  </a:txBody>
                  <a:tcPr marL="32473" marR="32473" marT="16236" marB="16236" anchor="ctr"/>
                </a:tc>
                <a:tc>
                  <a:txBody>
                    <a:bodyPr/>
                    <a:lstStyle/>
                    <a:p>
                      <a:pPr algn="ctr"/>
                      <a:r>
                        <a:rPr lang="en-US" sz="1600" b="0">
                          <a:effectLst/>
                        </a:rPr>
                        <a:t>End of Text</a:t>
                      </a:r>
                    </a:p>
                  </a:txBody>
                  <a:tcPr marL="32473" marR="32473" marT="16236" marB="16236" anchor="ctr"/>
                </a:tc>
                <a:extLst>
                  <a:ext uri="{0D108BD9-81ED-4DB2-BD59-A6C34878D82A}">
                    <a16:rowId xmlns:a16="http://schemas.microsoft.com/office/drawing/2014/main" val="2916940391"/>
                  </a:ext>
                </a:extLst>
              </a:tr>
              <a:tr h="390780">
                <a:tc>
                  <a:txBody>
                    <a:bodyPr/>
                    <a:lstStyle/>
                    <a:p>
                      <a:pPr algn="ctr"/>
                      <a:r>
                        <a:rPr lang="en-US" sz="1600" b="0">
                          <a:effectLst/>
                        </a:rPr>
                        <a:t>4</a:t>
                      </a:r>
                    </a:p>
                  </a:txBody>
                  <a:tcPr marL="32473" marR="32473" marT="16236" marB="16236" anchor="ctr"/>
                </a:tc>
                <a:tc>
                  <a:txBody>
                    <a:bodyPr/>
                    <a:lstStyle/>
                    <a:p>
                      <a:pPr algn="ctr"/>
                      <a:r>
                        <a:rPr lang="en-US" sz="1600" b="0" dirty="0">
                          <a:effectLst/>
                        </a:rPr>
                        <a:t>004</a:t>
                      </a:r>
                    </a:p>
                  </a:txBody>
                  <a:tcPr marL="32473" marR="32473" marT="16236" marB="16236" anchor="ctr"/>
                </a:tc>
                <a:tc>
                  <a:txBody>
                    <a:bodyPr/>
                    <a:lstStyle/>
                    <a:p>
                      <a:pPr algn="ctr"/>
                      <a:r>
                        <a:rPr lang="en-US" sz="1600" b="0">
                          <a:effectLst/>
                        </a:rPr>
                        <a:t>04</a:t>
                      </a:r>
                    </a:p>
                  </a:txBody>
                  <a:tcPr marL="32473" marR="32473" marT="16236" marB="16236" anchor="ctr"/>
                </a:tc>
                <a:tc>
                  <a:txBody>
                    <a:bodyPr/>
                    <a:lstStyle/>
                    <a:p>
                      <a:pPr algn="ctr"/>
                      <a:r>
                        <a:rPr lang="en-US" sz="1600" b="0">
                          <a:effectLst/>
                        </a:rPr>
                        <a:t>00000100</a:t>
                      </a:r>
                    </a:p>
                  </a:txBody>
                  <a:tcPr marL="32473" marR="32473" marT="16236" marB="16236" anchor="ctr"/>
                </a:tc>
                <a:tc>
                  <a:txBody>
                    <a:bodyPr/>
                    <a:lstStyle/>
                    <a:p>
                      <a:pPr algn="ctr"/>
                      <a:r>
                        <a:rPr lang="en-US" sz="1600" b="0" dirty="0">
                          <a:effectLst/>
                        </a:rPr>
                        <a:t>EOT</a:t>
                      </a:r>
                    </a:p>
                  </a:txBody>
                  <a:tcPr marL="32473" marR="32473" marT="16236" marB="16236" anchor="ctr"/>
                </a:tc>
                <a:tc>
                  <a:txBody>
                    <a:bodyPr/>
                    <a:lstStyle/>
                    <a:p>
                      <a:pPr algn="ctr"/>
                      <a:r>
                        <a:rPr lang="en-US" sz="1600" b="0">
                          <a:effectLst/>
                        </a:rPr>
                        <a:t>End of Transmission</a:t>
                      </a:r>
                    </a:p>
                  </a:txBody>
                  <a:tcPr marL="32473" marR="32473" marT="16236" marB="16236" anchor="ctr"/>
                </a:tc>
                <a:extLst>
                  <a:ext uri="{0D108BD9-81ED-4DB2-BD59-A6C34878D82A}">
                    <a16:rowId xmlns:a16="http://schemas.microsoft.com/office/drawing/2014/main" val="2215672077"/>
                  </a:ext>
                </a:extLst>
              </a:tr>
              <a:tr h="273546">
                <a:tc>
                  <a:txBody>
                    <a:bodyPr/>
                    <a:lstStyle/>
                    <a:p>
                      <a:pPr algn="ctr"/>
                      <a:r>
                        <a:rPr lang="en-US" sz="1600" b="0">
                          <a:effectLst/>
                        </a:rPr>
                        <a:t>5</a:t>
                      </a:r>
                    </a:p>
                  </a:txBody>
                  <a:tcPr marL="32473" marR="32473" marT="16236" marB="16236" anchor="ctr"/>
                </a:tc>
                <a:tc>
                  <a:txBody>
                    <a:bodyPr/>
                    <a:lstStyle/>
                    <a:p>
                      <a:pPr algn="ctr"/>
                      <a:r>
                        <a:rPr lang="en-US" sz="1600" b="0">
                          <a:effectLst/>
                        </a:rPr>
                        <a:t>005</a:t>
                      </a:r>
                    </a:p>
                  </a:txBody>
                  <a:tcPr marL="32473" marR="32473" marT="16236" marB="16236" anchor="ctr"/>
                </a:tc>
                <a:tc>
                  <a:txBody>
                    <a:bodyPr/>
                    <a:lstStyle/>
                    <a:p>
                      <a:pPr algn="ctr"/>
                      <a:r>
                        <a:rPr lang="en-US" sz="1600" b="0" dirty="0">
                          <a:effectLst/>
                        </a:rPr>
                        <a:t>05</a:t>
                      </a:r>
                    </a:p>
                  </a:txBody>
                  <a:tcPr marL="32473" marR="32473" marT="16236" marB="16236" anchor="ctr"/>
                </a:tc>
                <a:tc>
                  <a:txBody>
                    <a:bodyPr/>
                    <a:lstStyle/>
                    <a:p>
                      <a:pPr algn="ctr"/>
                      <a:r>
                        <a:rPr lang="en-US" sz="1600" b="0">
                          <a:effectLst/>
                        </a:rPr>
                        <a:t>00000101</a:t>
                      </a:r>
                    </a:p>
                  </a:txBody>
                  <a:tcPr marL="32473" marR="32473" marT="16236" marB="16236" anchor="ctr"/>
                </a:tc>
                <a:tc>
                  <a:txBody>
                    <a:bodyPr/>
                    <a:lstStyle/>
                    <a:p>
                      <a:pPr algn="ctr"/>
                      <a:r>
                        <a:rPr lang="en-US" sz="1600" b="0">
                          <a:effectLst/>
                        </a:rPr>
                        <a:t>ENQ</a:t>
                      </a:r>
                    </a:p>
                  </a:txBody>
                  <a:tcPr marL="32473" marR="32473" marT="16236" marB="16236" anchor="ctr"/>
                </a:tc>
                <a:tc>
                  <a:txBody>
                    <a:bodyPr/>
                    <a:lstStyle/>
                    <a:p>
                      <a:pPr algn="ctr"/>
                      <a:r>
                        <a:rPr lang="en-US" sz="1600" b="0">
                          <a:effectLst/>
                        </a:rPr>
                        <a:t>Enquiry</a:t>
                      </a:r>
                    </a:p>
                  </a:txBody>
                  <a:tcPr marL="32473" marR="32473" marT="16236" marB="16236" anchor="ctr"/>
                </a:tc>
                <a:extLst>
                  <a:ext uri="{0D108BD9-81ED-4DB2-BD59-A6C34878D82A}">
                    <a16:rowId xmlns:a16="http://schemas.microsoft.com/office/drawing/2014/main" val="2630180400"/>
                  </a:ext>
                </a:extLst>
              </a:tr>
              <a:tr h="390780">
                <a:tc>
                  <a:txBody>
                    <a:bodyPr/>
                    <a:lstStyle/>
                    <a:p>
                      <a:pPr algn="ctr"/>
                      <a:r>
                        <a:rPr lang="en-US" sz="1600" b="0">
                          <a:effectLst/>
                        </a:rPr>
                        <a:t>6</a:t>
                      </a:r>
                    </a:p>
                  </a:txBody>
                  <a:tcPr marL="32473" marR="32473" marT="16236" marB="16236" anchor="ctr"/>
                </a:tc>
                <a:tc>
                  <a:txBody>
                    <a:bodyPr/>
                    <a:lstStyle/>
                    <a:p>
                      <a:pPr algn="ctr"/>
                      <a:r>
                        <a:rPr lang="en-US" sz="1600" b="0">
                          <a:effectLst/>
                        </a:rPr>
                        <a:t>006</a:t>
                      </a:r>
                    </a:p>
                  </a:txBody>
                  <a:tcPr marL="32473" marR="32473" marT="16236" marB="16236" anchor="ctr"/>
                </a:tc>
                <a:tc>
                  <a:txBody>
                    <a:bodyPr/>
                    <a:lstStyle/>
                    <a:p>
                      <a:pPr algn="ctr"/>
                      <a:r>
                        <a:rPr lang="en-US" sz="1600" b="0">
                          <a:effectLst/>
                        </a:rPr>
                        <a:t>06</a:t>
                      </a:r>
                    </a:p>
                  </a:txBody>
                  <a:tcPr marL="32473" marR="32473" marT="16236" marB="16236" anchor="ctr"/>
                </a:tc>
                <a:tc>
                  <a:txBody>
                    <a:bodyPr/>
                    <a:lstStyle/>
                    <a:p>
                      <a:pPr algn="ctr"/>
                      <a:r>
                        <a:rPr lang="en-US" sz="1600" b="0" dirty="0">
                          <a:effectLst/>
                        </a:rPr>
                        <a:t>00000110</a:t>
                      </a:r>
                    </a:p>
                  </a:txBody>
                  <a:tcPr marL="32473" marR="32473" marT="16236" marB="16236" anchor="ctr"/>
                </a:tc>
                <a:tc>
                  <a:txBody>
                    <a:bodyPr/>
                    <a:lstStyle/>
                    <a:p>
                      <a:pPr algn="ctr"/>
                      <a:r>
                        <a:rPr lang="en-US" sz="1600" b="0">
                          <a:effectLst/>
                        </a:rPr>
                        <a:t>ACK</a:t>
                      </a:r>
                    </a:p>
                  </a:txBody>
                  <a:tcPr marL="32473" marR="32473" marT="16236" marB="16236" anchor="ctr"/>
                </a:tc>
                <a:tc>
                  <a:txBody>
                    <a:bodyPr/>
                    <a:lstStyle/>
                    <a:p>
                      <a:pPr algn="ctr"/>
                      <a:r>
                        <a:rPr lang="en-US" sz="1600" b="0">
                          <a:effectLst/>
                        </a:rPr>
                        <a:t>Acknowledgment</a:t>
                      </a:r>
                    </a:p>
                  </a:txBody>
                  <a:tcPr marL="32473" marR="32473" marT="16236" marB="16236" anchor="ctr"/>
                </a:tc>
                <a:extLst>
                  <a:ext uri="{0D108BD9-81ED-4DB2-BD59-A6C34878D82A}">
                    <a16:rowId xmlns:a16="http://schemas.microsoft.com/office/drawing/2014/main" val="319481890"/>
                  </a:ext>
                </a:extLst>
              </a:tr>
              <a:tr h="273546">
                <a:tc>
                  <a:txBody>
                    <a:bodyPr/>
                    <a:lstStyle/>
                    <a:p>
                      <a:pPr algn="ctr"/>
                      <a:r>
                        <a:rPr lang="en-US" sz="1600" b="0">
                          <a:effectLst/>
                        </a:rPr>
                        <a:t>7</a:t>
                      </a:r>
                    </a:p>
                  </a:txBody>
                  <a:tcPr marL="32473" marR="32473" marT="16236" marB="16236" anchor="ctr"/>
                </a:tc>
                <a:tc>
                  <a:txBody>
                    <a:bodyPr/>
                    <a:lstStyle/>
                    <a:p>
                      <a:pPr algn="ctr"/>
                      <a:r>
                        <a:rPr lang="en-US" sz="1600" b="0">
                          <a:effectLst/>
                        </a:rPr>
                        <a:t>007</a:t>
                      </a:r>
                    </a:p>
                  </a:txBody>
                  <a:tcPr marL="32473" marR="32473" marT="16236" marB="16236" anchor="ctr"/>
                </a:tc>
                <a:tc>
                  <a:txBody>
                    <a:bodyPr/>
                    <a:lstStyle/>
                    <a:p>
                      <a:pPr algn="ctr"/>
                      <a:r>
                        <a:rPr lang="en-US" sz="1600" b="0">
                          <a:effectLst/>
                        </a:rPr>
                        <a:t>07</a:t>
                      </a:r>
                    </a:p>
                  </a:txBody>
                  <a:tcPr marL="32473" marR="32473" marT="16236" marB="16236" anchor="ctr"/>
                </a:tc>
                <a:tc>
                  <a:txBody>
                    <a:bodyPr/>
                    <a:lstStyle/>
                    <a:p>
                      <a:pPr algn="ctr"/>
                      <a:r>
                        <a:rPr lang="en-US" sz="1600" b="0" dirty="0">
                          <a:effectLst/>
                        </a:rPr>
                        <a:t>00000111</a:t>
                      </a:r>
                    </a:p>
                  </a:txBody>
                  <a:tcPr marL="32473" marR="32473" marT="16236" marB="16236" anchor="ctr"/>
                </a:tc>
                <a:tc>
                  <a:txBody>
                    <a:bodyPr/>
                    <a:lstStyle/>
                    <a:p>
                      <a:pPr algn="ctr"/>
                      <a:r>
                        <a:rPr lang="en-US" sz="1600" b="0">
                          <a:effectLst/>
                        </a:rPr>
                        <a:t>BEL</a:t>
                      </a:r>
                    </a:p>
                  </a:txBody>
                  <a:tcPr marL="32473" marR="32473" marT="16236" marB="16236" anchor="ctr"/>
                </a:tc>
                <a:tc>
                  <a:txBody>
                    <a:bodyPr/>
                    <a:lstStyle/>
                    <a:p>
                      <a:pPr algn="ctr"/>
                      <a:r>
                        <a:rPr lang="en-US" sz="1600" b="0">
                          <a:effectLst/>
                        </a:rPr>
                        <a:t>Bell</a:t>
                      </a:r>
                    </a:p>
                  </a:txBody>
                  <a:tcPr marL="32473" marR="32473" marT="16236" marB="16236" anchor="ctr"/>
                </a:tc>
                <a:extLst>
                  <a:ext uri="{0D108BD9-81ED-4DB2-BD59-A6C34878D82A}">
                    <a16:rowId xmlns:a16="http://schemas.microsoft.com/office/drawing/2014/main" val="194464256"/>
                  </a:ext>
                </a:extLst>
              </a:tr>
              <a:tr h="273546">
                <a:tc>
                  <a:txBody>
                    <a:bodyPr/>
                    <a:lstStyle/>
                    <a:p>
                      <a:pPr algn="ctr"/>
                      <a:r>
                        <a:rPr lang="en-US" sz="1600" b="0">
                          <a:effectLst/>
                        </a:rPr>
                        <a:t>8</a:t>
                      </a:r>
                    </a:p>
                  </a:txBody>
                  <a:tcPr marL="32473" marR="32473" marT="16236" marB="16236" anchor="ctr"/>
                </a:tc>
                <a:tc>
                  <a:txBody>
                    <a:bodyPr/>
                    <a:lstStyle/>
                    <a:p>
                      <a:pPr algn="ctr"/>
                      <a:r>
                        <a:rPr lang="en-US" sz="1600" b="0">
                          <a:effectLst/>
                        </a:rPr>
                        <a:t>010</a:t>
                      </a:r>
                    </a:p>
                  </a:txBody>
                  <a:tcPr marL="32473" marR="32473" marT="16236" marB="16236" anchor="ctr"/>
                </a:tc>
                <a:tc>
                  <a:txBody>
                    <a:bodyPr/>
                    <a:lstStyle/>
                    <a:p>
                      <a:pPr algn="ctr"/>
                      <a:r>
                        <a:rPr lang="en-US" sz="1600" b="0">
                          <a:effectLst/>
                        </a:rPr>
                        <a:t>08</a:t>
                      </a:r>
                    </a:p>
                  </a:txBody>
                  <a:tcPr marL="32473" marR="32473" marT="16236" marB="16236" anchor="ctr"/>
                </a:tc>
                <a:tc>
                  <a:txBody>
                    <a:bodyPr/>
                    <a:lstStyle/>
                    <a:p>
                      <a:pPr algn="ctr"/>
                      <a:r>
                        <a:rPr lang="en-US" sz="1600" b="0" dirty="0">
                          <a:effectLst/>
                        </a:rPr>
                        <a:t>00001000</a:t>
                      </a:r>
                    </a:p>
                  </a:txBody>
                  <a:tcPr marL="32473" marR="32473" marT="16236" marB="16236" anchor="ctr"/>
                </a:tc>
                <a:tc>
                  <a:txBody>
                    <a:bodyPr/>
                    <a:lstStyle/>
                    <a:p>
                      <a:pPr algn="ctr"/>
                      <a:r>
                        <a:rPr lang="en-US" sz="1600" b="0">
                          <a:effectLst/>
                        </a:rPr>
                        <a:t>BS</a:t>
                      </a:r>
                    </a:p>
                  </a:txBody>
                  <a:tcPr marL="32473" marR="32473" marT="16236" marB="16236" anchor="ctr"/>
                </a:tc>
                <a:tc>
                  <a:txBody>
                    <a:bodyPr/>
                    <a:lstStyle/>
                    <a:p>
                      <a:pPr algn="ctr"/>
                      <a:r>
                        <a:rPr lang="en-US" sz="1600" b="0">
                          <a:effectLst/>
                        </a:rPr>
                        <a:t>Back Space</a:t>
                      </a:r>
                    </a:p>
                  </a:txBody>
                  <a:tcPr marL="32473" marR="32473" marT="16236" marB="16236" anchor="ctr"/>
                </a:tc>
                <a:extLst>
                  <a:ext uri="{0D108BD9-81ED-4DB2-BD59-A6C34878D82A}">
                    <a16:rowId xmlns:a16="http://schemas.microsoft.com/office/drawing/2014/main" val="1479219925"/>
                  </a:ext>
                </a:extLst>
              </a:tr>
              <a:tr h="273546">
                <a:tc>
                  <a:txBody>
                    <a:bodyPr/>
                    <a:lstStyle/>
                    <a:p>
                      <a:pPr algn="ctr"/>
                      <a:r>
                        <a:rPr lang="en-US" sz="1600" b="0">
                          <a:effectLst/>
                        </a:rPr>
                        <a:t>9</a:t>
                      </a:r>
                    </a:p>
                  </a:txBody>
                  <a:tcPr marL="32473" marR="32473" marT="16236" marB="16236" anchor="ctr"/>
                </a:tc>
                <a:tc>
                  <a:txBody>
                    <a:bodyPr/>
                    <a:lstStyle/>
                    <a:p>
                      <a:pPr algn="ctr"/>
                      <a:r>
                        <a:rPr lang="en-US" sz="1600" b="0">
                          <a:effectLst/>
                        </a:rPr>
                        <a:t>011</a:t>
                      </a:r>
                    </a:p>
                  </a:txBody>
                  <a:tcPr marL="32473" marR="32473" marT="16236" marB="16236" anchor="ctr"/>
                </a:tc>
                <a:tc>
                  <a:txBody>
                    <a:bodyPr/>
                    <a:lstStyle/>
                    <a:p>
                      <a:pPr algn="ctr"/>
                      <a:r>
                        <a:rPr lang="en-US" sz="1600" b="0">
                          <a:effectLst/>
                        </a:rPr>
                        <a:t>09</a:t>
                      </a:r>
                    </a:p>
                  </a:txBody>
                  <a:tcPr marL="32473" marR="32473" marT="16236" marB="16236" anchor="ctr"/>
                </a:tc>
                <a:tc>
                  <a:txBody>
                    <a:bodyPr/>
                    <a:lstStyle/>
                    <a:p>
                      <a:pPr algn="ctr"/>
                      <a:r>
                        <a:rPr lang="en-US" sz="1600" b="0" dirty="0">
                          <a:effectLst/>
                        </a:rPr>
                        <a:t>00001001</a:t>
                      </a:r>
                    </a:p>
                  </a:txBody>
                  <a:tcPr marL="32473" marR="32473" marT="16236" marB="16236" anchor="ctr"/>
                </a:tc>
                <a:tc>
                  <a:txBody>
                    <a:bodyPr/>
                    <a:lstStyle/>
                    <a:p>
                      <a:pPr algn="ctr"/>
                      <a:r>
                        <a:rPr lang="en-US" sz="1600" b="0">
                          <a:effectLst/>
                        </a:rPr>
                        <a:t>HT</a:t>
                      </a:r>
                    </a:p>
                  </a:txBody>
                  <a:tcPr marL="32473" marR="32473" marT="16236" marB="16236" anchor="ctr"/>
                </a:tc>
                <a:tc>
                  <a:txBody>
                    <a:bodyPr/>
                    <a:lstStyle/>
                    <a:p>
                      <a:pPr algn="ctr"/>
                      <a:r>
                        <a:rPr lang="en-US" sz="1600" b="0">
                          <a:effectLst/>
                        </a:rPr>
                        <a:t>Horizontal Tab</a:t>
                      </a:r>
                    </a:p>
                  </a:txBody>
                  <a:tcPr marL="32473" marR="32473" marT="16236" marB="16236" anchor="ctr"/>
                </a:tc>
                <a:extLst>
                  <a:ext uri="{0D108BD9-81ED-4DB2-BD59-A6C34878D82A}">
                    <a16:rowId xmlns:a16="http://schemas.microsoft.com/office/drawing/2014/main" val="643490314"/>
                  </a:ext>
                </a:extLst>
              </a:tr>
              <a:tr h="273546">
                <a:tc>
                  <a:txBody>
                    <a:bodyPr/>
                    <a:lstStyle/>
                    <a:p>
                      <a:pPr algn="ctr"/>
                      <a:r>
                        <a:rPr lang="en-US" sz="1600" b="0">
                          <a:effectLst/>
                        </a:rPr>
                        <a:t>10</a:t>
                      </a:r>
                    </a:p>
                  </a:txBody>
                  <a:tcPr marL="32473" marR="32473" marT="16236" marB="16236" anchor="ctr"/>
                </a:tc>
                <a:tc>
                  <a:txBody>
                    <a:bodyPr/>
                    <a:lstStyle/>
                    <a:p>
                      <a:pPr algn="ctr"/>
                      <a:r>
                        <a:rPr lang="en-US" sz="1600" b="0">
                          <a:effectLst/>
                        </a:rPr>
                        <a:t>012</a:t>
                      </a:r>
                    </a:p>
                  </a:txBody>
                  <a:tcPr marL="32473" marR="32473" marT="16236" marB="16236" anchor="ctr"/>
                </a:tc>
                <a:tc>
                  <a:txBody>
                    <a:bodyPr/>
                    <a:lstStyle/>
                    <a:p>
                      <a:pPr algn="ctr"/>
                      <a:r>
                        <a:rPr lang="en-US" sz="1600" b="0">
                          <a:effectLst/>
                        </a:rPr>
                        <a:t>0A</a:t>
                      </a:r>
                    </a:p>
                  </a:txBody>
                  <a:tcPr marL="32473" marR="32473" marT="16236" marB="16236" anchor="ctr"/>
                </a:tc>
                <a:tc>
                  <a:txBody>
                    <a:bodyPr/>
                    <a:lstStyle/>
                    <a:p>
                      <a:pPr algn="ctr"/>
                      <a:r>
                        <a:rPr lang="en-US" sz="1600" b="0">
                          <a:effectLst/>
                        </a:rPr>
                        <a:t>00001010</a:t>
                      </a:r>
                    </a:p>
                  </a:txBody>
                  <a:tcPr marL="32473" marR="32473" marT="16236" marB="16236" anchor="ctr"/>
                </a:tc>
                <a:tc>
                  <a:txBody>
                    <a:bodyPr/>
                    <a:lstStyle/>
                    <a:p>
                      <a:pPr algn="ctr"/>
                      <a:r>
                        <a:rPr lang="en-US" sz="1600" b="0" dirty="0">
                          <a:effectLst/>
                        </a:rPr>
                        <a:t>LF</a:t>
                      </a:r>
                    </a:p>
                  </a:txBody>
                  <a:tcPr marL="32473" marR="32473" marT="16236" marB="16236" anchor="ctr"/>
                </a:tc>
                <a:tc>
                  <a:txBody>
                    <a:bodyPr/>
                    <a:lstStyle/>
                    <a:p>
                      <a:pPr algn="ctr"/>
                      <a:r>
                        <a:rPr lang="en-US" sz="1600" b="0">
                          <a:effectLst/>
                        </a:rPr>
                        <a:t>Line Feed</a:t>
                      </a:r>
                    </a:p>
                  </a:txBody>
                  <a:tcPr marL="32473" marR="32473" marT="16236" marB="16236" anchor="ctr"/>
                </a:tc>
                <a:extLst>
                  <a:ext uri="{0D108BD9-81ED-4DB2-BD59-A6C34878D82A}">
                    <a16:rowId xmlns:a16="http://schemas.microsoft.com/office/drawing/2014/main" val="3032639057"/>
                  </a:ext>
                </a:extLst>
              </a:tr>
              <a:tr h="273546">
                <a:tc>
                  <a:txBody>
                    <a:bodyPr/>
                    <a:lstStyle/>
                    <a:p>
                      <a:pPr algn="ctr"/>
                      <a:r>
                        <a:rPr lang="en-US" sz="1600" b="0">
                          <a:effectLst/>
                        </a:rPr>
                        <a:t>11</a:t>
                      </a:r>
                    </a:p>
                  </a:txBody>
                  <a:tcPr marL="32473" marR="32473" marT="16236" marB="16236" anchor="ctr"/>
                </a:tc>
                <a:tc>
                  <a:txBody>
                    <a:bodyPr/>
                    <a:lstStyle/>
                    <a:p>
                      <a:pPr algn="ctr"/>
                      <a:r>
                        <a:rPr lang="en-US" sz="1600" b="0">
                          <a:effectLst/>
                        </a:rPr>
                        <a:t>013</a:t>
                      </a:r>
                    </a:p>
                  </a:txBody>
                  <a:tcPr marL="32473" marR="32473" marT="16236" marB="16236" anchor="ctr"/>
                </a:tc>
                <a:tc>
                  <a:txBody>
                    <a:bodyPr/>
                    <a:lstStyle/>
                    <a:p>
                      <a:pPr algn="ctr"/>
                      <a:r>
                        <a:rPr lang="en-US" sz="1600" b="0">
                          <a:effectLst/>
                        </a:rPr>
                        <a:t>0B</a:t>
                      </a:r>
                    </a:p>
                  </a:txBody>
                  <a:tcPr marL="32473" marR="32473" marT="16236" marB="16236" anchor="ctr"/>
                </a:tc>
                <a:tc>
                  <a:txBody>
                    <a:bodyPr/>
                    <a:lstStyle/>
                    <a:p>
                      <a:pPr algn="ctr"/>
                      <a:r>
                        <a:rPr lang="en-US" sz="1600" b="0">
                          <a:effectLst/>
                        </a:rPr>
                        <a:t>00001011</a:t>
                      </a:r>
                    </a:p>
                  </a:txBody>
                  <a:tcPr marL="32473" marR="32473" marT="16236" marB="16236" anchor="ctr"/>
                </a:tc>
                <a:tc>
                  <a:txBody>
                    <a:bodyPr/>
                    <a:lstStyle/>
                    <a:p>
                      <a:pPr algn="ctr"/>
                      <a:r>
                        <a:rPr lang="en-US" sz="1600" b="0" dirty="0">
                          <a:effectLst/>
                        </a:rPr>
                        <a:t>VT</a:t>
                      </a:r>
                    </a:p>
                  </a:txBody>
                  <a:tcPr marL="32473" marR="32473" marT="16236" marB="16236" anchor="ctr"/>
                </a:tc>
                <a:tc>
                  <a:txBody>
                    <a:bodyPr/>
                    <a:lstStyle/>
                    <a:p>
                      <a:pPr algn="ctr"/>
                      <a:r>
                        <a:rPr lang="en-US" sz="1600" b="0">
                          <a:effectLst/>
                        </a:rPr>
                        <a:t>Vertical Tab</a:t>
                      </a:r>
                    </a:p>
                  </a:txBody>
                  <a:tcPr marL="32473" marR="32473" marT="16236" marB="16236" anchor="ctr"/>
                </a:tc>
                <a:extLst>
                  <a:ext uri="{0D108BD9-81ED-4DB2-BD59-A6C34878D82A}">
                    <a16:rowId xmlns:a16="http://schemas.microsoft.com/office/drawing/2014/main" val="2420858591"/>
                  </a:ext>
                </a:extLst>
              </a:tr>
              <a:tr h="273546">
                <a:tc>
                  <a:txBody>
                    <a:bodyPr/>
                    <a:lstStyle/>
                    <a:p>
                      <a:pPr algn="ctr"/>
                      <a:r>
                        <a:rPr lang="en-US" sz="1600" b="0">
                          <a:effectLst/>
                        </a:rPr>
                        <a:t>12</a:t>
                      </a:r>
                    </a:p>
                  </a:txBody>
                  <a:tcPr marL="32473" marR="32473" marT="16236" marB="16236" anchor="ctr"/>
                </a:tc>
                <a:tc>
                  <a:txBody>
                    <a:bodyPr/>
                    <a:lstStyle/>
                    <a:p>
                      <a:pPr algn="ctr"/>
                      <a:r>
                        <a:rPr lang="en-US" sz="1600" b="0">
                          <a:effectLst/>
                        </a:rPr>
                        <a:t>014</a:t>
                      </a:r>
                    </a:p>
                  </a:txBody>
                  <a:tcPr marL="32473" marR="32473" marT="16236" marB="16236" anchor="ctr"/>
                </a:tc>
                <a:tc>
                  <a:txBody>
                    <a:bodyPr/>
                    <a:lstStyle/>
                    <a:p>
                      <a:pPr algn="ctr"/>
                      <a:r>
                        <a:rPr lang="en-US" sz="1600" b="0">
                          <a:effectLst/>
                        </a:rPr>
                        <a:t>0C</a:t>
                      </a:r>
                    </a:p>
                  </a:txBody>
                  <a:tcPr marL="32473" marR="32473" marT="16236" marB="16236" anchor="ctr"/>
                </a:tc>
                <a:tc>
                  <a:txBody>
                    <a:bodyPr/>
                    <a:lstStyle/>
                    <a:p>
                      <a:pPr algn="ctr"/>
                      <a:r>
                        <a:rPr lang="en-US" sz="1600" b="0">
                          <a:effectLst/>
                        </a:rPr>
                        <a:t>00001100</a:t>
                      </a:r>
                    </a:p>
                  </a:txBody>
                  <a:tcPr marL="32473" marR="32473" marT="16236" marB="16236" anchor="ctr"/>
                </a:tc>
                <a:tc>
                  <a:txBody>
                    <a:bodyPr/>
                    <a:lstStyle/>
                    <a:p>
                      <a:pPr algn="ctr"/>
                      <a:r>
                        <a:rPr lang="en-US" sz="1600" b="0">
                          <a:effectLst/>
                        </a:rPr>
                        <a:t>FF</a:t>
                      </a:r>
                    </a:p>
                  </a:txBody>
                  <a:tcPr marL="32473" marR="32473" marT="16236" marB="16236" anchor="ctr"/>
                </a:tc>
                <a:tc>
                  <a:txBody>
                    <a:bodyPr/>
                    <a:lstStyle/>
                    <a:p>
                      <a:pPr algn="ctr"/>
                      <a:r>
                        <a:rPr lang="en-US" sz="1600" b="0" dirty="0">
                          <a:effectLst/>
                        </a:rPr>
                        <a:t>Form Feed</a:t>
                      </a:r>
                    </a:p>
                  </a:txBody>
                  <a:tcPr marL="32473" marR="32473" marT="16236" marB="16236" anchor="ctr"/>
                </a:tc>
                <a:extLst>
                  <a:ext uri="{0D108BD9-81ED-4DB2-BD59-A6C34878D82A}">
                    <a16:rowId xmlns:a16="http://schemas.microsoft.com/office/drawing/2014/main" val="4185629602"/>
                  </a:ext>
                </a:extLst>
              </a:tr>
              <a:tr h="390780">
                <a:tc>
                  <a:txBody>
                    <a:bodyPr/>
                    <a:lstStyle/>
                    <a:p>
                      <a:pPr algn="ctr"/>
                      <a:r>
                        <a:rPr lang="en-US" sz="1600" b="0">
                          <a:effectLst/>
                        </a:rPr>
                        <a:t>13</a:t>
                      </a:r>
                    </a:p>
                  </a:txBody>
                  <a:tcPr marL="32473" marR="32473" marT="16236" marB="16236" anchor="ctr"/>
                </a:tc>
                <a:tc>
                  <a:txBody>
                    <a:bodyPr/>
                    <a:lstStyle/>
                    <a:p>
                      <a:pPr algn="ctr"/>
                      <a:r>
                        <a:rPr lang="en-US" sz="1600" b="0">
                          <a:effectLst/>
                        </a:rPr>
                        <a:t>015</a:t>
                      </a:r>
                    </a:p>
                  </a:txBody>
                  <a:tcPr marL="32473" marR="32473" marT="16236" marB="16236" anchor="ctr"/>
                </a:tc>
                <a:tc>
                  <a:txBody>
                    <a:bodyPr/>
                    <a:lstStyle/>
                    <a:p>
                      <a:pPr algn="ctr"/>
                      <a:r>
                        <a:rPr lang="en-US" sz="1600" b="0">
                          <a:effectLst/>
                        </a:rPr>
                        <a:t>0D</a:t>
                      </a:r>
                    </a:p>
                  </a:txBody>
                  <a:tcPr marL="32473" marR="32473" marT="16236" marB="16236" anchor="ctr"/>
                </a:tc>
                <a:tc>
                  <a:txBody>
                    <a:bodyPr/>
                    <a:lstStyle/>
                    <a:p>
                      <a:pPr algn="ctr"/>
                      <a:r>
                        <a:rPr lang="en-US" sz="1600" b="0">
                          <a:effectLst/>
                        </a:rPr>
                        <a:t>00001101</a:t>
                      </a:r>
                    </a:p>
                  </a:txBody>
                  <a:tcPr marL="32473" marR="32473" marT="16236" marB="16236" anchor="ctr"/>
                </a:tc>
                <a:tc>
                  <a:txBody>
                    <a:bodyPr/>
                    <a:lstStyle/>
                    <a:p>
                      <a:pPr algn="ctr"/>
                      <a:r>
                        <a:rPr lang="en-US" sz="1600" b="0">
                          <a:effectLst/>
                        </a:rPr>
                        <a:t>CR</a:t>
                      </a:r>
                    </a:p>
                  </a:txBody>
                  <a:tcPr marL="32473" marR="32473" marT="16236" marB="16236" anchor="ctr"/>
                </a:tc>
                <a:tc>
                  <a:txBody>
                    <a:bodyPr/>
                    <a:lstStyle/>
                    <a:p>
                      <a:pPr algn="ctr"/>
                      <a:r>
                        <a:rPr lang="en-US" sz="1600" b="0" dirty="0">
                          <a:effectLst/>
                        </a:rPr>
                        <a:t>Carriage Return</a:t>
                      </a:r>
                    </a:p>
                  </a:txBody>
                  <a:tcPr marL="32473" marR="32473" marT="16236" marB="16236" anchor="ctr"/>
                </a:tc>
                <a:extLst>
                  <a:ext uri="{0D108BD9-81ED-4DB2-BD59-A6C34878D82A}">
                    <a16:rowId xmlns:a16="http://schemas.microsoft.com/office/drawing/2014/main" val="536283357"/>
                  </a:ext>
                </a:extLst>
              </a:tr>
              <a:tr h="390780">
                <a:tc>
                  <a:txBody>
                    <a:bodyPr/>
                    <a:lstStyle/>
                    <a:p>
                      <a:pPr algn="ctr"/>
                      <a:r>
                        <a:rPr lang="en-US" sz="1600" b="0">
                          <a:effectLst/>
                        </a:rPr>
                        <a:t>14</a:t>
                      </a:r>
                    </a:p>
                  </a:txBody>
                  <a:tcPr marL="32473" marR="32473" marT="16236" marB="16236" anchor="ctr"/>
                </a:tc>
                <a:tc>
                  <a:txBody>
                    <a:bodyPr/>
                    <a:lstStyle/>
                    <a:p>
                      <a:pPr algn="ctr"/>
                      <a:r>
                        <a:rPr lang="en-US" sz="1600" b="0">
                          <a:effectLst/>
                        </a:rPr>
                        <a:t>016</a:t>
                      </a:r>
                    </a:p>
                  </a:txBody>
                  <a:tcPr marL="32473" marR="32473" marT="16236" marB="16236" anchor="ctr"/>
                </a:tc>
                <a:tc>
                  <a:txBody>
                    <a:bodyPr/>
                    <a:lstStyle/>
                    <a:p>
                      <a:pPr algn="ctr"/>
                      <a:r>
                        <a:rPr lang="en-US" sz="1600" b="0">
                          <a:effectLst/>
                        </a:rPr>
                        <a:t>0E</a:t>
                      </a:r>
                    </a:p>
                  </a:txBody>
                  <a:tcPr marL="32473" marR="32473" marT="16236" marB="16236" anchor="ctr"/>
                </a:tc>
                <a:tc>
                  <a:txBody>
                    <a:bodyPr/>
                    <a:lstStyle/>
                    <a:p>
                      <a:pPr algn="ctr"/>
                      <a:r>
                        <a:rPr lang="en-US" sz="1600" b="0">
                          <a:effectLst/>
                        </a:rPr>
                        <a:t>00001110</a:t>
                      </a:r>
                    </a:p>
                  </a:txBody>
                  <a:tcPr marL="32473" marR="32473" marT="16236" marB="16236" anchor="ctr"/>
                </a:tc>
                <a:tc>
                  <a:txBody>
                    <a:bodyPr/>
                    <a:lstStyle/>
                    <a:p>
                      <a:pPr algn="ctr"/>
                      <a:r>
                        <a:rPr lang="en-US" sz="1600" b="0">
                          <a:effectLst/>
                        </a:rPr>
                        <a:t>SO</a:t>
                      </a:r>
                    </a:p>
                  </a:txBody>
                  <a:tcPr marL="32473" marR="32473" marT="16236" marB="16236" anchor="ctr"/>
                </a:tc>
                <a:tc>
                  <a:txBody>
                    <a:bodyPr/>
                    <a:lstStyle/>
                    <a:p>
                      <a:pPr algn="ctr"/>
                      <a:r>
                        <a:rPr lang="en-US" sz="1600" b="0" dirty="0">
                          <a:effectLst/>
                        </a:rPr>
                        <a:t>Shift Out / X-On</a:t>
                      </a:r>
                    </a:p>
                  </a:txBody>
                  <a:tcPr marL="32473" marR="32473" marT="16236" marB="16236" anchor="ctr"/>
                </a:tc>
                <a:extLst>
                  <a:ext uri="{0D108BD9-81ED-4DB2-BD59-A6C34878D82A}">
                    <a16:rowId xmlns:a16="http://schemas.microsoft.com/office/drawing/2014/main" val="913802912"/>
                  </a:ext>
                </a:extLst>
              </a:tr>
              <a:tr h="273546">
                <a:tc>
                  <a:txBody>
                    <a:bodyPr/>
                    <a:lstStyle/>
                    <a:p>
                      <a:pPr algn="ctr"/>
                      <a:r>
                        <a:rPr lang="en-US" sz="1600" b="0">
                          <a:effectLst/>
                        </a:rPr>
                        <a:t>15</a:t>
                      </a:r>
                    </a:p>
                  </a:txBody>
                  <a:tcPr marL="32473" marR="32473" marT="16236" marB="16236" anchor="ctr"/>
                </a:tc>
                <a:tc>
                  <a:txBody>
                    <a:bodyPr/>
                    <a:lstStyle/>
                    <a:p>
                      <a:pPr algn="ctr"/>
                      <a:r>
                        <a:rPr lang="en-US" sz="1600" b="0">
                          <a:effectLst/>
                        </a:rPr>
                        <a:t>017</a:t>
                      </a:r>
                    </a:p>
                  </a:txBody>
                  <a:tcPr marL="32473" marR="32473" marT="16236" marB="16236" anchor="ctr"/>
                </a:tc>
                <a:tc>
                  <a:txBody>
                    <a:bodyPr/>
                    <a:lstStyle/>
                    <a:p>
                      <a:pPr algn="ctr"/>
                      <a:r>
                        <a:rPr lang="en-US" sz="1600" b="0">
                          <a:effectLst/>
                        </a:rPr>
                        <a:t>0F</a:t>
                      </a:r>
                    </a:p>
                  </a:txBody>
                  <a:tcPr marL="32473" marR="32473" marT="16236" marB="16236" anchor="ctr"/>
                </a:tc>
                <a:tc>
                  <a:txBody>
                    <a:bodyPr/>
                    <a:lstStyle/>
                    <a:p>
                      <a:pPr algn="ctr"/>
                      <a:r>
                        <a:rPr lang="en-US" sz="1600" b="0">
                          <a:effectLst/>
                        </a:rPr>
                        <a:t>00001111</a:t>
                      </a:r>
                    </a:p>
                  </a:txBody>
                  <a:tcPr marL="32473" marR="32473" marT="16236" marB="16236" anchor="ctr"/>
                </a:tc>
                <a:tc>
                  <a:txBody>
                    <a:bodyPr/>
                    <a:lstStyle/>
                    <a:p>
                      <a:pPr algn="ctr"/>
                      <a:r>
                        <a:rPr lang="en-US" sz="1600" b="0">
                          <a:effectLst/>
                        </a:rPr>
                        <a:t>SI</a:t>
                      </a:r>
                    </a:p>
                  </a:txBody>
                  <a:tcPr marL="32473" marR="32473" marT="16236" marB="16236" anchor="ctr"/>
                </a:tc>
                <a:tc>
                  <a:txBody>
                    <a:bodyPr/>
                    <a:lstStyle/>
                    <a:p>
                      <a:pPr algn="ctr"/>
                      <a:r>
                        <a:rPr lang="en-US" sz="1600" b="0" dirty="0">
                          <a:effectLst/>
                        </a:rPr>
                        <a:t>Shift In / X-O</a:t>
                      </a:r>
                    </a:p>
                  </a:txBody>
                  <a:tcPr marL="32473" marR="32473" marT="16236" marB="16236" anchor="ctr"/>
                </a:tc>
                <a:extLst>
                  <a:ext uri="{0D108BD9-81ED-4DB2-BD59-A6C34878D82A}">
                    <a16:rowId xmlns:a16="http://schemas.microsoft.com/office/drawing/2014/main" val="48680565"/>
                  </a:ext>
                </a:extLst>
              </a:tr>
            </a:tbl>
          </a:graphicData>
        </a:graphic>
      </p:graphicFrame>
    </p:spTree>
    <p:extLst>
      <p:ext uri="{BB962C8B-B14F-4D97-AF65-F5344CB8AC3E}">
        <p14:creationId xmlns:p14="http://schemas.microsoft.com/office/powerpoint/2010/main" val="422206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6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80245B-A0EC-435A-AB91-CCA6619BFD87}"/>
              </a:ext>
            </a:extLst>
          </p:cNvPr>
          <p:cNvSpPr>
            <a:spLocks noGrp="1"/>
          </p:cNvSpPr>
          <p:nvPr>
            <p:ph type="ctrTitle"/>
          </p:nvPr>
        </p:nvSpPr>
        <p:spPr>
          <a:xfrm>
            <a:off x="3401961" y="644013"/>
            <a:ext cx="6636774" cy="589936"/>
          </a:xfrm>
        </p:spPr>
        <p:txBody>
          <a:bodyPr/>
          <a:lstStyle/>
          <a:p>
            <a:pPr algn="just">
              <a:lnSpc>
                <a:spcPct val="100000"/>
              </a:lnSpc>
              <a:spcBef>
                <a:spcPts val="0"/>
              </a:spcBef>
              <a:spcAft>
                <a:spcPts val="1000"/>
              </a:spcAft>
            </a:pPr>
            <a:r>
              <a:rPr lang="en-US" sz="3600" dirty="0"/>
              <a:t>EBCDIC Code</a:t>
            </a:r>
          </a:p>
        </p:txBody>
      </p:sp>
      <p:sp>
        <p:nvSpPr>
          <p:cNvPr id="10" name="Subtitle 9">
            <a:extLst>
              <a:ext uri="{FF2B5EF4-FFF2-40B4-BE49-F238E27FC236}">
                <a16:creationId xmlns:a16="http://schemas.microsoft.com/office/drawing/2014/main" id="{239CA584-97DA-4D2C-80E2-2E318E4C5BD3}"/>
              </a:ext>
            </a:extLst>
          </p:cNvPr>
          <p:cNvSpPr>
            <a:spLocks noGrp="1"/>
          </p:cNvSpPr>
          <p:nvPr>
            <p:ph type="subTitle" idx="1"/>
          </p:nvPr>
        </p:nvSpPr>
        <p:spPr>
          <a:xfrm>
            <a:off x="3508899" y="1553395"/>
            <a:ext cx="7944465" cy="3998993"/>
          </a:xfrm>
        </p:spPr>
        <p:txBody>
          <a:bodyPr>
            <a:normAutofit/>
          </a:bodyPr>
          <a:lstStyle/>
          <a:p>
            <a:pPr marL="285750" indent="-285750" algn="just">
              <a:lnSpc>
                <a:spcPct val="100000"/>
              </a:lnSpc>
              <a:spcBef>
                <a:spcPts val="0"/>
              </a:spcBef>
              <a:spcAft>
                <a:spcPts val="1000"/>
              </a:spcAft>
              <a:buFont typeface="Wingdings" panose="05000000000000000000" pitchFamily="2" charset="2"/>
              <a:buChar char="q"/>
            </a:pPr>
            <a:r>
              <a:rPr lang="en-US" sz="1800" dirty="0"/>
              <a:t>EBCDIC stands for </a:t>
            </a:r>
            <a:r>
              <a:rPr lang="en-US" sz="1800" b="1" dirty="0"/>
              <a:t>Extended Binary Coded Decimal Interchange Code</a:t>
            </a:r>
            <a:r>
              <a:rPr lang="en-US" sz="1800" dirty="0"/>
              <a:t>.</a:t>
            </a:r>
          </a:p>
          <a:p>
            <a:pPr marL="285750" indent="-285750" algn="just">
              <a:lnSpc>
                <a:spcPct val="100000"/>
              </a:lnSpc>
              <a:spcBef>
                <a:spcPts val="0"/>
              </a:spcBef>
              <a:spcAft>
                <a:spcPts val="1000"/>
              </a:spcAft>
              <a:buFont typeface="Wingdings" panose="05000000000000000000" pitchFamily="2" charset="2"/>
              <a:buChar char="q"/>
            </a:pPr>
            <a:r>
              <a:rPr lang="en-US" sz="1800" dirty="0"/>
              <a:t> IBM invented this code to extend the Binary Coded Decimal which existed at that time.</a:t>
            </a:r>
          </a:p>
          <a:p>
            <a:pPr marL="285750" indent="-285750" algn="just">
              <a:lnSpc>
                <a:spcPct val="100000"/>
              </a:lnSpc>
              <a:spcBef>
                <a:spcPts val="0"/>
              </a:spcBef>
              <a:spcAft>
                <a:spcPts val="1000"/>
              </a:spcAft>
              <a:buFont typeface="Wingdings" panose="05000000000000000000" pitchFamily="2" charset="2"/>
              <a:buChar char="q"/>
            </a:pPr>
            <a:r>
              <a:rPr lang="en-US" sz="1800" dirty="0"/>
              <a:t>All the IBM computers and peripherals use this code.</a:t>
            </a:r>
          </a:p>
          <a:p>
            <a:pPr marL="285750" indent="-285750" algn="just">
              <a:lnSpc>
                <a:spcPct val="100000"/>
              </a:lnSpc>
              <a:spcBef>
                <a:spcPts val="0"/>
              </a:spcBef>
              <a:spcAft>
                <a:spcPts val="1000"/>
              </a:spcAft>
              <a:buFont typeface="Wingdings" panose="05000000000000000000" pitchFamily="2" charset="2"/>
              <a:buChar char="q"/>
            </a:pPr>
            <a:r>
              <a:rPr lang="en-US" sz="1800" dirty="0"/>
              <a:t>It is an 8-bit code and therefore can accommodate 256 characters. Below are given some characters of EBCDIC code.</a:t>
            </a:r>
          </a:p>
          <a:p>
            <a:pPr algn="just">
              <a:lnSpc>
                <a:spcPct val="100000"/>
              </a:lnSpc>
              <a:spcBef>
                <a:spcPts val="0"/>
              </a:spcBef>
              <a:spcAft>
                <a:spcPts val="1000"/>
              </a:spcAft>
            </a:pPr>
            <a:endParaRPr lang="en-US" sz="2000" dirty="0"/>
          </a:p>
        </p:txBody>
      </p:sp>
      <p:sp>
        <p:nvSpPr>
          <p:cNvPr id="4" name="Date Placeholder 3">
            <a:extLst>
              <a:ext uri="{FF2B5EF4-FFF2-40B4-BE49-F238E27FC236}">
                <a16:creationId xmlns:a16="http://schemas.microsoft.com/office/drawing/2014/main" id="{2D9BBC7F-5936-4E5E-B970-2B465F649DF2}"/>
              </a:ext>
            </a:extLst>
          </p:cNvPr>
          <p:cNvSpPr>
            <a:spLocks noGrp="1"/>
          </p:cNvSpPr>
          <p:nvPr>
            <p:ph type="dt" sz="half" idx="10"/>
          </p:nvPr>
        </p:nvSpPr>
        <p:spPr/>
        <p:txBody>
          <a:bodyPr/>
          <a:lstStyle/>
          <a:p>
            <a:fld id="{4CAF43B5-FE58-4CB0-B0D9-CE81FB9EAC32}" type="datetime1">
              <a:rPr lang="en-US" smtClean="0"/>
              <a:t>2/19/2023</a:t>
            </a:fld>
            <a:endParaRPr lang="en-US" dirty="0"/>
          </a:p>
        </p:txBody>
      </p:sp>
      <p:sp>
        <p:nvSpPr>
          <p:cNvPr id="5" name="Footer Placeholder 4">
            <a:extLst>
              <a:ext uri="{FF2B5EF4-FFF2-40B4-BE49-F238E27FC236}">
                <a16:creationId xmlns:a16="http://schemas.microsoft.com/office/drawing/2014/main" id="{0DA38CEF-F904-4734-8FC1-4EFD95F2D1DA}"/>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36C22BED-4271-4251-8CCC-0E3323020BE7}"/>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237368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DA68-FDE0-49D8-8ED6-A055B5686E03}"/>
              </a:ext>
            </a:extLst>
          </p:cNvPr>
          <p:cNvSpPr>
            <a:spLocks noGrp="1"/>
          </p:cNvSpPr>
          <p:nvPr>
            <p:ph type="title"/>
          </p:nvPr>
        </p:nvSpPr>
        <p:spPr>
          <a:xfrm>
            <a:off x="3800179" y="318168"/>
            <a:ext cx="4591640" cy="585788"/>
          </a:xfrm>
        </p:spPr>
        <p:txBody>
          <a:bodyPr>
            <a:normAutofit/>
          </a:bodyPr>
          <a:lstStyle/>
          <a:p>
            <a:pPr algn="ctr"/>
            <a:r>
              <a:rPr lang="en-US" sz="3200" dirty="0"/>
              <a:t>EBCDIC  code</a:t>
            </a:r>
          </a:p>
        </p:txBody>
      </p:sp>
      <p:sp>
        <p:nvSpPr>
          <p:cNvPr id="11" name="Date Placeholder 10">
            <a:extLst>
              <a:ext uri="{FF2B5EF4-FFF2-40B4-BE49-F238E27FC236}">
                <a16:creationId xmlns:a16="http://schemas.microsoft.com/office/drawing/2014/main" id="{A8014C06-7680-4679-879C-DF13A30977AE}"/>
              </a:ext>
            </a:extLst>
          </p:cNvPr>
          <p:cNvSpPr>
            <a:spLocks noGrp="1"/>
          </p:cNvSpPr>
          <p:nvPr>
            <p:ph type="dt" sz="half" idx="10"/>
          </p:nvPr>
        </p:nvSpPr>
        <p:spPr>
          <a:xfrm>
            <a:off x="838200" y="6375203"/>
            <a:ext cx="2743200" cy="365125"/>
          </a:xfrm>
        </p:spPr>
        <p:txBody>
          <a:bodyPr/>
          <a:lstStyle/>
          <a:p>
            <a:fld id="{EAE72743-66D2-49E0-BE98-185E41C598A5}" type="datetime1">
              <a:rPr lang="en-US" smtClean="0"/>
              <a:t>2/19/2023</a:t>
            </a:fld>
            <a:endParaRPr lang="en-US" dirty="0"/>
          </a:p>
        </p:txBody>
      </p:sp>
      <p:sp>
        <p:nvSpPr>
          <p:cNvPr id="12" name="Footer Placeholder 11">
            <a:extLst>
              <a:ext uri="{FF2B5EF4-FFF2-40B4-BE49-F238E27FC236}">
                <a16:creationId xmlns:a16="http://schemas.microsoft.com/office/drawing/2014/main" id="{094D55FA-732F-4C67-B238-EADBD9275531}"/>
              </a:ext>
            </a:extLst>
          </p:cNvPr>
          <p:cNvSpPr>
            <a:spLocks noGrp="1"/>
          </p:cNvSpPr>
          <p:nvPr>
            <p:ph type="ftr" sz="quarter" idx="11"/>
          </p:nvPr>
        </p:nvSpPr>
        <p:spPr>
          <a:xfrm>
            <a:off x="6175279" y="6375203"/>
            <a:ext cx="1808712" cy="365125"/>
          </a:xfrm>
        </p:spPr>
        <p:txBody>
          <a:bodyPr/>
          <a:lstStyle/>
          <a:p>
            <a:pPr algn="l"/>
            <a:r>
              <a:rPr lang="en-US"/>
              <a:t>Binary System-Nirjal Maharjan</a:t>
            </a:r>
            <a:endParaRPr lang="en-US" dirty="0"/>
          </a:p>
        </p:txBody>
      </p:sp>
      <p:sp>
        <p:nvSpPr>
          <p:cNvPr id="13" name="Slide Number Placeholder 12">
            <a:extLst>
              <a:ext uri="{FF2B5EF4-FFF2-40B4-BE49-F238E27FC236}">
                <a16:creationId xmlns:a16="http://schemas.microsoft.com/office/drawing/2014/main" id="{17AAE417-D873-48B9-8553-F54F17F6E95F}"/>
              </a:ext>
            </a:extLst>
          </p:cNvPr>
          <p:cNvSpPr>
            <a:spLocks noGrp="1"/>
          </p:cNvSpPr>
          <p:nvPr>
            <p:ph type="sldNum" sz="quarter" idx="12"/>
          </p:nvPr>
        </p:nvSpPr>
        <p:spPr>
          <a:xfrm>
            <a:off x="10810874" y="6375203"/>
            <a:ext cx="542925" cy="365125"/>
          </a:xfrm>
        </p:spPr>
        <p:txBody>
          <a:bodyPr/>
          <a:lstStyle/>
          <a:p>
            <a:fld id="{B5CEABB6-07DC-46E8-9B57-56EC44A396E5}" type="slidenum">
              <a:rPr lang="en-US" smtClean="0"/>
              <a:t>12</a:t>
            </a:fld>
            <a:endParaRPr lang="en-US" dirty="0"/>
          </a:p>
        </p:txBody>
      </p:sp>
      <p:graphicFrame>
        <p:nvGraphicFramePr>
          <p:cNvPr id="4" name="Table 3">
            <a:extLst>
              <a:ext uri="{FF2B5EF4-FFF2-40B4-BE49-F238E27FC236}">
                <a16:creationId xmlns:a16="http://schemas.microsoft.com/office/drawing/2014/main" id="{A43B187C-E5EF-4228-832E-F9C56B242CFF}"/>
              </a:ext>
            </a:extLst>
          </p:cNvPr>
          <p:cNvGraphicFramePr>
            <a:graphicFrameLocks noGrp="1"/>
          </p:cNvGraphicFramePr>
          <p:nvPr>
            <p:extLst>
              <p:ext uri="{D42A27DB-BD31-4B8C-83A1-F6EECF244321}">
                <p14:modId xmlns:p14="http://schemas.microsoft.com/office/powerpoint/2010/main" val="3651361453"/>
              </p:ext>
            </p:extLst>
          </p:nvPr>
        </p:nvGraphicFramePr>
        <p:xfrm>
          <a:off x="1523151" y="1155611"/>
          <a:ext cx="9304255" cy="4967936"/>
        </p:xfrm>
        <a:graphic>
          <a:graphicData uri="http://schemas.openxmlformats.org/drawingml/2006/table">
            <a:tbl>
              <a:tblPr>
                <a:tableStyleId>{69CF1AB2-1976-4502-BF36-3FF5EA218861}</a:tableStyleId>
              </a:tblPr>
              <a:tblGrid>
                <a:gridCol w="1008668">
                  <a:extLst>
                    <a:ext uri="{9D8B030D-6E8A-4147-A177-3AD203B41FA5}">
                      <a16:colId xmlns:a16="http://schemas.microsoft.com/office/drawing/2014/main" val="2686278124"/>
                    </a:ext>
                  </a:extLst>
                </a:gridCol>
                <a:gridCol w="1008668">
                  <a:extLst>
                    <a:ext uri="{9D8B030D-6E8A-4147-A177-3AD203B41FA5}">
                      <a16:colId xmlns:a16="http://schemas.microsoft.com/office/drawing/2014/main" val="1704355388"/>
                    </a:ext>
                  </a:extLst>
                </a:gridCol>
                <a:gridCol w="1008668">
                  <a:extLst>
                    <a:ext uri="{9D8B030D-6E8A-4147-A177-3AD203B41FA5}">
                      <a16:colId xmlns:a16="http://schemas.microsoft.com/office/drawing/2014/main" val="166219857"/>
                    </a:ext>
                  </a:extLst>
                </a:gridCol>
                <a:gridCol w="1008668">
                  <a:extLst>
                    <a:ext uri="{9D8B030D-6E8A-4147-A177-3AD203B41FA5}">
                      <a16:colId xmlns:a16="http://schemas.microsoft.com/office/drawing/2014/main" val="1122938009"/>
                    </a:ext>
                  </a:extLst>
                </a:gridCol>
                <a:gridCol w="1008668">
                  <a:extLst>
                    <a:ext uri="{9D8B030D-6E8A-4147-A177-3AD203B41FA5}">
                      <a16:colId xmlns:a16="http://schemas.microsoft.com/office/drawing/2014/main" val="3296956105"/>
                    </a:ext>
                  </a:extLst>
                </a:gridCol>
                <a:gridCol w="1008668">
                  <a:extLst>
                    <a:ext uri="{9D8B030D-6E8A-4147-A177-3AD203B41FA5}">
                      <a16:colId xmlns:a16="http://schemas.microsoft.com/office/drawing/2014/main" val="3367029344"/>
                    </a:ext>
                  </a:extLst>
                </a:gridCol>
                <a:gridCol w="1008668">
                  <a:extLst>
                    <a:ext uri="{9D8B030D-6E8A-4147-A177-3AD203B41FA5}">
                      <a16:colId xmlns:a16="http://schemas.microsoft.com/office/drawing/2014/main" val="1784876788"/>
                    </a:ext>
                  </a:extLst>
                </a:gridCol>
                <a:gridCol w="1159496">
                  <a:extLst>
                    <a:ext uri="{9D8B030D-6E8A-4147-A177-3AD203B41FA5}">
                      <a16:colId xmlns:a16="http://schemas.microsoft.com/office/drawing/2014/main" val="2799240883"/>
                    </a:ext>
                  </a:extLst>
                </a:gridCol>
                <a:gridCol w="1084083">
                  <a:extLst>
                    <a:ext uri="{9D8B030D-6E8A-4147-A177-3AD203B41FA5}">
                      <a16:colId xmlns:a16="http://schemas.microsoft.com/office/drawing/2014/main" val="1292042530"/>
                    </a:ext>
                  </a:extLst>
                </a:gridCol>
              </a:tblGrid>
              <a:tr h="310496">
                <a:tc>
                  <a:txBody>
                    <a:bodyPr/>
                    <a:lstStyle/>
                    <a:p>
                      <a:pPr algn="ctr"/>
                      <a:r>
                        <a:rPr lang="en-US" sz="1600" b="0">
                          <a:effectLst/>
                        </a:rPr>
                        <a:t>Char</a:t>
                      </a:r>
                    </a:p>
                  </a:txBody>
                  <a:tcPr marL="21541" marR="21541" marT="10771" marB="10771" anchor="ctr"/>
                </a:tc>
                <a:tc>
                  <a:txBody>
                    <a:bodyPr/>
                    <a:lstStyle/>
                    <a:p>
                      <a:pPr algn="ctr"/>
                      <a:r>
                        <a:rPr lang="en-US" sz="1600" b="0">
                          <a:effectLst/>
                        </a:rPr>
                        <a:t>EBCDIC</a:t>
                      </a:r>
                    </a:p>
                  </a:txBody>
                  <a:tcPr marL="21541" marR="21541" marT="10771" marB="10771" anchor="ctr"/>
                </a:tc>
                <a:tc>
                  <a:txBody>
                    <a:bodyPr/>
                    <a:lstStyle/>
                    <a:p>
                      <a:pPr algn="ctr"/>
                      <a:r>
                        <a:rPr lang="en-US" sz="1600" b="0">
                          <a:effectLst/>
                        </a:rPr>
                        <a:t>HEX</a:t>
                      </a:r>
                    </a:p>
                  </a:txBody>
                  <a:tcPr marL="21541" marR="21541" marT="10771" marB="10771" anchor="ctr"/>
                </a:tc>
                <a:tc>
                  <a:txBody>
                    <a:bodyPr/>
                    <a:lstStyle/>
                    <a:p>
                      <a:pPr algn="ctr"/>
                      <a:r>
                        <a:rPr lang="en-US" sz="1600" b="0" dirty="0">
                          <a:effectLst/>
                        </a:rPr>
                        <a:t>Char</a:t>
                      </a:r>
                    </a:p>
                  </a:txBody>
                  <a:tcPr marL="21541" marR="21541" marT="10771" marB="10771" anchor="ctr"/>
                </a:tc>
                <a:tc>
                  <a:txBody>
                    <a:bodyPr/>
                    <a:lstStyle/>
                    <a:p>
                      <a:pPr algn="ctr"/>
                      <a:r>
                        <a:rPr lang="en-US" sz="1600" b="0">
                          <a:effectLst/>
                        </a:rPr>
                        <a:t>EBCDIC</a:t>
                      </a:r>
                    </a:p>
                  </a:txBody>
                  <a:tcPr marL="21541" marR="21541" marT="10771" marB="10771" anchor="ctr"/>
                </a:tc>
                <a:tc>
                  <a:txBody>
                    <a:bodyPr/>
                    <a:lstStyle/>
                    <a:p>
                      <a:pPr algn="ctr"/>
                      <a:r>
                        <a:rPr lang="en-US" sz="1600" b="0">
                          <a:effectLst/>
                        </a:rPr>
                        <a:t>HEX</a:t>
                      </a:r>
                    </a:p>
                  </a:txBody>
                  <a:tcPr marL="21541" marR="21541" marT="10771" marB="10771" anchor="ctr"/>
                </a:tc>
                <a:tc>
                  <a:txBody>
                    <a:bodyPr/>
                    <a:lstStyle/>
                    <a:p>
                      <a:pPr algn="ctr"/>
                      <a:r>
                        <a:rPr lang="en-US" sz="1600" b="0">
                          <a:effectLst/>
                        </a:rPr>
                        <a:t>Char</a:t>
                      </a:r>
                    </a:p>
                  </a:txBody>
                  <a:tcPr marL="21541" marR="21541" marT="10771" marB="10771" anchor="ctr"/>
                </a:tc>
                <a:tc>
                  <a:txBody>
                    <a:bodyPr/>
                    <a:lstStyle/>
                    <a:p>
                      <a:pPr algn="ctr"/>
                      <a:r>
                        <a:rPr lang="en-US" sz="1600" b="0">
                          <a:effectLst/>
                        </a:rPr>
                        <a:t>EBCDIC</a:t>
                      </a:r>
                    </a:p>
                  </a:txBody>
                  <a:tcPr marL="21541" marR="21541" marT="10771" marB="10771" anchor="ctr"/>
                </a:tc>
                <a:tc>
                  <a:txBody>
                    <a:bodyPr/>
                    <a:lstStyle/>
                    <a:p>
                      <a:pPr algn="ctr"/>
                      <a:r>
                        <a:rPr lang="en-US" sz="1600" b="0">
                          <a:effectLst/>
                        </a:rPr>
                        <a:t>HEX</a:t>
                      </a:r>
                    </a:p>
                  </a:txBody>
                  <a:tcPr marL="21541" marR="21541" marT="10771" marB="10771" anchor="ctr"/>
                </a:tc>
                <a:extLst>
                  <a:ext uri="{0D108BD9-81ED-4DB2-BD59-A6C34878D82A}">
                    <a16:rowId xmlns:a16="http://schemas.microsoft.com/office/drawing/2014/main" val="3446145483"/>
                  </a:ext>
                </a:extLst>
              </a:tr>
              <a:tr h="310496">
                <a:tc>
                  <a:txBody>
                    <a:bodyPr/>
                    <a:lstStyle/>
                    <a:p>
                      <a:pPr algn="ctr"/>
                      <a:r>
                        <a:rPr lang="en-US" sz="1600" b="0">
                          <a:effectLst/>
                        </a:rPr>
                        <a:t>A</a:t>
                      </a:r>
                    </a:p>
                  </a:txBody>
                  <a:tcPr marL="21541" marR="21541" marT="10771" marB="10771" anchor="ctr"/>
                </a:tc>
                <a:tc>
                  <a:txBody>
                    <a:bodyPr/>
                    <a:lstStyle/>
                    <a:p>
                      <a:pPr algn="ctr"/>
                      <a:r>
                        <a:rPr lang="en-US" sz="1600" b="0" dirty="0">
                          <a:effectLst/>
                        </a:rPr>
                        <a:t>1100 0001</a:t>
                      </a:r>
                    </a:p>
                  </a:txBody>
                  <a:tcPr marL="21541" marR="21541" marT="10771" marB="10771" anchor="ctr"/>
                </a:tc>
                <a:tc>
                  <a:txBody>
                    <a:bodyPr/>
                    <a:lstStyle/>
                    <a:p>
                      <a:pPr algn="ctr"/>
                      <a:r>
                        <a:rPr lang="en-US" sz="1600" b="0">
                          <a:effectLst/>
                        </a:rPr>
                        <a:t>C1</a:t>
                      </a:r>
                    </a:p>
                  </a:txBody>
                  <a:tcPr marL="21541" marR="21541" marT="10771" marB="10771" anchor="ctr"/>
                </a:tc>
                <a:tc>
                  <a:txBody>
                    <a:bodyPr/>
                    <a:lstStyle/>
                    <a:p>
                      <a:pPr algn="ctr"/>
                      <a:r>
                        <a:rPr lang="en-US" sz="1600" b="0">
                          <a:effectLst/>
                        </a:rPr>
                        <a:t>P</a:t>
                      </a:r>
                    </a:p>
                  </a:txBody>
                  <a:tcPr marL="21541" marR="21541" marT="10771" marB="10771" anchor="ctr"/>
                </a:tc>
                <a:tc>
                  <a:txBody>
                    <a:bodyPr/>
                    <a:lstStyle/>
                    <a:p>
                      <a:pPr algn="ctr"/>
                      <a:r>
                        <a:rPr lang="en-US" sz="1600" b="0">
                          <a:effectLst/>
                        </a:rPr>
                        <a:t>1101 0111</a:t>
                      </a:r>
                    </a:p>
                  </a:txBody>
                  <a:tcPr marL="21541" marR="21541" marT="10771" marB="10771" anchor="ctr"/>
                </a:tc>
                <a:tc>
                  <a:txBody>
                    <a:bodyPr/>
                    <a:lstStyle/>
                    <a:p>
                      <a:pPr algn="ctr"/>
                      <a:r>
                        <a:rPr lang="en-US" sz="1600" b="0">
                          <a:effectLst/>
                        </a:rPr>
                        <a:t>D7</a:t>
                      </a:r>
                    </a:p>
                  </a:txBody>
                  <a:tcPr marL="21541" marR="21541" marT="10771" marB="10771" anchor="ctr"/>
                </a:tc>
                <a:tc>
                  <a:txBody>
                    <a:bodyPr/>
                    <a:lstStyle/>
                    <a:p>
                      <a:pPr algn="ctr"/>
                      <a:r>
                        <a:rPr lang="en-US" sz="1600" b="0">
                          <a:effectLst/>
                        </a:rPr>
                        <a:t>4</a:t>
                      </a:r>
                    </a:p>
                  </a:txBody>
                  <a:tcPr marL="21541" marR="21541" marT="10771" marB="10771" anchor="ctr"/>
                </a:tc>
                <a:tc>
                  <a:txBody>
                    <a:bodyPr/>
                    <a:lstStyle/>
                    <a:p>
                      <a:pPr algn="ctr"/>
                      <a:r>
                        <a:rPr lang="en-US" sz="1600" b="0">
                          <a:effectLst/>
                        </a:rPr>
                        <a:t>1111 0100</a:t>
                      </a:r>
                    </a:p>
                  </a:txBody>
                  <a:tcPr marL="21541" marR="21541" marT="10771" marB="10771" anchor="ctr"/>
                </a:tc>
                <a:tc>
                  <a:txBody>
                    <a:bodyPr/>
                    <a:lstStyle/>
                    <a:p>
                      <a:pPr algn="ctr"/>
                      <a:r>
                        <a:rPr lang="en-US" sz="1600" b="0">
                          <a:effectLst/>
                        </a:rPr>
                        <a:t>F4</a:t>
                      </a:r>
                    </a:p>
                  </a:txBody>
                  <a:tcPr marL="21541" marR="21541" marT="10771" marB="10771" anchor="ctr"/>
                </a:tc>
                <a:extLst>
                  <a:ext uri="{0D108BD9-81ED-4DB2-BD59-A6C34878D82A}">
                    <a16:rowId xmlns:a16="http://schemas.microsoft.com/office/drawing/2014/main" val="3843859117"/>
                  </a:ext>
                </a:extLst>
              </a:tr>
              <a:tr h="310496">
                <a:tc>
                  <a:txBody>
                    <a:bodyPr/>
                    <a:lstStyle/>
                    <a:p>
                      <a:pPr algn="ctr"/>
                      <a:r>
                        <a:rPr lang="en-US" sz="1600" b="0">
                          <a:effectLst/>
                        </a:rPr>
                        <a:t>B</a:t>
                      </a:r>
                    </a:p>
                  </a:txBody>
                  <a:tcPr marL="21541" marR="21541" marT="10771" marB="10771" anchor="ctr"/>
                </a:tc>
                <a:tc>
                  <a:txBody>
                    <a:bodyPr/>
                    <a:lstStyle/>
                    <a:p>
                      <a:pPr algn="ctr"/>
                      <a:r>
                        <a:rPr lang="en-US" sz="1600" b="0">
                          <a:effectLst/>
                        </a:rPr>
                        <a:t>1100 0010</a:t>
                      </a:r>
                    </a:p>
                  </a:txBody>
                  <a:tcPr marL="21541" marR="21541" marT="10771" marB="10771" anchor="ctr"/>
                </a:tc>
                <a:tc>
                  <a:txBody>
                    <a:bodyPr/>
                    <a:lstStyle/>
                    <a:p>
                      <a:pPr algn="ctr"/>
                      <a:r>
                        <a:rPr lang="en-US" sz="1600" b="0">
                          <a:effectLst/>
                        </a:rPr>
                        <a:t>C2</a:t>
                      </a:r>
                    </a:p>
                  </a:txBody>
                  <a:tcPr marL="21541" marR="21541" marT="10771" marB="10771" anchor="ctr"/>
                </a:tc>
                <a:tc>
                  <a:txBody>
                    <a:bodyPr/>
                    <a:lstStyle/>
                    <a:p>
                      <a:pPr algn="ctr"/>
                      <a:r>
                        <a:rPr lang="en-US" sz="1600" b="0">
                          <a:effectLst/>
                        </a:rPr>
                        <a:t>Q</a:t>
                      </a:r>
                    </a:p>
                  </a:txBody>
                  <a:tcPr marL="21541" marR="21541" marT="10771" marB="10771" anchor="ctr"/>
                </a:tc>
                <a:tc>
                  <a:txBody>
                    <a:bodyPr/>
                    <a:lstStyle/>
                    <a:p>
                      <a:pPr algn="ctr"/>
                      <a:r>
                        <a:rPr lang="en-US" sz="1600" b="0">
                          <a:effectLst/>
                        </a:rPr>
                        <a:t>1101 1000</a:t>
                      </a:r>
                    </a:p>
                  </a:txBody>
                  <a:tcPr marL="21541" marR="21541" marT="10771" marB="10771" anchor="ctr"/>
                </a:tc>
                <a:tc>
                  <a:txBody>
                    <a:bodyPr/>
                    <a:lstStyle/>
                    <a:p>
                      <a:pPr algn="ctr"/>
                      <a:r>
                        <a:rPr lang="en-US" sz="1600" b="0">
                          <a:effectLst/>
                        </a:rPr>
                        <a:t>D8</a:t>
                      </a:r>
                    </a:p>
                  </a:txBody>
                  <a:tcPr marL="21541" marR="21541" marT="10771" marB="10771" anchor="ctr"/>
                </a:tc>
                <a:tc>
                  <a:txBody>
                    <a:bodyPr/>
                    <a:lstStyle/>
                    <a:p>
                      <a:pPr algn="ctr"/>
                      <a:r>
                        <a:rPr lang="en-US" sz="1600" b="0">
                          <a:effectLst/>
                        </a:rPr>
                        <a:t>5</a:t>
                      </a:r>
                    </a:p>
                  </a:txBody>
                  <a:tcPr marL="21541" marR="21541" marT="10771" marB="10771" anchor="ctr"/>
                </a:tc>
                <a:tc>
                  <a:txBody>
                    <a:bodyPr/>
                    <a:lstStyle/>
                    <a:p>
                      <a:pPr algn="ctr"/>
                      <a:r>
                        <a:rPr lang="en-US" sz="1600" b="0">
                          <a:effectLst/>
                        </a:rPr>
                        <a:t>1111 0101</a:t>
                      </a:r>
                    </a:p>
                  </a:txBody>
                  <a:tcPr marL="21541" marR="21541" marT="10771" marB="10771" anchor="ctr"/>
                </a:tc>
                <a:tc>
                  <a:txBody>
                    <a:bodyPr/>
                    <a:lstStyle/>
                    <a:p>
                      <a:pPr algn="ctr"/>
                      <a:r>
                        <a:rPr lang="en-US" sz="1600" b="0">
                          <a:effectLst/>
                        </a:rPr>
                        <a:t>F5</a:t>
                      </a:r>
                    </a:p>
                  </a:txBody>
                  <a:tcPr marL="21541" marR="21541" marT="10771" marB="10771" anchor="ctr"/>
                </a:tc>
                <a:extLst>
                  <a:ext uri="{0D108BD9-81ED-4DB2-BD59-A6C34878D82A}">
                    <a16:rowId xmlns:a16="http://schemas.microsoft.com/office/drawing/2014/main" val="383523407"/>
                  </a:ext>
                </a:extLst>
              </a:tr>
              <a:tr h="310496">
                <a:tc>
                  <a:txBody>
                    <a:bodyPr/>
                    <a:lstStyle/>
                    <a:p>
                      <a:pPr algn="ctr"/>
                      <a:r>
                        <a:rPr lang="en-US" sz="1600" b="0">
                          <a:effectLst/>
                        </a:rPr>
                        <a:t>C</a:t>
                      </a:r>
                    </a:p>
                  </a:txBody>
                  <a:tcPr marL="21541" marR="21541" marT="10771" marB="10771" anchor="ctr"/>
                </a:tc>
                <a:tc>
                  <a:txBody>
                    <a:bodyPr/>
                    <a:lstStyle/>
                    <a:p>
                      <a:pPr algn="ctr"/>
                      <a:r>
                        <a:rPr lang="en-US" sz="1600" b="0">
                          <a:effectLst/>
                        </a:rPr>
                        <a:t>1100 0011</a:t>
                      </a:r>
                    </a:p>
                  </a:txBody>
                  <a:tcPr marL="21541" marR="21541" marT="10771" marB="10771" anchor="ctr"/>
                </a:tc>
                <a:tc>
                  <a:txBody>
                    <a:bodyPr/>
                    <a:lstStyle/>
                    <a:p>
                      <a:pPr algn="ctr"/>
                      <a:r>
                        <a:rPr lang="en-US" sz="1600" b="0">
                          <a:effectLst/>
                        </a:rPr>
                        <a:t>C3</a:t>
                      </a:r>
                    </a:p>
                  </a:txBody>
                  <a:tcPr marL="21541" marR="21541" marT="10771" marB="10771" anchor="ctr"/>
                </a:tc>
                <a:tc>
                  <a:txBody>
                    <a:bodyPr/>
                    <a:lstStyle/>
                    <a:p>
                      <a:pPr algn="ctr"/>
                      <a:r>
                        <a:rPr lang="en-US" sz="1600" b="0">
                          <a:effectLst/>
                        </a:rPr>
                        <a:t>R</a:t>
                      </a:r>
                    </a:p>
                  </a:txBody>
                  <a:tcPr marL="21541" marR="21541" marT="10771" marB="10771" anchor="ctr"/>
                </a:tc>
                <a:tc>
                  <a:txBody>
                    <a:bodyPr/>
                    <a:lstStyle/>
                    <a:p>
                      <a:pPr algn="ctr"/>
                      <a:r>
                        <a:rPr lang="en-US" sz="1600" b="0">
                          <a:effectLst/>
                        </a:rPr>
                        <a:t>1101 1001</a:t>
                      </a:r>
                    </a:p>
                  </a:txBody>
                  <a:tcPr marL="21541" marR="21541" marT="10771" marB="10771" anchor="ctr"/>
                </a:tc>
                <a:tc>
                  <a:txBody>
                    <a:bodyPr/>
                    <a:lstStyle/>
                    <a:p>
                      <a:pPr algn="ctr"/>
                      <a:r>
                        <a:rPr lang="en-US" sz="1600" b="0">
                          <a:effectLst/>
                        </a:rPr>
                        <a:t>D9</a:t>
                      </a:r>
                    </a:p>
                  </a:txBody>
                  <a:tcPr marL="21541" marR="21541" marT="10771" marB="10771" anchor="ctr"/>
                </a:tc>
                <a:tc>
                  <a:txBody>
                    <a:bodyPr/>
                    <a:lstStyle/>
                    <a:p>
                      <a:pPr algn="ctr"/>
                      <a:r>
                        <a:rPr lang="en-US" sz="1600" b="0">
                          <a:effectLst/>
                        </a:rPr>
                        <a:t>6</a:t>
                      </a:r>
                    </a:p>
                  </a:txBody>
                  <a:tcPr marL="21541" marR="21541" marT="10771" marB="10771" anchor="ctr"/>
                </a:tc>
                <a:tc>
                  <a:txBody>
                    <a:bodyPr/>
                    <a:lstStyle/>
                    <a:p>
                      <a:pPr algn="ctr"/>
                      <a:r>
                        <a:rPr lang="en-US" sz="1600" b="0">
                          <a:effectLst/>
                        </a:rPr>
                        <a:t>1111 0110</a:t>
                      </a:r>
                    </a:p>
                  </a:txBody>
                  <a:tcPr marL="21541" marR="21541" marT="10771" marB="10771" anchor="ctr"/>
                </a:tc>
                <a:tc>
                  <a:txBody>
                    <a:bodyPr/>
                    <a:lstStyle/>
                    <a:p>
                      <a:pPr algn="ctr"/>
                      <a:r>
                        <a:rPr lang="en-US" sz="1600" b="0">
                          <a:effectLst/>
                        </a:rPr>
                        <a:t>F6</a:t>
                      </a:r>
                    </a:p>
                  </a:txBody>
                  <a:tcPr marL="21541" marR="21541" marT="10771" marB="10771" anchor="ctr"/>
                </a:tc>
                <a:extLst>
                  <a:ext uri="{0D108BD9-81ED-4DB2-BD59-A6C34878D82A}">
                    <a16:rowId xmlns:a16="http://schemas.microsoft.com/office/drawing/2014/main" val="532510413"/>
                  </a:ext>
                </a:extLst>
              </a:tr>
              <a:tr h="310496">
                <a:tc>
                  <a:txBody>
                    <a:bodyPr/>
                    <a:lstStyle/>
                    <a:p>
                      <a:pPr algn="ctr"/>
                      <a:r>
                        <a:rPr lang="en-US" sz="1600" b="0">
                          <a:effectLst/>
                        </a:rPr>
                        <a:t>D</a:t>
                      </a:r>
                    </a:p>
                  </a:txBody>
                  <a:tcPr marL="21541" marR="21541" marT="10771" marB="10771" anchor="ctr"/>
                </a:tc>
                <a:tc>
                  <a:txBody>
                    <a:bodyPr/>
                    <a:lstStyle/>
                    <a:p>
                      <a:pPr algn="ctr"/>
                      <a:r>
                        <a:rPr lang="en-US" sz="1600" b="0">
                          <a:effectLst/>
                        </a:rPr>
                        <a:t>1100 0100</a:t>
                      </a:r>
                    </a:p>
                  </a:txBody>
                  <a:tcPr marL="21541" marR="21541" marT="10771" marB="10771" anchor="ctr"/>
                </a:tc>
                <a:tc>
                  <a:txBody>
                    <a:bodyPr/>
                    <a:lstStyle/>
                    <a:p>
                      <a:pPr algn="ctr"/>
                      <a:r>
                        <a:rPr lang="en-US" sz="1600" b="0">
                          <a:effectLst/>
                        </a:rPr>
                        <a:t>C4</a:t>
                      </a:r>
                    </a:p>
                  </a:txBody>
                  <a:tcPr marL="21541" marR="21541" marT="10771" marB="10771" anchor="ctr"/>
                </a:tc>
                <a:tc>
                  <a:txBody>
                    <a:bodyPr/>
                    <a:lstStyle/>
                    <a:p>
                      <a:pPr algn="ctr"/>
                      <a:r>
                        <a:rPr lang="en-US" sz="1600" b="0">
                          <a:effectLst/>
                        </a:rPr>
                        <a:t>S</a:t>
                      </a:r>
                    </a:p>
                  </a:txBody>
                  <a:tcPr marL="21541" marR="21541" marT="10771" marB="10771" anchor="ctr"/>
                </a:tc>
                <a:tc>
                  <a:txBody>
                    <a:bodyPr/>
                    <a:lstStyle/>
                    <a:p>
                      <a:pPr algn="ctr"/>
                      <a:r>
                        <a:rPr lang="en-US" sz="1600" b="0">
                          <a:effectLst/>
                        </a:rPr>
                        <a:t>1110 0010</a:t>
                      </a:r>
                    </a:p>
                  </a:txBody>
                  <a:tcPr marL="21541" marR="21541" marT="10771" marB="10771" anchor="ctr"/>
                </a:tc>
                <a:tc>
                  <a:txBody>
                    <a:bodyPr/>
                    <a:lstStyle/>
                    <a:p>
                      <a:pPr algn="ctr"/>
                      <a:r>
                        <a:rPr lang="en-US" sz="1600" b="0">
                          <a:effectLst/>
                        </a:rPr>
                        <a:t>E2</a:t>
                      </a:r>
                    </a:p>
                  </a:txBody>
                  <a:tcPr marL="21541" marR="21541" marT="10771" marB="10771" anchor="ctr"/>
                </a:tc>
                <a:tc>
                  <a:txBody>
                    <a:bodyPr/>
                    <a:lstStyle/>
                    <a:p>
                      <a:pPr algn="ctr"/>
                      <a:r>
                        <a:rPr lang="en-US" sz="1600" b="0">
                          <a:effectLst/>
                        </a:rPr>
                        <a:t>7</a:t>
                      </a:r>
                    </a:p>
                  </a:txBody>
                  <a:tcPr marL="21541" marR="21541" marT="10771" marB="10771" anchor="ctr"/>
                </a:tc>
                <a:tc>
                  <a:txBody>
                    <a:bodyPr/>
                    <a:lstStyle/>
                    <a:p>
                      <a:pPr algn="ctr"/>
                      <a:r>
                        <a:rPr lang="en-US" sz="1600" b="0">
                          <a:effectLst/>
                        </a:rPr>
                        <a:t>1111 0111</a:t>
                      </a:r>
                    </a:p>
                  </a:txBody>
                  <a:tcPr marL="21541" marR="21541" marT="10771" marB="10771" anchor="ctr"/>
                </a:tc>
                <a:tc>
                  <a:txBody>
                    <a:bodyPr/>
                    <a:lstStyle/>
                    <a:p>
                      <a:pPr algn="ctr"/>
                      <a:r>
                        <a:rPr lang="en-US" sz="1600" b="0">
                          <a:effectLst/>
                        </a:rPr>
                        <a:t>F7</a:t>
                      </a:r>
                    </a:p>
                  </a:txBody>
                  <a:tcPr marL="21541" marR="21541" marT="10771" marB="10771" anchor="ctr"/>
                </a:tc>
                <a:extLst>
                  <a:ext uri="{0D108BD9-81ED-4DB2-BD59-A6C34878D82A}">
                    <a16:rowId xmlns:a16="http://schemas.microsoft.com/office/drawing/2014/main" val="858013839"/>
                  </a:ext>
                </a:extLst>
              </a:tr>
              <a:tr h="310496">
                <a:tc>
                  <a:txBody>
                    <a:bodyPr/>
                    <a:lstStyle/>
                    <a:p>
                      <a:pPr algn="ctr"/>
                      <a:r>
                        <a:rPr lang="en-US" sz="1600" b="0">
                          <a:effectLst/>
                        </a:rPr>
                        <a:t>E</a:t>
                      </a:r>
                    </a:p>
                  </a:txBody>
                  <a:tcPr marL="21541" marR="21541" marT="10771" marB="10771" anchor="ctr"/>
                </a:tc>
                <a:tc>
                  <a:txBody>
                    <a:bodyPr/>
                    <a:lstStyle/>
                    <a:p>
                      <a:pPr algn="ctr"/>
                      <a:r>
                        <a:rPr lang="en-US" sz="1600" b="0">
                          <a:effectLst/>
                        </a:rPr>
                        <a:t>1100 0101</a:t>
                      </a:r>
                    </a:p>
                  </a:txBody>
                  <a:tcPr marL="21541" marR="21541" marT="10771" marB="10771" anchor="ctr"/>
                </a:tc>
                <a:tc>
                  <a:txBody>
                    <a:bodyPr/>
                    <a:lstStyle/>
                    <a:p>
                      <a:pPr algn="ctr"/>
                      <a:r>
                        <a:rPr lang="en-US" sz="1600" b="0">
                          <a:effectLst/>
                        </a:rPr>
                        <a:t>C5</a:t>
                      </a:r>
                    </a:p>
                  </a:txBody>
                  <a:tcPr marL="21541" marR="21541" marT="10771" marB="10771" anchor="ctr"/>
                </a:tc>
                <a:tc>
                  <a:txBody>
                    <a:bodyPr/>
                    <a:lstStyle/>
                    <a:p>
                      <a:pPr algn="ctr"/>
                      <a:r>
                        <a:rPr lang="en-US" sz="1600" b="0">
                          <a:effectLst/>
                        </a:rPr>
                        <a:t>T</a:t>
                      </a:r>
                    </a:p>
                  </a:txBody>
                  <a:tcPr marL="21541" marR="21541" marT="10771" marB="10771" anchor="ctr"/>
                </a:tc>
                <a:tc>
                  <a:txBody>
                    <a:bodyPr/>
                    <a:lstStyle/>
                    <a:p>
                      <a:pPr algn="ctr"/>
                      <a:r>
                        <a:rPr lang="en-US" sz="1600" b="0">
                          <a:effectLst/>
                        </a:rPr>
                        <a:t>1110 0011</a:t>
                      </a:r>
                    </a:p>
                  </a:txBody>
                  <a:tcPr marL="21541" marR="21541" marT="10771" marB="10771" anchor="ctr"/>
                </a:tc>
                <a:tc>
                  <a:txBody>
                    <a:bodyPr/>
                    <a:lstStyle/>
                    <a:p>
                      <a:pPr algn="ctr"/>
                      <a:r>
                        <a:rPr lang="en-US" sz="1600" b="0">
                          <a:effectLst/>
                        </a:rPr>
                        <a:t>E3</a:t>
                      </a:r>
                    </a:p>
                  </a:txBody>
                  <a:tcPr marL="21541" marR="21541" marT="10771" marB="10771" anchor="ctr"/>
                </a:tc>
                <a:tc>
                  <a:txBody>
                    <a:bodyPr/>
                    <a:lstStyle/>
                    <a:p>
                      <a:pPr algn="ctr"/>
                      <a:r>
                        <a:rPr lang="en-US" sz="1600" b="0">
                          <a:effectLst/>
                        </a:rPr>
                        <a:t>8</a:t>
                      </a:r>
                    </a:p>
                  </a:txBody>
                  <a:tcPr marL="21541" marR="21541" marT="10771" marB="10771" anchor="ctr"/>
                </a:tc>
                <a:tc>
                  <a:txBody>
                    <a:bodyPr/>
                    <a:lstStyle/>
                    <a:p>
                      <a:pPr algn="ctr"/>
                      <a:r>
                        <a:rPr lang="en-US" sz="1600" b="0">
                          <a:effectLst/>
                        </a:rPr>
                        <a:t>1111 1000</a:t>
                      </a:r>
                    </a:p>
                  </a:txBody>
                  <a:tcPr marL="21541" marR="21541" marT="10771" marB="10771" anchor="ctr"/>
                </a:tc>
                <a:tc>
                  <a:txBody>
                    <a:bodyPr/>
                    <a:lstStyle/>
                    <a:p>
                      <a:pPr algn="ctr"/>
                      <a:r>
                        <a:rPr lang="en-US" sz="1600" b="0">
                          <a:effectLst/>
                        </a:rPr>
                        <a:t>F8</a:t>
                      </a:r>
                    </a:p>
                  </a:txBody>
                  <a:tcPr marL="21541" marR="21541" marT="10771" marB="10771" anchor="ctr"/>
                </a:tc>
                <a:extLst>
                  <a:ext uri="{0D108BD9-81ED-4DB2-BD59-A6C34878D82A}">
                    <a16:rowId xmlns:a16="http://schemas.microsoft.com/office/drawing/2014/main" val="378864350"/>
                  </a:ext>
                </a:extLst>
              </a:tr>
              <a:tr h="310496">
                <a:tc>
                  <a:txBody>
                    <a:bodyPr/>
                    <a:lstStyle/>
                    <a:p>
                      <a:pPr algn="ctr"/>
                      <a:r>
                        <a:rPr lang="en-US" sz="1600" b="0">
                          <a:effectLst/>
                        </a:rPr>
                        <a:t>F</a:t>
                      </a:r>
                    </a:p>
                  </a:txBody>
                  <a:tcPr marL="21541" marR="21541" marT="10771" marB="10771" anchor="ctr"/>
                </a:tc>
                <a:tc>
                  <a:txBody>
                    <a:bodyPr/>
                    <a:lstStyle/>
                    <a:p>
                      <a:pPr algn="ctr"/>
                      <a:r>
                        <a:rPr lang="en-US" sz="1600" b="0">
                          <a:effectLst/>
                        </a:rPr>
                        <a:t>1100 0110</a:t>
                      </a:r>
                    </a:p>
                  </a:txBody>
                  <a:tcPr marL="21541" marR="21541" marT="10771" marB="10771" anchor="ctr"/>
                </a:tc>
                <a:tc>
                  <a:txBody>
                    <a:bodyPr/>
                    <a:lstStyle/>
                    <a:p>
                      <a:pPr algn="ctr"/>
                      <a:r>
                        <a:rPr lang="en-US" sz="1600" b="0">
                          <a:effectLst/>
                        </a:rPr>
                        <a:t>C6</a:t>
                      </a:r>
                    </a:p>
                  </a:txBody>
                  <a:tcPr marL="21541" marR="21541" marT="10771" marB="10771" anchor="ctr"/>
                </a:tc>
                <a:tc>
                  <a:txBody>
                    <a:bodyPr/>
                    <a:lstStyle/>
                    <a:p>
                      <a:pPr algn="ctr"/>
                      <a:r>
                        <a:rPr lang="en-US" sz="1600" b="0">
                          <a:effectLst/>
                        </a:rPr>
                        <a:t>U</a:t>
                      </a:r>
                    </a:p>
                  </a:txBody>
                  <a:tcPr marL="21541" marR="21541" marT="10771" marB="10771" anchor="ctr"/>
                </a:tc>
                <a:tc>
                  <a:txBody>
                    <a:bodyPr/>
                    <a:lstStyle/>
                    <a:p>
                      <a:pPr algn="ctr"/>
                      <a:r>
                        <a:rPr lang="en-US" sz="1600" b="0">
                          <a:effectLst/>
                        </a:rPr>
                        <a:t>1110 0100</a:t>
                      </a:r>
                    </a:p>
                  </a:txBody>
                  <a:tcPr marL="21541" marR="21541" marT="10771" marB="10771" anchor="ctr"/>
                </a:tc>
                <a:tc>
                  <a:txBody>
                    <a:bodyPr/>
                    <a:lstStyle/>
                    <a:p>
                      <a:pPr algn="ctr"/>
                      <a:r>
                        <a:rPr lang="en-US" sz="1600" b="0">
                          <a:effectLst/>
                        </a:rPr>
                        <a:t>E4</a:t>
                      </a:r>
                    </a:p>
                  </a:txBody>
                  <a:tcPr marL="21541" marR="21541" marT="10771" marB="10771" anchor="ctr"/>
                </a:tc>
                <a:tc>
                  <a:txBody>
                    <a:bodyPr/>
                    <a:lstStyle/>
                    <a:p>
                      <a:pPr algn="ctr"/>
                      <a:r>
                        <a:rPr lang="en-US" sz="1600" b="0">
                          <a:effectLst/>
                        </a:rPr>
                        <a:t>9</a:t>
                      </a:r>
                    </a:p>
                  </a:txBody>
                  <a:tcPr marL="21541" marR="21541" marT="10771" marB="10771" anchor="ctr"/>
                </a:tc>
                <a:tc>
                  <a:txBody>
                    <a:bodyPr/>
                    <a:lstStyle/>
                    <a:p>
                      <a:pPr algn="ctr"/>
                      <a:r>
                        <a:rPr lang="en-US" sz="1600" b="0">
                          <a:effectLst/>
                        </a:rPr>
                        <a:t>1111 1001</a:t>
                      </a:r>
                    </a:p>
                  </a:txBody>
                  <a:tcPr marL="21541" marR="21541" marT="10771" marB="10771" anchor="ctr"/>
                </a:tc>
                <a:tc>
                  <a:txBody>
                    <a:bodyPr/>
                    <a:lstStyle/>
                    <a:p>
                      <a:pPr algn="ctr"/>
                      <a:r>
                        <a:rPr lang="en-US" sz="1600" b="0">
                          <a:effectLst/>
                        </a:rPr>
                        <a:t>F9</a:t>
                      </a:r>
                    </a:p>
                  </a:txBody>
                  <a:tcPr marL="21541" marR="21541" marT="10771" marB="10771" anchor="ctr"/>
                </a:tc>
                <a:extLst>
                  <a:ext uri="{0D108BD9-81ED-4DB2-BD59-A6C34878D82A}">
                    <a16:rowId xmlns:a16="http://schemas.microsoft.com/office/drawing/2014/main" val="3972799897"/>
                  </a:ext>
                </a:extLst>
              </a:tr>
              <a:tr h="310496">
                <a:tc>
                  <a:txBody>
                    <a:bodyPr/>
                    <a:lstStyle/>
                    <a:p>
                      <a:pPr algn="ctr"/>
                      <a:r>
                        <a:rPr lang="en-US" sz="1600" b="0">
                          <a:effectLst/>
                        </a:rPr>
                        <a:t>G</a:t>
                      </a:r>
                    </a:p>
                  </a:txBody>
                  <a:tcPr marL="21541" marR="21541" marT="10771" marB="10771" anchor="ctr"/>
                </a:tc>
                <a:tc>
                  <a:txBody>
                    <a:bodyPr/>
                    <a:lstStyle/>
                    <a:p>
                      <a:pPr algn="ctr"/>
                      <a:r>
                        <a:rPr lang="en-US" sz="1600" b="0">
                          <a:effectLst/>
                        </a:rPr>
                        <a:t>1100 0111</a:t>
                      </a:r>
                    </a:p>
                  </a:txBody>
                  <a:tcPr marL="21541" marR="21541" marT="10771" marB="10771" anchor="ctr"/>
                </a:tc>
                <a:tc>
                  <a:txBody>
                    <a:bodyPr/>
                    <a:lstStyle/>
                    <a:p>
                      <a:pPr algn="ctr"/>
                      <a:r>
                        <a:rPr lang="en-US" sz="1600" b="0">
                          <a:effectLst/>
                        </a:rPr>
                        <a:t>C7</a:t>
                      </a:r>
                    </a:p>
                  </a:txBody>
                  <a:tcPr marL="21541" marR="21541" marT="10771" marB="10771" anchor="ctr"/>
                </a:tc>
                <a:tc>
                  <a:txBody>
                    <a:bodyPr/>
                    <a:lstStyle/>
                    <a:p>
                      <a:pPr algn="ctr"/>
                      <a:r>
                        <a:rPr lang="en-US" sz="1600" b="0">
                          <a:effectLst/>
                        </a:rPr>
                        <a:t>V</a:t>
                      </a:r>
                    </a:p>
                  </a:txBody>
                  <a:tcPr marL="21541" marR="21541" marT="10771" marB="10771" anchor="ctr"/>
                </a:tc>
                <a:tc>
                  <a:txBody>
                    <a:bodyPr/>
                    <a:lstStyle/>
                    <a:p>
                      <a:pPr algn="ctr"/>
                      <a:r>
                        <a:rPr lang="en-US" sz="1600" b="0">
                          <a:effectLst/>
                        </a:rPr>
                        <a:t>1110 0101</a:t>
                      </a:r>
                    </a:p>
                  </a:txBody>
                  <a:tcPr marL="21541" marR="21541" marT="10771" marB="10771" anchor="ctr"/>
                </a:tc>
                <a:tc>
                  <a:txBody>
                    <a:bodyPr/>
                    <a:lstStyle/>
                    <a:p>
                      <a:pPr algn="ctr"/>
                      <a:r>
                        <a:rPr lang="en-US" sz="1600" b="0">
                          <a:effectLst/>
                        </a:rPr>
                        <a:t>E5</a:t>
                      </a:r>
                    </a:p>
                  </a:txBody>
                  <a:tcPr marL="21541" marR="21541" marT="10771" marB="10771" anchor="ctr"/>
                </a:tc>
                <a:tc>
                  <a:txBody>
                    <a:bodyPr/>
                    <a:lstStyle/>
                    <a:p>
                      <a:pPr algn="ctr"/>
                      <a:r>
                        <a:rPr lang="en-US" sz="1600" b="0">
                          <a:effectLst/>
                        </a:rPr>
                        <a:t>blank</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313779178"/>
                  </a:ext>
                </a:extLst>
              </a:tr>
              <a:tr h="310496">
                <a:tc>
                  <a:txBody>
                    <a:bodyPr/>
                    <a:lstStyle/>
                    <a:p>
                      <a:pPr algn="ctr"/>
                      <a:r>
                        <a:rPr lang="en-US" sz="1600" b="0">
                          <a:effectLst/>
                        </a:rPr>
                        <a:t>H</a:t>
                      </a:r>
                    </a:p>
                  </a:txBody>
                  <a:tcPr marL="21541" marR="21541" marT="10771" marB="10771" anchor="ctr"/>
                </a:tc>
                <a:tc>
                  <a:txBody>
                    <a:bodyPr/>
                    <a:lstStyle/>
                    <a:p>
                      <a:pPr algn="ctr"/>
                      <a:r>
                        <a:rPr lang="en-US" sz="1600" b="0">
                          <a:effectLst/>
                        </a:rPr>
                        <a:t>1100 1000</a:t>
                      </a:r>
                    </a:p>
                  </a:txBody>
                  <a:tcPr marL="21541" marR="21541" marT="10771" marB="10771" anchor="ctr"/>
                </a:tc>
                <a:tc>
                  <a:txBody>
                    <a:bodyPr/>
                    <a:lstStyle/>
                    <a:p>
                      <a:pPr algn="ctr"/>
                      <a:r>
                        <a:rPr lang="en-US" sz="1600" b="0">
                          <a:effectLst/>
                        </a:rPr>
                        <a:t>C8</a:t>
                      </a:r>
                    </a:p>
                  </a:txBody>
                  <a:tcPr marL="21541" marR="21541" marT="10771" marB="10771" anchor="ctr"/>
                </a:tc>
                <a:tc>
                  <a:txBody>
                    <a:bodyPr/>
                    <a:lstStyle/>
                    <a:p>
                      <a:pPr algn="ctr"/>
                      <a:r>
                        <a:rPr lang="en-US" sz="1600" b="0">
                          <a:effectLst/>
                        </a:rPr>
                        <a:t>W</a:t>
                      </a:r>
                    </a:p>
                  </a:txBody>
                  <a:tcPr marL="21541" marR="21541" marT="10771" marB="10771" anchor="ctr"/>
                </a:tc>
                <a:tc>
                  <a:txBody>
                    <a:bodyPr/>
                    <a:lstStyle/>
                    <a:p>
                      <a:pPr algn="ctr"/>
                      <a:r>
                        <a:rPr lang="en-US" sz="1600" b="0">
                          <a:effectLst/>
                        </a:rPr>
                        <a:t>1110 0110</a:t>
                      </a:r>
                    </a:p>
                  </a:txBody>
                  <a:tcPr marL="21541" marR="21541" marT="10771" marB="10771" anchor="ctr"/>
                </a:tc>
                <a:tc>
                  <a:txBody>
                    <a:bodyPr/>
                    <a:lstStyle/>
                    <a:p>
                      <a:pPr algn="ctr"/>
                      <a:r>
                        <a:rPr lang="en-US" sz="1600" b="0">
                          <a:effectLst/>
                        </a:rPr>
                        <a:t>E6</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4021914423"/>
                  </a:ext>
                </a:extLst>
              </a:tr>
              <a:tr h="310496">
                <a:tc>
                  <a:txBody>
                    <a:bodyPr/>
                    <a:lstStyle/>
                    <a:p>
                      <a:pPr algn="ctr"/>
                      <a:r>
                        <a:rPr lang="en-US" sz="1600" b="0">
                          <a:effectLst/>
                        </a:rPr>
                        <a:t>I</a:t>
                      </a:r>
                    </a:p>
                  </a:txBody>
                  <a:tcPr marL="21541" marR="21541" marT="10771" marB="10771" anchor="ctr"/>
                </a:tc>
                <a:tc>
                  <a:txBody>
                    <a:bodyPr/>
                    <a:lstStyle/>
                    <a:p>
                      <a:pPr algn="ctr"/>
                      <a:r>
                        <a:rPr lang="en-US" sz="1600" b="0">
                          <a:effectLst/>
                        </a:rPr>
                        <a:t>1100 1001</a:t>
                      </a:r>
                    </a:p>
                  </a:txBody>
                  <a:tcPr marL="21541" marR="21541" marT="10771" marB="10771" anchor="ctr"/>
                </a:tc>
                <a:tc>
                  <a:txBody>
                    <a:bodyPr/>
                    <a:lstStyle/>
                    <a:p>
                      <a:pPr algn="ctr"/>
                      <a:r>
                        <a:rPr lang="en-US" sz="1600" b="0">
                          <a:effectLst/>
                        </a:rPr>
                        <a:t>C9</a:t>
                      </a:r>
                    </a:p>
                  </a:txBody>
                  <a:tcPr marL="21541" marR="21541" marT="10771" marB="10771" anchor="ctr"/>
                </a:tc>
                <a:tc>
                  <a:txBody>
                    <a:bodyPr/>
                    <a:lstStyle/>
                    <a:p>
                      <a:pPr algn="ctr"/>
                      <a:r>
                        <a:rPr lang="en-US" sz="1600" b="0">
                          <a:effectLst/>
                        </a:rPr>
                        <a:t>X</a:t>
                      </a:r>
                    </a:p>
                  </a:txBody>
                  <a:tcPr marL="21541" marR="21541" marT="10771" marB="10771" anchor="ctr"/>
                </a:tc>
                <a:tc>
                  <a:txBody>
                    <a:bodyPr/>
                    <a:lstStyle/>
                    <a:p>
                      <a:pPr algn="ctr"/>
                      <a:r>
                        <a:rPr lang="en-US" sz="1600" b="0">
                          <a:effectLst/>
                        </a:rPr>
                        <a:t>1110 0111</a:t>
                      </a:r>
                    </a:p>
                  </a:txBody>
                  <a:tcPr marL="21541" marR="21541" marT="10771" marB="10771" anchor="ctr"/>
                </a:tc>
                <a:tc>
                  <a:txBody>
                    <a:bodyPr/>
                    <a:lstStyle/>
                    <a:p>
                      <a:pPr algn="ctr"/>
                      <a:r>
                        <a:rPr lang="en-US" sz="1600" b="0">
                          <a:effectLst/>
                        </a:rPr>
                        <a:t>E7</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504905557"/>
                  </a:ext>
                </a:extLst>
              </a:tr>
              <a:tr h="310496">
                <a:tc>
                  <a:txBody>
                    <a:bodyPr/>
                    <a:lstStyle/>
                    <a:p>
                      <a:pPr algn="ctr"/>
                      <a:r>
                        <a:rPr lang="en-US" sz="1600" b="0">
                          <a:effectLst/>
                        </a:rPr>
                        <a:t>J</a:t>
                      </a:r>
                    </a:p>
                  </a:txBody>
                  <a:tcPr marL="21541" marR="21541" marT="10771" marB="10771" anchor="ctr"/>
                </a:tc>
                <a:tc>
                  <a:txBody>
                    <a:bodyPr/>
                    <a:lstStyle/>
                    <a:p>
                      <a:pPr algn="ctr"/>
                      <a:r>
                        <a:rPr lang="en-US" sz="1600" b="0">
                          <a:effectLst/>
                        </a:rPr>
                        <a:t>1101 0001</a:t>
                      </a:r>
                    </a:p>
                  </a:txBody>
                  <a:tcPr marL="21541" marR="21541" marT="10771" marB="10771" anchor="ctr"/>
                </a:tc>
                <a:tc>
                  <a:txBody>
                    <a:bodyPr/>
                    <a:lstStyle/>
                    <a:p>
                      <a:pPr algn="ctr"/>
                      <a:r>
                        <a:rPr lang="en-US" sz="1600" b="0">
                          <a:effectLst/>
                        </a:rPr>
                        <a:t>D1</a:t>
                      </a:r>
                    </a:p>
                  </a:txBody>
                  <a:tcPr marL="21541" marR="21541" marT="10771" marB="10771" anchor="ctr"/>
                </a:tc>
                <a:tc>
                  <a:txBody>
                    <a:bodyPr/>
                    <a:lstStyle/>
                    <a:p>
                      <a:pPr algn="ctr"/>
                      <a:r>
                        <a:rPr lang="en-US" sz="1600" b="0">
                          <a:effectLst/>
                        </a:rPr>
                        <a:t>Y</a:t>
                      </a:r>
                    </a:p>
                  </a:txBody>
                  <a:tcPr marL="21541" marR="21541" marT="10771" marB="10771" anchor="ctr"/>
                </a:tc>
                <a:tc>
                  <a:txBody>
                    <a:bodyPr/>
                    <a:lstStyle/>
                    <a:p>
                      <a:pPr algn="ctr"/>
                      <a:r>
                        <a:rPr lang="en-US" sz="1600" b="0">
                          <a:effectLst/>
                        </a:rPr>
                        <a:t>1110 1000</a:t>
                      </a:r>
                    </a:p>
                  </a:txBody>
                  <a:tcPr marL="21541" marR="21541" marT="10771" marB="10771" anchor="ctr"/>
                </a:tc>
                <a:tc>
                  <a:txBody>
                    <a:bodyPr/>
                    <a:lstStyle/>
                    <a:p>
                      <a:pPr algn="ctr"/>
                      <a:r>
                        <a:rPr lang="en-US" sz="1600" b="0">
                          <a:effectLst/>
                        </a:rPr>
                        <a:t>E8</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010906098"/>
                  </a:ext>
                </a:extLst>
              </a:tr>
              <a:tr h="310496">
                <a:tc>
                  <a:txBody>
                    <a:bodyPr/>
                    <a:lstStyle/>
                    <a:p>
                      <a:pPr algn="ctr"/>
                      <a:r>
                        <a:rPr lang="en-US" sz="1600" b="0">
                          <a:effectLst/>
                        </a:rPr>
                        <a:t>K</a:t>
                      </a:r>
                    </a:p>
                  </a:txBody>
                  <a:tcPr marL="21541" marR="21541" marT="10771" marB="10771" anchor="ctr"/>
                </a:tc>
                <a:tc>
                  <a:txBody>
                    <a:bodyPr/>
                    <a:lstStyle/>
                    <a:p>
                      <a:pPr algn="ctr"/>
                      <a:r>
                        <a:rPr lang="en-US" sz="1600" b="0">
                          <a:effectLst/>
                        </a:rPr>
                        <a:t>1101 0010</a:t>
                      </a:r>
                    </a:p>
                  </a:txBody>
                  <a:tcPr marL="21541" marR="21541" marT="10771" marB="10771" anchor="ctr"/>
                </a:tc>
                <a:tc>
                  <a:txBody>
                    <a:bodyPr/>
                    <a:lstStyle/>
                    <a:p>
                      <a:pPr algn="ctr"/>
                      <a:r>
                        <a:rPr lang="en-US" sz="1600" b="0">
                          <a:effectLst/>
                        </a:rPr>
                        <a:t>D2</a:t>
                      </a:r>
                    </a:p>
                  </a:txBody>
                  <a:tcPr marL="21541" marR="21541" marT="10771" marB="10771" anchor="ctr"/>
                </a:tc>
                <a:tc>
                  <a:txBody>
                    <a:bodyPr/>
                    <a:lstStyle/>
                    <a:p>
                      <a:pPr algn="ctr"/>
                      <a:r>
                        <a:rPr lang="en-US" sz="1600" b="0">
                          <a:effectLst/>
                        </a:rPr>
                        <a:t>Z</a:t>
                      </a:r>
                    </a:p>
                  </a:txBody>
                  <a:tcPr marL="21541" marR="21541" marT="10771" marB="10771" anchor="ctr"/>
                </a:tc>
                <a:tc>
                  <a:txBody>
                    <a:bodyPr/>
                    <a:lstStyle/>
                    <a:p>
                      <a:pPr algn="ctr"/>
                      <a:r>
                        <a:rPr lang="en-US" sz="1600" b="0">
                          <a:effectLst/>
                        </a:rPr>
                        <a:t>1110 1001</a:t>
                      </a:r>
                    </a:p>
                  </a:txBody>
                  <a:tcPr marL="21541" marR="21541" marT="10771" marB="10771" anchor="ctr"/>
                </a:tc>
                <a:tc>
                  <a:txBody>
                    <a:bodyPr/>
                    <a:lstStyle/>
                    <a:p>
                      <a:pPr algn="ctr"/>
                      <a:r>
                        <a:rPr lang="en-US" sz="1600" b="0">
                          <a:effectLst/>
                        </a:rPr>
                        <a:t>E9</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393018481"/>
                  </a:ext>
                </a:extLst>
              </a:tr>
              <a:tr h="310496">
                <a:tc>
                  <a:txBody>
                    <a:bodyPr/>
                    <a:lstStyle/>
                    <a:p>
                      <a:pPr algn="ctr"/>
                      <a:r>
                        <a:rPr lang="en-US" sz="1600" b="0">
                          <a:effectLst/>
                        </a:rPr>
                        <a:t>L</a:t>
                      </a:r>
                    </a:p>
                  </a:txBody>
                  <a:tcPr marL="21541" marR="21541" marT="10771" marB="10771" anchor="ctr"/>
                </a:tc>
                <a:tc>
                  <a:txBody>
                    <a:bodyPr/>
                    <a:lstStyle/>
                    <a:p>
                      <a:pPr algn="ctr"/>
                      <a:r>
                        <a:rPr lang="en-US" sz="1600" b="0">
                          <a:effectLst/>
                        </a:rPr>
                        <a:t>1101 0011</a:t>
                      </a:r>
                    </a:p>
                  </a:txBody>
                  <a:tcPr marL="21541" marR="21541" marT="10771" marB="10771" anchor="ctr"/>
                </a:tc>
                <a:tc>
                  <a:txBody>
                    <a:bodyPr/>
                    <a:lstStyle/>
                    <a:p>
                      <a:pPr algn="ctr"/>
                      <a:r>
                        <a:rPr lang="en-US" sz="1600" b="0">
                          <a:effectLst/>
                        </a:rPr>
                        <a:t>D3</a:t>
                      </a:r>
                    </a:p>
                  </a:txBody>
                  <a:tcPr marL="21541" marR="21541" marT="10771" marB="10771" anchor="ctr"/>
                </a:tc>
                <a:tc>
                  <a:txBody>
                    <a:bodyPr/>
                    <a:lstStyle/>
                    <a:p>
                      <a:pPr algn="ctr"/>
                      <a:r>
                        <a:rPr lang="en-US" sz="1600" b="0">
                          <a:effectLst/>
                        </a:rPr>
                        <a:t>0</a:t>
                      </a:r>
                    </a:p>
                  </a:txBody>
                  <a:tcPr marL="21541" marR="21541" marT="10771" marB="10771" anchor="ctr"/>
                </a:tc>
                <a:tc>
                  <a:txBody>
                    <a:bodyPr/>
                    <a:lstStyle/>
                    <a:p>
                      <a:pPr algn="ctr"/>
                      <a:r>
                        <a:rPr lang="en-US" sz="1600" b="0">
                          <a:effectLst/>
                        </a:rPr>
                        <a:t>1111 0000</a:t>
                      </a:r>
                    </a:p>
                  </a:txBody>
                  <a:tcPr marL="21541" marR="21541" marT="10771" marB="10771" anchor="ctr"/>
                </a:tc>
                <a:tc>
                  <a:txBody>
                    <a:bodyPr/>
                    <a:lstStyle/>
                    <a:p>
                      <a:pPr algn="ctr"/>
                      <a:r>
                        <a:rPr lang="en-US" sz="1600" b="0">
                          <a:effectLst/>
                        </a:rPr>
                        <a:t>F0</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4072181732"/>
                  </a:ext>
                </a:extLst>
              </a:tr>
              <a:tr h="310496">
                <a:tc>
                  <a:txBody>
                    <a:bodyPr/>
                    <a:lstStyle/>
                    <a:p>
                      <a:pPr algn="ctr"/>
                      <a:r>
                        <a:rPr lang="en-US" sz="1600" b="0">
                          <a:effectLst/>
                        </a:rPr>
                        <a:t>M</a:t>
                      </a:r>
                    </a:p>
                  </a:txBody>
                  <a:tcPr marL="21541" marR="21541" marT="10771" marB="10771" anchor="ctr"/>
                </a:tc>
                <a:tc>
                  <a:txBody>
                    <a:bodyPr/>
                    <a:lstStyle/>
                    <a:p>
                      <a:pPr algn="ctr"/>
                      <a:r>
                        <a:rPr lang="en-US" sz="1600" b="0">
                          <a:effectLst/>
                        </a:rPr>
                        <a:t>1101 0100</a:t>
                      </a:r>
                    </a:p>
                  </a:txBody>
                  <a:tcPr marL="21541" marR="21541" marT="10771" marB="10771" anchor="ctr"/>
                </a:tc>
                <a:tc>
                  <a:txBody>
                    <a:bodyPr/>
                    <a:lstStyle/>
                    <a:p>
                      <a:pPr algn="ctr"/>
                      <a:r>
                        <a:rPr lang="en-US" sz="1600" b="0">
                          <a:effectLst/>
                        </a:rPr>
                        <a:t>D4</a:t>
                      </a:r>
                    </a:p>
                  </a:txBody>
                  <a:tcPr marL="21541" marR="21541" marT="10771" marB="10771" anchor="ctr"/>
                </a:tc>
                <a:tc>
                  <a:txBody>
                    <a:bodyPr/>
                    <a:lstStyle/>
                    <a:p>
                      <a:pPr algn="ctr"/>
                      <a:r>
                        <a:rPr lang="en-US" sz="1600" b="0">
                          <a:effectLst/>
                        </a:rPr>
                        <a:t>1</a:t>
                      </a:r>
                    </a:p>
                  </a:txBody>
                  <a:tcPr marL="21541" marR="21541" marT="10771" marB="10771" anchor="ctr"/>
                </a:tc>
                <a:tc>
                  <a:txBody>
                    <a:bodyPr/>
                    <a:lstStyle/>
                    <a:p>
                      <a:pPr algn="ctr"/>
                      <a:r>
                        <a:rPr lang="en-US" sz="1600" b="0">
                          <a:effectLst/>
                        </a:rPr>
                        <a:t>1111 0001</a:t>
                      </a:r>
                    </a:p>
                  </a:txBody>
                  <a:tcPr marL="21541" marR="21541" marT="10771" marB="10771" anchor="ctr"/>
                </a:tc>
                <a:tc>
                  <a:txBody>
                    <a:bodyPr/>
                    <a:lstStyle/>
                    <a:p>
                      <a:pPr algn="ctr"/>
                      <a:r>
                        <a:rPr lang="en-US" sz="1600" b="0">
                          <a:effectLst/>
                        </a:rPr>
                        <a:t>F1</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42194869"/>
                  </a:ext>
                </a:extLst>
              </a:tr>
              <a:tr h="310496">
                <a:tc>
                  <a:txBody>
                    <a:bodyPr/>
                    <a:lstStyle/>
                    <a:p>
                      <a:pPr algn="ctr"/>
                      <a:r>
                        <a:rPr lang="en-US" sz="1600" b="0">
                          <a:effectLst/>
                        </a:rPr>
                        <a:t>N</a:t>
                      </a:r>
                    </a:p>
                  </a:txBody>
                  <a:tcPr marL="21541" marR="21541" marT="10771" marB="10771" anchor="ctr"/>
                </a:tc>
                <a:tc>
                  <a:txBody>
                    <a:bodyPr/>
                    <a:lstStyle/>
                    <a:p>
                      <a:pPr algn="ctr"/>
                      <a:r>
                        <a:rPr lang="en-US" sz="1600" b="0">
                          <a:effectLst/>
                        </a:rPr>
                        <a:t>1101 0101</a:t>
                      </a:r>
                    </a:p>
                  </a:txBody>
                  <a:tcPr marL="21541" marR="21541" marT="10771" marB="10771" anchor="ctr"/>
                </a:tc>
                <a:tc>
                  <a:txBody>
                    <a:bodyPr/>
                    <a:lstStyle/>
                    <a:p>
                      <a:pPr algn="ctr"/>
                      <a:r>
                        <a:rPr lang="en-US" sz="1600" b="0">
                          <a:effectLst/>
                        </a:rPr>
                        <a:t>D5</a:t>
                      </a:r>
                    </a:p>
                  </a:txBody>
                  <a:tcPr marL="21541" marR="21541" marT="10771" marB="10771" anchor="ctr"/>
                </a:tc>
                <a:tc>
                  <a:txBody>
                    <a:bodyPr/>
                    <a:lstStyle/>
                    <a:p>
                      <a:pPr algn="ctr"/>
                      <a:r>
                        <a:rPr lang="en-US" sz="1600" b="0">
                          <a:effectLst/>
                        </a:rPr>
                        <a:t>2</a:t>
                      </a:r>
                    </a:p>
                  </a:txBody>
                  <a:tcPr marL="21541" marR="21541" marT="10771" marB="10771" anchor="ctr"/>
                </a:tc>
                <a:tc>
                  <a:txBody>
                    <a:bodyPr/>
                    <a:lstStyle/>
                    <a:p>
                      <a:pPr algn="ctr"/>
                      <a:r>
                        <a:rPr lang="en-US" sz="1600" b="0">
                          <a:effectLst/>
                        </a:rPr>
                        <a:t>1111 0010</a:t>
                      </a:r>
                    </a:p>
                  </a:txBody>
                  <a:tcPr marL="21541" marR="21541" marT="10771" marB="10771" anchor="ctr"/>
                </a:tc>
                <a:tc>
                  <a:txBody>
                    <a:bodyPr/>
                    <a:lstStyle/>
                    <a:p>
                      <a:pPr algn="ctr"/>
                      <a:r>
                        <a:rPr lang="en-US" sz="1600" b="0">
                          <a:effectLst/>
                        </a:rPr>
                        <a:t>F2</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a:t>
                      </a:r>
                    </a:p>
                  </a:txBody>
                  <a:tcPr marL="21541" marR="21541" marT="10771" marB="10771" anchor="ctr"/>
                </a:tc>
                <a:extLst>
                  <a:ext uri="{0D108BD9-81ED-4DB2-BD59-A6C34878D82A}">
                    <a16:rowId xmlns:a16="http://schemas.microsoft.com/office/drawing/2014/main" val="3121185088"/>
                  </a:ext>
                </a:extLst>
              </a:tr>
              <a:tr h="310496">
                <a:tc>
                  <a:txBody>
                    <a:bodyPr/>
                    <a:lstStyle/>
                    <a:p>
                      <a:pPr algn="ctr"/>
                      <a:r>
                        <a:rPr lang="en-US" sz="1600" b="0">
                          <a:effectLst/>
                        </a:rPr>
                        <a:t>O</a:t>
                      </a:r>
                    </a:p>
                  </a:txBody>
                  <a:tcPr marL="21541" marR="21541" marT="10771" marB="10771" anchor="ctr"/>
                </a:tc>
                <a:tc>
                  <a:txBody>
                    <a:bodyPr/>
                    <a:lstStyle/>
                    <a:p>
                      <a:pPr algn="ctr"/>
                      <a:r>
                        <a:rPr lang="en-US" sz="1600" b="0">
                          <a:effectLst/>
                        </a:rPr>
                        <a:t>1101 0110</a:t>
                      </a:r>
                    </a:p>
                  </a:txBody>
                  <a:tcPr marL="21541" marR="21541" marT="10771" marB="10771" anchor="ctr"/>
                </a:tc>
                <a:tc>
                  <a:txBody>
                    <a:bodyPr/>
                    <a:lstStyle/>
                    <a:p>
                      <a:pPr algn="ctr"/>
                      <a:r>
                        <a:rPr lang="en-US" sz="1600" b="0">
                          <a:effectLst/>
                        </a:rPr>
                        <a:t>D6</a:t>
                      </a:r>
                    </a:p>
                  </a:txBody>
                  <a:tcPr marL="21541" marR="21541" marT="10771" marB="10771" anchor="ctr"/>
                </a:tc>
                <a:tc>
                  <a:txBody>
                    <a:bodyPr/>
                    <a:lstStyle/>
                    <a:p>
                      <a:pPr algn="ctr"/>
                      <a:r>
                        <a:rPr lang="en-US" sz="1600" b="0">
                          <a:effectLst/>
                        </a:rPr>
                        <a:t>3</a:t>
                      </a:r>
                    </a:p>
                  </a:txBody>
                  <a:tcPr marL="21541" marR="21541" marT="10771" marB="10771" anchor="ctr"/>
                </a:tc>
                <a:tc>
                  <a:txBody>
                    <a:bodyPr/>
                    <a:lstStyle/>
                    <a:p>
                      <a:pPr algn="ctr"/>
                      <a:r>
                        <a:rPr lang="en-US" sz="1600" b="0">
                          <a:effectLst/>
                        </a:rPr>
                        <a:t>1111 0011</a:t>
                      </a:r>
                    </a:p>
                  </a:txBody>
                  <a:tcPr marL="21541" marR="21541" marT="10771" marB="10771" anchor="ctr"/>
                </a:tc>
                <a:tc>
                  <a:txBody>
                    <a:bodyPr/>
                    <a:lstStyle/>
                    <a:p>
                      <a:pPr algn="ctr"/>
                      <a:r>
                        <a:rPr lang="en-US" sz="1600" b="0">
                          <a:effectLst/>
                        </a:rPr>
                        <a:t>F3</a:t>
                      </a:r>
                    </a:p>
                  </a:txBody>
                  <a:tcPr marL="21541" marR="21541" marT="10771" marB="10771" anchor="ctr"/>
                </a:tc>
                <a:tc>
                  <a:txBody>
                    <a:bodyPr/>
                    <a:lstStyle/>
                    <a:p>
                      <a:pPr algn="ctr"/>
                      <a:r>
                        <a:rPr lang="en-US" sz="1600" b="0">
                          <a:effectLst/>
                        </a:rPr>
                        <a:t>/</a:t>
                      </a:r>
                    </a:p>
                  </a:txBody>
                  <a:tcPr marL="21541" marR="21541" marT="10771" marB="10771" anchor="ctr"/>
                </a:tc>
                <a:tc>
                  <a:txBody>
                    <a:bodyPr/>
                    <a:lstStyle/>
                    <a:p>
                      <a:pPr algn="ctr"/>
                      <a:r>
                        <a:rPr lang="en-US" sz="1600" b="0">
                          <a:effectLst/>
                        </a:rPr>
                        <a:t> </a:t>
                      </a:r>
                    </a:p>
                  </a:txBody>
                  <a:tcPr marL="21541" marR="21541" marT="10771" marB="10771" anchor="ctr"/>
                </a:tc>
                <a:tc>
                  <a:txBody>
                    <a:bodyPr/>
                    <a:lstStyle/>
                    <a:p>
                      <a:pPr algn="ctr"/>
                      <a:endParaRPr lang="en-US" sz="1600" dirty="0"/>
                    </a:p>
                  </a:txBody>
                  <a:tcPr marL="21541" marR="21541" marT="10771" marB="10771"/>
                </a:tc>
                <a:extLst>
                  <a:ext uri="{0D108BD9-81ED-4DB2-BD59-A6C34878D82A}">
                    <a16:rowId xmlns:a16="http://schemas.microsoft.com/office/drawing/2014/main" val="20944788"/>
                  </a:ext>
                </a:extLst>
              </a:tr>
            </a:tbl>
          </a:graphicData>
        </a:graphic>
      </p:graphicFrame>
    </p:spTree>
    <p:extLst>
      <p:ext uri="{BB962C8B-B14F-4D97-AF65-F5344CB8AC3E}">
        <p14:creationId xmlns:p14="http://schemas.microsoft.com/office/powerpoint/2010/main" val="100419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gs>
            <a:gs pos="27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F39D4C-21AA-42F6-8F32-757AF40586CC}"/>
              </a:ext>
            </a:extLst>
          </p:cNvPr>
          <p:cNvSpPr txBox="1">
            <a:spLocks/>
          </p:cNvSpPr>
          <p:nvPr/>
        </p:nvSpPr>
        <p:spPr>
          <a:xfrm>
            <a:off x="7057533" y="2746953"/>
            <a:ext cx="4179570" cy="15247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4800"/>
              <a:t>Thank you</a:t>
            </a:r>
            <a:endParaRPr lang="en-US" sz="4800" dirty="0"/>
          </a:p>
        </p:txBody>
      </p:sp>
      <p:sp>
        <p:nvSpPr>
          <p:cNvPr id="4" name="Subtitle 2">
            <a:extLst>
              <a:ext uri="{FF2B5EF4-FFF2-40B4-BE49-F238E27FC236}">
                <a16:creationId xmlns:a16="http://schemas.microsoft.com/office/drawing/2014/main" id="{10E9F0A4-0408-4B6B-A08A-0FCA65062AC5}"/>
              </a:ext>
            </a:extLst>
          </p:cNvPr>
          <p:cNvSpPr txBox="1">
            <a:spLocks/>
          </p:cNvSpPr>
          <p:nvPr/>
        </p:nvSpPr>
        <p:spPr>
          <a:xfrm>
            <a:off x="7057533" y="4369321"/>
            <a:ext cx="4179570" cy="12159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buNone/>
            </a:pPr>
            <a:r>
              <a:rPr lang="en-US" sz="1800" dirty="0">
                <a:solidFill>
                  <a:schemeClr val="bg1"/>
                </a:solidFill>
              </a:rPr>
              <a:t>Nirjal Maharjan</a:t>
            </a:r>
          </a:p>
          <a:p>
            <a:pPr marL="0" indent="0">
              <a:lnSpc>
                <a:spcPct val="100000"/>
              </a:lnSpc>
              <a:spcBef>
                <a:spcPts val="300"/>
              </a:spcBef>
              <a:buNone/>
            </a:pPr>
            <a:r>
              <a:rPr lang="en-US" sz="1800" dirty="0">
                <a:solidFill>
                  <a:schemeClr val="bg1"/>
                </a:solidFill>
              </a:rPr>
              <a:t>022BSCIT024@sxc.edu.np</a:t>
            </a:r>
          </a:p>
        </p:txBody>
      </p:sp>
    </p:spTree>
    <p:extLst>
      <p:ext uri="{BB962C8B-B14F-4D97-AF65-F5344CB8AC3E}">
        <p14:creationId xmlns:p14="http://schemas.microsoft.com/office/powerpoint/2010/main" val="1258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73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E665-31F0-4A30-A53D-9E433276CD3D}"/>
              </a:ext>
            </a:extLst>
          </p:cNvPr>
          <p:cNvSpPr>
            <a:spLocks noGrp="1"/>
          </p:cNvSpPr>
          <p:nvPr>
            <p:ph type="title"/>
          </p:nvPr>
        </p:nvSpPr>
        <p:spPr>
          <a:xfrm>
            <a:off x="2867333" y="1482561"/>
            <a:ext cx="3171825" cy="704660"/>
          </a:xfrm>
        </p:spPr>
        <p:txBody>
          <a:bodyPr>
            <a:normAutofit/>
          </a:bodyPr>
          <a:lstStyle/>
          <a:p>
            <a:r>
              <a:rPr lang="en-US" sz="3800" dirty="0"/>
              <a:t>contents</a:t>
            </a:r>
          </a:p>
        </p:txBody>
      </p:sp>
      <p:sp>
        <p:nvSpPr>
          <p:cNvPr id="3" name="Content Placeholder 2">
            <a:extLst>
              <a:ext uri="{FF2B5EF4-FFF2-40B4-BE49-F238E27FC236}">
                <a16:creationId xmlns:a16="http://schemas.microsoft.com/office/drawing/2014/main" id="{D22DCAB2-BF01-4509-9042-279B50414432}"/>
              </a:ext>
            </a:extLst>
          </p:cNvPr>
          <p:cNvSpPr>
            <a:spLocks noGrp="1"/>
          </p:cNvSpPr>
          <p:nvPr>
            <p:ph idx="1"/>
          </p:nvPr>
        </p:nvSpPr>
        <p:spPr>
          <a:xfrm>
            <a:off x="2656754" y="2367571"/>
            <a:ext cx="3819229" cy="3808427"/>
          </a:xfrm>
        </p:spPr>
        <p:txBody>
          <a:bodyPr>
            <a:normAutofit/>
          </a:bodyPr>
          <a:lstStyle/>
          <a:p>
            <a:pPr marL="342900" indent="-342900">
              <a:lnSpc>
                <a:spcPct val="100000"/>
              </a:lnSpc>
              <a:buFont typeface="+mj-lt"/>
              <a:buAutoNum type="arabicPeriod"/>
            </a:pPr>
            <a:r>
              <a:rPr lang="en-US" sz="1800" dirty="0"/>
              <a:t>BCD codes		3-5</a:t>
            </a:r>
          </a:p>
          <a:p>
            <a:pPr marL="342900" indent="-342900">
              <a:lnSpc>
                <a:spcPct val="100000"/>
              </a:lnSpc>
              <a:buFont typeface="+mj-lt"/>
              <a:buAutoNum type="arabicPeriod"/>
            </a:pPr>
            <a:r>
              <a:rPr lang="en-US" sz="1800" dirty="0"/>
              <a:t>Error-detection codes	6</a:t>
            </a:r>
          </a:p>
          <a:p>
            <a:pPr marL="342900" indent="-342900">
              <a:lnSpc>
                <a:spcPct val="100000"/>
              </a:lnSpc>
              <a:buFont typeface="+mj-lt"/>
              <a:buAutoNum type="arabicPeriod"/>
            </a:pPr>
            <a:r>
              <a:rPr lang="en-US" sz="1800" dirty="0"/>
              <a:t>Reflected codes	7</a:t>
            </a:r>
          </a:p>
          <a:p>
            <a:pPr marL="342900" indent="-342900">
              <a:lnSpc>
                <a:spcPct val="100000"/>
              </a:lnSpc>
              <a:buFont typeface="+mj-lt"/>
              <a:buAutoNum type="arabicPeriod"/>
            </a:pPr>
            <a:r>
              <a:rPr lang="en-US" sz="1800" dirty="0"/>
              <a:t>Alphanumeric codes	8</a:t>
            </a:r>
          </a:p>
          <a:p>
            <a:pPr marL="742950" lvl="1" indent="-285750">
              <a:lnSpc>
                <a:spcPct val="100000"/>
              </a:lnSpc>
              <a:buFont typeface="Arial" panose="020B0604020202020204" pitchFamily="34" charset="0"/>
              <a:buChar char="•"/>
            </a:pPr>
            <a:r>
              <a:rPr lang="en-US" sz="1800" dirty="0"/>
              <a:t>ASCII		9-10</a:t>
            </a:r>
          </a:p>
          <a:p>
            <a:pPr marL="742950" lvl="1" indent="-285750">
              <a:lnSpc>
                <a:spcPct val="100000"/>
              </a:lnSpc>
              <a:buFont typeface="Arial" panose="020B0604020202020204" pitchFamily="34" charset="0"/>
              <a:buChar char="•"/>
            </a:pPr>
            <a:r>
              <a:rPr lang="en-US" sz="1800" dirty="0"/>
              <a:t>EBCDIC		11-12</a:t>
            </a:r>
          </a:p>
        </p:txBody>
      </p:sp>
      <p:sp>
        <p:nvSpPr>
          <p:cNvPr id="4" name="Date Placeholder 3">
            <a:extLst>
              <a:ext uri="{FF2B5EF4-FFF2-40B4-BE49-F238E27FC236}">
                <a16:creationId xmlns:a16="http://schemas.microsoft.com/office/drawing/2014/main" id="{12BBDE70-4F9E-4351-96F9-075F5DD54955}"/>
              </a:ext>
            </a:extLst>
          </p:cNvPr>
          <p:cNvSpPr>
            <a:spLocks noGrp="1"/>
          </p:cNvSpPr>
          <p:nvPr>
            <p:ph type="dt" sz="half" idx="10"/>
          </p:nvPr>
        </p:nvSpPr>
        <p:spPr/>
        <p:txBody>
          <a:bodyPr/>
          <a:lstStyle/>
          <a:p>
            <a:fld id="{0DE1235A-0373-4499-A4C3-E9086A2385B3}" type="datetime1">
              <a:rPr lang="en-US" smtClean="0"/>
              <a:t>2/19/2023</a:t>
            </a:fld>
            <a:endParaRPr lang="en-US" dirty="0"/>
          </a:p>
        </p:txBody>
      </p:sp>
      <p:sp>
        <p:nvSpPr>
          <p:cNvPr id="5" name="Footer Placeholder 4">
            <a:extLst>
              <a:ext uri="{FF2B5EF4-FFF2-40B4-BE49-F238E27FC236}">
                <a16:creationId xmlns:a16="http://schemas.microsoft.com/office/drawing/2014/main" id="{74D63593-B02B-43EA-960B-2B18F1CDAAE3}"/>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B8E551F8-1E53-4A05-AAD3-D963B22BFC84}"/>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402303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98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1CD-409C-407A-9679-86E56F918069}"/>
              </a:ext>
            </a:extLst>
          </p:cNvPr>
          <p:cNvSpPr>
            <a:spLocks noGrp="1"/>
          </p:cNvSpPr>
          <p:nvPr>
            <p:ph type="title"/>
          </p:nvPr>
        </p:nvSpPr>
        <p:spPr>
          <a:xfrm>
            <a:off x="2760574" y="708004"/>
            <a:ext cx="6118663" cy="528717"/>
          </a:xfrm>
        </p:spPr>
        <p:txBody>
          <a:bodyPr>
            <a:noAutofit/>
          </a:bodyPr>
          <a:lstStyle/>
          <a:p>
            <a:r>
              <a:rPr lang="en-US" sz="4000" dirty="0"/>
              <a:t>Binary codes</a:t>
            </a:r>
          </a:p>
        </p:txBody>
      </p:sp>
      <p:sp>
        <p:nvSpPr>
          <p:cNvPr id="10" name="Text Placeholder 9">
            <a:extLst>
              <a:ext uri="{FF2B5EF4-FFF2-40B4-BE49-F238E27FC236}">
                <a16:creationId xmlns:a16="http://schemas.microsoft.com/office/drawing/2014/main" id="{D93B47B6-A70A-46C8-83C9-2A86029A09A7}"/>
              </a:ext>
            </a:extLst>
          </p:cNvPr>
          <p:cNvSpPr>
            <a:spLocks noGrp="1"/>
          </p:cNvSpPr>
          <p:nvPr>
            <p:ph type="body" sz="quarter" idx="13"/>
          </p:nvPr>
        </p:nvSpPr>
        <p:spPr>
          <a:xfrm>
            <a:off x="2477729" y="1779594"/>
            <a:ext cx="8876070" cy="2811260"/>
          </a:xfrm>
          <a:noFill/>
          <a:effectLst/>
        </p:spPr>
        <p:txBody>
          <a:bodyPr>
            <a:normAutofit/>
          </a:bodyPr>
          <a:lstStyle/>
          <a:p>
            <a:pPr marL="285750" indent="-285750">
              <a:buClr>
                <a:schemeClr val="tx1">
                  <a:lumMod val="85000"/>
                  <a:lumOff val="15000"/>
                </a:schemeClr>
              </a:buClr>
              <a:buFont typeface="Wingdings" panose="05000000000000000000" pitchFamily="2" charset="2"/>
              <a:buChar char="q"/>
            </a:pPr>
            <a:r>
              <a:rPr lang="en-US" dirty="0"/>
              <a:t>Binary code are code used in digital computers which are based on a binary number system in which there are only two possible states, off and on, usually symbolized by 0 and 1. </a:t>
            </a:r>
          </a:p>
          <a:p>
            <a:pPr marL="285750" indent="-285750">
              <a:buClr>
                <a:schemeClr val="tx1">
                  <a:lumMod val="85000"/>
                  <a:lumOff val="15000"/>
                </a:schemeClr>
              </a:buClr>
              <a:buFont typeface="Wingdings" panose="05000000000000000000" pitchFamily="2" charset="2"/>
              <a:buChar char="q"/>
            </a:pPr>
            <a:endParaRPr lang="en-US" dirty="0"/>
          </a:p>
        </p:txBody>
      </p:sp>
      <p:sp>
        <p:nvSpPr>
          <p:cNvPr id="11" name="Date Placeholder 10">
            <a:extLst>
              <a:ext uri="{FF2B5EF4-FFF2-40B4-BE49-F238E27FC236}">
                <a16:creationId xmlns:a16="http://schemas.microsoft.com/office/drawing/2014/main" id="{19A1DB8A-5DF9-4060-B1A9-6D8B00E5445D}"/>
              </a:ext>
            </a:extLst>
          </p:cNvPr>
          <p:cNvSpPr>
            <a:spLocks noGrp="1"/>
          </p:cNvSpPr>
          <p:nvPr>
            <p:ph type="dt" sz="half" idx="20"/>
          </p:nvPr>
        </p:nvSpPr>
        <p:spPr/>
        <p:txBody>
          <a:bodyPr/>
          <a:lstStyle/>
          <a:p>
            <a:fld id="{18BDFAD1-40FC-4200-8859-2CC7499057B2}" type="datetime1">
              <a:rPr lang="en-US" smtClean="0"/>
              <a:t>2/19/2023</a:t>
            </a:fld>
            <a:endParaRPr lang="en-US" dirty="0"/>
          </a:p>
        </p:txBody>
      </p:sp>
      <p:sp>
        <p:nvSpPr>
          <p:cNvPr id="12" name="Footer Placeholder 11">
            <a:extLst>
              <a:ext uri="{FF2B5EF4-FFF2-40B4-BE49-F238E27FC236}">
                <a16:creationId xmlns:a16="http://schemas.microsoft.com/office/drawing/2014/main" id="{39CD6753-8A5E-42C7-B258-82A6C74AACE7}"/>
              </a:ext>
            </a:extLst>
          </p:cNvPr>
          <p:cNvSpPr>
            <a:spLocks noGrp="1"/>
          </p:cNvSpPr>
          <p:nvPr>
            <p:ph type="ftr" sz="quarter" idx="21"/>
          </p:nvPr>
        </p:nvSpPr>
        <p:spPr/>
        <p:txBody>
          <a:bodyPr/>
          <a:lstStyle/>
          <a:p>
            <a:r>
              <a:rPr lang="en-US"/>
              <a:t>Binary System-Nirjal Maharjan</a:t>
            </a:r>
            <a:endParaRPr lang="en-US" dirty="0"/>
          </a:p>
        </p:txBody>
      </p:sp>
      <p:sp>
        <p:nvSpPr>
          <p:cNvPr id="13" name="Slide Number Placeholder 12">
            <a:extLst>
              <a:ext uri="{FF2B5EF4-FFF2-40B4-BE49-F238E27FC236}">
                <a16:creationId xmlns:a16="http://schemas.microsoft.com/office/drawing/2014/main" id="{9D562B70-3D23-4C63-94AA-CB62536BE7CB}"/>
              </a:ext>
            </a:extLst>
          </p:cNvPr>
          <p:cNvSpPr>
            <a:spLocks noGrp="1"/>
          </p:cNvSpPr>
          <p:nvPr>
            <p:ph type="sldNum" sz="quarter" idx="2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9753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gs>
            <a:gs pos="59824">
              <a:schemeClr val="accent1">
                <a:lumMod val="75000"/>
              </a:schemeClr>
            </a:gs>
            <a:gs pos="7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164B-E6B7-47E9-9518-6652A7917CB1}"/>
              </a:ext>
            </a:extLst>
          </p:cNvPr>
          <p:cNvSpPr>
            <a:spLocks noGrp="1"/>
          </p:cNvSpPr>
          <p:nvPr>
            <p:ph type="title"/>
          </p:nvPr>
        </p:nvSpPr>
        <p:spPr>
          <a:xfrm>
            <a:off x="1885156" y="657193"/>
            <a:ext cx="8421688" cy="688257"/>
          </a:xfrm>
        </p:spPr>
        <p:txBody>
          <a:bodyPr>
            <a:normAutofit/>
          </a:bodyPr>
          <a:lstStyle/>
          <a:p>
            <a:pPr algn="l"/>
            <a:r>
              <a:rPr lang="en-US" sz="3200" dirty="0"/>
              <a:t>Bcd(binary coded decimal) codes </a:t>
            </a:r>
          </a:p>
        </p:txBody>
      </p:sp>
      <p:sp>
        <p:nvSpPr>
          <p:cNvPr id="8" name="Content Placeholder 7">
            <a:extLst>
              <a:ext uri="{FF2B5EF4-FFF2-40B4-BE49-F238E27FC236}">
                <a16:creationId xmlns:a16="http://schemas.microsoft.com/office/drawing/2014/main" id="{1B3B3D56-02D2-4B15-A3BD-69072E0082BE}"/>
              </a:ext>
            </a:extLst>
          </p:cNvPr>
          <p:cNvSpPr>
            <a:spLocks noGrp="1"/>
          </p:cNvSpPr>
          <p:nvPr>
            <p:ph sz="half" idx="2"/>
          </p:nvPr>
        </p:nvSpPr>
        <p:spPr>
          <a:xfrm>
            <a:off x="1076631" y="1708432"/>
            <a:ext cx="10295818" cy="4374037"/>
          </a:xfrm>
        </p:spPr>
        <p:txBody>
          <a:bodyPr>
            <a:noAutofit/>
          </a:bodyPr>
          <a:lstStyle/>
          <a:p>
            <a:pPr marL="685800" indent="-685800" algn="just">
              <a:buClr>
                <a:schemeClr val="tx1">
                  <a:lumMod val="50000"/>
                  <a:lumOff val="50000"/>
                </a:schemeClr>
              </a:buClr>
              <a:buFont typeface="Wingdings" panose="05000000000000000000" pitchFamily="2" charset="2"/>
              <a:buChar char="q"/>
            </a:pPr>
            <a:r>
              <a:rPr lang="en-US" sz="2000" dirty="0"/>
              <a:t>Binary coded decimal is a system of writing numerals that assigns a four-digit binary code to each decimal digit from 0 to 9.</a:t>
            </a:r>
          </a:p>
          <a:p>
            <a:pPr marL="685800" indent="-685800" algn="just">
              <a:buClr>
                <a:schemeClr val="tx1">
                  <a:lumMod val="50000"/>
                  <a:lumOff val="50000"/>
                </a:schemeClr>
              </a:buClr>
              <a:buFont typeface="Wingdings" panose="05000000000000000000" pitchFamily="2" charset="2"/>
              <a:buChar char="q"/>
            </a:pPr>
            <a:r>
              <a:rPr lang="en-US" sz="2000" dirty="0"/>
              <a:t>Binary coded decimal is a way to convert decimal numbers into their </a:t>
            </a:r>
            <a:r>
              <a:rPr lang="en-US" sz="2000" b="1" dirty="0"/>
              <a:t>binary equivalents</a:t>
            </a:r>
            <a:r>
              <a:rPr lang="en-US" sz="2000" dirty="0"/>
              <a:t>. However, binary-coded decimal is </a:t>
            </a:r>
            <a:r>
              <a:rPr lang="en-US" sz="2000" b="1" dirty="0"/>
              <a:t>not the same as simple binary representation</a:t>
            </a:r>
            <a:r>
              <a:rPr lang="en-US" sz="2000" dirty="0"/>
              <a:t>. </a:t>
            </a:r>
          </a:p>
          <a:p>
            <a:pPr marL="685800" indent="-685800" algn="just">
              <a:buClr>
                <a:schemeClr val="tx1">
                  <a:lumMod val="50000"/>
                  <a:lumOff val="50000"/>
                </a:schemeClr>
              </a:buClr>
              <a:buFont typeface="Wingdings" panose="05000000000000000000" pitchFamily="2" charset="2"/>
              <a:buChar char="q"/>
            </a:pPr>
            <a:r>
              <a:rPr lang="en-US" sz="2000" dirty="0"/>
              <a:t>In binary coded decimal, each digits in a </a:t>
            </a:r>
            <a:r>
              <a:rPr lang="en-US" sz="2000" b="1" dirty="0"/>
              <a:t>decimal base 10 is represented as a group of 4 binary digits, or bits</a:t>
            </a:r>
            <a:r>
              <a:rPr lang="en-US" sz="2000" dirty="0"/>
              <a:t>. The code most commonly used for the decimal digits is the straight binary assignment listed in Table.</a:t>
            </a:r>
          </a:p>
          <a:p>
            <a:pPr marL="685800" indent="-685800" algn="just">
              <a:buClr>
                <a:schemeClr val="tx1">
                  <a:lumMod val="50000"/>
                  <a:lumOff val="50000"/>
                </a:schemeClr>
              </a:buClr>
              <a:buFont typeface="Wingdings" panose="05000000000000000000" pitchFamily="2" charset="2"/>
              <a:buChar char="q"/>
            </a:pPr>
            <a:r>
              <a:rPr lang="en-US" sz="2000" dirty="0"/>
              <a:t>This scheme is called binary‐coded decimal and is commonly referred to as BCD. Other decimal codes are possible and a few of them are presented later in this section.</a:t>
            </a:r>
          </a:p>
        </p:txBody>
      </p:sp>
      <p:sp>
        <p:nvSpPr>
          <p:cNvPr id="9" name="Date Placeholder 8">
            <a:extLst>
              <a:ext uri="{FF2B5EF4-FFF2-40B4-BE49-F238E27FC236}">
                <a16:creationId xmlns:a16="http://schemas.microsoft.com/office/drawing/2014/main" id="{90389272-8189-488B-8830-BC5A71A8410B}"/>
              </a:ext>
            </a:extLst>
          </p:cNvPr>
          <p:cNvSpPr>
            <a:spLocks noGrp="1"/>
          </p:cNvSpPr>
          <p:nvPr>
            <p:ph type="dt" sz="half" idx="10"/>
          </p:nvPr>
        </p:nvSpPr>
        <p:spPr/>
        <p:txBody>
          <a:bodyPr/>
          <a:lstStyle/>
          <a:p>
            <a:fld id="{5A37ECA3-0544-4AEE-85EE-7988D9318B79}" type="datetime1">
              <a:rPr lang="en-US" smtClean="0"/>
              <a:t>2/19/2023</a:t>
            </a:fld>
            <a:endParaRPr lang="en-US" dirty="0"/>
          </a:p>
        </p:txBody>
      </p:sp>
      <p:sp>
        <p:nvSpPr>
          <p:cNvPr id="10" name="Footer Placeholder 9">
            <a:extLst>
              <a:ext uri="{FF2B5EF4-FFF2-40B4-BE49-F238E27FC236}">
                <a16:creationId xmlns:a16="http://schemas.microsoft.com/office/drawing/2014/main" id="{735042C5-45F4-40A8-8785-19178CA02454}"/>
              </a:ext>
            </a:extLst>
          </p:cNvPr>
          <p:cNvSpPr>
            <a:spLocks noGrp="1"/>
          </p:cNvSpPr>
          <p:nvPr>
            <p:ph type="ftr" sz="quarter" idx="11"/>
          </p:nvPr>
        </p:nvSpPr>
        <p:spPr/>
        <p:txBody>
          <a:bodyPr/>
          <a:lstStyle/>
          <a:p>
            <a:r>
              <a:rPr lang="en-US"/>
              <a:t>Binary System-Nirjal Maharjan</a:t>
            </a:r>
            <a:endParaRPr lang="en-US" dirty="0"/>
          </a:p>
        </p:txBody>
      </p:sp>
      <p:sp>
        <p:nvSpPr>
          <p:cNvPr id="11" name="Slide Number Placeholder 10">
            <a:extLst>
              <a:ext uri="{FF2B5EF4-FFF2-40B4-BE49-F238E27FC236}">
                <a16:creationId xmlns:a16="http://schemas.microsoft.com/office/drawing/2014/main" id="{CAD096E0-AD3C-4863-877D-139C805D9F6E}"/>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2074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9000">
              <a:srgbClr val="BDB6A5"/>
            </a:gs>
            <a:gs pos="100000">
              <a:schemeClr val="accent1"/>
            </a:gs>
            <a:gs pos="8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164B-E6B7-47E9-9518-6652A7917CB1}"/>
              </a:ext>
            </a:extLst>
          </p:cNvPr>
          <p:cNvSpPr>
            <a:spLocks noGrp="1"/>
          </p:cNvSpPr>
          <p:nvPr>
            <p:ph type="title"/>
          </p:nvPr>
        </p:nvSpPr>
        <p:spPr>
          <a:xfrm>
            <a:off x="2032640" y="263654"/>
            <a:ext cx="8421688" cy="688257"/>
          </a:xfrm>
        </p:spPr>
        <p:txBody>
          <a:bodyPr>
            <a:normAutofit/>
          </a:bodyPr>
          <a:lstStyle/>
          <a:p>
            <a:pPr algn="l"/>
            <a:r>
              <a:rPr lang="en-US" dirty="0"/>
              <a:t>Bcd(binary coded decimal) codes </a:t>
            </a:r>
            <a:r>
              <a:rPr lang="en-US" sz="1600" cap="none" dirty="0"/>
              <a:t>(continued…)</a:t>
            </a:r>
            <a:endParaRPr lang="en-US" sz="1600" dirty="0"/>
          </a:p>
        </p:txBody>
      </p:sp>
      <p:graphicFrame>
        <p:nvGraphicFramePr>
          <p:cNvPr id="3" name="Table 3">
            <a:extLst>
              <a:ext uri="{FF2B5EF4-FFF2-40B4-BE49-F238E27FC236}">
                <a16:creationId xmlns:a16="http://schemas.microsoft.com/office/drawing/2014/main" id="{4100C136-B877-4084-AB78-BF3214A8575C}"/>
              </a:ext>
            </a:extLst>
          </p:cNvPr>
          <p:cNvGraphicFramePr>
            <a:graphicFrameLocks noGrp="1"/>
          </p:cNvGraphicFramePr>
          <p:nvPr>
            <p:ph sz="half" idx="2"/>
            <p:extLst>
              <p:ext uri="{D42A27DB-BD31-4B8C-83A1-F6EECF244321}">
                <p14:modId xmlns:p14="http://schemas.microsoft.com/office/powerpoint/2010/main" val="297430368"/>
              </p:ext>
            </p:extLst>
          </p:nvPr>
        </p:nvGraphicFramePr>
        <p:xfrm>
          <a:off x="9497507" y="1023594"/>
          <a:ext cx="2512241" cy="3962400"/>
        </p:xfrm>
        <a:graphic>
          <a:graphicData uri="http://schemas.openxmlformats.org/drawingml/2006/table">
            <a:tbl>
              <a:tblPr firstRow="1" bandRow="1">
                <a:tableStyleId>{69012ECD-51FC-41F1-AA8D-1B2483CD663E}</a:tableStyleId>
              </a:tblPr>
              <a:tblGrid>
                <a:gridCol w="1432875">
                  <a:extLst>
                    <a:ext uri="{9D8B030D-6E8A-4147-A177-3AD203B41FA5}">
                      <a16:colId xmlns:a16="http://schemas.microsoft.com/office/drawing/2014/main" val="302043002"/>
                    </a:ext>
                  </a:extLst>
                </a:gridCol>
                <a:gridCol w="1079366">
                  <a:extLst>
                    <a:ext uri="{9D8B030D-6E8A-4147-A177-3AD203B41FA5}">
                      <a16:colId xmlns:a16="http://schemas.microsoft.com/office/drawing/2014/main" val="695281092"/>
                    </a:ext>
                  </a:extLst>
                </a:gridCol>
              </a:tblGrid>
              <a:tr h="304800">
                <a:tc>
                  <a:txBody>
                    <a:bodyPr/>
                    <a:lstStyle/>
                    <a:p>
                      <a:r>
                        <a:rPr lang="en-US" sz="1400" dirty="0"/>
                        <a:t>Decimal symbol</a:t>
                      </a:r>
                    </a:p>
                  </a:txBody>
                  <a:tcPr>
                    <a:noFill/>
                  </a:tcPr>
                </a:tc>
                <a:tc>
                  <a:txBody>
                    <a:bodyPr/>
                    <a:lstStyle/>
                    <a:p>
                      <a:r>
                        <a:rPr lang="en-US" sz="1400" dirty="0"/>
                        <a:t>BCD digits</a:t>
                      </a:r>
                    </a:p>
                  </a:txBody>
                  <a:tcPr>
                    <a:noFill/>
                  </a:tcPr>
                </a:tc>
                <a:extLst>
                  <a:ext uri="{0D108BD9-81ED-4DB2-BD59-A6C34878D82A}">
                    <a16:rowId xmlns:a16="http://schemas.microsoft.com/office/drawing/2014/main" val="1167199758"/>
                  </a:ext>
                </a:extLst>
              </a:tr>
              <a:tr h="304800">
                <a:tc>
                  <a:txBody>
                    <a:bodyPr/>
                    <a:lstStyle/>
                    <a:p>
                      <a:pPr algn="ctr"/>
                      <a:r>
                        <a:rPr lang="en-US" dirty="0"/>
                        <a:t>0</a:t>
                      </a:r>
                    </a:p>
                  </a:txBody>
                  <a:tcPr>
                    <a:solidFill>
                      <a:schemeClr val="accent1">
                        <a:lumMod val="90000"/>
                      </a:schemeClr>
                    </a:solidFill>
                  </a:tcPr>
                </a:tc>
                <a:tc>
                  <a:txBody>
                    <a:bodyPr/>
                    <a:lstStyle/>
                    <a:p>
                      <a:pPr algn="ctr"/>
                      <a:r>
                        <a:rPr lang="en-US" dirty="0"/>
                        <a:t>0000</a:t>
                      </a:r>
                    </a:p>
                  </a:txBody>
                  <a:tcPr>
                    <a:solidFill>
                      <a:schemeClr val="accent1">
                        <a:lumMod val="90000"/>
                      </a:schemeClr>
                    </a:solidFill>
                  </a:tcPr>
                </a:tc>
                <a:extLst>
                  <a:ext uri="{0D108BD9-81ED-4DB2-BD59-A6C34878D82A}">
                    <a16:rowId xmlns:a16="http://schemas.microsoft.com/office/drawing/2014/main" val="2575877436"/>
                  </a:ext>
                </a:extLst>
              </a:tr>
              <a:tr h="304800">
                <a:tc>
                  <a:txBody>
                    <a:bodyPr/>
                    <a:lstStyle/>
                    <a:p>
                      <a:pPr algn="ctr"/>
                      <a:r>
                        <a:rPr lang="en-US" dirty="0"/>
                        <a:t>1</a:t>
                      </a:r>
                    </a:p>
                  </a:txBody>
                  <a:tcPr>
                    <a:solidFill>
                      <a:schemeClr val="accent1">
                        <a:lumMod val="90000"/>
                      </a:schemeClr>
                    </a:solidFill>
                  </a:tcPr>
                </a:tc>
                <a:tc>
                  <a:txBody>
                    <a:bodyPr/>
                    <a:lstStyle/>
                    <a:p>
                      <a:pPr algn="ctr"/>
                      <a:r>
                        <a:rPr lang="en-US" dirty="0"/>
                        <a:t>0001</a:t>
                      </a:r>
                    </a:p>
                  </a:txBody>
                  <a:tcPr>
                    <a:solidFill>
                      <a:schemeClr val="accent1">
                        <a:lumMod val="90000"/>
                      </a:schemeClr>
                    </a:solidFill>
                  </a:tcPr>
                </a:tc>
                <a:extLst>
                  <a:ext uri="{0D108BD9-81ED-4DB2-BD59-A6C34878D82A}">
                    <a16:rowId xmlns:a16="http://schemas.microsoft.com/office/drawing/2014/main" val="3876582852"/>
                  </a:ext>
                </a:extLst>
              </a:tr>
              <a:tr h="304800">
                <a:tc>
                  <a:txBody>
                    <a:bodyPr/>
                    <a:lstStyle/>
                    <a:p>
                      <a:pPr algn="ctr"/>
                      <a:r>
                        <a:rPr lang="en-US" dirty="0"/>
                        <a:t>2</a:t>
                      </a:r>
                    </a:p>
                  </a:txBody>
                  <a:tcPr>
                    <a:solidFill>
                      <a:schemeClr val="accent1">
                        <a:lumMod val="90000"/>
                      </a:schemeClr>
                    </a:solidFill>
                  </a:tcPr>
                </a:tc>
                <a:tc>
                  <a:txBody>
                    <a:bodyPr/>
                    <a:lstStyle/>
                    <a:p>
                      <a:pPr algn="ctr"/>
                      <a:r>
                        <a:rPr lang="en-US" dirty="0"/>
                        <a:t>0010</a:t>
                      </a:r>
                    </a:p>
                  </a:txBody>
                  <a:tcPr>
                    <a:solidFill>
                      <a:schemeClr val="accent1">
                        <a:lumMod val="90000"/>
                      </a:schemeClr>
                    </a:solidFill>
                  </a:tcPr>
                </a:tc>
                <a:extLst>
                  <a:ext uri="{0D108BD9-81ED-4DB2-BD59-A6C34878D82A}">
                    <a16:rowId xmlns:a16="http://schemas.microsoft.com/office/drawing/2014/main" val="3391380265"/>
                  </a:ext>
                </a:extLst>
              </a:tr>
              <a:tr h="304800">
                <a:tc>
                  <a:txBody>
                    <a:bodyPr/>
                    <a:lstStyle/>
                    <a:p>
                      <a:pPr algn="ctr"/>
                      <a:r>
                        <a:rPr lang="en-US" dirty="0"/>
                        <a:t>3</a:t>
                      </a:r>
                    </a:p>
                  </a:txBody>
                  <a:tcPr>
                    <a:solidFill>
                      <a:schemeClr val="accent1">
                        <a:lumMod val="90000"/>
                      </a:schemeClr>
                    </a:solidFill>
                  </a:tcPr>
                </a:tc>
                <a:tc>
                  <a:txBody>
                    <a:bodyPr/>
                    <a:lstStyle/>
                    <a:p>
                      <a:pPr algn="ctr"/>
                      <a:r>
                        <a:rPr lang="en-US" dirty="0"/>
                        <a:t>0011</a:t>
                      </a:r>
                    </a:p>
                  </a:txBody>
                  <a:tcPr>
                    <a:solidFill>
                      <a:schemeClr val="accent1">
                        <a:lumMod val="90000"/>
                      </a:schemeClr>
                    </a:solidFill>
                  </a:tcPr>
                </a:tc>
                <a:extLst>
                  <a:ext uri="{0D108BD9-81ED-4DB2-BD59-A6C34878D82A}">
                    <a16:rowId xmlns:a16="http://schemas.microsoft.com/office/drawing/2014/main" val="4192371672"/>
                  </a:ext>
                </a:extLst>
              </a:tr>
              <a:tr h="304800">
                <a:tc>
                  <a:txBody>
                    <a:bodyPr/>
                    <a:lstStyle/>
                    <a:p>
                      <a:pPr algn="ctr"/>
                      <a:r>
                        <a:rPr lang="en-US" dirty="0"/>
                        <a:t>4</a:t>
                      </a:r>
                    </a:p>
                  </a:txBody>
                  <a:tcPr>
                    <a:solidFill>
                      <a:schemeClr val="accent1">
                        <a:lumMod val="90000"/>
                      </a:schemeClr>
                    </a:solidFill>
                  </a:tcPr>
                </a:tc>
                <a:tc>
                  <a:txBody>
                    <a:bodyPr/>
                    <a:lstStyle/>
                    <a:p>
                      <a:pPr algn="ctr"/>
                      <a:r>
                        <a:rPr lang="en-US" dirty="0"/>
                        <a:t>0100</a:t>
                      </a:r>
                    </a:p>
                  </a:txBody>
                  <a:tcPr>
                    <a:solidFill>
                      <a:schemeClr val="accent1">
                        <a:lumMod val="90000"/>
                      </a:schemeClr>
                    </a:solidFill>
                  </a:tcPr>
                </a:tc>
                <a:extLst>
                  <a:ext uri="{0D108BD9-81ED-4DB2-BD59-A6C34878D82A}">
                    <a16:rowId xmlns:a16="http://schemas.microsoft.com/office/drawing/2014/main" val="982865895"/>
                  </a:ext>
                </a:extLst>
              </a:tr>
              <a:tr h="304800">
                <a:tc>
                  <a:txBody>
                    <a:bodyPr/>
                    <a:lstStyle/>
                    <a:p>
                      <a:pPr algn="ctr"/>
                      <a:r>
                        <a:rPr lang="en-US" dirty="0"/>
                        <a:t>5</a:t>
                      </a:r>
                    </a:p>
                  </a:txBody>
                  <a:tcPr>
                    <a:solidFill>
                      <a:schemeClr val="accent1">
                        <a:lumMod val="90000"/>
                      </a:schemeClr>
                    </a:solidFill>
                  </a:tcPr>
                </a:tc>
                <a:tc>
                  <a:txBody>
                    <a:bodyPr/>
                    <a:lstStyle/>
                    <a:p>
                      <a:pPr algn="ctr"/>
                      <a:r>
                        <a:rPr lang="en-US" dirty="0"/>
                        <a:t>0101</a:t>
                      </a:r>
                    </a:p>
                  </a:txBody>
                  <a:tcPr>
                    <a:solidFill>
                      <a:schemeClr val="accent1">
                        <a:lumMod val="90000"/>
                      </a:schemeClr>
                    </a:solidFill>
                  </a:tcPr>
                </a:tc>
                <a:extLst>
                  <a:ext uri="{0D108BD9-81ED-4DB2-BD59-A6C34878D82A}">
                    <a16:rowId xmlns:a16="http://schemas.microsoft.com/office/drawing/2014/main" val="3758820407"/>
                  </a:ext>
                </a:extLst>
              </a:tr>
              <a:tr h="304800">
                <a:tc>
                  <a:txBody>
                    <a:bodyPr/>
                    <a:lstStyle/>
                    <a:p>
                      <a:pPr algn="ctr"/>
                      <a:r>
                        <a:rPr lang="en-US" dirty="0"/>
                        <a:t>6</a:t>
                      </a:r>
                    </a:p>
                  </a:txBody>
                  <a:tcPr>
                    <a:solidFill>
                      <a:schemeClr val="accent1">
                        <a:lumMod val="90000"/>
                      </a:schemeClr>
                    </a:solidFill>
                  </a:tcPr>
                </a:tc>
                <a:tc>
                  <a:txBody>
                    <a:bodyPr/>
                    <a:lstStyle/>
                    <a:p>
                      <a:pPr algn="ctr"/>
                      <a:r>
                        <a:rPr lang="en-US" dirty="0"/>
                        <a:t>0110</a:t>
                      </a:r>
                    </a:p>
                  </a:txBody>
                  <a:tcPr>
                    <a:solidFill>
                      <a:schemeClr val="accent1">
                        <a:lumMod val="90000"/>
                      </a:schemeClr>
                    </a:solidFill>
                  </a:tcPr>
                </a:tc>
                <a:extLst>
                  <a:ext uri="{0D108BD9-81ED-4DB2-BD59-A6C34878D82A}">
                    <a16:rowId xmlns:a16="http://schemas.microsoft.com/office/drawing/2014/main" val="3267736433"/>
                  </a:ext>
                </a:extLst>
              </a:tr>
              <a:tr h="304800">
                <a:tc>
                  <a:txBody>
                    <a:bodyPr/>
                    <a:lstStyle/>
                    <a:p>
                      <a:pPr algn="ctr"/>
                      <a:r>
                        <a:rPr lang="en-US" dirty="0"/>
                        <a:t>7</a:t>
                      </a:r>
                    </a:p>
                  </a:txBody>
                  <a:tcPr>
                    <a:solidFill>
                      <a:schemeClr val="accent1">
                        <a:lumMod val="90000"/>
                      </a:schemeClr>
                    </a:solidFill>
                  </a:tcPr>
                </a:tc>
                <a:tc>
                  <a:txBody>
                    <a:bodyPr/>
                    <a:lstStyle/>
                    <a:p>
                      <a:pPr algn="ctr"/>
                      <a:r>
                        <a:rPr lang="en-US" dirty="0"/>
                        <a:t>0111</a:t>
                      </a:r>
                    </a:p>
                  </a:txBody>
                  <a:tcPr>
                    <a:solidFill>
                      <a:schemeClr val="accent1">
                        <a:lumMod val="90000"/>
                      </a:schemeClr>
                    </a:solidFill>
                  </a:tcPr>
                </a:tc>
                <a:extLst>
                  <a:ext uri="{0D108BD9-81ED-4DB2-BD59-A6C34878D82A}">
                    <a16:rowId xmlns:a16="http://schemas.microsoft.com/office/drawing/2014/main" val="4220051911"/>
                  </a:ext>
                </a:extLst>
              </a:tr>
              <a:tr h="304800">
                <a:tc>
                  <a:txBody>
                    <a:bodyPr/>
                    <a:lstStyle/>
                    <a:p>
                      <a:pPr algn="ctr"/>
                      <a:r>
                        <a:rPr lang="en-US" dirty="0"/>
                        <a:t>8</a:t>
                      </a:r>
                    </a:p>
                  </a:txBody>
                  <a:tcPr>
                    <a:solidFill>
                      <a:schemeClr val="accent1">
                        <a:lumMod val="90000"/>
                      </a:schemeClr>
                    </a:solidFill>
                  </a:tcPr>
                </a:tc>
                <a:tc>
                  <a:txBody>
                    <a:bodyPr/>
                    <a:lstStyle/>
                    <a:p>
                      <a:pPr algn="ctr"/>
                      <a:r>
                        <a:rPr lang="en-US" dirty="0"/>
                        <a:t>1000</a:t>
                      </a:r>
                    </a:p>
                  </a:txBody>
                  <a:tcPr>
                    <a:solidFill>
                      <a:schemeClr val="accent1">
                        <a:lumMod val="90000"/>
                      </a:schemeClr>
                    </a:solidFill>
                  </a:tcPr>
                </a:tc>
                <a:extLst>
                  <a:ext uri="{0D108BD9-81ED-4DB2-BD59-A6C34878D82A}">
                    <a16:rowId xmlns:a16="http://schemas.microsoft.com/office/drawing/2014/main" val="301246600"/>
                  </a:ext>
                </a:extLst>
              </a:tr>
              <a:tr h="304800">
                <a:tc>
                  <a:txBody>
                    <a:bodyPr/>
                    <a:lstStyle/>
                    <a:p>
                      <a:pPr algn="ctr"/>
                      <a:r>
                        <a:rPr lang="en-US" dirty="0"/>
                        <a:t>9</a:t>
                      </a:r>
                    </a:p>
                  </a:txBody>
                  <a:tcPr>
                    <a:solidFill>
                      <a:schemeClr val="accent1">
                        <a:lumMod val="90000"/>
                      </a:schemeClr>
                    </a:solidFill>
                  </a:tcPr>
                </a:tc>
                <a:tc>
                  <a:txBody>
                    <a:bodyPr/>
                    <a:lstStyle/>
                    <a:p>
                      <a:pPr algn="ctr"/>
                      <a:r>
                        <a:rPr lang="en-US" dirty="0"/>
                        <a:t>1001</a:t>
                      </a:r>
                    </a:p>
                  </a:txBody>
                  <a:tcPr>
                    <a:solidFill>
                      <a:schemeClr val="accent1">
                        <a:lumMod val="90000"/>
                      </a:schemeClr>
                    </a:solidFill>
                  </a:tcPr>
                </a:tc>
                <a:extLst>
                  <a:ext uri="{0D108BD9-81ED-4DB2-BD59-A6C34878D82A}">
                    <a16:rowId xmlns:a16="http://schemas.microsoft.com/office/drawing/2014/main" val="1575127130"/>
                  </a:ext>
                </a:extLst>
              </a:tr>
            </a:tbl>
          </a:graphicData>
        </a:graphic>
      </p:graphicFrame>
      <p:sp>
        <p:nvSpPr>
          <p:cNvPr id="9" name="Date Placeholder 8">
            <a:extLst>
              <a:ext uri="{FF2B5EF4-FFF2-40B4-BE49-F238E27FC236}">
                <a16:creationId xmlns:a16="http://schemas.microsoft.com/office/drawing/2014/main" id="{90389272-8189-488B-8830-BC5A71A8410B}"/>
              </a:ext>
            </a:extLst>
          </p:cNvPr>
          <p:cNvSpPr>
            <a:spLocks noGrp="1"/>
          </p:cNvSpPr>
          <p:nvPr>
            <p:ph type="dt" sz="half" idx="10"/>
          </p:nvPr>
        </p:nvSpPr>
        <p:spPr/>
        <p:txBody>
          <a:bodyPr/>
          <a:lstStyle/>
          <a:p>
            <a:fld id="{349F8F11-C57E-455A-965D-D91530BE7043}" type="datetime1">
              <a:rPr lang="en-US" smtClean="0"/>
              <a:t>2/19/2023</a:t>
            </a:fld>
            <a:endParaRPr lang="en-US" dirty="0"/>
          </a:p>
        </p:txBody>
      </p:sp>
      <p:sp>
        <p:nvSpPr>
          <p:cNvPr id="10" name="Footer Placeholder 9">
            <a:extLst>
              <a:ext uri="{FF2B5EF4-FFF2-40B4-BE49-F238E27FC236}">
                <a16:creationId xmlns:a16="http://schemas.microsoft.com/office/drawing/2014/main" id="{735042C5-45F4-40A8-8785-19178CA02454}"/>
              </a:ext>
            </a:extLst>
          </p:cNvPr>
          <p:cNvSpPr>
            <a:spLocks noGrp="1"/>
          </p:cNvSpPr>
          <p:nvPr>
            <p:ph type="ftr" sz="quarter" idx="11"/>
          </p:nvPr>
        </p:nvSpPr>
        <p:spPr/>
        <p:txBody>
          <a:bodyPr/>
          <a:lstStyle/>
          <a:p>
            <a:r>
              <a:rPr lang="en-US"/>
              <a:t>Binary System-Nirjal Maharjan</a:t>
            </a:r>
            <a:endParaRPr lang="en-US" dirty="0"/>
          </a:p>
        </p:txBody>
      </p:sp>
      <p:sp>
        <p:nvSpPr>
          <p:cNvPr id="11" name="Slide Number Placeholder 10">
            <a:extLst>
              <a:ext uri="{FF2B5EF4-FFF2-40B4-BE49-F238E27FC236}">
                <a16:creationId xmlns:a16="http://schemas.microsoft.com/office/drawing/2014/main" id="{CAD096E0-AD3C-4863-877D-139C805D9F6E}"/>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2" name="TextBox 11">
            <a:extLst>
              <a:ext uri="{FF2B5EF4-FFF2-40B4-BE49-F238E27FC236}">
                <a16:creationId xmlns:a16="http://schemas.microsoft.com/office/drawing/2014/main" id="{5BD127A5-421E-433B-B872-C1936FD78271}"/>
              </a:ext>
            </a:extLst>
          </p:cNvPr>
          <p:cNvSpPr txBox="1"/>
          <p:nvPr/>
        </p:nvSpPr>
        <p:spPr>
          <a:xfrm>
            <a:off x="1310325" y="1166842"/>
            <a:ext cx="7777113" cy="5239896"/>
          </a:xfrm>
          <a:prstGeom prst="rect">
            <a:avLst/>
          </a:prstGeom>
          <a:noFill/>
        </p:spPr>
        <p:txBody>
          <a:bodyPr wrap="square">
            <a:spAutoFit/>
          </a:bodyPr>
          <a:lstStyle/>
          <a:p>
            <a:pPr marL="342900" indent="-342900" algn="just">
              <a:spcBef>
                <a:spcPts val="1500"/>
              </a:spcBef>
              <a:buClr>
                <a:schemeClr val="tx1">
                  <a:lumMod val="50000"/>
                  <a:lumOff val="50000"/>
                </a:schemeClr>
              </a:buClr>
              <a:buFont typeface="Wingdings" panose="05000000000000000000" pitchFamily="2" charset="2"/>
              <a:buChar char="q"/>
            </a:pPr>
            <a:r>
              <a:rPr lang="en-US" sz="1900" dirty="0"/>
              <a:t>The table gives the 4‐bit code for one decimal digit. A number with k decimal digits will require 4k bits in BCD.</a:t>
            </a:r>
          </a:p>
          <a:p>
            <a:pPr marL="342900" indent="-342900" algn="just">
              <a:spcBef>
                <a:spcPts val="1500"/>
              </a:spcBef>
              <a:buClr>
                <a:schemeClr val="tx1">
                  <a:lumMod val="50000"/>
                  <a:lumOff val="50000"/>
                </a:schemeClr>
              </a:buClr>
              <a:buFont typeface="Wingdings" panose="05000000000000000000" pitchFamily="2" charset="2"/>
              <a:buChar char="q"/>
            </a:pPr>
            <a:r>
              <a:rPr lang="en-US" sz="1900" dirty="0"/>
              <a:t>A decimal number in BCD is the same as its equivalent binary number only when the number is between 0 and 9.</a:t>
            </a:r>
          </a:p>
          <a:p>
            <a:pPr marL="342900" indent="-342900" algn="just">
              <a:spcBef>
                <a:spcPts val="1500"/>
              </a:spcBef>
              <a:buClr>
                <a:schemeClr val="tx1">
                  <a:lumMod val="50000"/>
                  <a:lumOff val="50000"/>
                </a:schemeClr>
              </a:buClr>
              <a:buFont typeface="Wingdings" panose="05000000000000000000" pitchFamily="2" charset="2"/>
              <a:buChar char="q"/>
            </a:pPr>
            <a:r>
              <a:rPr lang="en-US" sz="1900" dirty="0"/>
              <a:t>A BCD number greater than 10 looks different from its equivalent binary number, even though both contain 1’s and 0’s. </a:t>
            </a:r>
          </a:p>
          <a:p>
            <a:pPr marL="342900" indent="-342900" algn="just">
              <a:spcBef>
                <a:spcPts val="1500"/>
              </a:spcBef>
              <a:buClr>
                <a:schemeClr val="tx1">
                  <a:lumMod val="50000"/>
                  <a:lumOff val="50000"/>
                </a:schemeClr>
              </a:buClr>
              <a:buFont typeface="Wingdings" panose="05000000000000000000" pitchFamily="2" charset="2"/>
              <a:buChar char="q"/>
            </a:pPr>
            <a:r>
              <a:rPr lang="en-US" sz="1900" dirty="0"/>
              <a:t>Moreover, the binary combinations 1010 through 1111 are not used and have no meaning in BCD.</a:t>
            </a:r>
          </a:p>
          <a:p>
            <a:pPr marL="342900" indent="-342900" algn="just">
              <a:spcBef>
                <a:spcPts val="1500"/>
              </a:spcBef>
              <a:buClr>
                <a:schemeClr val="tx1">
                  <a:lumMod val="50000"/>
                  <a:lumOff val="50000"/>
                </a:schemeClr>
              </a:buClr>
              <a:buFont typeface="Wingdings" panose="05000000000000000000" pitchFamily="2" charset="2"/>
              <a:buChar char="q"/>
            </a:pPr>
            <a:endParaRPr lang="en-US" sz="1900" dirty="0"/>
          </a:p>
          <a:p>
            <a:pPr algn="just">
              <a:spcBef>
                <a:spcPts val="1500"/>
              </a:spcBef>
              <a:buClr>
                <a:schemeClr val="tx1">
                  <a:lumMod val="50000"/>
                  <a:lumOff val="50000"/>
                </a:schemeClr>
              </a:buClr>
            </a:pPr>
            <a:r>
              <a:rPr lang="en-US" sz="1900" b="1" u="sng" dirty="0"/>
              <a:t>EXAMPLE:</a:t>
            </a:r>
            <a:r>
              <a:rPr lang="en-US" sz="1900" dirty="0"/>
              <a:t> Consider decimal 185 and its corresponding value in BCD and binary:</a:t>
            </a:r>
          </a:p>
          <a:p>
            <a:pPr algn="just">
              <a:spcBef>
                <a:spcPts val="1500"/>
              </a:spcBef>
              <a:buClr>
                <a:schemeClr val="tx1">
                  <a:lumMod val="50000"/>
                  <a:lumOff val="50000"/>
                </a:schemeClr>
              </a:buClr>
            </a:pPr>
            <a:r>
              <a:rPr lang="en-US" sz="1900" dirty="0"/>
              <a:t>						[From the table]	</a:t>
            </a:r>
          </a:p>
          <a:p>
            <a:pPr algn="just">
              <a:spcBef>
                <a:spcPts val="1500"/>
              </a:spcBef>
              <a:buClr>
                <a:schemeClr val="tx1">
                  <a:lumMod val="50000"/>
                  <a:lumOff val="50000"/>
                </a:schemeClr>
              </a:buClr>
            </a:pPr>
            <a:r>
              <a:rPr lang="en-US" sz="1900" dirty="0"/>
              <a:t>Hence,	(185)</a:t>
            </a:r>
            <a:r>
              <a:rPr lang="en-US" sz="1900" baseline="-25000" dirty="0"/>
              <a:t>10</a:t>
            </a:r>
            <a:r>
              <a:rPr lang="en-US" sz="1900" dirty="0"/>
              <a:t> = (0001 1000 0101)BCD = (10111001)</a:t>
            </a:r>
            <a:r>
              <a:rPr lang="en-US" sz="1900" baseline="-25000" dirty="0"/>
              <a:t>2</a:t>
            </a:r>
          </a:p>
        </p:txBody>
      </p:sp>
      <p:graphicFrame>
        <p:nvGraphicFramePr>
          <p:cNvPr id="5" name="Table 5">
            <a:extLst>
              <a:ext uri="{FF2B5EF4-FFF2-40B4-BE49-F238E27FC236}">
                <a16:creationId xmlns:a16="http://schemas.microsoft.com/office/drawing/2014/main" id="{63DCEDD5-4924-404A-A32E-5F7102B43D29}"/>
              </a:ext>
            </a:extLst>
          </p:cNvPr>
          <p:cNvGraphicFramePr>
            <a:graphicFrameLocks noGrp="1"/>
          </p:cNvGraphicFramePr>
          <p:nvPr>
            <p:extLst>
              <p:ext uri="{D42A27DB-BD31-4B8C-83A1-F6EECF244321}">
                <p14:modId xmlns:p14="http://schemas.microsoft.com/office/powerpoint/2010/main" val="91616276"/>
              </p:ext>
            </p:extLst>
          </p:nvPr>
        </p:nvGraphicFramePr>
        <p:xfrm>
          <a:off x="3070261" y="5151605"/>
          <a:ext cx="3632199" cy="731520"/>
        </p:xfrm>
        <a:graphic>
          <a:graphicData uri="http://schemas.openxmlformats.org/drawingml/2006/table">
            <a:tbl>
              <a:tblPr firstRow="1" bandRow="1">
                <a:tableStyleId>{69012ECD-51FC-41F1-AA8D-1B2483CD663E}</a:tableStyleId>
              </a:tblPr>
              <a:tblGrid>
                <a:gridCol w="1210733">
                  <a:extLst>
                    <a:ext uri="{9D8B030D-6E8A-4147-A177-3AD203B41FA5}">
                      <a16:colId xmlns:a16="http://schemas.microsoft.com/office/drawing/2014/main" val="3318559534"/>
                    </a:ext>
                  </a:extLst>
                </a:gridCol>
                <a:gridCol w="1210733">
                  <a:extLst>
                    <a:ext uri="{9D8B030D-6E8A-4147-A177-3AD203B41FA5}">
                      <a16:colId xmlns:a16="http://schemas.microsoft.com/office/drawing/2014/main" val="3338285947"/>
                    </a:ext>
                  </a:extLst>
                </a:gridCol>
                <a:gridCol w="1210733">
                  <a:extLst>
                    <a:ext uri="{9D8B030D-6E8A-4147-A177-3AD203B41FA5}">
                      <a16:colId xmlns:a16="http://schemas.microsoft.com/office/drawing/2014/main" val="3021029757"/>
                    </a:ext>
                  </a:extLst>
                </a:gridCol>
              </a:tblGrid>
              <a:tr h="195413">
                <a:tc>
                  <a:txBody>
                    <a:bodyPr/>
                    <a:lstStyle/>
                    <a:p>
                      <a:pPr algn="ctr"/>
                      <a:r>
                        <a:rPr lang="en-US" sz="1800" kern="1200" dirty="0">
                          <a:solidFill>
                            <a:schemeClr val="tx1"/>
                          </a:solidFill>
                        </a:rPr>
                        <a:t>1</a:t>
                      </a:r>
                      <a:endParaRPr lang="en-US" sz="1800" kern="1200" dirty="0">
                        <a:solidFill>
                          <a:schemeClr val="tx1"/>
                        </a:solidFill>
                        <a:latin typeface="+mn-lt"/>
                        <a:ea typeface="+mn-ea"/>
                        <a:cs typeface="+mn-cs"/>
                      </a:endParaRPr>
                    </a:p>
                  </a:txBody>
                  <a:tcPr>
                    <a:noFill/>
                  </a:tcPr>
                </a:tc>
                <a:tc>
                  <a:txBody>
                    <a:bodyPr/>
                    <a:lstStyle/>
                    <a:p>
                      <a:pPr algn="ctr"/>
                      <a:r>
                        <a:rPr lang="en-US" sz="1800" kern="1200" dirty="0">
                          <a:solidFill>
                            <a:schemeClr val="tx1"/>
                          </a:solidFill>
                        </a:rPr>
                        <a:t>8</a:t>
                      </a:r>
                      <a:endParaRPr lang="en-US" sz="1800" kern="1200" dirty="0">
                        <a:solidFill>
                          <a:schemeClr val="tx1"/>
                        </a:solidFill>
                        <a:latin typeface="+mn-lt"/>
                        <a:ea typeface="+mn-ea"/>
                        <a:cs typeface="+mn-cs"/>
                      </a:endParaRPr>
                    </a:p>
                  </a:txBody>
                  <a:tcPr>
                    <a:noFill/>
                  </a:tcPr>
                </a:tc>
                <a:tc>
                  <a:txBody>
                    <a:bodyPr/>
                    <a:lstStyle/>
                    <a:p>
                      <a:pPr algn="ctr"/>
                      <a:r>
                        <a:rPr lang="en-US" sz="1800" kern="1200" dirty="0">
                          <a:solidFill>
                            <a:schemeClr val="tx1"/>
                          </a:solidFill>
                        </a:rPr>
                        <a:t>5</a:t>
                      </a:r>
                      <a:endParaRPr lang="en-US" sz="1800" kern="1200" dirty="0">
                        <a:solidFill>
                          <a:schemeClr val="tx1"/>
                        </a:solidFill>
                        <a:latin typeface="+mn-lt"/>
                        <a:ea typeface="+mn-ea"/>
                        <a:cs typeface="+mn-cs"/>
                      </a:endParaRPr>
                    </a:p>
                  </a:txBody>
                  <a:tcPr>
                    <a:noFill/>
                  </a:tcPr>
                </a:tc>
                <a:extLst>
                  <a:ext uri="{0D108BD9-81ED-4DB2-BD59-A6C34878D82A}">
                    <a16:rowId xmlns:a16="http://schemas.microsoft.com/office/drawing/2014/main" val="1632517174"/>
                  </a:ext>
                </a:extLst>
              </a:tr>
              <a:tr h="195413">
                <a:tc>
                  <a:txBody>
                    <a:bodyPr/>
                    <a:lstStyle/>
                    <a:p>
                      <a:pPr algn="ctr"/>
                      <a:r>
                        <a:rPr lang="en-US" sz="1800" kern="1200" dirty="0">
                          <a:solidFill>
                            <a:schemeClr val="tx1"/>
                          </a:solidFill>
                        </a:rPr>
                        <a:t>0001</a:t>
                      </a:r>
                      <a:endParaRPr lang="en-US" sz="1800" kern="1200" dirty="0">
                        <a:solidFill>
                          <a:schemeClr val="tx1"/>
                        </a:solidFill>
                        <a:latin typeface="+mn-lt"/>
                        <a:ea typeface="+mn-ea"/>
                        <a:cs typeface="+mn-cs"/>
                      </a:endParaRPr>
                    </a:p>
                  </a:txBody>
                  <a:tcPr>
                    <a:solidFill>
                      <a:schemeClr val="accent1">
                        <a:lumMod val="90000"/>
                      </a:schemeClr>
                    </a:solidFill>
                  </a:tcPr>
                </a:tc>
                <a:tc>
                  <a:txBody>
                    <a:bodyPr/>
                    <a:lstStyle/>
                    <a:p>
                      <a:pPr algn="ctr"/>
                      <a:r>
                        <a:rPr lang="en-US" sz="1800" kern="1200" dirty="0">
                          <a:solidFill>
                            <a:schemeClr val="tx1"/>
                          </a:solidFill>
                        </a:rPr>
                        <a:t>1000</a:t>
                      </a:r>
                      <a:endParaRPr lang="en-US" sz="1800" kern="1200" dirty="0">
                        <a:solidFill>
                          <a:schemeClr val="tx1"/>
                        </a:solidFill>
                        <a:latin typeface="+mn-lt"/>
                        <a:ea typeface="+mn-ea"/>
                        <a:cs typeface="+mn-cs"/>
                      </a:endParaRPr>
                    </a:p>
                  </a:txBody>
                  <a:tcPr>
                    <a:solidFill>
                      <a:schemeClr val="accent1">
                        <a:lumMod val="90000"/>
                      </a:schemeClr>
                    </a:solidFill>
                  </a:tcPr>
                </a:tc>
                <a:tc>
                  <a:txBody>
                    <a:bodyPr/>
                    <a:lstStyle/>
                    <a:p>
                      <a:pPr algn="ctr"/>
                      <a:r>
                        <a:rPr lang="en-US" sz="1800" kern="1200" dirty="0">
                          <a:solidFill>
                            <a:schemeClr val="tx1"/>
                          </a:solidFill>
                        </a:rPr>
                        <a:t>0101</a:t>
                      </a:r>
                      <a:endParaRPr lang="en-US" sz="1800" kern="1200" dirty="0">
                        <a:solidFill>
                          <a:schemeClr val="tx1"/>
                        </a:solidFill>
                        <a:latin typeface="+mn-lt"/>
                        <a:ea typeface="+mn-ea"/>
                        <a:cs typeface="+mn-cs"/>
                      </a:endParaRPr>
                    </a:p>
                  </a:txBody>
                  <a:tcPr>
                    <a:solidFill>
                      <a:schemeClr val="accent1">
                        <a:lumMod val="90000"/>
                      </a:schemeClr>
                    </a:solidFill>
                  </a:tcPr>
                </a:tc>
                <a:extLst>
                  <a:ext uri="{0D108BD9-81ED-4DB2-BD59-A6C34878D82A}">
                    <a16:rowId xmlns:a16="http://schemas.microsoft.com/office/drawing/2014/main" val="1331899617"/>
                  </a:ext>
                </a:extLst>
              </a:tr>
            </a:tbl>
          </a:graphicData>
        </a:graphic>
      </p:graphicFrame>
    </p:spTree>
    <p:extLst>
      <p:ext uri="{BB962C8B-B14F-4D97-AF65-F5344CB8AC3E}">
        <p14:creationId xmlns:p14="http://schemas.microsoft.com/office/powerpoint/2010/main" val="68316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500"/>
                                        <p:tgtEl>
                                          <p:spTgt spid="12">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Effect transition="in" filter="fade">
                                      <p:cBhvr>
                                        <p:cTn id="45"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rgbClr val="A79D88"/>
            </a:gs>
            <a:gs pos="0">
              <a:schemeClr val="accent1">
                <a:lumMod val="50000"/>
              </a:schemeClr>
            </a:gs>
            <a:gs pos="100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38CF-1693-4C4B-B5FC-E14042070B94}"/>
              </a:ext>
            </a:extLst>
          </p:cNvPr>
          <p:cNvSpPr>
            <a:spLocks noGrp="1"/>
          </p:cNvSpPr>
          <p:nvPr>
            <p:ph type="title"/>
          </p:nvPr>
        </p:nvSpPr>
        <p:spPr>
          <a:xfrm>
            <a:off x="932468" y="230959"/>
            <a:ext cx="7464835" cy="490192"/>
          </a:xfrm>
        </p:spPr>
        <p:txBody>
          <a:bodyPr>
            <a:noAutofit/>
          </a:bodyPr>
          <a:lstStyle/>
          <a:p>
            <a:r>
              <a:rPr lang="en-US" sz="3200" dirty="0">
                <a:solidFill>
                  <a:schemeClr val="bg1"/>
                </a:solidFill>
              </a:rPr>
              <a:t>Error detection codes</a:t>
            </a:r>
          </a:p>
        </p:txBody>
      </p:sp>
      <p:sp>
        <p:nvSpPr>
          <p:cNvPr id="3" name="Text Placeholder 2">
            <a:extLst>
              <a:ext uri="{FF2B5EF4-FFF2-40B4-BE49-F238E27FC236}">
                <a16:creationId xmlns:a16="http://schemas.microsoft.com/office/drawing/2014/main" id="{67CFA2A9-594C-45BF-81AC-48767B087A04}"/>
              </a:ext>
            </a:extLst>
          </p:cNvPr>
          <p:cNvSpPr>
            <a:spLocks noGrp="1"/>
          </p:cNvSpPr>
          <p:nvPr>
            <p:ph type="body" idx="1"/>
          </p:nvPr>
        </p:nvSpPr>
        <p:spPr>
          <a:xfrm>
            <a:off x="838200" y="895546"/>
            <a:ext cx="8588604" cy="5241303"/>
          </a:xfrm>
          <a:noFill/>
        </p:spPr>
        <p:txBody>
          <a:bodyPr>
            <a:noAutofit/>
          </a:bodyPr>
          <a:lstStyle/>
          <a:p>
            <a:pPr marL="285750" indent="-285750" algn="just">
              <a:lnSpc>
                <a:spcPts val="1980"/>
              </a:lnSpc>
              <a:spcAft>
                <a:spcPts val="200"/>
              </a:spcAft>
              <a:buFont typeface="Wingdings" panose="05000000000000000000" pitchFamily="2" charset="2"/>
              <a:buChar char="q"/>
            </a:pPr>
            <a:r>
              <a:rPr lang="en-US" sz="1650" dirty="0">
                <a:solidFill>
                  <a:schemeClr val="bg1"/>
                </a:solidFill>
              </a:rPr>
              <a:t>Binary information can be </a:t>
            </a:r>
            <a:r>
              <a:rPr lang="en-US" sz="1650" b="1" dirty="0">
                <a:solidFill>
                  <a:schemeClr val="bg1"/>
                </a:solidFill>
              </a:rPr>
              <a:t>transmitted</a:t>
            </a:r>
            <a:r>
              <a:rPr lang="en-US" sz="1650" dirty="0">
                <a:solidFill>
                  <a:schemeClr val="bg1"/>
                </a:solidFill>
              </a:rPr>
              <a:t> from one location to another by electric wires or other communication medium. Any external noise introduced into the physical communication medium may </a:t>
            </a:r>
            <a:r>
              <a:rPr lang="en-US" sz="1650" b="1" dirty="0">
                <a:solidFill>
                  <a:schemeClr val="bg1"/>
                </a:solidFill>
              </a:rPr>
              <a:t>change some of the bits from 0 to 1 </a:t>
            </a:r>
            <a:r>
              <a:rPr lang="en-US" sz="1650" dirty="0">
                <a:solidFill>
                  <a:schemeClr val="bg1"/>
                </a:solidFill>
              </a:rPr>
              <a:t>or vice versa.</a:t>
            </a:r>
          </a:p>
          <a:p>
            <a:pPr marL="285750" indent="-285750" algn="just">
              <a:lnSpc>
                <a:spcPts val="1980"/>
              </a:lnSpc>
              <a:spcBef>
                <a:spcPts val="0"/>
              </a:spcBef>
              <a:spcAft>
                <a:spcPts val="200"/>
              </a:spcAft>
              <a:buFont typeface="Wingdings" panose="05000000000000000000" pitchFamily="2" charset="2"/>
              <a:buChar char="q"/>
            </a:pPr>
            <a:r>
              <a:rPr lang="en-US" sz="1650" dirty="0">
                <a:solidFill>
                  <a:schemeClr val="bg1"/>
                </a:solidFill>
              </a:rPr>
              <a:t>The purpose of an error detection code is to detect such bit-reversal errors. Error-detecting codes are a sequences of numbers generated by specific procedures for detecting such errors in data.</a:t>
            </a:r>
          </a:p>
          <a:p>
            <a:pPr algn="just">
              <a:lnSpc>
                <a:spcPts val="1980"/>
              </a:lnSpc>
              <a:spcBef>
                <a:spcPts val="0"/>
              </a:spcBef>
              <a:spcAft>
                <a:spcPts val="200"/>
              </a:spcAft>
            </a:pPr>
            <a:r>
              <a:rPr lang="en-US" sz="1650" u="sng" dirty="0">
                <a:solidFill>
                  <a:schemeClr val="bg1"/>
                </a:solidFill>
              </a:rPr>
              <a:t>PARITY CHECK:</a:t>
            </a:r>
          </a:p>
          <a:p>
            <a:pPr algn="just">
              <a:lnSpc>
                <a:spcPts val="1980"/>
              </a:lnSpc>
              <a:spcBef>
                <a:spcPts val="0"/>
              </a:spcBef>
              <a:spcAft>
                <a:spcPts val="200"/>
              </a:spcAft>
            </a:pPr>
            <a:r>
              <a:rPr lang="en-US" sz="1650" dirty="0">
                <a:solidFill>
                  <a:schemeClr val="bg1"/>
                </a:solidFill>
              </a:rPr>
              <a:t>One of the most common ways of error detection is by means of a </a:t>
            </a:r>
            <a:r>
              <a:rPr lang="en-US" sz="1650" b="1" dirty="0">
                <a:solidFill>
                  <a:schemeClr val="bg1"/>
                </a:solidFill>
              </a:rPr>
              <a:t>PARITY BIT. </a:t>
            </a:r>
            <a:r>
              <a:rPr lang="en-US" sz="1650" dirty="0">
                <a:solidFill>
                  <a:schemeClr val="bg1"/>
                </a:solidFill>
              </a:rPr>
              <a:t>This way is called parity check.</a:t>
            </a:r>
            <a:endParaRPr lang="en-US" sz="1650" b="1" dirty="0">
              <a:solidFill>
                <a:schemeClr val="bg1"/>
              </a:solidFill>
            </a:endParaRPr>
          </a:p>
          <a:p>
            <a:pPr marL="285750" indent="-285750" algn="just">
              <a:lnSpc>
                <a:spcPts val="1980"/>
              </a:lnSpc>
              <a:spcAft>
                <a:spcPts val="200"/>
              </a:spcAft>
              <a:buFont typeface="Wingdings" panose="05000000000000000000" pitchFamily="2" charset="2"/>
              <a:buChar char="q"/>
            </a:pPr>
            <a:r>
              <a:rPr lang="en-US" sz="1650" dirty="0">
                <a:solidFill>
                  <a:schemeClr val="bg1"/>
                </a:solidFill>
              </a:rPr>
              <a:t>A </a:t>
            </a:r>
            <a:r>
              <a:rPr lang="en-US" sz="1650" b="1" dirty="0">
                <a:solidFill>
                  <a:schemeClr val="bg1"/>
                </a:solidFill>
              </a:rPr>
              <a:t>parity bit is an extra bit </a:t>
            </a:r>
            <a:r>
              <a:rPr lang="en-US" sz="1650" dirty="0">
                <a:solidFill>
                  <a:schemeClr val="bg1"/>
                </a:solidFill>
              </a:rPr>
              <a:t>included with a message to make the total number of 1’s transmitted is odd or even</a:t>
            </a:r>
          </a:p>
          <a:p>
            <a:pPr marL="285750" indent="-285750" algn="just">
              <a:lnSpc>
                <a:spcPts val="1980"/>
              </a:lnSpc>
              <a:spcAft>
                <a:spcPts val="200"/>
              </a:spcAft>
              <a:buFont typeface="Wingdings" panose="05000000000000000000" pitchFamily="2" charset="2"/>
              <a:buChar char="q"/>
            </a:pPr>
            <a:r>
              <a:rPr lang="en-US" sz="1650" dirty="0">
                <a:solidFill>
                  <a:schemeClr val="bg1"/>
                </a:solidFill>
              </a:rPr>
              <a:t>While transmission of BCD code, the sender counts the number of 1s in it and adds the parity bit in following way:</a:t>
            </a:r>
          </a:p>
          <a:p>
            <a:pPr marL="800100" lvl="1" indent="-342900" algn="just">
              <a:lnSpc>
                <a:spcPts val="1980"/>
              </a:lnSpc>
              <a:spcAft>
                <a:spcPts val="200"/>
              </a:spcAft>
              <a:buFont typeface="Wingdings" panose="05000000000000000000" pitchFamily="2" charset="2"/>
              <a:buChar char="§"/>
            </a:pPr>
            <a:r>
              <a:rPr lang="en-US" sz="1650" spc="50" dirty="0">
                <a:solidFill>
                  <a:schemeClr val="bg1"/>
                </a:solidFill>
              </a:rPr>
              <a:t>In case of even parity: If number of 1s is even then parity bit value is 0. if number of 1s is odd then parity bit value is 1.</a:t>
            </a:r>
          </a:p>
          <a:p>
            <a:pPr marL="800100" lvl="1" indent="-342900" algn="just">
              <a:lnSpc>
                <a:spcPts val="1980"/>
              </a:lnSpc>
              <a:spcAft>
                <a:spcPts val="200"/>
              </a:spcAft>
              <a:buFont typeface="Wingdings" panose="05000000000000000000" pitchFamily="2" charset="2"/>
              <a:buChar char="§"/>
            </a:pPr>
            <a:r>
              <a:rPr lang="en-US" sz="1650" spc="50" dirty="0">
                <a:solidFill>
                  <a:schemeClr val="bg1"/>
                </a:solidFill>
              </a:rPr>
              <a:t>In case of odd parity:  If number of 1s is odd then parity bit value is 0. if number of 1s is even then parity bit value is 1.</a:t>
            </a:r>
          </a:p>
          <a:p>
            <a:pPr marL="800100" lvl="1" indent="-342900" algn="just">
              <a:buFont typeface="Wingdings" panose="05000000000000000000" pitchFamily="2" charset="2"/>
              <a:buChar char="§"/>
            </a:pPr>
            <a:endParaRPr lang="en-US" sz="1700" spc="50" dirty="0">
              <a:solidFill>
                <a:schemeClr val="tx1"/>
              </a:solidFill>
            </a:endParaRPr>
          </a:p>
        </p:txBody>
      </p:sp>
      <p:sp>
        <p:nvSpPr>
          <p:cNvPr id="4" name="Date Placeholder 3">
            <a:extLst>
              <a:ext uri="{FF2B5EF4-FFF2-40B4-BE49-F238E27FC236}">
                <a16:creationId xmlns:a16="http://schemas.microsoft.com/office/drawing/2014/main" id="{33F4C1FB-BA4E-4E39-9470-0AE83159846D}"/>
              </a:ext>
            </a:extLst>
          </p:cNvPr>
          <p:cNvSpPr>
            <a:spLocks noGrp="1"/>
          </p:cNvSpPr>
          <p:nvPr>
            <p:ph type="dt" sz="half" idx="10"/>
          </p:nvPr>
        </p:nvSpPr>
        <p:spPr/>
        <p:txBody>
          <a:bodyPr/>
          <a:lstStyle/>
          <a:p>
            <a:fld id="{2A0560A5-3BDD-4EB3-A7B3-018D76CD5756}" type="datetime1">
              <a:rPr lang="en-US" smtClean="0"/>
              <a:t>2/19/2023</a:t>
            </a:fld>
            <a:endParaRPr lang="en-US" dirty="0"/>
          </a:p>
        </p:txBody>
      </p:sp>
      <p:sp>
        <p:nvSpPr>
          <p:cNvPr id="5" name="Footer Placeholder 4">
            <a:extLst>
              <a:ext uri="{FF2B5EF4-FFF2-40B4-BE49-F238E27FC236}">
                <a16:creationId xmlns:a16="http://schemas.microsoft.com/office/drawing/2014/main" id="{9F4B36A4-B404-4B73-8AC6-53947D076CD5}"/>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C9EBA553-45AD-4784-8873-11F6AF46A7C3}"/>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9" name="Table 9">
            <a:extLst>
              <a:ext uri="{FF2B5EF4-FFF2-40B4-BE49-F238E27FC236}">
                <a16:creationId xmlns:a16="http://schemas.microsoft.com/office/drawing/2014/main" id="{71DE71B5-E198-4B23-AB62-4A4A027CE73B}"/>
              </a:ext>
            </a:extLst>
          </p:cNvPr>
          <p:cNvGraphicFramePr>
            <a:graphicFrameLocks noGrp="1"/>
          </p:cNvGraphicFramePr>
          <p:nvPr>
            <p:extLst>
              <p:ext uri="{D42A27DB-BD31-4B8C-83A1-F6EECF244321}">
                <p14:modId xmlns:p14="http://schemas.microsoft.com/office/powerpoint/2010/main" val="3306594885"/>
              </p:ext>
            </p:extLst>
          </p:nvPr>
        </p:nvGraphicFramePr>
        <p:xfrm>
          <a:off x="9737889" y="1740998"/>
          <a:ext cx="2275448" cy="2194560"/>
        </p:xfrm>
        <a:graphic>
          <a:graphicData uri="http://schemas.openxmlformats.org/drawingml/2006/table">
            <a:tbl>
              <a:tblPr firstRow="1" bandRow="1">
                <a:tableStyleId>{69012ECD-51FC-41F1-AA8D-1B2483CD663E}</a:tableStyleId>
              </a:tblPr>
              <a:tblGrid>
                <a:gridCol w="1125717">
                  <a:extLst>
                    <a:ext uri="{9D8B030D-6E8A-4147-A177-3AD203B41FA5}">
                      <a16:colId xmlns:a16="http://schemas.microsoft.com/office/drawing/2014/main" val="924640601"/>
                    </a:ext>
                  </a:extLst>
                </a:gridCol>
                <a:gridCol w="1149731">
                  <a:extLst>
                    <a:ext uri="{9D8B030D-6E8A-4147-A177-3AD203B41FA5}">
                      <a16:colId xmlns:a16="http://schemas.microsoft.com/office/drawing/2014/main" val="327189496"/>
                    </a:ext>
                  </a:extLst>
                </a:gridCol>
              </a:tblGrid>
              <a:tr h="351323">
                <a:tc gridSpan="2">
                  <a:txBody>
                    <a:bodyPr/>
                    <a:lstStyle/>
                    <a:p>
                      <a:pPr algn="ctr"/>
                      <a:r>
                        <a:rPr lang="en-US" dirty="0"/>
                        <a:t>Odd Parity</a:t>
                      </a:r>
                    </a:p>
                  </a:txBody>
                  <a:tcPr>
                    <a:noFill/>
                  </a:tcPr>
                </a:tc>
                <a:tc hMerge="1">
                  <a:txBody>
                    <a:bodyPr/>
                    <a:lstStyle/>
                    <a:p>
                      <a:pPr algn="ctr"/>
                      <a:endParaRPr lang="en-US" dirty="0"/>
                    </a:p>
                  </a:txBody>
                  <a:tcPr>
                    <a:noFill/>
                  </a:tcPr>
                </a:tc>
                <a:extLst>
                  <a:ext uri="{0D108BD9-81ED-4DB2-BD59-A6C34878D82A}">
                    <a16:rowId xmlns:a16="http://schemas.microsoft.com/office/drawing/2014/main" val="4201507040"/>
                  </a:ext>
                </a:extLst>
              </a:tr>
              <a:tr h="351323">
                <a:tc>
                  <a:txBody>
                    <a:bodyPr/>
                    <a:lstStyle/>
                    <a:p>
                      <a:pPr algn="ctr"/>
                      <a:r>
                        <a:rPr lang="en-US" dirty="0">
                          <a:solidFill>
                            <a:schemeClr val="bg1"/>
                          </a:solidFill>
                        </a:rPr>
                        <a:t>Message</a:t>
                      </a:r>
                    </a:p>
                  </a:txBody>
                  <a:tcPr>
                    <a:noFill/>
                  </a:tcPr>
                </a:tc>
                <a:tc>
                  <a:txBody>
                    <a:bodyPr/>
                    <a:lstStyle/>
                    <a:p>
                      <a:pPr algn="ctr"/>
                      <a:r>
                        <a:rPr lang="en-US" dirty="0">
                          <a:solidFill>
                            <a:schemeClr val="bg1"/>
                          </a:solidFill>
                        </a:rPr>
                        <a:t>Parity bit</a:t>
                      </a:r>
                    </a:p>
                  </a:txBody>
                  <a:tcPr>
                    <a:noFill/>
                  </a:tcPr>
                </a:tc>
                <a:extLst>
                  <a:ext uri="{0D108BD9-81ED-4DB2-BD59-A6C34878D82A}">
                    <a16:rowId xmlns:a16="http://schemas.microsoft.com/office/drawing/2014/main" val="229369513"/>
                  </a:ext>
                </a:extLst>
              </a:tr>
              <a:tr h="351323">
                <a:tc>
                  <a:txBody>
                    <a:bodyPr/>
                    <a:lstStyle/>
                    <a:p>
                      <a:pPr algn="ctr"/>
                      <a:r>
                        <a:rPr lang="en-US" dirty="0"/>
                        <a:t>0000</a:t>
                      </a:r>
                    </a:p>
                  </a:txBody>
                  <a:tcPr>
                    <a:solidFill>
                      <a:schemeClr val="accent1">
                        <a:lumMod val="75000"/>
                      </a:schemeClr>
                    </a:solidFill>
                  </a:tcPr>
                </a:tc>
                <a:tc>
                  <a:txBody>
                    <a:bodyPr/>
                    <a:lstStyle/>
                    <a:p>
                      <a:pPr algn="ctr"/>
                      <a:r>
                        <a:rPr lang="en-US" dirty="0"/>
                        <a:t>1</a:t>
                      </a:r>
                    </a:p>
                  </a:txBody>
                  <a:tcPr>
                    <a:solidFill>
                      <a:schemeClr val="accent1">
                        <a:lumMod val="75000"/>
                      </a:schemeClr>
                    </a:solidFill>
                  </a:tcPr>
                </a:tc>
                <a:extLst>
                  <a:ext uri="{0D108BD9-81ED-4DB2-BD59-A6C34878D82A}">
                    <a16:rowId xmlns:a16="http://schemas.microsoft.com/office/drawing/2014/main" val="1032274691"/>
                  </a:ext>
                </a:extLst>
              </a:tr>
              <a:tr h="351323">
                <a:tc>
                  <a:txBody>
                    <a:bodyPr/>
                    <a:lstStyle/>
                    <a:p>
                      <a:pPr algn="ctr"/>
                      <a:r>
                        <a:rPr lang="en-US" dirty="0"/>
                        <a:t>0001</a:t>
                      </a:r>
                    </a:p>
                  </a:txBody>
                  <a:tcPr>
                    <a:solidFill>
                      <a:schemeClr val="accent1">
                        <a:lumMod val="75000"/>
                      </a:schemeClr>
                    </a:solidFill>
                  </a:tcPr>
                </a:tc>
                <a:tc>
                  <a:txBody>
                    <a:bodyPr/>
                    <a:lstStyle/>
                    <a:p>
                      <a:pPr algn="ctr"/>
                      <a:r>
                        <a:rPr lang="en-US" dirty="0"/>
                        <a:t>0</a:t>
                      </a:r>
                    </a:p>
                  </a:txBody>
                  <a:tcPr>
                    <a:solidFill>
                      <a:schemeClr val="accent1">
                        <a:lumMod val="75000"/>
                      </a:schemeClr>
                    </a:solidFill>
                  </a:tcPr>
                </a:tc>
                <a:extLst>
                  <a:ext uri="{0D108BD9-81ED-4DB2-BD59-A6C34878D82A}">
                    <a16:rowId xmlns:a16="http://schemas.microsoft.com/office/drawing/2014/main" val="167355313"/>
                  </a:ext>
                </a:extLst>
              </a:tr>
              <a:tr h="351323">
                <a:tc>
                  <a:txBody>
                    <a:bodyPr/>
                    <a:lstStyle/>
                    <a:p>
                      <a:pPr algn="ctr"/>
                      <a:r>
                        <a:rPr lang="en-US" dirty="0"/>
                        <a:t>0010</a:t>
                      </a:r>
                    </a:p>
                  </a:txBody>
                  <a:tcPr>
                    <a:solidFill>
                      <a:schemeClr val="accent1">
                        <a:lumMod val="75000"/>
                      </a:schemeClr>
                    </a:solidFill>
                  </a:tcPr>
                </a:tc>
                <a:tc>
                  <a:txBody>
                    <a:bodyPr/>
                    <a:lstStyle/>
                    <a:p>
                      <a:pPr algn="ctr"/>
                      <a:r>
                        <a:rPr lang="en-US" dirty="0"/>
                        <a:t>0</a:t>
                      </a:r>
                    </a:p>
                  </a:txBody>
                  <a:tcPr>
                    <a:solidFill>
                      <a:schemeClr val="accent1">
                        <a:lumMod val="75000"/>
                      </a:schemeClr>
                    </a:solidFill>
                  </a:tcPr>
                </a:tc>
                <a:extLst>
                  <a:ext uri="{0D108BD9-81ED-4DB2-BD59-A6C34878D82A}">
                    <a16:rowId xmlns:a16="http://schemas.microsoft.com/office/drawing/2014/main" val="3091719616"/>
                  </a:ext>
                </a:extLst>
              </a:tr>
              <a:tr h="351323">
                <a:tc>
                  <a:txBody>
                    <a:bodyPr/>
                    <a:lstStyle/>
                    <a:p>
                      <a:pPr algn="ctr"/>
                      <a:r>
                        <a:rPr lang="en-US" dirty="0"/>
                        <a:t>0011</a:t>
                      </a:r>
                    </a:p>
                  </a:txBody>
                  <a:tcPr>
                    <a:solidFill>
                      <a:schemeClr val="accent1">
                        <a:lumMod val="75000"/>
                      </a:schemeClr>
                    </a:solidFill>
                  </a:tcPr>
                </a:tc>
                <a:tc>
                  <a:txBody>
                    <a:bodyPr/>
                    <a:lstStyle/>
                    <a:p>
                      <a:pPr algn="ctr"/>
                      <a:r>
                        <a:rPr lang="en-US" dirty="0"/>
                        <a:t>1</a:t>
                      </a:r>
                    </a:p>
                  </a:txBody>
                  <a:tcPr>
                    <a:solidFill>
                      <a:schemeClr val="accent1">
                        <a:lumMod val="75000"/>
                      </a:schemeClr>
                    </a:solidFill>
                  </a:tcPr>
                </a:tc>
                <a:extLst>
                  <a:ext uri="{0D108BD9-81ED-4DB2-BD59-A6C34878D82A}">
                    <a16:rowId xmlns:a16="http://schemas.microsoft.com/office/drawing/2014/main" val="534521628"/>
                  </a:ext>
                </a:extLst>
              </a:tr>
            </a:tbl>
          </a:graphicData>
        </a:graphic>
      </p:graphicFrame>
      <p:graphicFrame>
        <p:nvGraphicFramePr>
          <p:cNvPr id="13" name="Table 9">
            <a:extLst>
              <a:ext uri="{FF2B5EF4-FFF2-40B4-BE49-F238E27FC236}">
                <a16:creationId xmlns:a16="http://schemas.microsoft.com/office/drawing/2014/main" id="{C5F8834C-A0BF-4741-9513-EC0173F04BF0}"/>
              </a:ext>
            </a:extLst>
          </p:cNvPr>
          <p:cNvGraphicFramePr>
            <a:graphicFrameLocks noGrp="1"/>
          </p:cNvGraphicFramePr>
          <p:nvPr>
            <p:extLst>
              <p:ext uri="{D42A27DB-BD31-4B8C-83A1-F6EECF244321}">
                <p14:modId xmlns:p14="http://schemas.microsoft.com/office/powerpoint/2010/main" val="111273452"/>
              </p:ext>
            </p:extLst>
          </p:nvPr>
        </p:nvGraphicFramePr>
        <p:xfrm>
          <a:off x="9803876" y="4123417"/>
          <a:ext cx="2177592" cy="2268335"/>
        </p:xfrm>
        <a:graphic>
          <a:graphicData uri="http://schemas.openxmlformats.org/drawingml/2006/table">
            <a:tbl>
              <a:tblPr firstRow="1" bandRow="1">
                <a:tableStyleId>{69012ECD-51FC-41F1-AA8D-1B2483CD663E}</a:tableStyleId>
              </a:tblPr>
              <a:tblGrid>
                <a:gridCol w="1059730">
                  <a:extLst>
                    <a:ext uri="{9D8B030D-6E8A-4147-A177-3AD203B41FA5}">
                      <a16:colId xmlns:a16="http://schemas.microsoft.com/office/drawing/2014/main" val="924640601"/>
                    </a:ext>
                  </a:extLst>
                </a:gridCol>
                <a:gridCol w="1117862">
                  <a:extLst>
                    <a:ext uri="{9D8B030D-6E8A-4147-A177-3AD203B41FA5}">
                      <a16:colId xmlns:a16="http://schemas.microsoft.com/office/drawing/2014/main" val="327189496"/>
                    </a:ext>
                  </a:extLst>
                </a:gridCol>
              </a:tblGrid>
              <a:tr h="439535">
                <a:tc gridSpan="2">
                  <a:txBody>
                    <a:bodyPr/>
                    <a:lstStyle/>
                    <a:p>
                      <a:pPr algn="ctr"/>
                      <a:r>
                        <a:rPr lang="en-US" dirty="0"/>
                        <a:t>Even Parity</a:t>
                      </a:r>
                    </a:p>
                  </a:txBody>
                  <a:tcPr>
                    <a:noFill/>
                  </a:tcPr>
                </a:tc>
                <a:tc hMerge="1">
                  <a:txBody>
                    <a:bodyPr/>
                    <a:lstStyle/>
                    <a:p>
                      <a:pPr algn="ctr"/>
                      <a:endParaRPr lang="en-US" dirty="0"/>
                    </a:p>
                  </a:txBody>
                  <a:tcPr>
                    <a:noFill/>
                  </a:tcPr>
                </a:tc>
                <a:extLst>
                  <a:ext uri="{0D108BD9-81ED-4DB2-BD59-A6C34878D82A}">
                    <a16:rowId xmlns:a16="http://schemas.microsoft.com/office/drawing/2014/main" val="4201507040"/>
                  </a:ext>
                </a:extLst>
              </a:tr>
              <a:tr h="351323">
                <a:tc>
                  <a:txBody>
                    <a:bodyPr/>
                    <a:lstStyle/>
                    <a:p>
                      <a:pPr algn="ctr"/>
                      <a:r>
                        <a:rPr lang="en-US" dirty="0">
                          <a:solidFill>
                            <a:schemeClr val="bg1"/>
                          </a:solidFill>
                        </a:rPr>
                        <a:t>Message</a:t>
                      </a:r>
                    </a:p>
                  </a:txBody>
                  <a:tcPr>
                    <a:noFill/>
                  </a:tcPr>
                </a:tc>
                <a:tc>
                  <a:txBody>
                    <a:bodyPr/>
                    <a:lstStyle/>
                    <a:p>
                      <a:pPr algn="ctr"/>
                      <a:r>
                        <a:rPr lang="en-US" dirty="0">
                          <a:solidFill>
                            <a:schemeClr val="bg1"/>
                          </a:solidFill>
                        </a:rPr>
                        <a:t>Parity bit</a:t>
                      </a:r>
                    </a:p>
                  </a:txBody>
                  <a:tcPr>
                    <a:noFill/>
                  </a:tcPr>
                </a:tc>
                <a:extLst>
                  <a:ext uri="{0D108BD9-81ED-4DB2-BD59-A6C34878D82A}">
                    <a16:rowId xmlns:a16="http://schemas.microsoft.com/office/drawing/2014/main" val="229369513"/>
                  </a:ext>
                </a:extLst>
              </a:tr>
              <a:tr h="351323">
                <a:tc>
                  <a:txBody>
                    <a:bodyPr/>
                    <a:lstStyle/>
                    <a:p>
                      <a:pPr algn="ctr"/>
                      <a:r>
                        <a:rPr lang="en-US" dirty="0"/>
                        <a:t>0000</a:t>
                      </a:r>
                    </a:p>
                  </a:txBody>
                  <a:tcPr>
                    <a:solidFill>
                      <a:schemeClr val="accent1">
                        <a:lumMod val="75000"/>
                      </a:schemeClr>
                    </a:solidFill>
                  </a:tcPr>
                </a:tc>
                <a:tc>
                  <a:txBody>
                    <a:bodyPr/>
                    <a:lstStyle/>
                    <a:p>
                      <a:pPr algn="ctr"/>
                      <a:r>
                        <a:rPr lang="en-US" dirty="0"/>
                        <a:t>0</a:t>
                      </a:r>
                    </a:p>
                  </a:txBody>
                  <a:tcPr>
                    <a:solidFill>
                      <a:schemeClr val="accent1">
                        <a:lumMod val="75000"/>
                      </a:schemeClr>
                    </a:solidFill>
                  </a:tcPr>
                </a:tc>
                <a:extLst>
                  <a:ext uri="{0D108BD9-81ED-4DB2-BD59-A6C34878D82A}">
                    <a16:rowId xmlns:a16="http://schemas.microsoft.com/office/drawing/2014/main" val="1032274691"/>
                  </a:ext>
                </a:extLst>
              </a:tr>
              <a:tr h="351323">
                <a:tc>
                  <a:txBody>
                    <a:bodyPr/>
                    <a:lstStyle/>
                    <a:p>
                      <a:pPr algn="ctr"/>
                      <a:r>
                        <a:rPr lang="en-US" dirty="0"/>
                        <a:t>0001</a:t>
                      </a:r>
                    </a:p>
                  </a:txBody>
                  <a:tcPr>
                    <a:solidFill>
                      <a:schemeClr val="accent1">
                        <a:lumMod val="75000"/>
                      </a:schemeClr>
                    </a:solidFill>
                  </a:tcPr>
                </a:tc>
                <a:tc>
                  <a:txBody>
                    <a:bodyPr/>
                    <a:lstStyle/>
                    <a:p>
                      <a:pPr algn="ctr"/>
                      <a:r>
                        <a:rPr lang="en-US" dirty="0"/>
                        <a:t>1</a:t>
                      </a:r>
                    </a:p>
                  </a:txBody>
                  <a:tcPr>
                    <a:solidFill>
                      <a:schemeClr val="accent1">
                        <a:lumMod val="75000"/>
                      </a:schemeClr>
                    </a:solidFill>
                  </a:tcPr>
                </a:tc>
                <a:extLst>
                  <a:ext uri="{0D108BD9-81ED-4DB2-BD59-A6C34878D82A}">
                    <a16:rowId xmlns:a16="http://schemas.microsoft.com/office/drawing/2014/main" val="167355313"/>
                  </a:ext>
                </a:extLst>
              </a:tr>
              <a:tr h="351323">
                <a:tc>
                  <a:txBody>
                    <a:bodyPr/>
                    <a:lstStyle/>
                    <a:p>
                      <a:pPr algn="ctr"/>
                      <a:r>
                        <a:rPr lang="en-US" dirty="0"/>
                        <a:t>0010</a:t>
                      </a:r>
                    </a:p>
                  </a:txBody>
                  <a:tcPr>
                    <a:solidFill>
                      <a:schemeClr val="accent1">
                        <a:lumMod val="75000"/>
                      </a:schemeClr>
                    </a:solidFill>
                  </a:tcPr>
                </a:tc>
                <a:tc>
                  <a:txBody>
                    <a:bodyPr/>
                    <a:lstStyle/>
                    <a:p>
                      <a:pPr algn="ctr"/>
                      <a:r>
                        <a:rPr lang="en-US" dirty="0"/>
                        <a:t>1</a:t>
                      </a:r>
                    </a:p>
                  </a:txBody>
                  <a:tcPr>
                    <a:solidFill>
                      <a:schemeClr val="accent1">
                        <a:lumMod val="75000"/>
                      </a:schemeClr>
                    </a:solidFill>
                  </a:tcPr>
                </a:tc>
                <a:extLst>
                  <a:ext uri="{0D108BD9-81ED-4DB2-BD59-A6C34878D82A}">
                    <a16:rowId xmlns:a16="http://schemas.microsoft.com/office/drawing/2014/main" val="3091719616"/>
                  </a:ext>
                </a:extLst>
              </a:tr>
              <a:tr h="351323">
                <a:tc>
                  <a:txBody>
                    <a:bodyPr/>
                    <a:lstStyle/>
                    <a:p>
                      <a:pPr algn="ctr"/>
                      <a:r>
                        <a:rPr lang="en-US" dirty="0"/>
                        <a:t>0011</a:t>
                      </a:r>
                    </a:p>
                  </a:txBody>
                  <a:tcPr>
                    <a:solidFill>
                      <a:schemeClr val="accent1">
                        <a:lumMod val="75000"/>
                      </a:schemeClr>
                    </a:solidFill>
                  </a:tcPr>
                </a:tc>
                <a:tc>
                  <a:txBody>
                    <a:bodyPr/>
                    <a:lstStyle/>
                    <a:p>
                      <a:pPr algn="ctr"/>
                      <a:r>
                        <a:rPr lang="en-US" dirty="0"/>
                        <a:t>0</a:t>
                      </a:r>
                    </a:p>
                  </a:txBody>
                  <a:tcPr>
                    <a:solidFill>
                      <a:schemeClr val="accent1">
                        <a:lumMod val="75000"/>
                      </a:schemeClr>
                    </a:solidFill>
                  </a:tcPr>
                </a:tc>
                <a:extLst>
                  <a:ext uri="{0D108BD9-81ED-4DB2-BD59-A6C34878D82A}">
                    <a16:rowId xmlns:a16="http://schemas.microsoft.com/office/drawing/2014/main" val="534521628"/>
                  </a:ext>
                </a:extLst>
              </a:tr>
            </a:tbl>
          </a:graphicData>
        </a:graphic>
      </p:graphicFrame>
    </p:spTree>
    <p:extLst>
      <p:ext uri="{BB962C8B-B14F-4D97-AF65-F5344CB8AC3E}">
        <p14:creationId xmlns:p14="http://schemas.microsoft.com/office/powerpoint/2010/main" val="24584673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9FCB-1F3D-451F-BC8C-9EC317B55582}"/>
              </a:ext>
            </a:extLst>
          </p:cNvPr>
          <p:cNvSpPr>
            <a:spLocks noGrp="1"/>
          </p:cNvSpPr>
          <p:nvPr>
            <p:ph type="title"/>
          </p:nvPr>
        </p:nvSpPr>
        <p:spPr>
          <a:xfrm>
            <a:off x="4372466" y="285723"/>
            <a:ext cx="3780934" cy="571091"/>
          </a:xfrm>
        </p:spPr>
        <p:txBody>
          <a:bodyPr>
            <a:normAutofit/>
          </a:bodyPr>
          <a:lstStyle/>
          <a:p>
            <a:pPr algn="l"/>
            <a:r>
              <a:rPr lang="en-US" sz="3200" dirty="0"/>
              <a:t>Reflected codes</a:t>
            </a:r>
          </a:p>
        </p:txBody>
      </p:sp>
      <p:sp>
        <p:nvSpPr>
          <p:cNvPr id="4" name="Date Placeholder 3">
            <a:extLst>
              <a:ext uri="{FF2B5EF4-FFF2-40B4-BE49-F238E27FC236}">
                <a16:creationId xmlns:a16="http://schemas.microsoft.com/office/drawing/2014/main" id="{A4B3BC86-0077-498A-A33C-727DBA5DA64D}"/>
              </a:ext>
            </a:extLst>
          </p:cNvPr>
          <p:cNvSpPr>
            <a:spLocks noGrp="1"/>
          </p:cNvSpPr>
          <p:nvPr>
            <p:ph type="dt" sz="half" idx="10"/>
          </p:nvPr>
        </p:nvSpPr>
        <p:spPr/>
        <p:txBody>
          <a:bodyPr/>
          <a:lstStyle/>
          <a:p>
            <a:fld id="{D5A8FB28-B0B6-4B76-ACCB-DE1F3BAB6737}" type="datetime1">
              <a:rPr lang="en-US" smtClean="0"/>
              <a:t>2/19/2023</a:t>
            </a:fld>
            <a:endParaRPr lang="en-US" dirty="0"/>
          </a:p>
        </p:txBody>
      </p:sp>
      <p:sp>
        <p:nvSpPr>
          <p:cNvPr id="5" name="Footer Placeholder 4">
            <a:extLst>
              <a:ext uri="{FF2B5EF4-FFF2-40B4-BE49-F238E27FC236}">
                <a16:creationId xmlns:a16="http://schemas.microsoft.com/office/drawing/2014/main" id="{F41501F6-DB00-449E-8B60-54DE29589CCD}"/>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01CC1822-90BC-461A-ADD7-7E7172B9CA50}"/>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11" name="Subtitle 9">
            <a:extLst>
              <a:ext uri="{FF2B5EF4-FFF2-40B4-BE49-F238E27FC236}">
                <a16:creationId xmlns:a16="http://schemas.microsoft.com/office/drawing/2014/main" id="{52CBC81F-E328-4291-B640-5E13BC900680}"/>
              </a:ext>
            </a:extLst>
          </p:cNvPr>
          <p:cNvSpPr txBox="1">
            <a:spLocks/>
          </p:cNvSpPr>
          <p:nvPr/>
        </p:nvSpPr>
        <p:spPr>
          <a:xfrm>
            <a:off x="970175" y="1093510"/>
            <a:ext cx="10454909" cy="4825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endParaRPr lang="en-US" sz="1600" dirty="0"/>
          </a:p>
        </p:txBody>
      </p:sp>
      <p:sp>
        <p:nvSpPr>
          <p:cNvPr id="12" name="Subtitle 9">
            <a:extLst>
              <a:ext uri="{FF2B5EF4-FFF2-40B4-BE49-F238E27FC236}">
                <a16:creationId xmlns:a16="http://schemas.microsoft.com/office/drawing/2014/main" id="{C2F473D6-9F18-4685-ADFE-6AE1D73E32B2}"/>
              </a:ext>
            </a:extLst>
          </p:cNvPr>
          <p:cNvSpPr txBox="1">
            <a:spLocks/>
          </p:cNvSpPr>
          <p:nvPr/>
        </p:nvSpPr>
        <p:spPr>
          <a:xfrm>
            <a:off x="970175" y="1093510"/>
            <a:ext cx="5958526" cy="44835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1800" dirty="0"/>
              <a:t>Reflected code is used to convert continuous or analog information to digital form.</a:t>
            </a:r>
          </a:p>
          <a:p>
            <a:pPr algn="just">
              <a:buFont typeface="Wingdings" panose="05000000000000000000" pitchFamily="2" charset="2"/>
              <a:buChar char="q"/>
            </a:pPr>
            <a:r>
              <a:rPr lang="en-US" sz="1800" dirty="0"/>
              <a:t>Only one bit in the code group changes when going from one number to the next.</a:t>
            </a:r>
          </a:p>
          <a:p>
            <a:pPr algn="just">
              <a:buFont typeface="Wingdings" panose="05000000000000000000" pitchFamily="2" charset="2"/>
              <a:buChar char="q"/>
            </a:pPr>
            <a:r>
              <a:rPr lang="en-US" sz="1800" dirty="0"/>
              <a:t>Reflected code is also known as reflected binary code(RBC), or Gray code.</a:t>
            </a:r>
          </a:p>
          <a:p>
            <a:pPr algn="just">
              <a:buFont typeface="Wingdings" panose="05000000000000000000" pitchFamily="2" charset="2"/>
              <a:buChar char="q"/>
            </a:pPr>
            <a:r>
              <a:rPr lang="en-US" sz="1800" dirty="0"/>
              <a:t>The application of Gray code occurs when analog data are represented by continuous change of shaft position.</a:t>
            </a:r>
          </a:p>
          <a:p>
            <a:pPr algn="just">
              <a:buFont typeface="Wingdings" panose="05000000000000000000" pitchFamily="2" charset="2"/>
              <a:buChar char="q"/>
            </a:pPr>
            <a:r>
              <a:rPr lang="en-US" sz="1800" dirty="0"/>
              <a:t>Gray code is not weighted that means it does not depends on positional value of digit.</a:t>
            </a:r>
          </a:p>
          <a:p>
            <a:pPr marL="0" indent="0">
              <a:buNone/>
            </a:pPr>
            <a:r>
              <a:rPr lang="en-US" sz="1800" u="sng" dirty="0"/>
              <a:t>For Example:</a:t>
            </a:r>
          </a:p>
          <a:p>
            <a:pPr marL="0" indent="0">
              <a:buNone/>
            </a:pPr>
            <a:r>
              <a:rPr lang="en-US" sz="1800" dirty="0"/>
              <a:t>The representation of the decimal value "1" in binary would normally be "001" and "2" would be "010". In Gray code, these values are represented as "001" and "011". That way, incrementing a value from 1 to 2 requires only one bit to change, instead of two.</a:t>
            </a:r>
          </a:p>
          <a:p>
            <a:pPr marL="0" indent="0">
              <a:buNone/>
            </a:pPr>
            <a:endParaRPr lang="en-US" sz="1600" dirty="0"/>
          </a:p>
          <a:p>
            <a:pPr>
              <a:buFont typeface="Wingdings" panose="05000000000000000000" pitchFamily="2" charset="2"/>
              <a:buChar char="q"/>
            </a:pPr>
            <a:endParaRPr lang="en-US" sz="1600" dirty="0"/>
          </a:p>
        </p:txBody>
      </p:sp>
      <p:graphicFrame>
        <p:nvGraphicFramePr>
          <p:cNvPr id="14" name="Table 13">
            <a:extLst>
              <a:ext uri="{FF2B5EF4-FFF2-40B4-BE49-F238E27FC236}">
                <a16:creationId xmlns:a16="http://schemas.microsoft.com/office/drawing/2014/main" id="{B3980ECB-5FB2-4C65-B3DA-26EF13217311}"/>
              </a:ext>
            </a:extLst>
          </p:cNvPr>
          <p:cNvGraphicFramePr>
            <a:graphicFrameLocks noGrp="1"/>
          </p:cNvGraphicFramePr>
          <p:nvPr>
            <p:extLst>
              <p:ext uri="{D42A27DB-BD31-4B8C-83A1-F6EECF244321}">
                <p14:modId xmlns:p14="http://schemas.microsoft.com/office/powerpoint/2010/main" val="4202957631"/>
              </p:ext>
            </p:extLst>
          </p:nvPr>
        </p:nvGraphicFramePr>
        <p:xfrm>
          <a:off x="7298583" y="1191208"/>
          <a:ext cx="4598044" cy="4882342"/>
        </p:xfrm>
        <a:graphic>
          <a:graphicData uri="http://schemas.openxmlformats.org/drawingml/2006/table">
            <a:tbl>
              <a:tblPr firstRow="1">
                <a:tableStyleId>{69CF1AB2-1976-4502-BF36-3FF5EA218861}</a:tableStyleId>
              </a:tblPr>
              <a:tblGrid>
                <a:gridCol w="1066716">
                  <a:extLst>
                    <a:ext uri="{9D8B030D-6E8A-4147-A177-3AD203B41FA5}">
                      <a16:colId xmlns:a16="http://schemas.microsoft.com/office/drawing/2014/main" val="1591168911"/>
                    </a:ext>
                  </a:extLst>
                </a:gridCol>
                <a:gridCol w="1140644">
                  <a:extLst>
                    <a:ext uri="{9D8B030D-6E8A-4147-A177-3AD203B41FA5}">
                      <a16:colId xmlns:a16="http://schemas.microsoft.com/office/drawing/2014/main" val="2017563447"/>
                    </a:ext>
                  </a:extLst>
                </a:gridCol>
                <a:gridCol w="1206631">
                  <a:extLst>
                    <a:ext uri="{9D8B030D-6E8A-4147-A177-3AD203B41FA5}">
                      <a16:colId xmlns:a16="http://schemas.microsoft.com/office/drawing/2014/main" val="2101506341"/>
                    </a:ext>
                  </a:extLst>
                </a:gridCol>
                <a:gridCol w="1184053">
                  <a:extLst>
                    <a:ext uri="{9D8B030D-6E8A-4147-A177-3AD203B41FA5}">
                      <a16:colId xmlns:a16="http://schemas.microsoft.com/office/drawing/2014/main" val="3045836367"/>
                    </a:ext>
                  </a:extLst>
                </a:gridCol>
              </a:tblGrid>
              <a:tr h="429005">
                <a:tc>
                  <a:txBody>
                    <a:bodyPr/>
                    <a:lstStyle/>
                    <a:p>
                      <a:pPr algn="ctr"/>
                      <a:r>
                        <a:rPr lang="en-US" sz="1400">
                          <a:effectLst/>
                        </a:rPr>
                        <a:t>Decimal</a:t>
                      </a:r>
                    </a:p>
                  </a:txBody>
                  <a:tcPr marL="61286" marR="61286" marT="30643" marB="30643" anchor="ctr"/>
                </a:tc>
                <a:tc>
                  <a:txBody>
                    <a:bodyPr/>
                    <a:lstStyle/>
                    <a:p>
                      <a:pPr algn="ctr"/>
                      <a:r>
                        <a:rPr lang="en-US" sz="1400">
                          <a:effectLst/>
                        </a:rPr>
                        <a:t>Binary</a:t>
                      </a:r>
                    </a:p>
                  </a:txBody>
                  <a:tcPr marL="61286" marR="61286" marT="30643" marB="30643" anchor="ctr"/>
                </a:tc>
                <a:tc>
                  <a:txBody>
                    <a:bodyPr/>
                    <a:lstStyle/>
                    <a:p>
                      <a:pPr algn="ctr"/>
                      <a:r>
                        <a:rPr lang="en-US" sz="1400" dirty="0">
                          <a:effectLst/>
                        </a:rPr>
                        <a:t>Gray (reflected)</a:t>
                      </a:r>
                    </a:p>
                  </a:txBody>
                  <a:tcPr marL="61286" marR="61286" marT="30643" marB="30643" anchor="ctr"/>
                </a:tc>
                <a:tc>
                  <a:txBody>
                    <a:bodyPr/>
                    <a:lstStyle/>
                    <a:p>
                      <a:pPr algn="ctr"/>
                      <a:r>
                        <a:rPr lang="en-US" sz="1400" dirty="0">
                          <a:effectLst/>
                        </a:rPr>
                        <a:t>Decimal of Gray</a:t>
                      </a:r>
                    </a:p>
                  </a:txBody>
                  <a:tcPr marL="61286" marR="61286" marT="30643" marB="30643" anchor="ctr"/>
                </a:tc>
                <a:extLst>
                  <a:ext uri="{0D108BD9-81ED-4DB2-BD59-A6C34878D82A}">
                    <a16:rowId xmlns:a16="http://schemas.microsoft.com/office/drawing/2014/main" val="3072357642"/>
                  </a:ext>
                </a:extLst>
              </a:tr>
              <a:tr h="245146">
                <a:tc>
                  <a:txBody>
                    <a:bodyPr/>
                    <a:lstStyle/>
                    <a:p>
                      <a:pPr algn="ctr"/>
                      <a:r>
                        <a:rPr lang="en-US" sz="1400">
                          <a:effectLst/>
                        </a:rPr>
                        <a:t>0</a:t>
                      </a:r>
                    </a:p>
                  </a:txBody>
                  <a:tcPr marL="61286" marR="61286" marT="30643" marB="30643" anchor="ctr"/>
                </a:tc>
                <a:tc>
                  <a:txBody>
                    <a:bodyPr/>
                    <a:lstStyle/>
                    <a:p>
                      <a:pPr algn="ctr"/>
                      <a:r>
                        <a:rPr lang="en-US" sz="1400">
                          <a:effectLst/>
                        </a:rPr>
                        <a:t>0000</a:t>
                      </a:r>
                    </a:p>
                  </a:txBody>
                  <a:tcPr marL="61286" marR="61286" marT="30643" marB="30643" anchor="ctr"/>
                </a:tc>
                <a:tc>
                  <a:txBody>
                    <a:bodyPr/>
                    <a:lstStyle/>
                    <a:p>
                      <a:pPr algn="ctr"/>
                      <a:r>
                        <a:rPr lang="en-US" sz="1400">
                          <a:effectLst/>
                        </a:rPr>
                        <a:t>0000</a:t>
                      </a:r>
                    </a:p>
                  </a:txBody>
                  <a:tcPr marL="61286" marR="61286" marT="30643" marB="30643" anchor="ctr"/>
                </a:tc>
                <a:tc>
                  <a:txBody>
                    <a:bodyPr/>
                    <a:lstStyle/>
                    <a:p>
                      <a:pPr algn="ctr"/>
                      <a:r>
                        <a:rPr lang="en-US" sz="1400">
                          <a:effectLst/>
                        </a:rPr>
                        <a:t>0</a:t>
                      </a:r>
                    </a:p>
                  </a:txBody>
                  <a:tcPr marL="61286" marR="61286" marT="30643" marB="30643" anchor="ctr"/>
                </a:tc>
                <a:extLst>
                  <a:ext uri="{0D108BD9-81ED-4DB2-BD59-A6C34878D82A}">
                    <a16:rowId xmlns:a16="http://schemas.microsoft.com/office/drawing/2014/main" val="1192096469"/>
                  </a:ext>
                </a:extLst>
              </a:tr>
              <a:tr h="245146">
                <a:tc>
                  <a:txBody>
                    <a:bodyPr/>
                    <a:lstStyle/>
                    <a:p>
                      <a:pPr algn="ctr"/>
                      <a:r>
                        <a:rPr lang="en-US" sz="1400">
                          <a:effectLst/>
                        </a:rPr>
                        <a:t>1</a:t>
                      </a:r>
                    </a:p>
                  </a:txBody>
                  <a:tcPr marL="61286" marR="61286" marT="30643" marB="30643" anchor="ctr"/>
                </a:tc>
                <a:tc>
                  <a:txBody>
                    <a:bodyPr/>
                    <a:lstStyle/>
                    <a:p>
                      <a:pPr algn="ctr"/>
                      <a:r>
                        <a:rPr lang="en-US" sz="1400">
                          <a:effectLst/>
                        </a:rPr>
                        <a:t>0001</a:t>
                      </a:r>
                    </a:p>
                  </a:txBody>
                  <a:tcPr marL="61286" marR="61286" marT="30643" marB="30643" anchor="ctr"/>
                </a:tc>
                <a:tc>
                  <a:txBody>
                    <a:bodyPr/>
                    <a:lstStyle/>
                    <a:p>
                      <a:pPr algn="ctr"/>
                      <a:r>
                        <a:rPr lang="en-US" sz="1400">
                          <a:effectLst/>
                        </a:rPr>
                        <a:t>0001</a:t>
                      </a:r>
                    </a:p>
                  </a:txBody>
                  <a:tcPr marL="61286" marR="61286" marT="30643" marB="30643" anchor="ctr"/>
                </a:tc>
                <a:tc>
                  <a:txBody>
                    <a:bodyPr/>
                    <a:lstStyle/>
                    <a:p>
                      <a:pPr algn="ctr"/>
                      <a:r>
                        <a:rPr lang="en-US" sz="1400">
                          <a:effectLst/>
                        </a:rPr>
                        <a:t>1</a:t>
                      </a:r>
                    </a:p>
                  </a:txBody>
                  <a:tcPr marL="61286" marR="61286" marT="30643" marB="30643" anchor="ctr"/>
                </a:tc>
                <a:extLst>
                  <a:ext uri="{0D108BD9-81ED-4DB2-BD59-A6C34878D82A}">
                    <a16:rowId xmlns:a16="http://schemas.microsoft.com/office/drawing/2014/main" val="3312638691"/>
                  </a:ext>
                </a:extLst>
              </a:tr>
              <a:tr h="245146">
                <a:tc>
                  <a:txBody>
                    <a:bodyPr/>
                    <a:lstStyle/>
                    <a:p>
                      <a:pPr algn="ctr"/>
                      <a:r>
                        <a:rPr lang="en-US" sz="1400">
                          <a:effectLst/>
                        </a:rPr>
                        <a:t>2</a:t>
                      </a:r>
                    </a:p>
                  </a:txBody>
                  <a:tcPr marL="61286" marR="61286" marT="30643" marB="30643" anchor="ctr"/>
                </a:tc>
                <a:tc>
                  <a:txBody>
                    <a:bodyPr/>
                    <a:lstStyle/>
                    <a:p>
                      <a:pPr algn="ctr"/>
                      <a:r>
                        <a:rPr lang="en-US" sz="1400">
                          <a:effectLst/>
                        </a:rPr>
                        <a:t>0010</a:t>
                      </a:r>
                    </a:p>
                  </a:txBody>
                  <a:tcPr marL="61286" marR="61286" marT="30643" marB="30643" anchor="ctr"/>
                </a:tc>
                <a:tc>
                  <a:txBody>
                    <a:bodyPr/>
                    <a:lstStyle/>
                    <a:p>
                      <a:pPr algn="ctr"/>
                      <a:r>
                        <a:rPr lang="en-US" sz="1400">
                          <a:effectLst/>
                        </a:rPr>
                        <a:t>0011</a:t>
                      </a:r>
                    </a:p>
                  </a:txBody>
                  <a:tcPr marL="61286" marR="61286" marT="30643" marB="30643" anchor="ctr"/>
                </a:tc>
                <a:tc>
                  <a:txBody>
                    <a:bodyPr/>
                    <a:lstStyle/>
                    <a:p>
                      <a:pPr algn="ctr"/>
                      <a:r>
                        <a:rPr lang="en-US" sz="1400">
                          <a:effectLst/>
                        </a:rPr>
                        <a:t>3</a:t>
                      </a:r>
                    </a:p>
                  </a:txBody>
                  <a:tcPr marL="61286" marR="61286" marT="30643" marB="30643" anchor="ctr"/>
                </a:tc>
                <a:extLst>
                  <a:ext uri="{0D108BD9-81ED-4DB2-BD59-A6C34878D82A}">
                    <a16:rowId xmlns:a16="http://schemas.microsoft.com/office/drawing/2014/main" val="3031936200"/>
                  </a:ext>
                </a:extLst>
              </a:tr>
              <a:tr h="245146">
                <a:tc>
                  <a:txBody>
                    <a:bodyPr/>
                    <a:lstStyle/>
                    <a:p>
                      <a:pPr algn="ctr"/>
                      <a:r>
                        <a:rPr lang="en-US" sz="1400" dirty="0">
                          <a:effectLst/>
                        </a:rPr>
                        <a:t>3</a:t>
                      </a:r>
                    </a:p>
                  </a:txBody>
                  <a:tcPr marL="61286" marR="61286" marT="30643" marB="30643" anchor="ctr"/>
                </a:tc>
                <a:tc>
                  <a:txBody>
                    <a:bodyPr/>
                    <a:lstStyle/>
                    <a:p>
                      <a:pPr algn="ctr"/>
                      <a:r>
                        <a:rPr lang="en-US" sz="1400">
                          <a:effectLst/>
                        </a:rPr>
                        <a:t>0011</a:t>
                      </a:r>
                    </a:p>
                  </a:txBody>
                  <a:tcPr marL="61286" marR="61286" marT="30643" marB="30643" anchor="ctr"/>
                </a:tc>
                <a:tc>
                  <a:txBody>
                    <a:bodyPr/>
                    <a:lstStyle/>
                    <a:p>
                      <a:pPr algn="ctr"/>
                      <a:r>
                        <a:rPr lang="en-US" sz="1400">
                          <a:effectLst/>
                        </a:rPr>
                        <a:t>0010</a:t>
                      </a:r>
                    </a:p>
                  </a:txBody>
                  <a:tcPr marL="61286" marR="61286" marT="30643" marB="30643" anchor="ctr"/>
                </a:tc>
                <a:tc>
                  <a:txBody>
                    <a:bodyPr/>
                    <a:lstStyle/>
                    <a:p>
                      <a:pPr algn="ctr"/>
                      <a:r>
                        <a:rPr lang="en-US" sz="1400">
                          <a:effectLst/>
                        </a:rPr>
                        <a:t>2</a:t>
                      </a:r>
                    </a:p>
                  </a:txBody>
                  <a:tcPr marL="61286" marR="61286" marT="30643" marB="30643" anchor="ctr"/>
                </a:tc>
                <a:extLst>
                  <a:ext uri="{0D108BD9-81ED-4DB2-BD59-A6C34878D82A}">
                    <a16:rowId xmlns:a16="http://schemas.microsoft.com/office/drawing/2014/main" val="1146807166"/>
                  </a:ext>
                </a:extLst>
              </a:tr>
              <a:tr h="245146">
                <a:tc>
                  <a:txBody>
                    <a:bodyPr/>
                    <a:lstStyle/>
                    <a:p>
                      <a:pPr algn="ctr"/>
                      <a:r>
                        <a:rPr lang="en-US" sz="1400">
                          <a:effectLst/>
                        </a:rPr>
                        <a:t>4</a:t>
                      </a:r>
                    </a:p>
                  </a:txBody>
                  <a:tcPr marL="61286" marR="61286" marT="30643" marB="30643" anchor="ctr"/>
                </a:tc>
                <a:tc>
                  <a:txBody>
                    <a:bodyPr/>
                    <a:lstStyle/>
                    <a:p>
                      <a:pPr algn="ctr"/>
                      <a:r>
                        <a:rPr lang="en-US" sz="1400">
                          <a:effectLst/>
                        </a:rPr>
                        <a:t>0100</a:t>
                      </a:r>
                    </a:p>
                  </a:txBody>
                  <a:tcPr marL="61286" marR="61286" marT="30643" marB="30643" anchor="ctr"/>
                </a:tc>
                <a:tc>
                  <a:txBody>
                    <a:bodyPr/>
                    <a:lstStyle/>
                    <a:p>
                      <a:pPr algn="ctr"/>
                      <a:r>
                        <a:rPr lang="en-US" sz="1400">
                          <a:effectLst/>
                        </a:rPr>
                        <a:t>0110</a:t>
                      </a:r>
                    </a:p>
                  </a:txBody>
                  <a:tcPr marL="61286" marR="61286" marT="30643" marB="30643" anchor="ctr"/>
                </a:tc>
                <a:tc>
                  <a:txBody>
                    <a:bodyPr/>
                    <a:lstStyle/>
                    <a:p>
                      <a:pPr algn="ctr"/>
                      <a:r>
                        <a:rPr lang="en-US" sz="1400">
                          <a:effectLst/>
                        </a:rPr>
                        <a:t>6</a:t>
                      </a:r>
                    </a:p>
                  </a:txBody>
                  <a:tcPr marL="61286" marR="61286" marT="30643" marB="30643" anchor="ctr"/>
                </a:tc>
                <a:extLst>
                  <a:ext uri="{0D108BD9-81ED-4DB2-BD59-A6C34878D82A}">
                    <a16:rowId xmlns:a16="http://schemas.microsoft.com/office/drawing/2014/main" val="1736630650"/>
                  </a:ext>
                </a:extLst>
              </a:tr>
              <a:tr h="245146">
                <a:tc>
                  <a:txBody>
                    <a:bodyPr/>
                    <a:lstStyle/>
                    <a:p>
                      <a:pPr algn="ctr"/>
                      <a:r>
                        <a:rPr lang="en-US" sz="1400">
                          <a:effectLst/>
                        </a:rPr>
                        <a:t>5</a:t>
                      </a:r>
                    </a:p>
                  </a:txBody>
                  <a:tcPr marL="61286" marR="61286" marT="30643" marB="30643" anchor="ctr"/>
                </a:tc>
                <a:tc>
                  <a:txBody>
                    <a:bodyPr/>
                    <a:lstStyle/>
                    <a:p>
                      <a:pPr algn="ctr"/>
                      <a:r>
                        <a:rPr lang="en-US" sz="1400">
                          <a:effectLst/>
                        </a:rPr>
                        <a:t>0101</a:t>
                      </a:r>
                    </a:p>
                  </a:txBody>
                  <a:tcPr marL="61286" marR="61286" marT="30643" marB="30643" anchor="ctr"/>
                </a:tc>
                <a:tc>
                  <a:txBody>
                    <a:bodyPr/>
                    <a:lstStyle/>
                    <a:p>
                      <a:pPr algn="ctr"/>
                      <a:r>
                        <a:rPr lang="en-US" sz="1400">
                          <a:effectLst/>
                        </a:rPr>
                        <a:t>0111</a:t>
                      </a:r>
                    </a:p>
                  </a:txBody>
                  <a:tcPr marL="61286" marR="61286" marT="30643" marB="30643" anchor="ctr"/>
                </a:tc>
                <a:tc>
                  <a:txBody>
                    <a:bodyPr/>
                    <a:lstStyle/>
                    <a:p>
                      <a:pPr algn="ctr"/>
                      <a:r>
                        <a:rPr lang="en-US" sz="1400">
                          <a:effectLst/>
                        </a:rPr>
                        <a:t>7</a:t>
                      </a:r>
                    </a:p>
                  </a:txBody>
                  <a:tcPr marL="61286" marR="61286" marT="30643" marB="30643" anchor="ctr"/>
                </a:tc>
                <a:extLst>
                  <a:ext uri="{0D108BD9-81ED-4DB2-BD59-A6C34878D82A}">
                    <a16:rowId xmlns:a16="http://schemas.microsoft.com/office/drawing/2014/main" val="2956377995"/>
                  </a:ext>
                </a:extLst>
              </a:tr>
              <a:tr h="245146">
                <a:tc>
                  <a:txBody>
                    <a:bodyPr/>
                    <a:lstStyle/>
                    <a:p>
                      <a:pPr algn="ctr"/>
                      <a:r>
                        <a:rPr lang="en-US" sz="1400">
                          <a:effectLst/>
                        </a:rPr>
                        <a:t>6</a:t>
                      </a:r>
                    </a:p>
                  </a:txBody>
                  <a:tcPr marL="61286" marR="61286" marT="30643" marB="30643" anchor="ctr"/>
                </a:tc>
                <a:tc>
                  <a:txBody>
                    <a:bodyPr/>
                    <a:lstStyle/>
                    <a:p>
                      <a:pPr algn="ctr"/>
                      <a:r>
                        <a:rPr lang="en-US" sz="1400">
                          <a:effectLst/>
                        </a:rPr>
                        <a:t>0110</a:t>
                      </a:r>
                    </a:p>
                  </a:txBody>
                  <a:tcPr marL="61286" marR="61286" marT="30643" marB="30643" anchor="ctr"/>
                </a:tc>
                <a:tc>
                  <a:txBody>
                    <a:bodyPr/>
                    <a:lstStyle/>
                    <a:p>
                      <a:pPr algn="ctr"/>
                      <a:r>
                        <a:rPr lang="en-US" sz="1400" dirty="0">
                          <a:effectLst/>
                        </a:rPr>
                        <a:t>0101</a:t>
                      </a:r>
                    </a:p>
                  </a:txBody>
                  <a:tcPr marL="61286" marR="61286" marT="30643" marB="30643" anchor="ctr"/>
                </a:tc>
                <a:tc>
                  <a:txBody>
                    <a:bodyPr/>
                    <a:lstStyle/>
                    <a:p>
                      <a:pPr algn="ctr"/>
                      <a:r>
                        <a:rPr lang="en-US" sz="1400" dirty="0">
                          <a:effectLst/>
                        </a:rPr>
                        <a:t>5</a:t>
                      </a:r>
                    </a:p>
                  </a:txBody>
                  <a:tcPr marL="61286" marR="61286" marT="30643" marB="30643" anchor="ctr"/>
                </a:tc>
                <a:extLst>
                  <a:ext uri="{0D108BD9-81ED-4DB2-BD59-A6C34878D82A}">
                    <a16:rowId xmlns:a16="http://schemas.microsoft.com/office/drawing/2014/main" val="2387653284"/>
                  </a:ext>
                </a:extLst>
              </a:tr>
              <a:tr h="245146">
                <a:tc>
                  <a:txBody>
                    <a:bodyPr/>
                    <a:lstStyle/>
                    <a:p>
                      <a:pPr algn="ctr"/>
                      <a:r>
                        <a:rPr lang="en-US" sz="1400">
                          <a:effectLst/>
                        </a:rPr>
                        <a:t>7</a:t>
                      </a:r>
                    </a:p>
                  </a:txBody>
                  <a:tcPr marL="61286" marR="61286" marT="30643" marB="30643" anchor="ctr"/>
                </a:tc>
                <a:tc>
                  <a:txBody>
                    <a:bodyPr/>
                    <a:lstStyle/>
                    <a:p>
                      <a:pPr algn="ctr"/>
                      <a:r>
                        <a:rPr lang="en-US" sz="1400">
                          <a:effectLst/>
                        </a:rPr>
                        <a:t>0111</a:t>
                      </a:r>
                    </a:p>
                  </a:txBody>
                  <a:tcPr marL="61286" marR="61286" marT="30643" marB="30643" anchor="ctr"/>
                </a:tc>
                <a:tc>
                  <a:txBody>
                    <a:bodyPr/>
                    <a:lstStyle/>
                    <a:p>
                      <a:pPr algn="ctr"/>
                      <a:r>
                        <a:rPr lang="en-US" sz="1400">
                          <a:effectLst/>
                        </a:rPr>
                        <a:t>0100</a:t>
                      </a:r>
                    </a:p>
                  </a:txBody>
                  <a:tcPr marL="61286" marR="61286" marT="30643" marB="30643" anchor="ctr"/>
                </a:tc>
                <a:tc>
                  <a:txBody>
                    <a:bodyPr/>
                    <a:lstStyle/>
                    <a:p>
                      <a:pPr algn="ctr"/>
                      <a:r>
                        <a:rPr lang="en-US" sz="1400">
                          <a:effectLst/>
                        </a:rPr>
                        <a:t>4</a:t>
                      </a:r>
                    </a:p>
                  </a:txBody>
                  <a:tcPr marL="61286" marR="61286" marT="30643" marB="30643" anchor="ctr"/>
                </a:tc>
                <a:extLst>
                  <a:ext uri="{0D108BD9-81ED-4DB2-BD59-A6C34878D82A}">
                    <a16:rowId xmlns:a16="http://schemas.microsoft.com/office/drawing/2014/main" val="3950043025"/>
                  </a:ext>
                </a:extLst>
              </a:tr>
              <a:tr h="245146">
                <a:tc>
                  <a:txBody>
                    <a:bodyPr/>
                    <a:lstStyle/>
                    <a:p>
                      <a:pPr algn="ctr"/>
                      <a:r>
                        <a:rPr lang="en-US" sz="1400">
                          <a:effectLst/>
                        </a:rPr>
                        <a:t>8</a:t>
                      </a:r>
                    </a:p>
                  </a:txBody>
                  <a:tcPr marL="61286" marR="61286" marT="30643" marB="30643" anchor="ctr"/>
                </a:tc>
                <a:tc>
                  <a:txBody>
                    <a:bodyPr/>
                    <a:lstStyle/>
                    <a:p>
                      <a:pPr algn="ctr"/>
                      <a:r>
                        <a:rPr lang="en-US" sz="1400">
                          <a:effectLst/>
                        </a:rPr>
                        <a:t>1000</a:t>
                      </a:r>
                    </a:p>
                  </a:txBody>
                  <a:tcPr marL="61286" marR="61286" marT="30643" marB="30643" anchor="ctr"/>
                </a:tc>
                <a:tc>
                  <a:txBody>
                    <a:bodyPr/>
                    <a:lstStyle/>
                    <a:p>
                      <a:pPr algn="ctr"/>
                      <a:r>
                        <a:rPr lang="en-US" sz="1400">
                          <a:effectLst/>
                        </a:rPr>
                        <a:t>1100</a:t>
                      </a:r>
                    </a:p>
                  </a:txBody>
                  <a:tcPr marL="61286" marR="61286" marT="30643" marB="30643" anchor="ctr"/>
                </a:tc>
                <a:tc>
                  <a:txBody>
                    <a:bodyPr/>
                    <a:lstStyle/>
                    <a:p>
                      <a:pPr algn="ctr"/>
                      <a:r>
                        <a:rPr lang="en-US" sz="1400">
                          <a:effectLst/>
                        </a:rPr>
                        <a:t>12</a:t>
                      </a:r>
                    </a:p>
                  </a:txBody>
                  <a:tcPr marL="61286" marR="61286" marT="30643" marB="30643" anchor="ctr"/>
                </a:tc>
                <a:extLst>
                  <a:ext uri="{0D108BD9-81ED-4DB2-BD59-A6C34878D82A}">
                    <a16:rowId xmlns:a16="http://schemas.microsoft.com/office/drawing/2014/main" val="2106266096"/>
                  </a:ext>
                </a:extLst>
              </a:tr>
              <a:tr h="245146">
                <a:tc>
                  <a:txBody>
                    <a:bodyPr/>
                    <a:lstStyle/>
                    <a:p>
                      <a:pPr algn="ctr"/>
                      <a:r>
                        <a:rPr lang="en-US" sz="1400">
                          <a:effectLst/>
                        </a:rPr>
                        <a:t>9</a:t>
                      </a:r>
                    </a:p>
                  </a:txBody>
                  <a:tcPr marL="61286" marR="61286" marT="30643" marB="30643" anchor="ctr"/>
                </a:tc>
                <a:tc>
                  <a:txBody>
                    <a:bodyPr/>
                    <a:lstStyle/>
                    <a:p>
                      <a:pPr algn="ctr"/>
                      <a:r>
                        <a:rPr lang="en-US" sz="1400">
                          <a:effectLst/>
                        </a:rPr>
                        <a:t>1001</a:t>
                      </a:r>
                    </a:p>
                  </a:txBody>
                  <a:tcPr marL="61286" marR="61286" marT="30643" marB="30643" anchor="ctr"/>
                </a:tc>
                <a:tc>
                  <a:txBody>
                    <a:bodyPr/>
                    <a:lstStyle/>
                    <a:p>
                      <a:pPr algn="ctr"/>
                      <a:r>
                        <a:rPr lang="en-US" sz="1400">
                          <a:effectLst/>
                        </a:rPr>
                        <a:t>1101</a:t>
                      </a:r>
                    </a:p>
                  </a:txBody>
                  <a:tcPr marL="61286" marR="61286" marT="30643" marB="30643" anchor="ctr"/>
                </a:tc>
                <a:tc>
                  <a:txBody>
                    <a:bodyPr/>
                    <a:lstStyle/>
                    <a:p>
                      <a:pPr algn="ctr"/>
                      <a:r>
                        <a:rPr lang="en-US" sz="1400">
                          <a:effectLst/>
                        </a:rPr>
                        <a:t>13</a:t>
                      </a:r>
                    </a:p>
                  </a:txBody>
                  <a:tcPr marL="61286" marR="61286" marT="30643" marB="30643" anchor="ctr"/>
                </a:tc>
                <a:extLst>
                  <a:ext uri="{0D108BD9-81ED-4DB2-BD59-A6C34878D82A}">
                    <a16:rowId xmlns:a16="http://schemas.microsoft.com/office/drawing/2014/main" val="1275040192"/>
                  </a:ext>
                </a:extLst>
              </a:tr>
              <a:tr h="245146">
                <a:tc>
                  <a:txBody>
                    <a:bodyPr/>
                    <a:lstStyle/>
                    <a:p>
                      <a:pPr algn="ctr"/>
                      <a:r>
                        <a:rPr lang="en-US" sz="1400">
                          <a:effectLst/>
                        </a:rPr>
                        <a:t>10</a:t>
                      </a:r>
                    </a:p>
                  </a:txBody>
                  <a:tcPr marL="61286" marR="61286" marT="30643" marB="30643" anchor="ctr"/>
                </a:tc>
                <a:tc>
                  <a:txBody>
                    <a:bodyPr/>
                    <a:lstStyle/>
                    <a:p>
                      <a:pPr algn="ctr"/>
                      <a:r>
                        <a:rPr lang="en-US" sz="1400">
                          <a:effectLst/>
                        </a:rPr>
                        <a:t>1010</a:t>
                      </a:r>
                    </a:p>
                  </a:txBody>
                  <a:tcPr marL="61286" marR="61286" marT="30643" marB="30643" anchor="ctr"/>
                </a:tc>
                <a:tc>
                  <a:txBody>
                    <a:bodyPr/>
                    <a:lstStyle/>
                    <a:p>
                      <a:pPr algn="ctr"/>
                      <a:r>
                        <a:rPr lang="en-US" sz="1400">
                          <a:effectLst/>
                        </a:rPr>
                        <a:t>1111</a:t>
                      </a:r>
                    </a:p>
                  </a:txBody>
                  <a:tcPr marL="61286" marR="61286" marT="30643" marB="30643" anchor="ctr"/>
                </a:tc>
                <a:tc>
                  <a:txBody>
                    <a:bodyPr/>
                    <a:lstStyle/>
                    <a:p>
                      <a:pPr algn="ctr"/>
                      <a:r>
                        <a:rPr lang="en-US" sz="1400">
                          <a:effectLst/>
                        </a:rPr>
                        <a:t>15</a:t>
                      </a:r>
                    </a:p>
                  </a:txBody>
                  <a:tcPr marL="61286" marR="61286" marT="30643" marB="30643" anchor="ctr"/>
                </a:tc>
                <a:extLst>
                  <a:ext uri="{0D108BD9-81ED-4DB2-BD59-A6C34878D82A}">
                    <a16:rowId xmlns:a16="http://schemas.microsoft.com/office/drawing/2014/main" val="3372202908"/>
                  </a:ext>
                </a:extLst>
              </a:tr>
              <a:tr h="245146">
                <a:tc>
                  <a:txBody>
                    <a:bodyPr/>
                    <a:lstStyle/>
                    <a:p>
                      <a:pPr algn="ctr"/>
                      <a:r>
                        <a:rPr lang="en-US" sz="1400">
                          <a:effectLst/>
                        </a:rPr>
                        <a:t>11</a:t>
                      </a:r>
                    </a:p>
                  </a:txBody>
                  <a:tcPr marL="61286" marR="61286" marT="30643" marB="30643" anchor="ctr"/>
                </a:tc>
                <a:tc>
                  <a:txBody>
                    <a:bodyPr/>
                    <a:lstStyle/>
                    <a:p>
                      <a:pPr algn="ctr"/>
                      <a:r>
                        <a:rPr lang="en-US" sz="1400">
                          <a:effectLst/>
                        </a:rPr>
                        <a:t>1011</a:t>
                      </a:r>
                    </a:p>
                  </a:txBody>
                  <a:tcPr marL="61286" marR="61286" marT="30643" marB="30643" anchor="ctr"/>
                </a:tc>
                <a:tc>
                  <a:txBody>
                    <a:bodyPr/>
                    <a:lstStyle/>
                    <a:p>
                      <a:pPr algn="ctr"/>
                      <a:r>
                        <a:rPr lang="en-US" sz="1400">
                          <a:effectLst/>
                        </a:rPr>
                        <a:t>1110</a:t>
                      </a:r>
                    </a:p>
                  </a:txBody>
                  <a:tcPr marL="61286" marR="61286" marT="30643" marB="30643" anchor="ctr"/>
                </a:tc>
                <a:tc>
                  <a:txBody>
                    <a:bodyPr/>
                    <a:lstStyle/>
                    <a:p>
                      <a:pPr algn="ctr"/>
                      <a:r>
                        <a:rPr lang="en-US" sz="1400">
                          <a:effectLst/>
                        </a:rPr>
                        <a:t>14</a:t>
                      </a:r>
                    </a:p>
                  </a:txBody>
                  <a:tcPr marL="61286" marR="61286" marT="30643" marB="30643" anchor="ctr"/>
                </a:tc>
                <a:extLst>
                  <a:ext uri="{0D108BD9-81ED-4DB2-BD59-A6C34878D82A}">
                    <a16:rowId xmlns:a16="http://schemas.microsoft.com/office/drawing/2014/main" val="736669891"/>
                  </a:ext>
                </a:extLst>
              </a:tr>
              <a:tr h="245146">
                <a:tc>
                  <a:txBody>
                    <a:bodyPr/>
                    <a:lstStyle/>
                    <a:p>
                      <a:pPr algn="ctr"/>
                      <a:r>
                        <a:rPr lang="en-US" sz="1400">
                          <a:effectLst/>
                        </a:rPr>
                        <a:t>12</a:t>
                      </a:r>
                    </a:p>
                  </a:txBody>
                  <a:tcPr marL="61286" marR="61286" marT="30643" marB="30643" anchor="ctr"/>
                </a:tc>
                <a:tc>
                  <a:txBody>
                    <a:bodyPr/>
                    <a:lstStyle/>
                    <a:p>
                      <a:pPr algn="ctr"/>
                      <a:r>
                        <a:rPr lang="en-US" sz="1400">
                          <a:effectLst/>
                        </a:rPr>
                        <a:t>1100</a:t>
                      </a:r>
                    </a:p>
                  </a:txBody>
                  <a:tcPr marL="61286" marR="61286" marT="30643" marB="30643" anchor="ctr"/>
                </a:tc>
                <a:tc>
                  <a:txBody>
                    <a:bodyPr/>
                    <a:lstStyle/>
                    <a:p>
                      <a:pPr algn="ctr"/>
                      <a:r>
                        <a:rPr lang="en-US" sz="1400">
                          <a:effectLst/>
                        </a:rPr>
                        <a:t>1010</a:t>
                      </a:r>
                    </a:p>
                  </a:txBody>
                  <a:tcPr marL="61286" marR="61286" marT="30643" marB="30643" anchor="ctr"/>
                </a:tc>
                <a:tc>
                  <a:txBody>
                    <a:bodyPr/>
                    <a:lstStyle/>
                    <a:p>
                      <a:pPr algn="ctr"/>
                      <a:r>
                        <a:rPr lang="en-US" sz="1400">
                          <a:effectLst/>
                        </a:rPr>
                        <a:t>10</a:t>
                      </a:r>
                    </a:p>
                  </a:txBody>
                  <a:tcPr marL="61286" marR="61286" marT="30643" marB="30643" anchor="ctr"/>
                </a:tc>
                <a:extLst>
                  <a:ext uri="{0D108BD9-81ED-4DB2-BD59-A6C34878D82A}">
                    <a16:rowId xmlns:a16="http://schemas.microsoft.com/office/drawing/2014/main" val="1893245325"/>
                  </a:ext>
                </a:extLst>
              </a:tr>
              <a:tr h="245146">
                <a:tc>
                  <a:txBody>
                    <a:bodyPr/>
                    <a:lstStyle/>
                    <a:p>
                      <a:pPr algn="ctr"/>
                      <a:r>
                        <a:rPr lang="en-US" sz="1400">
                          <a:effectLst/>
                        </a:rPr>
                        <a:t>13</a:t>
                      </a:r>
                    </a:p>
                  </a:txBody>
                  <a:tcPr marL="61286" marR="61286" marT="30643" marB="30643" anchor="ctr"/>
                </a:tc>
                <a:tc>
                  <a:txBody>
                    <a:bodyPr/>
                    <a:lstStyle/>
                    <a:p>
                      <a:pPr algn="ctr"/>
                      <a:r>
                        <a:rPr lang="en-US" sz="1400">
                          <a:effectLst/>
                        </a:rPr>
                        <a:t>1101</a:t>
                      </a:r>
                    </a:p>
                  </a:txBody>
                  <a:tcPr marL="61286" marR="61286" marT="30643" marB="30643" anchor="ctr"/>
                </a:tc>
                <a:tc>
                  <a:txBody>
                    <a:bodyPr/>
                    <a:lstStyle/>
                    <a:p>
                      <a:pPr algn="ctr"/>
                      <a:r>
                        <a:rPr lang="en-US" sz="1400">
                          <a:effectLst/>
                        </a:rPr>
                        <a:t>1011</a:t>
                      </a:r>
                    </a:p>
                  </a:txBody>
                  <a:tcPr marL="61286" marR="61286" marT="30643" marB="30643" anchor="ctr"/>
                </a:tc>
                <a:tc>
                  <a:txBody>
                    <a:bodyPr/>
                    <a:lstStyle/>
                    <a:p>
                      <a:pPr algn="ctr"/>
                      <a:r>
                        <a:rPr lang="en-US" sz="1400">
                          <a:effectLst/>
                        </a:rPr>
                        <a:t>11</a:t>
                      </a:r>
                    </a:p>
                  </a:txBody>
                  <a:tcPr marL="61286" marR="61286" marT="30643" marB="30643" anchor="ctr"/>
                </a:tc>
                <a:extLst>
                  <a:ext uri="{0D108BD9-81ED-4DB2-BD59-A6C34878D82A}">
                    <a16:rowId xmlns:a16="http://schemas.microsoft.com/office/drawing/2014/main" val="1723033927"/>
                  </a:ext>
                </a:extLst>
              </a:tr>
              <a:tr h="245146">
                <a:tc>
                  <a:txBody>
                    <a:bodyPr/>
                    <a:lstStyle/>
                    <a:p>
                      <a:pPr algn="ctr"/>
                      <a:r>
                        <a:rPr lang="en-US" sz="1400">
                          <a:effectLst/>
                        </a:rPr>
                        <a:t>14</a:t>
                      </a:r>
                    </a:p>
                  </a:txBody>
                  <a:tcPr marL="61286" marR="61286" marT="30643" marB="30643" anchor="ctr"/>
                </a:tc>
                <a:tc>
                  <a:txBody>
                    <a:bodyPr/>
                    <a:lstStyle/>
                    <a:p>
                      <a:pPr algn="ctr"/>
                      <a:r>
                        <a:rPr lang="en-US" sz="1400">
                          <a:effectLst/>
                        </a:rPr>
                        <a:t>1110</a:t>
                      </a:r>
                    </a:p>
                  </a:txBody>
                  <a:tcPr marL="61286" marR="61286" marT="30643" marB="30643" anchor="ctr"/>
                </a:tc>
                <a:tc>
                  <a:txBody>
                    <a:bodyPr/>
                    <a:lstStyle/>
                    <a:p>
                      <a:pPr algn="ctr"/>
                      <a:r>
                        <a:rPr lang="en-US" sz="1400">
                          <a:effectLst/>
                        </a:rPr>
                        <a:t>1001</a:t>
                      </a:r>
                    </a:p>
                  </a:txBody>
                  <a:tcPr marL="61286" marR="61286" marT="30643" marB="30643" anchor="ctr"/>
                </a:tc>
                <a:tc>
                  <a:txBody>
                    <a:bodyPr/>
                    <a:lstStyle/>
                    <a:p>
                      <a:pPr algn="ctr"/>
                      <a:r>
                        <a:rPr lang="en-US" sz="1400">
                          <a:effectLst/>
                        </a:rPr>
                        <a:t>9</a:t>
                      </a:r>
                    </a:p>
                  </a:txBody>
                  <a:tcPr marL="61286" marR="61286" marT="30643" marB="30643" anchor="ctr"/>
                </a:tc>
                <a:extLst>
                  <a:ext uri="{0D108BD9-81ED-4DB2-BD59-A6C34878D82A}">
                    <a16:rowId xmlns:a16="http://schemas.microsoft.com/office/drawing/2014/main" val="418840309"/>
                  </a:ext>
                </a:extLst>
              </a:tr>
              <a:tr h="245146">
                <a:tc>
                  <a:txBody>
                    <a:bodyPr/>
                    <a:lstStyle/>
                    <a:p>
                      <a:pPr algn="ctr"/>
                      <a:r>
                        <a:rPr lang="en-US" sz="1400" dirty="0">
                          <a:effectLst/>
                        </a:rPr>
                        <a:t>15</a:t>
                      </a:r>
                    </a:p>
                  </a:txBody>
                  <a:tcPr marL="61286" marR="61286" marT="30643" marB="30643" anchor="ctr"/>
                </a:tc>
                <a:tc>
                  <a:txBody>
                    <a:bodyPr/>
                    <a:lstStyle/>
                    <a:p>
                      <a:pPr algn="ctr"/>
                      <a:r>
                        <a:rPr lang="en-US" sz="1400" dirty="0">
                          <a:effectLst/>
                        </a:rPr>
                        <a:t>1111</a:t>
                      </a:r>
                    </a:p>
                  </a:txBody>
                  <a:tcPr marL="61286" marR="61286" marT="30643" marB="30643" anchor="ctr"/>
                </a:tc>
                <a:tc>
                  <a:txBody>
                    <a:bodyPr/>
                    <a:lstStyle/>
                    <a:p>
                      <a:pPr algn="ctr"/>
                      <a:r>
                        <a:rPr lang="en-US" sz="1400" dirty="0">
                          <a:effectLst/>
                        </a:rPr>
                        <a:t>1000</a:t>
                      </a:r>
                    </a:p>
                  </a:txBody>
                  <a:tcPr marL="61286" marR="61286" marT="30643" marB="30643" anchor="ctr"/>
                </a:tc>
                <a:tc>
                  <a:txBody>
                    <a:bodyPr/>
                    <a:lstStyle/>
                    <a:p>
                      <a:pPr algn="ctr"/>
                      <a:r>
                        <a:rPr lang="en-US" sz="1400" dirty="0">
                          <a:effectLst/>
                        </a:rPr>
                        <a:t>8</a:t>
                      </a:r>
                    </a:p>
                  </a:txBody>
                  <a:tcPr marL="61286" marR="61286" marT="30643" marB="30643" anchor="ctr"/>
                </a:tc>
                <a:extLst>
                  <a:ext uri="{0D108BD9-81ED-4DB2-BD59-A6C34878D82A}">
                    <a16:rowId xmlns:a16="http://schemas.microsoft.com/office/drawing/2014/main" val="2596695841"/>
                  </a:ext>
                </a:extLst>
              </a:tr>
            </a:tbl>
          </a:graphicData>
        </a:graphic>
      </p:graphicFrame>
    </p:spTree>
    <p:extLst>
      <p:ext uri="{BB962C8B-B14F-4D97-AF65-F5344CB8AC3E}">
        <p14:creationId xmlns:p14="http://schemas.microsoft.com/office/powerpoint/2010/main" val="326516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94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80245B-A0EC-435A-AB91-CCA6619BFD87}"/>
              </a:ext>
            </a:extLst>
          </p:cNvPr>
          <p:cNvSpPr>
            <a:spLocks noGrp="1"/>
          </p:cNvSpPr>
          <p:nvPr>
            <p:ph type="ctrTitle"/>
          </p:nvPr>
        </p:nvSpPr>
        <p:spPr>
          <a:xfrm>
            <a:off x="3401961" y="644013"/>
            <a:ext cx="6636774" cy="589936"/>
          </a:xfrm>
        </p:spPr>
        <p:txBody>
          <a:bodyPr/>
          <a:lstStyle/>
          <a:p>
            <a:r>
              <a:rPr lang="en-US" sz="3600" dirty="0"/>
              <a:t>Alphanumeric codes</a:t>
            </a:r>
          </a:p>
        </p:txBody>
      </p:sp>
      <p:sp>
        <p:nvSpPr>
          <p:cNvPr id="10" name="Subtitle 9">
            <a:extLst>
              <a:ext uri="{FF2B5EF4-FFF2-40B4-BE49-F238E27FC236}">
                <a16:creationId xmlns:a16="http://schemas.microsoft.com/office/drawing/2014/main" id="{239CA584-97DA-4D2C-80E2-2E318E4C5BD3}"/>
              </a:ext>
            </a:extLst>
          </p:cNvPr>
          <p:cNvSpPr>
            <a:spLocks noGrp="1"/>
          </p:cNvSpPr>
          <p:nvPr>
            <p:ph type="subTitle" idx="1"/>
          </p:nvPr>
        </p:nvSpPr>
        <p:spPr>
          <a:xfrm>
            <a:off x="3508899" y="1553395"/>
            <a:ext cx="7944465" cy="3998993"/>
          </a:xfrm>
        </p:spPr>
        <p:txBody>
          <a:bodyPr>
            <a:normAutofit/>
          </a:bodyPr>
          <a:lstStyle/>
          <a:p>
            <a:pPr marL="285750" indent="-285750" algn="just">
              <a:lnSpc>
                <a:spcPct val="100000"/>
              </a:lnSpc>
              <a:spcBef>
                <a:spcPts val="0"/>
              </a:spcBef>
              <a:spcAft>
                <a:spcPts val="1000"/>
              </a:spcAft>
              <a:buFont typeface="Wingdings" panose="05000000000000000000" pitchFamily="2" charset="2"/>
              <a:buChar char="q"/>
            </a:pPr>
            <a:r>
              <a:rPr lang="en-US" sz="2000" dirty="0"/>
              <a:t>Alphanumeric codes are defined as binary codes used to represent alphanumeric data.</a:t>
            </a:r>
          </a:p>
          <a:p>
            <a:pPr marL="285750" indent="-285750" algn="just">
              <a:lnSpc>
                <a:spcPct val="100000"/>
              </a:lnSpc>
              <a:spcBef>
                <a:spcPts val="0"/>
              </a:spcBef>
              <a:spcAft>
                <a:spcPts val="1000"/>
              </a:spcAft>
              <a:buFont typeface="Wingdings" panose="05000000000000000000" pitchFamily="2" charset="2"/>
              <a:buChar char="q"/>
            </a:pPr>
            <a:r>
              <a:rPr lang="en-US" sz="2000" dirty="0"/>
              <a:t>The code write alphanumeric data, including letters of the alphabets, mathematical symbols, numbers, and punctuation marks, in a form that is easily understood by a computer.</a:t>
            </a:r>
          </a:p>
          <a:p>
            <a:pPr marL="285750" indent="-285750" algn="just">
              <a:lnSpc>
                <a:spcPct val="100000"/>
              </a:lnSpc>
              <a:spcBef>
                <a:spcPts val="0"/>
              </a:spcBef>
              <a:spcAft>
                <a:spcPts val="1000"/>
              </a:spcAft>
              <a:buFont typeface="Wingdings" panose="05000000000000000000" pitchFamily="2" charset="2"/>
              <a:buChar char="q"/>
            </a:pPr>
            <a:r>
              <a:rPr lang="en-US" sz="2000" dirty="0"/>
              <a:t>The most common alphanumeric codes used these days are ASCII code, EBCDIC code, and UNICODE.</a:t>
            </a:r>
          </a:p>
        </p:txBody>
      </p:sp>
      <p:sp>
        <p:nvSpPr>
          <p:cNvPr id="4" name="Date Placeholder 3">
            <a:extLst>
              <a:ext uri="{FF2B5EF4-FFF2-40B4-BE49-F238E27FC236}">
                <a16:creationId xmlns:a16="http://schemas.microsoft.com/office/drawing/2014/main" id="{2D9BBC7F-5936-4E5E-B970-2B465F649DF2}"/>
              </a:ext>
            </a:extLst>
          </p:cNvPr>
          <p:cNvSpPr>
            <a:spLocks noGrp="1"/>
          </p:cNvSpPr>
          <p:nvPr>
            <p:ph type="dt" sz="half" idx="10"/>
          </p:nvPr>
        </p:nvSpPr>
        <p:spPr/>
        <p:txBody>
          <a:bodyPr/>
          <a:lstStyle/>
          <a:p>
            <a:fld id="{F97ED02F-CF70-4202-AC26-211DC131B3AF}" type="datetime1">
              <a:rPr lang="en-US" smtClean="0"/>
              <a:t>2/19/2023</a:t>
            </a:fld>
            <a:endParaRPr lang="en-US" dirty="0"/>
          </a:p>
        </p:txBody>
      </p:sp>
      <p:sp>
        <p:nvSpPr>
          <p:cNvPr id="5" name="Footer Placeholder 4">
            <a:extLst>
              <a:ext uri="{FF2B5EF4-FFF2-40B4-BE49-F238E27FC236}">
                <a16:creationId xmlns:a16="http://schemas.microsoft.com/office/drawing/2014/main" id="{0DA38CEF-F904-4734-8FC1-4EFD95F2D1DA}"/>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36C22BED-4271-4251-8CCC-0E3323020BE7}"/>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388446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gs>
            <a:gs pos="25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80245B-A0EC-435A-AB91-CCA6619BFD87}"/>
              </a:ext>
            </a:extLst>
          </p:cNvPr>
          <p:cNvSpPr>
            <a:spLocks noGrp="1"/>
          </p:cNvSpPr>
          <p:nvPr>
            <p:ph type="ctrTitle"/>
          </p:nvPr>
        </p:nvSpPr>
        <p:spPr>
          <a:xfrm>
            <a:off x="3401961" y="644013"/>
            <a:ext cx="6636774" cy="589936"/>
          </a:xfrm>
        </p:spPr>
        <p:txBody>
          <a:bodyPr/>
          <a:lstStyle/>
          <a:p>
            <a:r>
              <a:rPr lang="en-US" sz="3600" dirty="0"/>
              <a:t>ASCII code</a:t>
            </a:r>
          </a:p>
        </p:txBody>
      </p:sp>
      <p:sp>
        <p:nvSpPr>
          <p:cNvPr id="10" name="Subtitle 9">
            <a:extLst>
              <a:ext uri="{FF2B5EF4-FFF2-40B4-BE49-F238E27FC236}">
                <a16:creationId xmlns:a16="http://schemas.microsoft.com/office/drawing/2014/main" id="{239CA584-97DA-4D2C-80E2-2E318E4C5BD3}"/>
              </a:ext>
            </a:extLst>
          </p:cNvPr>
          <p:cNvSpPr>
            <a:spLocks noGrp="1"/>
          </p:cNvSpPr>
          <p:nvPr>
            <p:ph type="subTitle" idx="1"/>
          </p:nvPr>
        </p:nvSpPr>
        <p:spPr>
          <a:xfrm>
            <a:off x="3508899" y="1553395"/>
            <a:ext cx="7944465" cy="3998993"/>
          </a:xfrm>
        </p:spPr>
        <p:txBody>
          <a:bodyPr>
            <a:normAutofit/>
          </a:bodyPr>
          <a:lstStyle/>
          <a:p>
            <a:pPr marL="285750" indent="-285750" algn="just">
              <a:lnSpc>
                <a:spcPct val="100000"/>
              </a:lnSpc>
              <a:spcBef>
                <a:spcPts val="0"/>
              </a:spcBef>
              <a:spcAft>
                <a:spcPts val="1000"/>
              </a:spcAft>
              <a:buFont typeface="Wingdings" panose="05000000000000000000" pitchFamily="2" charset="2"/>
              <a:buChar char="q"/>
            </a:pPr>
            <a:r>
              <a:rPr lang="en-US" sz="1800" dirty="0"/>
              <a:t>The full form of ASCII code is the American Standard Code for information Interchange. It is a seven-bit code on the English Alphabet.</a:t>
            </a:r>
          </a:p>
          <a:p>
            <a:pPr marL="285750" indent="-285750" algn="just">
              <a:lnSpc>
                <a:spcPct val="100000"/>
              </a:lnSpc>
              <a:spcBef>
                <a:spcPts val="0"/>
              </a:spcBef>
              <a:spcAft>
                <a:spcPts val="1000"/>
              </a:spcAft>
              <a:buFont typeface="Wingdings" panose="05000000000000000000" pitchFamily="2" charset="2"/>
              <a:buChar char="q"/>
            </a:pPr>
            <a:r>
              <a:rPr lang="en-US" sz="1800" dirty="0"/>
              <a:t>ASCII was the first major character encoding standard for data processing. Most modern computer systems use Unicode, also known as the Unicode Worldwide Character Standard. It's a character encoding standard that includes ASCII encodings.</a:t>
            </a:r>
          </a:p>
          <a:p>
            <a:pPr marL="285750" indent="-285750" algn="just">
              <a:lnSpc>
                <a:spcPct val="100000"/>
              </a:lnSpc>
              <a:spcBef>
                <a:spcPts val="0"/>
              </a:spcBef>
              <a:spcAft>
                <a:spcPts val="1000"/>
              </a:spcAft>
              <a:buFont typeface="Wingdings" panose="05000000000000000000" pitchFamily="2" charset="2"/>
              <a:buChar char="q"/>
            </a:pPr>
            <a:r>
              <a:rPr lang="en-US" sz="2000" dirty="0"/>
              <a:t>In 1967 this code was first published and since then it is being modified and updated. ASCII code has 128 characters some of which are enlisted below:</a:t>
            </a:r>
          </a:p>
          <a:p>
            <a:pPr marL="285750" indent="-285750" algn="just">
              <a:lnSpc>
                <a:spcPct val="100000"/>
              </a:lnSpc>
              <a:spcBef>
                <a:spcPts val="0"/>
              </a:spcBef>
              <a:spcAft>
                <a:spcPts val="10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2D9BBC7F-5936-4E5E-B970-2B465F649DF2}"/>
              </a:ext>
            </a:extLst>
          </p:cNvPr>
          <p:cNvSpPr>
            <a:spLocks noGrp="1"/>
          </p:cNvSpPr>
          <p:nvPr>
            <p:ph type="dt" sz="half" idx="10"/>
          </p:nvPr>
        </p:nvSpPr>
        <p:spPr/>
        <p:txBody>
          <a:bodyPr/>
          <a:lstStyle/>
          <a:p>
            <a:fld id="{6DCFB991-4B5B-4D87-BB4C-8E616E24A7B0}" type="datetime1">
              <a:rPr lang="en-US" smtClean="0"/>
              <a:t>2/19/2023</a:t>
            </a:fld>
            <a:endParaRPr lang="en-US" dirty="0"/>
          </a:p>
        </p:txBody>
      </p:sp>
      <p:sp>
        <p:nvSpPr>
          <p:cNvPr id="5" name="Footer Placeholder 4">
            <a:extLst>
              <a:ext uri="{FF2B5EF4-FFF2-40B4-BE49-F238E27FC236}">
                <a16:creationId xmlns:a16="http://schemas.microsoft.com/office/drawing/2014/main" id="{0DA38CEF-F904-4734-8FC1-4EFD95F2D1DA}"/>
              </a:ext>
            </a:extLst>
          </p:cNvPr>
          <p:cNvSpPr>
            <a:spLocks noGrp="1"/>
          </p:cNvSpPr>
          <p:nvPr>
            <p:ph type="ftr" sz="quarter" idx="11"/>
          </p:nvPr>
        </p:nvSpPr>
        <p:spPr/>
        <p:txBody>
          <a:bodyPr/>
          <a:lstStyle/>
          <a:p>
            <a:r>
              <a:rPr lang="en-US"/>
              <a:t>Binary System-Nirjal Maharjan</a:t>
            </a:r>
            <a:endParaRPr lang="en-US" dirty="0"/>
          </a:p>
        </p:txBody>
      </p:sp>
      <p:sp>
        <p:nvSpPr>
          <p:cNvPr id="6" name="Slide Number Placeholder 5">
            <a:extLst>
              <a:ext uri="{FF2B5EF4-FFF2-40B4-BE49-F238E27FC236}">
                <a16:creationId xmlns:a16="http://schemas.microsoft.com/office/drawing/2014/main" id="{36C22BED-4271-4251-8CCC-0E3323020BE7}"/>
              </a:ext>
            </a:extLst>
          </p:cNvPr>
          <p:cNvSpPr>
            <a:spLocks noGrp="1"/>
          </p:cNvSpPr>
          <p:nvPr>
            <p:ph type="sldNum" sz="quarter" idx="1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377714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312</TotalTime>
  <Words>1432</Words>
  <Application>Microsoft Office PowerPoint</Application>
  <PresentationFormat>Widescreen</PresentationFormat>
  <Paragraphs>459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Wingdings</vt:lpstr>
      <vt:lpstr>Monoline</vt:lpstr>
      <vt:lpstr>binary system</vt:lpstr>
      <vt:lpstr>contents</vt:lpstr>
      <vt:lpstr>Binary codes</vt:lpstr>
      <vt:lpstr>Bcd(binary coded decimal) codes </vt:lpstr>
      <vt:lpstr>Bcd(binary coded decimal) codes (continued…)</vt:lpstr>
      <vt:lpstr>Error detection codes</vt:lpstr>
      <vt:lpstr>Reflected codes</vt:lpstr>
      <vt:lpstr>Alphanumeric codes</vt:lpstr>
      <vt:lpstr>ASCII code</vt:lpstr>
      <vt:lpstr>Ascii code</vt:lpstr>
      <vt:lpstr>EBCDIC Code</vt:lpstr>
      <vt:lpstr>EBCDIC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system</dc:title>
  <dc:creator>Nischal Maharjan</dc:creator>
  <cp:lastModifiedBy>Nischal Maharjan</cp:lastModifiedBy>
  <cp:revision>29</cp:revision>
  <dcterms:created xsi:type="dcterms:W3CDTF">2023-02-18T14:58:11Z</dcterms:created>
  <dcterms:modified xsi:type="dcterms:W3CDTF">2023-02-19T12:47:17Z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