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405113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A4F42-8FCA-4BEB-A3ED-053CBAED357A}"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92166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4037874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44303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276145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208879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442645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2184330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77799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356040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A4F42-8FCA-4BEB-A3ED-053CBAED357A}"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59398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A4F42-8FCA-4BEB-A3ED-053CBAED357A}"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223928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A4F42-8FCA-4BEB-A3ED-053CBAED357A}"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24489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A4F42-8FCA-4BEB-A3ED-053CBAED357A}"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41820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A4F42-8FCA-4BEB-A3ED-053CBAED357A}"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185660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A4F42-8FCA-4BEB-A3ED-053CBAED357A}"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388282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A4F42-8FCA-4BEB-A3ED-053CBAED357A}"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26C6C-7A28-4FB7-8063-A2A0A0A648AD}" type="slidenum">
              <a:rPr lang="en-IN" smtClean="0"/>
              <a:t>‹#›</a:t>
            </a:fld>
            <a:endParaRPr lang="en-IN"/>
          </a:p>
        </p:txBody>
      </p:sp>
    </p:spTree>
    <p:extLst>
      <p:ext uri="{BB962C8B-B14F-4D97-AF65-F5344CB8AC3E}">
        <p14:creationId xmlns:p14="http://schemas.microsoft.com/office/powerpoint/2010/main" val="90405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0A4F42-8FCA-4BEB-A3ED-053CBAED357A}" type="datetimeFigureOut">
              <a:rPr lang="en-IN" smtClean="0"/>
              <a:t>20-07-2023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26C6C-7A28-4FB7-8063-A2A0A0A648AD}" type="slidenum">
              <a:rPr lang="en-IN" smtClean="0"/>
              <a:t>‹#›</a:t>
            </a:fld>
            <a:endParaRPr lang="en-IN"/>
          </a:p>
        </p:txBody>
      </p:sp>
    </p:spTree>
    <p:extLst>
      <p:ext uri="{BB962C8B-B14F-4D97-AF65-F5344CB8AC3E}">
        <p14:creationId xmlns:p14="http://schemas.microsoft.com/office/powerpoint/2010/main" val="1283299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6D21-AE47-FB1E-2510-59AEB2D43D08}"/>
              </a:ext>
            </a:extLst>
          </p:cNvPr>
          <p:cNvSpPr>
            <a:spLocks noGrp="1"/>
          </p:cNvSpPr>
          <p:nvPr>
            <p:ph type="ctrTitle"/>
          </p:nvPr>
        </p:nvSpPr>
        <p:spPr>
          <a:xfrm>
            <a:off x="2613804" y="763931"/>
            <a:ext cx="5181599" cy="680499"/>
          </a:xfrm>
        </p:spPr>
        <p:txBody>
          <a:bodyPr>
            <a:normAutofit fontScale="90000"/>
          </a:bodyPr>
          <a:lstStyle/>
          <a:p>
            <a:r>
              <a:rPr lang="en-US" dirty="0"/>
              <a:t>Object Diagram</a:t>
            </a:r>
            <a:endParaRPr lang="en-IN" dirty="0"/>
          </a:p>
        </p:txBody>
      </p:sp>
      <p:sp>
        <p:nvSpPr>
          <p:cNvPr id="3" name="Subtitle 2">
            <a:extLst>
              <a:ext uri="{FF2B5EF4-FFF2-40B4-BE49-F238E27FC236}">
                <a16:creationId xmlns:a16="http://schemas.microsoft.com/office/drawing/2014/main" id="{EAEFD9B8-A4A6-C446-CD64-313E4370BF99}"/>
              </a:ext>
            </a:extLst>
          </p:cNvPr>
          <p:cNvSpPr>
            <a:spLocks noGrp="1"/>
          </p:cNvSpPr>
          <p:nvPr>
            <p:ph type="subTitle" idx="1"/>
          </p:nvPr>
        </p:nvSpPr>
        <p:spPr>
          <a:xfrm>
            <a:off x="3223403" y="1444430"/>
            <a:ext cx="9144000" cy="3713162"/>
          </a:xfrm>
        </p:spPr>
        <p:txBody>
          <a:bodyPr/>
          <a:lstStyle/>
          <a:p>
            <a:pPr marL="342900" indent="-342900" algn="l">
              <a:buFont typeface="Wingdings" panose="05000000000000000000" pitchFamily="2" charset="2"/>
              <a:buChar char="q"/>
            </a:pPr>
            <a:r>
              <a:rPr lang="en-US" b="1" dirty="0"/>
              <a:t>What is Object Diagram</a:t>
            </a:r>
          </a:p>
          <a:p>
            <a:pPr marL="342900" indent="-342900" algn="l">
              <a:buFont typeface="Wingdings" panose="05000000000000000000" pitchFamily="2" charset="2"/>
              <a:buChar char="q"/>
            </a:pPr>
            <a:r>
              <a:rPr lang="en-IN" b="1" dirty="0"/>
              <a:t>How to Draw Object Diagram</a:t>
            </a:r>
          </a:p>
          <a:p>
            <a:pPr marL="342900" indent="-342900" algn="l">
              <a:buFont typeface="Wingdings" panose="05000000000000000000" pitchFamily="2" charset="2"/>
              <a:buChar char="q"/>
            </a:pPr>
            <a:r>
              <a:rPr lang="en-IN" b="1" dirty="0">
                <a:solidFill>
                  <a:srgbClr val="222222"/>
                </a:solidFill>
              </a:rPr>
              <a:t>What is Object Diagram in UML?</a:t>
            </a:r>
          </a:p>
          <a:p>
            <a:pPr marL="342900" indent="-342900" algn="l">
              <a:buFont typeface="Wingdings" panose="05000000000000000000" pitchFamily="2" charset="2"/>
              <a:buChar char="q"/>
            </a:pPr>
            <a:r>
              <a:rPr lang="en-IN" b="1" i="0" dirty="0">
                <a:solidFill>
                  <a:srgbClr val="222222"/>
                </a:solidFill>
                <a:effectLst/>
              </a:rPr>
              <a:t>Purpose of Object Diagram</a:t>
            </a:r>
          </a:p>
          <a:p>
            <a:pPr marL="342900" indent="-342900" algn="l">
              <a:buFont typeface="Wingdings" panose="05000000000000000000" pitchFamily="2" charset="2"/>
              <a:buChar char="q"/>
            </a:pPr>
            <a:r>
              <a:rPr lang="en-IN" b="1" dirty="0">
                <a:solidFill>
                  <a:srgbClr val="222222"/>
                </a:solidFill>
              </a:rPr>
              <a:t>Where to Use Object Diagram</a:t>
            </a:r>
          </a:p>
          <a:p>
            <a:pPr marL="342900" indent="-342900" algn="l">
              <a:buFont typeface="Wingdings" panose="05000000000000000000" pitchFamily="2" charset="2"/>
              <a:buChar char="q"/>
            </a:pPr>
            <a:r>
              <a:rPr lang="en-IN" b="1" i="0" dirty="0">
                <a:solidFill>
                  <a:srgbClr val="222222"/>
                </a:solidFill>
                <a:effectLst/>
              </a:rPr>
              <a:t>Application of Object </a:t>
            </a:r>
            <a:r>
              <a:rPr lang="en-IN" b="1" i="0" dirty="0" smtClean="0">
                <a:solidFill>
                  <a:srgbClr val="222222"/>
                </a:solidFill>
                <a:effectLst/>
              </a:rPr>
              <a:t>Diagram</a:t>
            </a:r>
          </a:p>
          <a:p>
            <a:pPr marL="342900" indent="-342900" algn="l">
              <a:buFont typeface="Wingdings" panose="05000000000000000000" pitchFamily="2" charset="2"/>
              <a:buChar char="q"/>
            </a:pPr>
            <a:r>
              <a:rPr lang="en-IN" b="1" dirty="0" smtClean="0">
                <a:solidFill>
                  <a:srgbClr val="222222"/>
                </a:solidFill>
              </a:rPr>
              <a:t>Object Diagram at a Glance</a:t>
            </a:r>
            <a:endParaRPr lang="en-IN" b="1" i="0" dirty="0">
              <a:solidFill>
                <a:srgbClr val="222222"/>
              </a:solidFill>
              <a:effectLst/>
            </a:endParaRPr>
          </a:p>
        </p:txBody>
      </p:sp>
    </p:spTree>
    <p:extLst>
      <p:ext uri="{BB962C8B-B14F-4D97-AF65-F5344CB8AC3E}">
        <p14:creationId xmlns:p14="http://schemas.microsoft.com/office/powerpoint/2010/main" val="165138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58" y="1748607"/>
            <a:ext cx="10124261" cy="3398157"/>
          </a:xfrm>
          <a:prstGeom prst="rect">
            <a:avLst/>
          </a:prstGeom>
        </p:spPr>
      </p:pic>
      <p:sp>
        <p:nvSpPr>
          <p:cNvPr id="5" name="TextBox 4">
            <a:extLst>
              <a:ext uri="{FF2B5EF4-FFF2-40B4-BE49-F238E27FC236}">
                <a16:creationId xmlns:a16="http://schemas.microsoft.com/office/drawing/2014/main" id="{4E3DFEAE-8D2F-96BE-E746-1C1037E8CF54}"/>
              </a:ext>
            </a:extLst>
          </p:cNvPr>
          <p:cNvSpPr txBox="1"/>
          <p:nvPr/>
        </p:nvSpPr>
        <p:spPr>
          <a:xfrm>
            <a:off x="1825245" y="986676"/>
            <a:ext cx="6730926" cy="461665"/>
          </a:xfrm>
          <a:prstGeom prst="rect">
            <a:avLst/>
          </a:prstGeom>
          <a:noFill/>
        </p:spPr>
        <p:txBody>
          <a:bodyPr wrap="square" rtlCol="0">
            <a:spAutoFit/>
          </a:bodyPr>
          <a:lstStyle/>
          <a:p>
            <a:r>
              <a:rPr lang="en-US" sz="2400" b="1" dirty="0" smtClean="0"/>
              <a:t>Object Diagram at a Glance Example</a:t>
            </a:r>
            <a:endParaRPr lang="en-IN" sz="2400" b="1" dirty="0"/>
          </a:p>
        </p:txBody>
      </p:sp>
    </p:spTree>
    <p:extLst>
      <p:ext uri="{BB962C8B-B14F-4D97-AF65-F5344CB8AC3E}">
        <p14:creationId xmlns:p14="http://schemas.microsoft.com/office/powerpoint/2010/main" val="113122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678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E975-435A-FAE5-A6B1-4B883DD498CD}"/>
              </a:ext>
            </a:extLst>
          </p:cNvPr>
          <p:cNvSpPr>
            <a:spLocks noGrp="1"/>
          </p:cNvSpPr>
          <p:nvPr>
            <p:ph type="title"/>
          </p:nvPr>
        </p:nvSpPr>
        <p:spPr/>
        <p:txBody>
          <a:bodyPr/>
          <a:lstStyle/>
          <a:p>
            <a:r>
              <a:rPr lang="en-US" b="1" dirty="0"/>
              <a:t>What Is Object Diagram?</a:t>
            </a:r>
            <a:endParaRPr lang="en-IN" b="1" dirty="0"/>
          </a:p>
        </p:txBody>
      </p:sp>
      <p:sp>
        <p:nvSpPr>
          <p:cNvPr id="3" name="Content Placeholder 2">
            <a:extLst>
              <a:ext uri="{FF2B5EF4-FFF2-40B4-BE49-F238E27FC236}">
                <a16:creationId xmlns:a16="http://schemas.microsoft.com/office/drawing/2014/main" id="{469739D7-2E9A-FF3B-3E39-9950D7E1DC1B}"/>
              </a:ext>
            </a:extLst>
          </p:cNvPr>
          <p:cNvSpPr>
            <a:spLocks noGrp="1"/>
          </p:cNvSpPr>
          <p:nvPr>
            <p:ph idx="1"/>
          </p:nvPr>
        </p:nvSpPr>
        <p:spPr/>
        <p:txBody>
          <a:bodyPr>
            <a:normAutofit lnSpcReduction="10000"/>
          </a:bodyPr>
          <a:lstStyle/>
          <a:p>
            <a:pPr algn="just"/>
            <a:r>
              <a:rPr lang="en-US" b="0" i="0" dirty="0">
                <a:solidFill>
                  <a:srgbClr val="000000"/>
                </a:solidFill>
                <a:effectLst/>
                <a:latin typeface="Nunito"/>
              </a:rPr>
              <a:t>Object diagrams are derived from class diagrams so object diagrams are dependent upon class diagrams.</a:t>
            </a:r>
          </a:p>
          <a:p>
            <a:pPr algn="just"/>
            <a:r>
              <a:rPr lang="en-US" b="0" i="0" dirty="0">
                <a:solidFill>
                  <a:srgbClr val="000000"/>
                </a:solidFill>
                <a:effectLst/>
                <a:latin typeface="Nunito"/>
              </a:rPr>
              <a:t>Object diagrams represent an instance of a class diagram. The basic concepts are similar for class diagrams and object diagrams. Object diagrams also represent the static view of a system but this static view is a snapshot of the system at a particular moment.</a:t>
            </a:r>
          </a:p>
          <a:p>
            <a:pPr algn="just"/>
            <a:r>
              <a:rPr lang="en-US" b="0" i="0" dirty="0">
                <a:solidFill>
                  <a:srgbClr val="000000"/>
                </a:solidFill>
                <a:effectLst/>
                <a:latin typeface="Nunito"/>
              </a:rPr>
              <a:t>Object diagrams are used to render a set of objects and their relationships as an instance.</a:t>
            </a:r>
          </a:p>
          <a:p>
            <a:endParaRPr lang="en-IN" dirty="0"/>
          </a:p>
        </p:txBody>
      </p:sp>
    </p:spTree>
    <p:extLst>
      <p:ext uri="{BB962C8B-B14F-4D97-AF65-F5344CB8AC3E}">
        <p14:creationId xmlns:p14="http://schemas.microsoft.com/office/powerpoint/2010/main" val="85635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481-3E64-62EE-B212-53205A043288}"/>
              </a:ext>
            </a:extLst>
          </p:cNvPr>
          <p:cNvSpPr>
            <a:spLocks noGrp="1"/>
          </p:cNvSpPr>
          <p:nvPr>
            <p:ph type="title"/>
          </p:nvPr>
        </p:nvSpPr>
        <p:spPr/>
        <p:txBody>
          <a:bodyPr/>
          <a:lstStyle/>
          <a:p>
            <a:r>
              <a:rPr lang="en-US" b="1" dirty="0"/>
              <a:t>How to Draw Object Diagram?</a:t>
            </a:r>
            <a:endParaRPr lang="en-IN" b="1" dirty="0"/>
          </a:p>
        </p:txBody>
      </p:sp>
      <p:sp>
        <p:nvSpPr>
          <p:cNvPr id="3" name="Content Placeholder 2">
            <a:extLst>
              <a:ext uri="{FF2B5EF4-FFF2-40B4-BE49-F238E27FC236}">
                <a16:creationId xmlns:a16="http://schemas.microsoft.com/office/drawing/2014/main" id="{92E32E25-CF7D-0423-4FEB-51E6F653FB56}"/>
              </a:ext>
            </a:extLst>
          </p:cNvPr>
          <p:cNvSpPr>
            <a:spLocks noGrp="1"/>
          </p:cNvSpPr>
          <p:nvPr>
            <p:ph idx="1"/>
          </p:nvPr>
        </p:nvSpPr>
        <p:spPr>
          <a:xfrm>
            <a:off x="1484311" y="2145102"/>
            <a:ext cx="8686800" cy="4027098"/>
          </a:xfrm>
        </p:spPr>
        <p:txBody>
          <a:bodyPr>
            <a:normAutofit fontScale="70000" lnSpcReduction="20000"/>
          </a:bodyPr>
          <a:lstStyle/>
          <a:p>
            <a:pPr marL="0" indent="0">
              <a:buNone/>
            </a:pPr>
            <a:r>
              <a:rPr lang="en-US" b="1" i="0" dirty="0">
                <a:solidFill>
                  <a:srgbClr val="222222"/>
                </a:solidFill>
                <a:effectLst/>
                <a:latin typeface="Source Sans Pro"/>
              </a:rPr>
              <a:t>Below are the steps to draw Object Diagram in UML:</a:t>
            </a:r>
          </a:p>
          <a:p>
            <a:pPr algn="l">
              <a:buFont typeface="Arial" panose="020B0604020202020204" pitchFamily="34" charset="0"/>
              <a:buChar char="•"/>
            </a:pPr>
            <a:r>
              <a:rPr lang="en-US" b="1" i="0" dirty="0">
                <a:solidFill>
                  <a:srgbClr val="222222"/>
                </a:solidFill>
                <a:effectLst/>
                <a:latin typeface="Source Sans Pro"/>
              </a:rPr>
              <a:t>Step 1)</a:t>
            </a:r>
          </a:p>
          <a:p>
            <a:pPr algn="l">
              <a:buFont typeface="Arial" panose="020B0604020202020204" pitchFamily="34" charset="0"/>
              <a:buChar char="•"/>
            </a:pPr>
            <a:r>
              <a:rPr lang="en-US" b="0" i="0" dirty="0">
                <a:solidFill>
                  <a:srgbClr val="222222"/>
                </a:solidFill>
                <a:effectLst/>
                <a:latin typeface="Source Sans Pro"/>
              </a:rPr>
              <a:t> Before drawing an object diagram, one should analyze all the objects inside the system.</a:t>
            </a:r>
          </a:p>
          <a:p>
            <a:pPr algn="l">
              <a:buFont typeface="Arial" panose="020B0604020202020204" pitchFamily="34" charset="0"/>
              <a:buChar char="•"/>
            </a:pPr>
            <a:r>
              <a:rPr lang="en-US" b="1" i="0" dirty="0">
                <a:solidFill>
                  <a:srgbClr val="222222"/>
                </a:solidFill>
                <a:effectLst/>
                <a:latin typeface="Source Sans Pro"/>
              </a:rPr>
              <a:t>Step 2)</a:t>
            </a:r>
          </a:p>
          <a:p>
            <a:pPr algn="l">
              <a:buFont typeface="Arial" panose="020B0604020202020204" pitchFamily="34" charset="0"/>
              <a:buChar char="•"/>
            </a:pPr>
            <a:r>
              <a:rPr lang="en-US" b="0" i="0" dirty="0">
                <a:solidFill>
                  <a:srgbClr val="222222"/>
                </a:solidFill>
                <a:effectLst/>
                <a:latin typeface="Source Sans Pro"/>
              </a:rPr>
              <a:t> The relations of the object must be known before creating the diagram.</a:t>
            </a:r>
          </a:p>
          <a:p>
            <a:pPr algn="l">
              <a:buFont typeface="Arial" panose="020B0604020202020204" pitchFamily="34" charset="0"/>
              <a:buChar char="•"/>
            </a:pPr>
            <a:r>
              <a:rPr lang="en-US" b="1" i="0" dirty="0">
                <a:solidFill>
                  <a:srgbClr val="222222"/>
                </a:solidFill>
                <a:effectLst/>
                <a:latin typeface="Source Sans Pro"/>
              </a:rPr>
              <a:t>Step 3)</a:t>
            </a:r>
          </a:p>
          <a:p>
            <a:pPr algn="l">
              <a:buFont typeface="Arial" panose="020B0604020202020204" pitchFamily="34" charset="0"/>
              <a:buChar char="•"/>
            </a:pPr>
            <a:r>
              <a:rPr lang="en-US" b="0" i="0" dirty="0">
                <a:solidFill>
                  <a:srgbClr val="222222"/>
                </a:solidFill>
                <a:effectLst/>
                <a:latin typeface="Source Sans Pro"/>
              </a:rPr>
              <a:t> Association between various objects must be cleared before.</a:t>
            </a:r>
          </a:p>
          <a:p>
            <a:pPr algn="l">
              <a:buFont typeface="Arial" panose="020B0604020202020204" pitchFamily="34" charset="0"/>
              <a:buChar char="•"/>
            </a:pPr>
            <a:r>
              <a:rPr lang="en-US" b="1" i="0" dirty="0">
                <a:solidFill>
                  <a:srgbClr val="222222"/>
                </a:solidFill>
                <a:effectLst/>
                <a:latin typeface="Source Sans Pro"/>
              </a:rPr>
              <a:t>Step 4)</a:t>
            </a:r>
          </a:p>
          <a:p>
            <a:pPr algn="l">
              <a:buFont typeface="Arial" panose="020B0604020202020204" pitchFamily="34" charset="0"/>
              <a:buChar char="•"/>
            </a:pPr>
            <a:r>
              <a:rPr lang="en-US" b="0" i="0" dirty="0">
                <a:solidFill>
                  <a:srgbClr val="222222"/>
                </a:solidFill>
                <a:effectLst/>
                <a:latin typeface="Source Sans Pro"/>
              </a:rPr>
              <a:t> An object should have a meaningful name that describes its functionality.</a:t>
            </a:r>
          </a:p>
          <a:p>
            <a:pPr algn="l">
              <a:buFont typeface="Arial" panose="020B0604020202020204" pitchFamily="34" charset="0"/>
              <a:buChar char="•"/>
            </a:pPr>
            <a:r>
              <a:rPr lang="en-US" b="1" i="0" dirty="0">
                <a:solidFill>
                  <a:srgbClr val="222222"/>
                </a:solidFill>
                <a:effectLst/>
                <a:latin typeface="Source Sans Pro"/>
              </a:rPr>
              <a:t>Step 5)</a:t>
            </a:r>
            <a:r>
              <a:rPr lang="en-US" b="0" i="0" dirty="0">
                <a:solidFill>
                  <a:srgbClr val="222222"/>
                </a:solidFill>
                <a:effectLst/>
                <a:latin typeface="Source Sans Pro"/>
              </a:rPr>
              <a:t> </a:t>
            </a:r>
          </a:p>
          <a:p>
            <a:pPr algn="l">
              <a:buFont typeface="Arial" panose="020B0604020202020204" pitchFamily="34" charset="0"/>
              <a:buChar char="•"/>
            </a:pPr>
            <a:r>
              <a:rPr lang="en-US" b="0" i="0" dirty="0">
                <a:solidFill>
                  <a:srgbClr val="222222"/>
                </a:solidFill>
                <a:effectLst/>
                <a:latin typeface="Source Sans Pro"/>
              </a:rPr>
              <a:t>An object must be explored to analyze various functionalities of it.</a:t>
            </a:r>
          </a:p>
          <a:p>
            <a:endParaRPr lang="en-IN" dirty="0"/>
          </a:p>
        </p:txBody>
      </p:sp>
    </p:spTree>
    <p:extLst>
      <p:ext uri="{BB962C8B-B14F-4D97-AF65-F5344CB8AC3E}">
        <p14:creationId xmlns:p14="http://schemas.microsoft.com/office/powerpoint/2010/main" val="155824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FFFF-934D-E322-2A82-E0ECCD6F851E}"/>
              </a:ext>
            </a:extLst>
          </p:cNvPr>
          <p:cNvSpPr>
            <a:spLocks noGrp="1"/>
          </p:cNvSpPr>
          <p:nvPr>
            <p:ph type="title"/>
          </p:nvPr>
        </p:nvSpPr>
        <p:spPr>
          <a:xfrm>
            <a:off x="1484311" y="685800"/>
            <a:ext cx="5814106" cy="668547"/>
          </a:xfrm>
        </p:spPr>
        <p:txBody>
          <a:bodyPr>
            <a:normAutofit fontScale="90000"/>
          </a:bodyPr>
          <a:lstStyle/>
          <a:p>
            <a:r>
              <a:rPr lang="en-US" dirty="0"/>
              <a:t>Object Diagram Example</a:t>
            </a:r>
            <a:endParaRPr lang="en-IN" dirty="0"/>
          </a:p>
        </p:txBody>
      </p:sp>
      <p:grpSp>
        <p:nvGrpSpPr>
          <p:cNvPr id="10" name="Group 9">
            <a:extLst>
              <a:ext uri="{FF2B5EF4-FFF2-40B4-BE49-F238E27FC236}">
                <a16:creationId xmlns:a16="http://schemas.microsoft.com/office/drawing/2014/main" id="{ECAFF5DB-7269-04D2-7E17-3CAA2AF8238E}"/>
              </a:ext>
            </a:extLst>
          </p:cNvPr>
          <p:cNvGrpSpPr/>
          <p:nvPr/>
        </p:nvGrpSpPr>
        <p:grpSpPr>
          <a:xfrm>
            <a:off x="2096502" y="1615394"/>
            <a:ext cx="1337094" cy="1015663"/>
            <a:chOff x="2096502" y="1615394"/>
            <a:chExt cx="1337094" cy="1015663"/>
          </a:xfrm>
        </p:grpSpPr>
        <p:sp>
          <p:nvSpPr>
            <p:cNvPr id="4" name="Flowchart: Alternate Process 3">
              <a:extLst>
                <a:ext uri="{FF2B5EF4-FFF2-40B4-BE49-F238E27FC236}">
                  <a16:creationId xmlns:a16="http://schemas.microsoft.com/office/drawing/2014/main" id="{02795E67-3E64-ACBC-C3D5-32B9A342AAFD}"/>
                </a:ext>
              </a:extLst>
            </p:cNvPr>
            <p:cNvSpPr/>
            <p:nvPr/>
          </p:nvSpPr>
          <p:spPr>
            <a:xfrm>
              <a:off x="2096502" y="1975449"/>
              <a:ext cx="1337094" cy="655608"/>
            </a:xfrm>
            <a:prstGeom prst="flowChartAlternateProcess">
              <a:avLst/>
            </a:prstGeom>
            <a:solidFill>
              <a:schemeClr val="bg1">
                <a:lumMod val="9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8C3660E-DC66-A4B9-DBAF-BF477BFD1048}"/>
                </a:ext>
              </a:extLst>
            </p:cNvPr>
            <p:cNvSpPr txBox="1"/>
            <p:nvPr/>
          </p:nvSpPr>
          <p:spPr>
            <a:xfrm>
              <a:off x="2299216" y="1984726"/>
              <a:ext cx="928459" cy="646331"/>
            </a:xfrm>
            <a:prstGeom prst="rect">
              <a:avLst/>
            </a:prstGeom>
            <a:noFill/>
          </p:spPr>
          <p:txBody>
            <a:bodyPr wrap="none" rtlCol="0">
              <a:spAutoFit/>
            </a:bodyPr>
            <a:lstStyle/>
            <a:p>
              <a:r>
                <a:rPr lang="en-US" dirty="0">
                  <a:solidFill>
                    <a:schemeClr val="tx1">
                      <a:lumMod val="95000"/>
                      <a:lumOff val="5000"/>
                    </a:schemeClr>
                  </a:solidFill>
                </a:rPr>
                <a:t>Ronak</a:t>
              </a:r>
            </a:p>
            <a:p>
              <a:r>
                <a:rPr lang="en-US" dirty="0">
                  <a:solidFill>
                    <a:schemeClr val="tx1">
                      <a:lumMod val="95000"/>
                      <a:lumOff val="5000"/>
                    </a:schemeClr>
                  </a:solidFill>
                </a:rPr>
                <a:t>Age:-30</a:t>
              </a:r>
              <a:endParaRPr lang="en-IN" dirty="0">
                <a:solidFill>
                  <a:schemeClr val="tx1">
                    <a:lumMod val="95000"/>
                    <a:lumOff val="5000"/>
                  </a:schemeClr>
                </a:solidFill>
              </a:endParaRPr>
            </a:p>
          </p:txBody>
        </p:sp>
        <p:sp>
          <p:nvSpPr>
            <p:cNvPr id="6" name="TextBox 5">
              <a:extLst>
                <a:ext uri="{FF2B5EF4-FFF2-40B4-BE49-F238E27FC236}">
                  <a16:creationId xmlns:a16="http://schemas.microsoft.com/office/drawing/2014/main" id="{6E348C97-13FD-8355-57EC-CEAC6E986B7C}"/>
                </a:ext>
              </a:extLst>
            </p:cNvPr>
            <p:cNvSpPr txBox="1"/>
            <p:nvPr/>
          </p:nvSpPr>
          <p:spPr>
            <a:xfrm>
              <a:off x="2247919" y="1615394"/>
              <a:ext cx="1034257" cy="369332"/>
            </a:xfrm>
            <a:prstGeom prst="rect">
              <a:avLst/>
            </a:prstGeom>
            <a:noFill/>
          </p:spPr>
          <p:txBody>
            <a:bodyPr wrap="none" rtlCol="0">
              <a:spAutoFit/>
            </a:bodyPr>
            <a:lstStyle/>
            <a:p>
              <a:r>
                <a:rPr lang="en-US" dirty="0"/>
                <a:t>Husband</a:t>
              </a:r>
              <a:endParaRPr lang="en-IN" dirty="0"/>
            </a:p>
          </p:txBody>
        </p:sp>
      </p:grpSp>
      <p:grpSp>
        <p:nvGrpSpPr>
          <p:cNvPr id="11" name="Group 10">
            <a:extLst>
              <a:ext uri="{FF2B5EF4-FFF2-40B4-BE49-F238E27FC236}">
                <a16:creationId xmlns:a16="http://schemas.microsoft.com/office/drawing/2014/main" id="{100716DD-0163-E223-0BE3-EDF1547FCB48}"/>
              </a:ext>
            </a:extLst>
          </p:cNvPr>
          <p:cNvGrpSpPr/>
          <p:nvPr/>
        </p:nvGrpSpPr>
        <p:grpSpPr>
          <a:xfrm>
            <a:off x="6035896" y="1615394"/>
            <a:ext cx="1337094" cy="1015663"/>
            <a:chOff x="2096502" y="1615394"/>
            <a:chExt cx="1337094" cy="1015663"/>
          </a:xfrm>
        </p:grpSpPr>
        <p:sp>
          <p:nvSpPr>
            <p:cNvPr id="12" name="Flowchart: Alternate Process 11">
              <a:extLst>
                <a:ext uri="{FF2B5EF4-FFF2-40B4-BE49-F238E27FC236}">
                  <a16:creationId xmlns:a16="http://schemas.microsoft.com/office/drawing/2014/main" id="{F8D82E10-E14C-2A94-A2B6-2E13FA64788A}"/>
                </a:ext>
              </a:extLst>
            </p:cNvPr>
            <p:cNvSpPr/>
            <p:nvPr/>
          </p:nvSpPr>
          <p:spPr>
            <a:xfrm>
              <a:off x="2096502" y="1975449"/>
              <a:ext cx="1337094" cy="655608"/>
            </a:xfrm>
            <a:prstGeom prst="flowChartAlternateProcess">
              <a:avLst/>
            </a:prstGeom>
            <a:solidFill>
              <a:schemeClr val="bg1">
                <a:lumMod val="9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1C325277-C6FE-166E-B20D-BDFD07C35170}"/>
                </a:ext>
              </a:extLst>
            </p:cNvPr>
            <p:cNvSpPr txBox="1"/>
            <p:nvPr/>
          </p:nvSpPr>
          <p:spPr>
            <a:xfrm>
              <a:off x="2299216" y="1984726"/>
              <a:ext cx="1035861" cy="646331"/>
            </a:xfrm>
            <a:prstGeom prst="rect">
              <a:avLst/>
            </a:prstGeom>
            <a:noFill/>
          </p:spPr>
          <p:txBody>
            <a:bodyPr wrap="none" rtlCol="0">
              <a:spAutoFit/>
            </a:bodyPr>
            <a:lstStyle/>
            <a:p>
              <a:r>
                <a:rPr lang="en-US" dirty="0" err="1">
                  <a:solidFill>
                    <a:schemeClr val="tx1">
                      <a:lumMod val="95000"/>
                      <a:lumOff val="5000"/>
                    </a:schemeClr>
                  </a:solidFill>
                </a:rPr>
                <a:t>Ronkeee</a:t>
              </a:r>
              <a:endParaRPr lang="en-US" dirty="0">
                <a:solidFill>
                  <a:schemeClr val="tx1">
                    <a:lumMod val="95000"/>
                    <a:lumOff val="5000"/>
                  </a:schemeClr>
                </a:solidFill>
              </a:endParaRPr>
            </a:p>
            <a:p>
              <a:r>
                <a:rPr lang="en-US" dirty="0">
                  <a:solidFill>
                    <a:schemeClr val="tx1">
                      <a:lumMod val="95000"/>
                      <a:lumOff val="5000"/>
                    </a:schemeClr>
                  </a:solidFill>
                </a:rPr>
                <a:t>Age:-32</a:t>
              </a:r>
              <a:endParaRPr lang="en-IN" dirty="0">
                <a:solidFill>
                  <a:schemeClr val="tx1">
                    <a:lumMod val="95000"/>
                    <a:lumOff val="5000"/>
                  </a:schemeClr>
                </a:solidFill>
              </a:endParaRPr>
            </a:p>
          </p:txBody>
        </p:sp>
        <p:sp>
          <p:nvSpPr>
            <p:cNvPr id="14" name="TextBox 13">
              <a:extLst>
                <a:ext uri="{FF2B5EF4-FFF2-40B4-BE49-F238E27FC236}">
                  <a16:creationId xmlns:a16="http://schemas.microsoft.com/office/drawing/2014/main" id="{F20672AC-330B-C25C-2B72-652C158466C2}"/>
                </a:ext>
              </a:extLst>
            </p:cNvPr>
            <p:cNvSpPr txBox="1"/>
            <p:nvPr/>
          </p:nvSpPr>
          <p:spPr>
            <a:xfrm>
              <a:off x="2247919" y="1615394"/>
              <a:ext cx="591829" cy="369332"/>
            </a:xfrm>
            <a:prstGeom prst="rect">
              <a:avLst/>
            </a:prstGeom>
            <a:noFill/>
          </p:spPr>
          <p:txBody>
            <a:bodyPr wrap="none" rtlCol="0">
              <a:spAutoFit/>
            </a:bodyPr>
            <a:lstStyle/>
            <a:p>
              <a:r>
                <a:rPr lang="en-US" dirty="0"/>
                <a:t>wife</a:t>
              </a:r>
              <a:endParaRPr lang="en-IN" dirty="0"/>
            </a:p>
          </p:txBody>
        </p:sp>
      </p:grpSp>
      <p:cxnSp>
        <p:nvCxnSpPr>
          <p:cNvPr id="16" name="Straight Arrow Connector 15">
            <a:extLst>
              <a:ext uri="{FF2B5EF4-FFF2-40B4-BE49-F238E27FC236}">
                <a16:creationId xmlns:a16="http://schemas.microsoft.com/office/drawing/2014/main" id="{8D6E5130-3932-0101-58F3-6CD99CD3AF07}"/>
              </a:ext>
            </a:extLst>
          </p:cNvPr>
          <p:cNvCxnSpPr/>
          <p:nvPr/>
        </p:nvCxnSpPr>
        <p:spPr>
          <a:xfrm>
            <a:off x="3585013" y="2303253"/>
            <a:ext cx="2168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14B2CA8E-B7E4-7FB1-22E7-524FADF67F43}"/>
              </a:ext>
            </a:extLst>
          </p:cNvPr>
          <p:cNvSpPr txBox="1"/>
          <p:nvPr/>
        </p:nvSpPr>
        <p:spPr>
          <a:xfrm>
            <a:off x="4060588" y="1984726"/>
            <a:ext cx="1045479" cy="369332"/>
          </a:xfrm>
          <a:prstGeom prst="rect">
            <a:avLst/>
          </a:prstGeom>
          <a:noFill/>
        </p:spPr>
        <p:txBody>
          <a:bodyPr wrap="none" rtlCol="0">
            <a:spAutoFit/>
          </a:bodyPr>
          <a:lstStyle/>
          <a:p>
            <a:r>
              <a:rPr lang="en-US" dirty="0"/>
              <a:t>Marriage</a:t>
            </a:r>
            <a:endParaRPr lang="en-IN" dirty="0"/>
          </a:p>
        </p:txBody>
      </p:sp>
      <p:cxnSp>
        <p:nvCxnSpPr>
          <p:cNvPr id="19" name="Straight Arrow Connector 18">
            <a:extLst>
              <a:ext uri="{FF2B5EF4-FFF2-40B4-BE49-F238E27FC236}">
                <a16:creationId xmlns:a16="http://schemas.microsoft.com/office/drawing/2014/main" id="{951B81CD-51D8-0799-1052-16A3B8B830F8}"/>
              </a:ext>
            </a:extLst>
          </p:cNvPr>
          <p:cNvCxnSpPr>
            <a:cxnSpLocks/>
          </p:cNvCxnSpPr>
          <p:nvPr/>
        </p:nvCxnSpPr>
        <p:spPr>
          <a:xfrm>
            <a:off x="6773452" y="2630407"/>
            <a:ext cx="2206646" cy="19760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0CC175F-A801-1B23-8DB0-695CEF9A7A49}"/>
              </a:ext>
            </a:extLst>
          </p:cNvPr>
          <p:cNvCxnSpPr>
            <a:cxnSpLocks/>
          </p:cNvCxnSpPr>
          <p:nvPr/>
        </p:nvCxnSpPr>
        <p:spPr>
          <a:xfrm flipH="1">
            <a:off x="4848281" y="2630407"/>
            <a:ext cx="1856162" cy="19760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9B2929C-1F99-6D0E-36E5-CBAF179EF943}"/>
              </a:ext>
            </a:extLst>
          </p:cNvPr>
          <p:cNvCxnSpPr>
            <a:cxnSpLocks/>
          </p:cNvCxnSpPr>
          <p:nvPr/>
        </p:nvCxnSpPr>
        <p:spPr>
          <a:xfrm>
            <a:off x="6738947" y="2630407"/>
            <a:ext cx="34505" cy="187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a:extLst>
              <a:ext uri="{FF2B5EF4-FFF2-40B4-BE49-F238E27FC236}">
                <a16:creationId xmlns:a16="http://schemas.microsoft.com/office/drawing/2014/main" id="{CAB3C638-7B49-FB91-8645-DB6904180C94}"/>
              </a:ext>
            </a:extLst>
          </p:cNvPr>
          <p:cNvGrpSpPr/>
          <p:nvPr/>
        </p:nvGrpSpPr>
        <p:grpSpPr>
          <a:xfrm>
            <a:off x="4179734" y="4555699"/>
            <a:ext cx="1337094" cy="963907"/>
            <a:chOff x="2096502" y="1667150"/>
            <a:chExt cx="1337094" cy="963907"/>
          </a:xfrm>
        </p:grpSpPr>
        <p:sp>
          <p:nvSpPr>
            <p:cNvPr id="30" name="Flowchart: Alternate Process 29">
              <a:extLst>
                <a:ext uri="{FF2B5EF4-FFF2-40B4-BE49-F238E27FC236}">
                  <a16:creationId xmlns:a16="http://schemas.microsoft.com/office/drawing/2014/main" id="{79801B68-1FD3-9C26-8A0E-4CCBEA09A581}"/>
                </a:ext>
              </a:extLst>
            </p:cNvPr>
            <p:cNvSpPr/>
            <p:nvPr/>
          </p:nvSpPr>
          <p:spPr>
            <a:xfrm>
              <a:off x="2096502" y="1975449"/>
              <a:ext cx="1337094" cy="655608"/>
            </a:xfrm>
            <a:prstGeom prst="flowChartAlternateProcess">
              <a:avLst/>
            </a:prstGeom>
            <a:solidFill>
              <a:schemeClr val="bg1">
                <a:lumMod val="9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540B9823-BA13-92E4-4FF8-B7345B7FB27A}"/>
                </a:ext>
              </a:extLst>
            </p:cNvPr>
            <p:cNvSpPr txBox="1"/>
            <p:nvPr/>
          </p:nvSpPr>
          <p:spPr>
            <a:xfrm>
              <a:off x="2299216" y="1984726"/>
              <a:ext cx="928459" cy="646331"/>
            </a:xfrm>
            <a:prstGeom prst="rect">
              <a:avLst/>
            </a:prstGeom>
            <a:noFill/>
          </p:spPr>
          <p:txBody>
            <a:bodyPr wrap="none" rtlCol="0">
              <a:spAutoFit/>
            </a:bodyPr>
            <a:lstStyle/>
            <a:p>
              <a:r>
                <a:rPr lang="en-US" dirty="0">
                  <a:solidFill>
                    <a:schemeClr val="tx1">
                      <a:lumMod val="95000"/>
                      <a:lumOff val="5000"/>
                    </a:schemeClr>
                  </a:solidFill>
                </a:rPr>
                <a:t>Roman</a:t>
              </a:r>
            </a:p>
            <a:p>
              <a:r>
                <a:rPr lang="en-US" dirty="0">
                  <a:solidFill>
                    <a:schemeClr val="tx1">
                      <a:lumMod val="95000"/>
                      <a:lumOff val="5000"/>
                    </a:schemeClr>
                  </a:solidFill>
                </a:rPr>
                <a:t>Age:-10</a:t>
              </a:r>
              <a:endParaRPr lang="en-IN" dirty="0">
                <a:solidFill>
                  <a:schemeClr val="tx1">
                    <a:lumMod val="95000"/>
                    <a:lumOff val="5000"/>
                  </a:schemeClr>
                </a:solidFill>
              </a:endParaRPr>
            </a:p>
          </p:txBody>
        </p:sp>
        <p:sp>
          <p:nvSpPr>
            <p:cNvPr id="32" name="TextBox 31">
              <a:extLst>
                <a:ext uri="{FF2B5EF4-FFF2-40B4-BE49-F238E27FC236}">
                  <a16:creationId xmlns:a16="http://schemas.microsoft.com/office/drawing/2014/main" id="{724C66EC-DD25-9407-446E-824F5EBB1EDD}"/>
                </a:ext>
              </a:extLst>
            </p:cNvPr>
            <p:cNvSpPr txBox="1"/>
            <p:nvPr/>
          </p:nvSpPr>
          <p:spPr>
            <a:xfrm>
              <a:off x="2247919" y="1667150"/>
              <a:ext cx="673582" cy="369332"/>
            </a:xfrm>
            <a:prstGeom prst="rect">
              <a:avLst/>
            </a:prstGeom>
            <a:noFill/>
          </p:spPr>
          <p:txBody>
            <a:bodyPr wrap="none" rtlCol="0">
              <a:spAutoFit/>
            </a:bodyPr>
            <a:lstStyle/>
            <a:p>
              <a:r>
                <a:rPr lang="en-US" dirty="0"/>
                <a:t>Child</a:t>
              </a:r>
              <a:endParaRPr lang="en-IN" dirty="0"/>
            </a:p>
          </p:txBody>
        </p:sp>
      </p:grpSp>
      <p:grpSp>
        <p:nvGrpSpPr>
          <p:cNvPr id="33" name="Group 32">
            <a:extLst>
              <a:ext uri="{FF2B5EF4-FFF2-40B4-BE49-F238E27FC236}">
                <a16:creationId xmlns:a16="http://schemas.microsoft.com/office/drawing/2014/main" id="{B352C95B-490C-42F8-AACF-6F9E4C5BAA61}"/>
              </a:ext>
            </a:extLst>
          </p:cNvPr>
          <p:cNvGrpSpPr/>
          <p:nvPr/>
        </p:nvGrpSpPr>
        <p:grpSpPr>
          <a:xfrm>
            <a:off x="6187313" y="4509664"/>
            <a:ext cx="1337094" cy="963907"/>
            <a:chOff x="2096502" y="1667150"/>
            <a:chExt cx="1337094" cy="963907"/>
          </a:xfrm>
        </p:grpSpPr>
        <p:sp>
          <p:nvSpPr>
            <p:cNvPr id="34" name="Flowchart: Alternate Process 33">
              <a:extLst>
                <a:ext uri="{FF2B5EF4-FFF2-40B4-BE49-F238E27FC236}">
                  <a16:creationId xmlns:a16="http://schemas.microsoft.com/office/drawing/2014/main" id="{15FB8DBD-A729-24F4-C1C5-9B782B7A8370}"/>
                </a:ext>
              </a:extLst>
            </p:cNvPr>
            <p:cNvSpPr/>
            <p:nvPr/>
          </p:nvSpPr>
          <p:spPr>
            <a:xfrm>
              <a:off x="2096502" y="1975449"/>
              <a:ext cx="1337094" cy="655608"/>
            </a:xfrm>
            <a:prstGeom prst="flowChartAlternateProcess">
              <a:avLst/>
            </a:prstGeom>
            <a:solidFill>
              <a:schemeClr val="bg1">
                <a:lumMod val="9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C73A46F1-1A49-3BE0-14D1-55FF1CE4CC62}"/>
                </a:ext>
              </a:extLst>
            </p:cNvPr>
            <p:cNvSpPr txBox="1"/>
            <p:nvPr/>
          </p:nvSpPr>
          <p:spPr>
            <a:xfrm>
              <a:off x="2299216" y="1984726"/>
              <a:ext cx="908390" cy="646331"/>
            </a:xfrm>
            <a:prstGeom prst="rect">
              <a:avLst/>
            </a:prstGeom>
            <a:noFill/>
          </p:spPr>
          <p:txBody>
            <a:bodyPr wrap="none" rtlCol="0">
              <a:spAutoFit/>
            </a:bodyPr>
            <a:lstStyle/>
            <a:p>
              <a:r>
                <a:rPr lang="en-US" dirty="0" err="1">
                  <a:solidFill>
                    <a:schemeClr val="tx1">
                      <a:lumMod val="95000"/>
                      <a:lumOff val="5000"/>
                    </a:schemeClr>
                  </a:solidFill>
                </a:rPr>
                <a:t>Rojita</a:t>
              </a:r>
              <a:endParaRPr lang="en-US" dirty="0">
                <a:solidFill>
                  <a:schemeClr val="tx1">
                    <a:lumMod val="95000"/>
                    <a:lumOff val="5000"/>
                  </a:schemeClr>
                </a:solidFill>
              </a:endParaRPr>
            </a:p>
            <a:p>
              <a:r>
                <a:rPr lang="en-US" dirty="0">
                  <a:solidFill>
                    <a:schemeClr val="tx1">
                      <a:lumMod val="95000"/>
                      <a:lumOff val="5000"/>
                    </a:schemeClr>
                  </a:solidFill>
                </a:rPr>
                <a:t>Age:-13</a:t>
              </a:r>
              <a:endParaRPr lang="en-IN" dirty="0">
                <a:solidFill>
                  <a:schemeClr val="tx1">
                    <a:lumMod val="95000"/>
                    <a:lumOff val="5000"/>
                  </a:schemeClr>
                </a:solidFill>
              </a:endParaRPr>
            </a:p>
          </p:txBody>
        </p:sp>
        <p:sp>
          <p:nvSpPr>
            <p:cNvPr id="36" name="TextBox 35">
              <a:extLst>
                <a:ext uri="{FF2B5EF4-FFF2-40B4-BE49-F238E27FC236}">
                  <a16:creationId xmlns:a16="http://schemas.microsoft.com/office/drawing/2014/main" id="{A503801B-BC67-F2F5-335D-929891786B94}"/>
                </a:ext>
              </a:extLst>
            </p:cNvPr>
            <p:cNvSpPr txBox="1"/>
            <p:nvPr/>
          </p:nvSpPr>
          <p:spPr>
            <a:xfrm>
              <a:off x="2247919" y="1667150"/>
              <a:ext cx="673582" cy="369332"/>
            </a:xfrm>
            <a:prstGeom prst="rect">
              <a:avLst/>
            </a:prstGeom>
            <a:noFill/>
          </p:spPr>
          <p:txBody>
            <a:bodyPr wrap="none" rtlCol="0">
              <a:spAutoFit/>
            </a:bodyPr>
            <a:lstStyle/>
            <a:p>
              <a:r>
                <a:rPr lang="en-US" dirty="0"/>
                <a:t>Child</a:t>
              </a:r>
              <a:endParaRPr lang="en-IN" dirty="0"/>
            </a:p>
          </p:txBody>
        </p:sp>
      </p:grpSp>
      <p:grpSp>
        <p:nvGrpSpPr>
          <p:cNvPr id="37" name="Group 36">
            <a:extLst>
              <a:ext uri="{FF2B5EF4-FFF2-40B4-BE49-F238E27FC236}">
                <a16:creationId xmlns:a16="http://schemas.microsoft.com/office/drawing/2014/main" id="{DF3154B2-516D-AA0B-E473-66C17A5C49C7}"/>
              </a:ext>
            </a:extLst>
          </p:cNvPr>
          <p:cNvGrpSpPr/>
          <p:nvPr/>
        </p:nvGrpSpPr>
        <p:grpSpPr>
          <a:xfrm>
            <a:off x="8321843" y="4555699"/>
            <a:ext cx="1337094" cy="963907"/>
            <a:chOff x="2096502" y="1667150"/>
            <a:chExt cx="1337094" cy="963907"/>
          </a:xfrm>
        </p:grpSpPr>
        <p:sp>
          <p:nvSpPr>
            <p:cNvPr id="38" name="Flowchart: Alternate Process 37">
              <a:extLst>
                <a:ext uri="{FF2B5EF4-FFF2-40B4-BE49-F238E27FC236}">
                  <a16:creationId xmlns:a16="http://schemas.microsoft.com/office/drawing/2014/main" id="{F32C142F-94FA-18C4-28BD-022FA0E34BC1}"/>
                </a:ext>
              </a:extLst>
            </p:cNvPr>
            <p:cNvSpPr/>
            <p:nvPr/>
          </p:nvSpPr>
          <p:spPr>
            <a:xfrm>
              <a:off x="2096502" y="1975449"/>
              <a:ext cx="1337094" cy="655608"/>
            </a:xfrm>
            <a:prstGeom prst="flowChartAlternateProcess">
              <a:avLst/>
            </a:prstGeom>
            <a:solidFill>
              <a:schemeClr val="bg1">
                <a:lumMod val="9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a:extLst>
                <a:ext uri="{FF2B5EF4-FFF2-40B4-BE49-F238E27FC236}">
                  <a16:creationId xmlns:a16="http://schemas.microsoft.com/office/drawing/2014/main" id="{19915D66-61AF-E798-9C17-CCA44D933311}"/>
                </a:ext>
              </a:extLst>
            </p:cNvPr>
            <p:cNvSpPr txBox="1"/>
            <p:nvPr/>
          </p:nvSpPr>
          <p:spPr>
            <a:xfrm>
              <a:off x="2299216" y="1984726"/>
              <a:ext cx="920445" cy="646331"/>
            </a:xfrm>
            <a:prstGeom prst="rect">
              <a:avLst/>
            </a:prstGeom>
            <a:noFill/>
          </p:spPr>
          <p:txBody>
            <a:bodyPr wrap="none" rtlCol="0">
              <a:spAutoFit/>
            </a:bodyPr>
            <a:lstStyle/>
            <a:p>
              <a:r>
                <a:rPr lang="en-US" dirty="0">
                  <a:solidFill>
                    <a:schemeClr val="tx1">
                      <a:lumMod val="95000"/>
                      <a:lumOff val="5000"/>
                    </a:schemeClr>
                  </a:solidFill>
                </a:rPr>
                <a:t>Raja</a:t>
              </a:r>
            </a:p>
            <a:p>
              <a:r>
                <a:rPr lang="en-US" dirty="0">
                  <a:solidFill>
                    <a:schemeClr val="tx1">
                      <a:lumMod val="95000"/>
                      <a:lumOff val="5000"/>
                    </a:schemeClr>
                  </a:solidFill>
                </a:rPr>
                <a:t>Age:-15</a:t>
              </a:r>
              <a:endParaRPr lang="en-IN" dirty="0">
                <a:solidFill>
                  <a:schemeClr val="tx1">
                    <a:lumMod val="95000"/>
                    <a:lumOff val="5000"/>
                  </a:schemeClr>
                </a:solidFill>
              </a:endParaRPr>
            </a:p>
          </p:txBody>
        </p:sp>
        <p:sp>
          <p:nvSpPr>
            <p:cNvPr id="40" name="TextBox 39">
              <a:extLst>
                <a:ext uri="{FF2B5EF4-FFF2-40B4-BE49-F238E27FC236}">
                  <a16:creationId xmlns:a16="http://schemas.microsoft.com/office/drawing/2014/main" id="{FDFACDED-894D-6E24-5C98-55EA847070D7}"/>
                </a:ext>
              </a:extLst>
            </p:cNvPr>
            <p:cNvSpPr txBox="1"/>
            <p:nvPr/>
          </p:nvSpPr>
          <p:spPr>
            <a:xfrm>
              <a:off x="2247919" y="1667150"/>
              <a:ext cx="673582" cy="369332"/>
            </a:xfrm>
            <a:prstGeom prst="rect">
              <a:avLst/>
            </a:prstGeom>
            <a:noFill/>
          </p:spPr>
          <p:txBody>
            <a:bodyPr wrap="none" rtlCol="0">
              <a:spAutoFit/>
            </a:bodyPr>
            <a:lstStyle/>
            <a:p>
              <a:r>
                <a:rPr lang="en-US" dirty="0"/>
                <a:t>Child</a:t>
              </a:r>
              <a:endParaRPr lang="en-IN" dirty="0"/>
            </a:p>
          </p:txBody>
        </p:sp>
      </p:grpSp>
    </p:spTree>
    <p:extLst>
      <p:ext uri="{BB962C8B-B14F-4D97-AF65-F5344CB8AC3E}">
        <p14:creationId xmlns:p14="http://schemas.microsoft.com/office/powerpoint/2010/main" val="281815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DB03-6559-3FF0-90C4-8C6DF2FED118}"/>
              </a:ext>
            </a:extLst>
          </p:cNvPr>
          <p:cNvSpPr>
            <a:spLocks noGrp="1"/>
          </p:cNvSpPr>
          <p:nvPr>
            <p:ph type="title"/>
          </p:nvPr>
        </p:nvSpPr>
        <p:spPr>
          <a:xfrm>
            <a:off x="1735584" y="1712343"/>
            <a:ext cx="7599304" cy="461513"/>
          </a:xfrm>
        </p:spPr>
        <p:txBody>
          <a:bodyPr>
            <a:normAutofit fontScale="90000"/>
          </a:bodyPr>
          <a:lstStyle/>
          <a:p>
            <a:r>
              <a:rPr lang="en-US" b="1" dirty="0"/>
              <a:t>What is Object Diagram in UML?</a:t>
            </a:r>
            <a:endParaRPr lang="en-IN" b="1" dirty="0"/>
          </a:p>
        </p:txBody>
      </p:sp>
      <p:sp>
        <p:nvSpPr>
          <p:cNvPr id="4" name="TextBox 3">
            <a:extLst>
              <a:ext uri="{FF2B5EF4-FFF2-40B4-BE49-F238E27FC236}">
                <a16:creationId xmlns:a16="http://schemas.microsoft.com/office/drawing/2014/main" id="{AB76A868-D4E8-783A-322F-505A98E82F45}"/>
              </a:ext>
            </a:extLst>
          </p:cNvPr>
          <p:cNvSpPr txBox="1"/>
          <p:nvPr/>
        </p:nvSpPr>
        <p:spPr>
          <a:xfrm>
            <a:off x="1735584" y="2736850"/>
            <a:ext cx="9288974" cy="2308324"/>
          </a:xfrm>
          <a:prstGeom prst="rect">
            <a:avLst/>
          </a:prstGeom>
          <a:noFill/>
        </p:spPr>
        <p:txBody>
          <a:bodyPr wrap="square" rtlCol="0">
            <a:spAutoFit/>
          </a:bodyPr>
          <a:lstStyle/>
          <a:p>
            <a:pPr algn="l"/>
            <a:r>
              <a:rPr lang="en-US" b="0" i="0" dirty="0">
                <a:solidFill>
                  <a:srgbClr val="222222"/>
                </a:solidFill>
                <a:effectLst/>
                <a:latin typeface="Source Sans Pro"/>
              </a:rPr>
              <a:t>An </a:t>
            </a:r>
            <a:r>
              <a:rPr lang="en-US" i="0" dirty="0">
                <a:solidFill>
                  <a:srgbClr val="222222"/>
                </a:solidFill>
                <a:effectLst/>
                <a:latin typeface="Source Sans Pro"/>
              </a:rPr>
              <a:t>Object Diagram </a:t>
            </a:r>
            <a:r>
              <a:rPr lang="en-US" b="0" i="0" dirty="0">
                <a:solidFill>
                  <a:srgbClr val="222222"/>
                </a:solidFill>
                <a:effectLst/>
                <a:latin typeface="Source Sans Pro"/>
              </a:rPr>
              <a:t>describes the instance of a class. It visualizes the particular functionality of a system. The difference between the class and object diagram is that the class diagram mainly represents the bird’s eye view of a system which is also referred to as an abstract view.</a:t>
            </a:r>
          </a:p>
          <a:p>
            <a:pPr algn="l"/>
            <a:r>
              <a:rPr lang="en-US" b="0" i="0" dirty="0">
                <a:solidFill>
                  <a:srgbClr val="222222"/>
                </a:solidFill>
                <a:effectLst/>
                <a:latin typeface="Source Sans Pro"/>
              </a:rPr>
              <a:t>Objects are the real-world entities whose behavior is defined by the classes. Objects are used to represent the static view of an object-oriented system. We cannot define an object without its class. Object and class diagrams are somewhat similar.</a:t>
            </a:r>
          </a:p>
          <a:p>
            <a:endParaRPr lang="en-IN" dirty="0"/>
          </a:p>
        </p:txBody>
      </p:sp>
    </p:spTree>
    <p:extLst>
      <p:ext uri="{BB962C8B-B14F-4D97-AF65-F5344CB8AC3E}">
        <p14:creationId xmlns:p14="http://schemas.microsoft.com/office/powerpoint/2010/main" val="259593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DCB3-180B-BF0C-C533-82B8A02ED441}"/>
              </a:ext>
            </a:extLst>
          </p:cNvPr>
          <p:cNvSpPr>
            <a:spLocks noGrp="1"/>
          </p:cNvSpPr>
          <p:nvPr>
            <p:ph type="title"/>
          </p:nvPr>
        </p:nvSpPr>
        <p:spPr>
          <a:xfrm>
            <a:off x="1544695" y="357277"/>
            <a:ext cx="6762542" cy="1177506"/>
          </a:xfrm>
        </p:spPr>
        <p:txBody>
          <a:bodyPr/>
          <a:lstStyle/>
          <a:p>
            <a:r>
              <a:rPr lang="en-US" b="1" dirty="0"/>
              <a:t>Purpose Of Object Diagram</a:t>
            </a:r>
            <a:endParaRPr lang="en-IN" b="1" dirty="0"/>
          </a:p>
        </p:txBody>
      </p:sp>
      <p:sp>
        <p:nvSpPr>
          <p:cNvPr id="4" name="TextBox 3">
            <a:extLst>
              <a:ext uri="{FF2B5EF4-FFF2-40B4-BE49-F238E27FC236}">
                <a16:creationId xmlns:a16="http://schemas.microsoft.com/office/drawing/2014/main" id="{7AE60A3B-A94A-9B27-A29B-8FC0B75374AC}"/>
              </a:ext>
            </a:extLst>
          </p:cNvPr>
          <p:cNvSpPr txBox="1"/>
          <p:nvPr/>
        </p:nvSpPr>
        <p:spPr>
          <a:xfrm>
            <a:off x="1484310" y="1336376"/>
            <a:ext cx="8897100" cy="2308324"/>
          </a:xfrm>
          <a:prstGeom prst="rect">
            <a:avLst/>
          </a:prstGeom>
          <a:noFill/>
        </p:spPr>
        <p:txBody>
          <a:bodyPr wrap="square" rtlCol="0">
            <a:spAutoFit/>
          </a:bodyPr>
          <a:lstStyle/>
          <a:p>
            <a:pPr algn="just"/>
            <a:r>
              <a:rPr lang="en-US" b="0" i="0" dirty="0">
                <a:solidFill>
                  <a:srgbClr val="000000"/>
                </a:solidFill>
                <a:effectLst/>
                <a:latin typeface="Nunito"/>
              </a:rPr>
              <a:t>The purpose of a diagram should be understood clearly to implement it practically. The purposes of object diagrams are similar to class diagrams.</a:t>
            </a:r>
          </a:p>
          <a:p>
            <a:pPr algn="just"/>
            <a:r>
              <a:rPr lang="en-US" b="0" i="0" dirty="0">
                <a:solidFill>
                  <a:srgbClr val="000000"/>
                </a:solidFill>
                <a:effectLst/>
                <a:latin typeface="Nunito"/>
              </a:rPr>
              <a:t>The difference is that a class diagram represents an abstract model consisting of classes and their relationships. However, an object diagram represents an instance at a particular moment, which is concrete in nature.</a:t>
            </a:r>
          </a:p>
          <a:p>
            <a:pPr algn="just"/>
            <a:r>
              <a:rPr lang="en-US" b="0" i="0" dirty="0">
                <a:solidFill>
                  <a:srgbClr val="000000"/>
                </a:solidFill>
                <a:effectLst/>
                <a:latin typeface="Nunito"/>
              </a:rPr>
              <a:t>It means the object diagram is closer to the actual system behavior. The purpose is to capture the static view of a system at a particular moment.</a:t>
            </a:r>
          </a:p>
          <a:p>
            <a:endParaRPr lang="en-IN" dirty="0"/>
          </a:p>
        </p:txBody>
      </p:sp>
      <p:sp>
        <p:nvSpPr>
          <p:cNvPr id="5" name="TextBox 4">
            <a:extLst>
              <a:ext uri="{FF2B5EF4-FFF2-40B4-BE49-F238E27FC236}">
                <a16:creationId xmlns:a16="http://schemas.microsoft.com/office/drawing/2014/main" id="{16AA899C-005F-3343-2B87-059107315739}"/>
              </a:ext>
            </a:extLst>
          </p:cNvPr>
          <p:cNvSpPr txBox="1"/>
          <p:nvPr/>
        </p:nvSpPr>
        <p:spPr>
          <a:xfrm>
            <a:off x="1484310" y="3485025"/>
            <a:ext cx="6262777" cy="400110"/>
          </a:xfrm>
          <a:prstGeom prst="rect">
            <a:avLst/>
          </a:prstGeom>
          <a:noFill/>
        </p:spPr>
        <p:txBody>
          <a:bodyPr wrap="square" rtlCol="0">
            <a:spAutoFit/>
          </a:bodyPr>
          <a:lstStyle/>
          <a:p>
            <a:r>
              <a:rPr lang="en-US" sz="2000" b="1" i="0" dirty="0">
                <a:solidFill>
                  <a:srgbClr val="000000"/>
                </a:solidFill>
                <a:effectLst/>
                <a:latin typeface="Nunito"/>
              </a:rPr>
              <a:t>The purpose of the object diagram can be summarized as</a:t>
            </a:r>
            <a:endParaRPr lang="en-IN" sz="2000" b="1" dirty="0"/>
          </a:p>
        </p:txBody>
      </p:sp>
      <p:sp>
        <p:nvSpPr>
          <p:cNvPr id="6" name="TextBox 5">
            <a:extLst>
              <a:ext uri="{FF2B5EF4-FFF2-40B4-BE49-F238E27FC236}">
                <a16:creationId xmlns:a16="http://schemas.microsoft.com/office/drawing/2014/main" id="{F42460AB-EDC6-05E8-0349-89903B1A89B9}"/>
              </a:ext>
            </a:extLst>
          </p:cNvPr>
          <p:cNvSpPr txBox="1"/>
          <p:nvPr/>
        </p:nvSpPr>
        <p:spPr>
          <a:xfrm>
            <a:off x="1484310" y="4117614"/>
            <a:ext cx="7570021" cy="1477328"/>
          </a:xfrm>
          <a:prstGeom prst="rect">
            <a:avLst/>
          </a:prstGeom>
          <a:noFill/>
        </p:spPr>
        <p:txBody>
          <a:bodyPr wrap="none" rtlCol="0">
            <a:spAutoFit/>
          </a:bodyPr>
          <a:lstStyle/>
          <a:p>
            <a:pPr algn="just">
              <a:buFont typeface="Arial" panose="020B0604020202020204" pitchFamily="34" charset="0"/>
              <a:buChar char="•"/>
            </a:pPr>
            <a:r>
              <a:rPr lang="en-US" b="0" i="0" dirty="0">
                <a:solidFill>
                  <a:srgbClr val="000000"/>
                </a:solidFill>
                <a:effectLst/>
                <a:latin typeface="Nunito"/>
              </a:rPr>
              <a:t>Forward and reverse engineering.</a:t>
            </a:r>
          </a:p>
          <a:p>
            <a:pPr algn="just">
              <a:buFont typeface="Arial" panose="020B0604020202020204" pitchFamily="34" charset="0"/>
              <a:buChar char="•"/>
            </a:pPr>
            <a:r>
              <a:rPr lang="en-US" b="0" i="0" dirty="0">
                <a:solidFill>
                  <a:srgbClr val="000000"/>
                </a:solidFill>
                <a:effectLst/>
                <a:latin typeface="Nunito"/>
              </a:rPr>
              <a:t>Object relationships of a system</a:t>
            </a:r>
          </a:p>
          <a:p>
            <a:pPr algn="just">
              <a:buFont typeface="Arial" panose="020B0604020202020204" pitchFamily="34" charset="0"/>
              <a:buChar char="•"/>
            </a:pPr>
            <a:r>
              <a:rPr lang="en-US" b="0" i="0" dirty="0">
                <a:solidFill>
                  <a:srgbClr val="000000"/>
                </a:solidFill>
                <a:effectLst/>
                <a:latin typeface="Nunito"/>
              </a:rPr>
              <a:t>Static view of an interaction.</a:t>
            </a:r>
          </a:p>
          <a:p>
            <a:pPr algn="just">
              <a:buFont typeface="Arial" panose="020B0604020202020204" pitchFamily="34" charset="0"/>
              <a:buChar char="•"/>
            </a:pPr>
            <a:r>
              <a:rPr lang="en-US" b="0" i="0" dirty="0">
                <a:solidFill>
                  <a:srgbClr val="000000"/>
                </a:solidFill>
                <a:effectLst/>
                <a:latin typeface="Nunito"/>
              </a:rPr>
              <a:t>Understand object behavior and their relationship from practical perspective</a:t>
            </a:r>
          </a:p>
          <a:p>
            <a:endParaRPr lang="en-IN" dirty="0"/>
          </a:p>
        </p:txBody>
      </p:sp>
    </p:spTree>
    <p:extLst>
      <p:ext uri="{BB962C8B-B14F-4D97-AF65-F5344CB8AC3E}">
        <p14:creationId xmlns:p14="http://schemas.microsoft.com/office/powerpoint/2010/main" val="302999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DFEAE-8D2F-96BE-E746-1C1037E8CF54}"/>
              </a:ext>
            </a:extLst>
          </p:cNvPr>
          <p:cNvSpPr txBox="1"/>
          <p:nvPr/>
        </p:nvSpPr>
        <p:spPr>
          <a:xfrm>
            <a:off x="1531546" y="1992518"/>
            <a:ext cx="4610843" cy="461665"/>
          </a:xfrm>
          <a:prstGeom prst="rect">
            <a:avLst/>
          </a:prstGeom>
          <a:noFill/>
        </p:spPr>
        <p:txBody>
          <a:bodyPr wrap="square" rtlCol="0">
            <a:spAutoFit/>
          </a:bodyPr>
          <a:lstStyle/>
          <a:p>
            <a:r>
              <a:rPr lang="en-US" sz="2400" b="1" dirty="0"/>
              <a:t>Application Of Object Diagram </a:t>
            </a:r>
            <a:endParaRPr lang="en-IN" sz="2400" b="1" dirty="0"/>
          </a:p>
        </p:txBody>
      </p:sp>
      <p:sp>
        <p:nvSpPr>
          <p:cNvPr id="6" name="TextBox 5">
            <a:extLst>
              <a:ext uri="{FF2B5EF4-FFF2-40B4-BE49-F238E27FC236}">
                <a16:creationId xmlns:a16="http://schemas.microsoft.com/office/drawing/2014/main" id="{B3CE75F8-71CF-7B0B-6ACF-FF36C58C4DD3}"/>
              </a:ext>
            </a:extLst>
          </p:cNvPr>
          <p:cNvSpPr txBox="1"/>
          <p:nvPr/>
        </p:nvSpPr>
        <p:spPr>
          <a:xfrm>
            <a:off x="1531546" y="2551837"/>
            <a:ext cx="10506573"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222222"/>
                </a:solidFill>
                <a:effectLst/>
                <a:latin typeface="Source Sans Pro"/>
              </a:rPr>
              <a:t>Object diagrams play an essential role while generating a blueprint of an object-oriented system.</a:t>
            </a:r>
          </a:p>
          <a:p>
            <a:pPr algn="l">
              <a:buFont typeface="Arial" panose="020B0604020202020204" pitchFamily="34" charset="0"/>
              <a:buChar char="•"/>
            </a:pPr>
            <a:r>
              <a:rPr lang="en-US" b="0" i="0" dirty="0">
                <a:solidFill>
                  <a:srgbClr val="222222"/>
                </a:solidFill>
                <a:effectLst/>
                <a:latin typeface="Source Sans Pro"/>
              </a:rPr>
              <a:t>Object diagrams provide means of modeling the classes, data and other information as a set or a single unit.</a:t>
            </a:r>
          </a:p>
          <a:p>
            <a:pPr algn="l">
              <a:buFont typeface="Arial" panose="020B0604020202020204" pitchFamily="34" charset="0"/>
              <a:buChar char="•"/>
            </a:pPr>
            <a:r>
              <a:rPr lang="en-US" b="0" i="0" dirty="0">
                <a:solidFill>
                  <a:srgbClr val="222222"/>
                </a:solidFill>
                <a:effectLst/>
                <a:latin typeface="Source Sans Pro"/>
              </a:rPr>
              <a:t>It is used for analyzing the online or offline system. The functioning of a system can be visualized using object diagrams.</a:t>
            </a:r>
          </a:p>
          <a:p>
            <a:endParaRPr lang="en-IN" dirty="0"/>
          </a:p>
        </p:txBody>
      </p:sp>
    </p:spTree>
    <p:extLst>
      <p:ext uri="{BB962C8B-B14F-4D97-AF65-F5344CB8AC3E}">
        <p14:creationId xmlns:p14="http://schemas.microsoft.com/office/powerpoint/2010/main" val="283741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48F8-D7F1-0A5A-4C50-B82B160D2BE7}"/>
              </a:ext>
            </a:extLst>
          </p:cNvPr>
          <p:cNvSpPr>
            <a:spLocks noGrp="1"/>
          </p:cNvSpPr>
          <p:nvPr>
            <p:ph type="title"/>
          </p:nvPr>
        </p:nvSpPr>
        <p:spPr>
          <a:xfrm>
            <a:off x="1630393" y="370935"/>
            <a:ext cx="6732616" cy="937403"/>
          </a:xfrm>
        </p:spPr>
        <p:txBody>
          <a:bodyPr/>
          <a:lstStyle/>
          <a:p>
            <a:r>
              <a:rPr lang="en-US" dirty="0"/>
              <a:t>Where to Use Object Diagram  </a:t>
            </a:r>
            <a:endParaRPr lang="en-IN" dirty="0"/>
          </a:p>
        </p:txBody>
      </p:sp>
      <p:sp>
        <p:nvSpPr>
          <p:cNvPr id="3" name="TextBox 2"/>
          <p:cNvSpPr txBox="1"/>
          <p:nvPr/>
        </p:nvSpPr>
        <p:spPr>
          <a:xfrm>
            <a:off x="1748501" y="1308338"/>
            <a:ext cx="10236357" cy="5078313"/>
          </a:xfrm>
          <a:prstGeom prst="rect">
            <a:avLst/>
          </a:prstGeom>
          <a:noFill/>
        </p:spPr>
        <p:txBody>
          <a:bodyPr wrap="square" rtlCol="0">
            <a:spAutoFit/>
          </a:bodyPr>
          <a:lstStyle/>
          <a:p>
            <a:r>
              <a:rPr lang="en-US" dirty="0"/>
              <a:t>Object diagrams can be imagined as the snapshot of a running system at a particular moment. Let us consider an example of a running </a:t>
            </a:r>
            <a:r>
              <a:rPr lang="en-US" dirty="0" smtClean="0"/>
              <a:t>train</a:t>
            </a:r>
          </a:p>
          <a:p>
            <a:endParaRPr lang="en-US" dirty="0"/>
          </a:p>
          <a:p>
            <a:r>
              <a:rPr lang="en-US" dirty="0"/>
              <a:t>Now, if you take a snap of the running train then you will find a static picture of it having the following </a:t>
            </a:r>
            <a:r>
              <a:rPr lang="en-US" dirty="0" smtClean="0"/>
              <a:t>−</a:t>
            </a:r>
          </a:p>
          <a:p>
            <a:endParaRPr lang="en-US" dirty="0"/>
          </a:p>
          <a:p>
            <a:pPr marL="285750" indent="-285750">
              <a:buFont typeface="Arial" panose="020B0604020202020204" pitchFamily="34" charset="0"/>
              <a:buChar char="•"/>
            </a:pPr>
            <a:r>
              <a:rPr lang="en-US" dirty="0"/>
              <a:t>A particular state which is running</a:t>
            </a:r>
            <a:r>
              <a:rPr lang="en-US" dirty="0" smtClean="0"/>
              <a:t>.</a:t>
            </a:r>
            <a:endParaRPr lang="en-US" dirty="0"/>
          </a:p>
          <a:p>
            <a:pPr marL="285750" indent="-285750">
              <a:buFont typeface="Arial" panose="020B0604020202020204" pitchFamily="34" charset="0"/>
              <a:buChar char="•"/>
            </a:pPr>
            <a:r>
              <a:rPr lang="en-US" dirty="0"/>
              <a:t>A particular number of passengers. which will change if the snap is taken in a different </a:t>
            </a:r>
            <a:r>
              <a:rPr lang="en-US" dirty="0" smtClean="0"/>
              <a:t>time</a:t>
            </a:r>
          </a:p>
          <a:p>
            <a:endParaRPr lang="en-US" dirty="0"/>
          </a:p>
          <a:p>
            <a:r>
              <a:rPr lang="en-US" dirty="0"/>
              <a:t>Here, we can </a:t>
            </a:r>
            <a:r>
              <a:rPr lang="en-US" dirty="0" smtClean="0"/>
              <a:t>imagine </a:t>
            </a:r>
            <a:r>
              <a:rPr lang="en-US" dirty="0"/>
              <a:t>the snap of the running train is an object having the above values. And this is true for any real-life simple or complex system</a:t>
            </a:r>
            <a:r>
              <a:rPr lang="en-US" dirty="0" smtClean="0"/>
              <a:t>.</a:t>
            </a:r>
          </a:p>
          <a:p>
            <a:endParaRPr lang="en-US" dirty="0"/>
          </a:p>
          <a:p>
            <a:r>
              <a:rPr lang="en-US" dirty="0"/>
              <a:t>In a nutshell, it can be said that object diagrams are used for </a:t>
            </a:r>
            <a:r>
              <a:rPr lang="en-US" dirty="0" smtClean="0"/>
              <a:t>−</a:t>
            </a:r>
          </a:p>
          <a:p>
            <a:endParaRPr lang="en-US" dirty="0"/>
          </a:p>
          <a:p>
            <a:pPr marL="285750" indent="-285750">
              <a:buFont typeface="Arial" panose="020B0604020202020204" pitchFamily="34" charset="0"/>
              <a:buChar char="•"/>
            </a:pPr>
            <a:r>
              <a:rPr lang="en-US" dirty="0"/>
              <a:t>Making the prototype of a system.</a:t>
            </a:r>
          </a:p>
          <a:p>
            <a:pPr marL="285750" indent="-285750">
              <a:buFont typeface="Arial" panose="020B0604020202020204" pitchFamily="34" charset="0"/>
              <a:buChar char="•"/>
            </a:pPr>
            <a:r>
              <a:rPr lang="en-US" dirty="0"/>
              <a:t>Reverse engineering.</a:t>
            </a:r>
          </a:p>
          <a:p>
            <a:pPr marL="285750" indent="-285750">
              <a:buFont typeface="Arial" panose="020B0604020202020204" pitchFamily="34" charset="0"/>
              <a:buChar char="•"/>
            </a:pPr>
            <a:r>
              <a:rPr lang="en-US" dirty="0"/>
              <a:t>Modeling complex data structures.</a:t>
            </a:r>
          </a:p>
          <a:p>
            <a:pPr marL="285750" indent="-285750">
              <a:buFont typeface="Arial" panose="020B0604020202020204" pitchFamily="34" charset="0"/>
              <a:buChar char="•"/>
            </a:pPr>
            <a:r>
              <a:rPr lang="en-US" dirty="0"/>
              <a:t>Understanding the system from practical perspective</a:t>
            </a:r>
          </a:p>
          <a:p>
            <a:endParaRPr lang="en-US" dirty="0"/>
          </a:p>
        </p:txBody>
      </p:sp>
    </p:spTree>
    <p:extLst>
      <p:ext uri="{BB962C8B-B14F-4D97-AF65-F5344CB8AC3E}">
        <p14:creationId xmlns:p14="http://schemas.microsoft.com/office/powerpoint/2010/main" val="321113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DFEAE-8D2F-96BE-E746-1C1037E8CF54}"/>
              </a:ext>
            </a:extLst>
          </p:cNvPr>
          <p:cNvSpPr txBox="1"/>
          <p:nvPr/>
        </p:nvSpPr>
        <p:spPr>
          <a:xfrm>
            <a:off x="1649112" y="1953328"/>
            <a:ext cx="4610843" cy="461665"/>
          </a:xfrm>
          <a:prstGeom prst="rect">
            <a:avLst/>
          </a:prstGeom>
          <a:noFill/>
        </p:spPr>
        <p:txBody>
          <a:bodyPr wrap="square" rtlCol="0">
            <a:spAutoFit/>
          </a:bodyPr>
          <a:lstStyle/>
          <a:p>
            <a:r>
              <a:rPr lang="en-US" sz="2400" b="1" dirty="0" smtClean="0"/>
              <a:t>Object Diagram at a Glance</a:t>
            </a:r>
            <a:endParaRPr lang="en-IN" sz="2400" b="1" dirty="0"/>
          </a:p>
        </p:txBody>
      </p:sp>
      <p:sp>
        <p:nvSpPr>
          <p:cNvPr id="5" name="TextBox 4"/>
          <p:cNvSpPr txBox="1"/>
          <p:nvPr/>
        </p:nvSpPr>
        <p:spPr>
          <a:xfrm>
            <a:off x="1649112" y="2624480"/>
            <a:ext cx="10303402" cy="2031325"/>
          </a:xfrm>
          <a:prstGeom prst="rect">
            <a:avLst/>
          </a:prstGeom>
          <a:noFill/>
        </p:spPr>
        <p:txBody>
          <a:bodyPr wrap="square" rtlCol="0">
            <a:spAutoFit/>
          </a:bodyPr>
          <a:lstStyle/>
          <a:p>
            <a:r>
              <a:rPr lang="en-US" dirty="0"/>
              <a:t>An object diagram shows this relation between the instantiated classes and the defined class, and the relation between these objects in the system. They are be useful to explain smaller portions of your system, when your system class diagram is very complex, and also sometimes modeling recursive relationship in diagram.</a:t>
            </a:r>
          </a:p>
          <a:p>
            <a:r>
              <a:rPr lang="en-US" dirty="0"/>
              <a:t>The best way to illustrate what an object diagram look like is to show the object diagram derived from the corresponding class diagram</a:t>
            </a:r>
          </a:p>
          <a:p>
            <a:endParaRPr lang="en-US" dirty="0"/>
          </a:p>
        </p:txBody>
      </p:sp>
    </p:spTree>
    <p:extLst>
      <p:ext uri="{BB962C8B-B14F-4D97-AF65-F5344CB8AC3E}">
        <p14:creationId xmlns:p14="http://schemas.microsoft.com/office/powerpoint/2010/main" val="3903785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238</TotalTime>
  <Words>607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Corbel</vt:lpstr>
      <vt:lpstr>Nunito</vt:lpstr>
      <vt:lpstr>Source Sans Pro</vt:lpstr>
      <vt:lpstr>Wingdings</vt:lpstr>
      <vt:lpstr>Parallax</vt:lpstr>
      <vt:lpstr>Object Diagram</vt:lpstr>
      <vt:lpstr>What Is Object Diagram?</vt:lpstr>
      <vt:lpstr>How to Draw Object Diagram?</vt:lpstr>
      <vt:lpstr>Object Diagram Example</vt:lpstr>
      <vt:lpstr>What is Object Diagram in UML?</vt:lpstr>
      <vt:lpstr>Purpose Of Object Diagram</vt:lpstr>
      <vt:lpstr>PowerPoint Presentation</vt:lpstr>
      <vt:lpstr>Where to Use Object Diagram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Diagram</dc:title>
  <dc:creator>Atiulah Aalam</dc:creator>
  <cp:lastModifiedBy>dell</cp:lastModifiedBy>
  <cp:revision>4</cp:revision>
  <dcterms:created xsi:type="dcterms:W3CDTF">2023-07-19T20:40:16Z</dcterms:created>
  <dcterms:modified xsi:type="dcterms:W3CDTF">2023-07-20T14:56:47Z</dcterms:modified>
</cp:coreProperties>
</file>