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2"/>
  </p:notesMasterIdLst>
  <p:handoutMasterIdLst>
    <p:handoutMasterId r:id="rId13"/>
  </p:handoutMasterIdLst>
  <p:sldIdLst>
    <p:sldId id="257" r:id="rId5"/>
    <p:sldId id="274" r:id="rId6"/>
    <p:sldId id="275" r:id="rId7"/>
    <p:sldId id="276" r:id="rId8"/>
    <p:sldId id="277" r:id="rId9"/>
    <p:sldId id="266"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8"/>
  </p:normalViewPr>
  <p:slideViewPr>
    <p:cSldViewPr snapToGrid="0" snapToObjects="1">
      <p:cViewPr varScale="1">
        <p:scale>
          <a:sx n="69" d="100"/>
          <a:sy n="69" d="100"/>
        </p:scale>
        <p:origin x="564" y="5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r>
            <a:rPr lang="en-US" sz="1400" dirty="0"/>
            <a:t>Set a destination and/or travel theme</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r>
            <a:rPr lang="en-US" sz="1400" dirty="0"/>
            <a:t>Set travel dates, mode of travel, </a:t>
          </a:r>
          <a:br>
            <a:rPr lang="en-US" sz="1400" dirty="0"/>
          </a:br>
          <a:r>
            <a:rPr lang="en-US" sz="1400" dirty="0"/>
            <a:t>and find accommodations</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dirty="0">
              <a:solidFill>
                <a:schemeClr val="bg2"/>
              </a:solidFill>
            </a:rPr>
            <a:t>2</a:t>
          </a:r>
        </a:p>
      </dgm:t>
    </dgm:pt>
    <dgm:pt modelId="{93A6A030-ABAB-4EFA-B539-0FDB3E07C1EF}">
      <dgm:prSet custT="1"/>
      <dgm:spPr>
        <a:solidFill>
          <a:schemeClr val="accent2">
            <a:lumMod val="20000"/>
            <a:lumOff val="80000"/>
            <a:alpha val="90000"/>
          </a:schemeClr>
        </a:solidFill>
        <a:ln>
          <a:noFill/>
        </a:ln>
      </dgm:spPr>
      <dgm:t>
        <a:bodyPr anchor="ctr"/>
        <a:lstStyle/>
        <a:p>
          <a:pPr algn="ctr"/>
          <a:r>
            <a:rPr lang="en-US" sz="1400" dirty="0"/>
            <a:t>Find local attractions, food venues, and activities</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dirty="0">
              <a:solidFill>
                <a:schemeClr val="bg2"/>
              </a:solidFill>
            </a:rPr>
            <a:t>3</a:t>
          </a:r>
        </a:p>
      </dgm:t>
    </dgm:pt>
    <dgm:pt modelId="{3C40F323-2A26-1146-9131-B2D8B599E05D}" type="pres">
      <dgm:prSet presAssocID="{D4503D04-C97E-4622-AE07-D0307CB3B4CA}" presName="linearFlow" presStyleCnt="0">
        <dgm:presLayoutVars>
          <dgm:dir/>
          <dgm:animLvl val="lvl"/>
          <dgm:resizeHandles val="exact"/>
        </dgm:presLayoutVars>
      </dgm:prSet>
      <dgm:spPr/>
      <dgm:t>
        <a:bodyPr/>
        <a:lstStyle/>
        <a:p>
          <a:endParaRPr lang="en-US"/>
        </a:p>
      </dgm:t>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t>
        <a:bodyPr/>
        <a:lstStyle/>
        <a:p>
          <a:endParaRPr lang="en-US"/>
        </a:p>
      </dgm:t>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t>
        <a:bodyPr/>
        <a:lstStyle/>
        <a:p>
          <a:endParaRPr lang="en-US"/>
        </a:p>
      </dgm:t>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t>
        <a:bodyPr/>
        <a:lstStyle/>
        <a:p>
          <a:endParaRPr lang="en-US"/>
        </a:p>
      </dgm:t>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t>
        <a:bodyPr/>
        <a:lstStyle/>
        <a:p>
          <a:endParaRPr lang="en-US"/>
        </a:p>
      </dgm:t>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t>
        <a:bodyPr/>
        <a:lstStyle/>
        <a:p>
          <a:endParaRPr lang="en-US"/>
        </a:p>
      </dgm:t>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0F866C41-EB5F-47BD-A2CD-A58671F15B67}" srcId="{D4503D04-C97E-4622-AE07-D0307CB3B4CA}" destId="{4E8D2E69-0173-4BD3-B96A-7A9C5DD12B47}" srcOrd="1" destOrd="0" parTransId="{B954BF22-E3B3-4A1C-802E-590228BE2D9C}" sibTransId="{FEF1E80E-8A9E-4B0A-817C-2A4CFDCF3FB2}"/>
    <dgm:cxn modelId="{D9F8793A-7523-F649-AD1E-5DFCA97DCCFA}" type="presOf" srcId="{FEF1E80E-8A9E-4B0A-817C-2A4CFDCF3FB2}" destId="{D40ADF37-3E5B-2D42-9470-8264667346F7}" srcOrd="0" destOrd="0" presId="urn:microsoft.com/office/officeart/2016/7/layout/LinearArrowProcessNumbered"/>
    <dgm:cxn modelId="{42720694-3F25-164D-8BA7-13098CD1C309}" type="presOf" srcId="{4E8D2E69-0173-4BD3-B96A-7A9C5DD12B47}" destId="{EA4D4141-C1BF-E74E-8ECF-933FF6EE68D4}"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9640184F-42CF-0441-8D18-50F45B342AD6}" type="presOf" srcId="{808B76D0-8EC7-469A-93AC-7A6017188A9D}" destId="{CE8B700A-AC6F-0E47-AEFA-DA760C3E6A6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62985F13-79FA-BC4A-8783-3DAA0F1FAA2F}" type="presOf" srcId="{93A6A030-ABAB-4EFA-B539-0FDB3E07C1EF}" destId="{2CCAA94D-0D9E-CB40-97A3-00A05F4F0DC2}" srcOrd="0" destOrd="0" presId="urn:microsoft.com/office/officeart/2016/7/layout/LinearArrowProcessNumbered"/>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723664"/>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654586"/>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312545"/>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1</a:t>
          </a:r>
        </a:p>
      </dsp:txBody>
      <dsp:txXfrm>
        <a:off x="637925" y="432970"/>
        <a:ext cx="581460" cy="581460"/>
      </dsp:txXfrm>
    </dsp:sp>
    <dsp:sp modelId="{12DC819D-BB19-CE49-AFEB-155922B01406}">
      <dsp:nvSpPr>
        <dsp:cNvPr id="0" name=""/>
        <dsp:cNvSpPr/>
      </dsp:nvSpPr>
      <dsp:spPr>
        <a:xfrm>
          <a:off x="3016" y="1299893"/>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a destination and/or travel theme</a:t>
          </a:r>
        </a:p>
      </dsp:txBody>
      <dsp:txXfrm>
        <a:off x="3016" y="1670149"/>
        <a:ext cx="1851278" cy="1595344"/>
      </dsp:txXfrm>
    </dsp:sp>
    <dsp:sp modelId="{4A0B88BF-91DC-214E-A662-99F2E5E1AA6F}">
      <dsp:nvSpPr>
        <dsp:cNvPr id="0" name=""/>
        <dsp:cNvSpPr/>
      </dsp:nvSpPr>
      <dsp:spPr>
        <a:xfrm>
          <a:off x="2059992" y="725063"/>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655750"/>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2</a:t>
          </a:r>
        </a:p>
      </dsp:txBody>
      <dsp:txXfrm>
        <a:off x="2694901" y="434369"/>
        <a:ext cx="581460" cy="581460"/>
      </dsp:txXfrm>
    </dsp:sp>
    <dsp:sp modelId="{EA4D4141-C1BF-E74E-8ECF-933FF6EE68D4}">
      <dsp:nvSpPr>
        <dsp:cNvPr id="0" name=""/>
        <dsp:cNvSpPr/>
      </dsp:nvSpPr>
      <dsp:spPr>
        <a:xfrm>
          <a:off x="2059992"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travel dates, mode of travel, </a:t>
          </a:r>
          <a:br>
            <a:rPr lang="en-US" sz="1400" kern="1200" dirty="0"/>
          </a:br>
          <a:r>
            <a:rPr lang="en-US" sz="1400" kern="1200" dirty="0"/>
            <a:t>and find accommodations</a:t>
          </a:r>
        </a:p>
      </dsp:txBody>
      <dsp:txXfrm>
        <a:off x="2059992" y="1673510"/>
        <a:ext cx="1851278" cy="1595344"/>
      </dsp:txXfrm>
    </dsp:sp>
    <dsp:sp modelId="{EBC17C66-42F5-8741-9366-67B899EB8470}">
      <dsp:nvSpPr>
        <dsp:cNvPr id="0" name=""/>
        <dsp:cNvSpPr/>
      </dsp:nvSpPr>
      <dsp:spPr>
        <a:xfrm>
          <a:off x="4116969" y="725063"/>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3</a:t>
          </a:r>
        </a:p>
      </dsp:txBody>
      <dsp:txXfrm>
        <a:off x="4751878" y="434369"/>
        <a:ext cx="581460" cy="581460"/>
      </dsp:txXfrm>
    </dsp:sp>
    <dsp:sp modelId="{2CCAA94D-0D9E-CB40-97A3-00A05F4F0DC2}">
      <dsp:nvSpPr>
        <dsp:cNvPr id="0" name=""/>
        <dsp:cNvSpPr/>
      </dsp:nvSpPr>
      <dsp:spPr>
        <a:xfrm>
          <a:off x="4116969"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Find local attractions, food venues, and activities</a:t>
          </a:r>
        </a:p>
      </dsp:txBody>
      <dsp:txXfrm>
        <a:off x="4116969" y="1673510"/>
        <a:ext cx="1851278" cy="159534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11/25/2023</a:t>
            </a:fld>
            <a:endParaRPr lang="en-US" dirty="0"/>
          </a:p>
        </p:txBody>
      </p:sp>
      <p:sp>
        <p:nvSpPr>
          <p:cNvPr id="4" name="Footer Placeholder 3">
            <a:extLst>
              <a:ext uri="{FF2B5EF4-FFF2-40B4-BE49-F238E27FC236}">
                <a16:creationId xmlns:a16="http://schemas.microsoft.com/office/drawing/2014/main" xmlns=""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280588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jpeg"/><Relationship Id="rId10" Type="http://schemas.microsoft.com/office/2007/relationships/diagramDrawing" Target="../diagrams/drawing1.xml"/><Relationship Id="rId4" Type="http://schemas.openxmlformats.org/officeDocument/2006/relationships/image" Target="../media/image3.jpe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xmlns=""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xmlns=""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xmlns=""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xmlns=""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915128" y="1293092"/>
            <a:ext cx="8361229" cy="2327564"/>
          </a:xfrm>
        </p:spPr>
        <p:txBody>
          <a:bodyPr>
            <a:normAutofit/>
          </a:bodyPr>
          <a:lstStyle/>
          <a:p>
            <a:r>
              <a:rPr lang="en-US" sz="4400" dirty="0">
                <a:solidFill>
                  <a:schemeClr val="bg2"/>
                </a:solidFill>
                <a:latin typeface="Century Gothic" panose="020B0502020202020204" pitchFamily="34" charset="0"/>
              </a:rPr>
              <a:t>Travel motivation and the factor affecting the travel motivation</a:t>
            </a:r>
            <a:endParaRPr lang="en-US" sz="4400" dirty="0">
              <a:solidFill>
                <a:schemeClr val="bg2"/>
              </a:solidFill>
              <a:latin typeface="Century Gothic" panose="020B0502020202020204" pitchFamily="34" charset="0"/>
            </a:endParaRPr>
          </a:p>
        </p:txBody>
      </p:sp>
      <p:sp>
        <p:nvSpPr>
          <p:cNvPr id="4" name="Subtitle 3">
            <a:extLst>
              <a:ext uri="{FF2B5EF4-FFF2-40B4-BE49-F238E27FC236}">
                <a16:creationId xmlns:a16="http://schemas.microsoft.com/office/drawing/2014/main" xmlns="" id="{6E661E49-0788-40C2-A5B6-638ADED71159}"/>
              </a:ext>
            </a:extLst>
          </p:cNvPr>
          <p:cNvSpPr>
            <a:spLocks noGrp="1"/>
          </p:cNvSpPr>
          <p:nvPr>
            <p:ph type="subTitle" idx="1"/>
          </p:nvPr>
        </p:nvSpPr>
        <p:spPr>
          <a:xfrm>
            <a:off x="6142182" y="4913738"/>
            <a:ext cx="4636654" cy="658584"/>
          </a:xfrm>
        </p:spPr>
        <p:txBody>
          <a:bodyPr>
            <a:normAutofit/>
          </a:bodyPr>
          <a:lstStyle/>
          <a:p>
            <a:r>
              <a:rPr lang="en-US" dirty="0" smtClean="0">
                <a:solidFill>
                  <a:schemeClr val="bg2"/>
                </a:solidFill>
              </a:rPr>
              <a:t>PRANUSHA ARYAL (2</a:t>
            </a:r>
            <a:r>
              <a:rPr lang="en-US" baseline="30000" dirty="0" smtClean="0">
                <a:solidFill>
                  <a:schemeClr val="bg2"/>
                </a:solidFill>
              </a:rPr>
              <a:t>ND</a:t>
            </a:r>
            <a:r>
              <a:rPr lang="en-US" dirty="0" smtClean="0">
                <a:solidFill>
                  <a:schemeClr val="bg2"/>
                </a:solidFill>
              </a:rPr>
              <a:t> SEMESTER)</a:t>
            </a:r>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9727"/>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TRAVEL MOTIVATION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solidFill>
                  <a:schemeClr val="tx1"/>
                </a:solidFill>
              </a:rPr>
              <a:t>Travel motivation refers to the various factors, desires, or reasons that drive individuals to engage in travel and tourism activities. These motivations can vary widely from person to person and may include a range of factors such as the desire for relaxation, exploration, adventure, cultural experiences, social interaction, and more. Understanding travel motivation helps businesses in the travel and tourism industry cater to the diverse needs of travelers and create experiences that resonate with their interests and preferences</a:t>
            </a:r>
            <a:r>
              <a:rPr lang="en-US" dirty="0"/>
              <a:t>.</a:t>
            </a:r>
            <a:endParaRPr lang="en-US" dirty="0"/>
          </a:p>
        </p:txBody>
      </p:sp>
    </p:spTree>
    <p:extLst>
      <p:ext uri="{BB962C8B-B14F-4D97-AF65-F5344CB8AC3E}">
        <p14:creationId xmlns:p14="http://schemas.microsoft.com/office/powerpoint/2010/main" val="110669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normAutofit/>
          </a:bodyPr>
          <a:lstStyle/>
          <a:p>
            <a:r>
              <a:rPr lang="en-US" sz="3600" dirty="0" smtClean="0">
                <a:latin typeface="Times New Roman" panose="02020603050405020304" pitchFamily="18" charset="0"/>
                <a:cs typeface="Times New Roman" panose="02020603050405020304" pitchFamily="18" charset="0"/>
              </a:rPr>
              <a:t>FACTOR AFFECTING TRAVEL MOTIVATION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6982" y="1782618"/>
            <a:ext cx="9601200" cy="4867563"/>
          </a:xfrm>
        </p:spPr>
        <p:txBody>
          <a:bodyPr/>
          <a:lstStyle/>
          <a:p>
            <a:pPr marL="0" indent="0">
              <a:buNone/>
            </a:pPr>
            <a:r>
              <a:rPr lang="en-US" b="1" dirty="0">
                <a:latin typeface="Century Gothic" panose="020B0502020202020204" pitchFamily="34" charset="0"/>
              </a:rPr>
              <a:t>Personal </a:t>
            </a:r>
            <a:r>
              <a:rPr lang="en-US" b="1" dirty="0" smtClean="0">
                <a:latin typeface="Century Gothic" panose="020B0502020202020204" pitchFamily="34" charset="0"/>
              </a:rPr>
              <a:t>Preferences:</a:t>
            </a:r>
          </a:p>
          <a:p>
            <a:pPr marL="0" indent="0">
              <a:buNone/>
            </a:pPr>
            <a:r>
              <a:rPr lang="en-US" dirty="0" smtClean="0"/>
              <a:t>Interests</a:t>
            </a:r>
            <a:r>
              <a:rPr lang="en-US" dirty="0"/>
              <a:t>, hobbies, and individual preferences play a significant role. For example, </a:t>
            </a:r>
            <a:r>
              <a:rPr lang="en-US" dirty="0" smtClean="0"/>
              <a:t>         someone </a:t>
            </a:r>
            <a:r>
              <a:rPr lang="en-US" dirty="0"/>
              <a:t>interested in history may be motivated to visit historical sites</a:t>
            </a:r>
            <a:r>
              <a:rPr lang="en-US" dirty="0" smtClean="0"/>
              <a:t>.</a:t>
            </a:r>
          </a:p>
          <a:p>
            <a:pPr marL="0" indent="0">
              <a:buNone/>
            </a:pPr>
            <a:endParaRPr lang="en-US" b="1" dirty="0">
              <a:latin typeface="Century Gothic" panose="020B0502020202020204" pitchFamily="34" charset="0"/>
            </a:endParaRPr>
          </a:p>
          <a:p>
            <a:pPr marL="0" indent="0">
              <a:buNone/>
            </a:pPr>
            <a:r>
              <a:rPr lang="en-US" b="1" dirty="0">
                <a:latin typeface="Century Gothic" panose="020B0502020202020204" pitchFamily="34" charset="0"/>
              </a:rPr>
              <a:t>Cultural and Social Influences:</a:t>
            </a:r>
            <a:endParaRPr lang="en-US" dirty="0">
              <a:latin typeface="Century Gothic" panose="020B0502020202020204" pitchFamily="34" charset="0"/>
            </a:endParaRPr>
          </a:p>
          <a:p>
            <a:pPr marL="0" indent="0">
              <a:buNone/>
            </a:pPr>
            <a:r>
              <a:rPr lang="en-US" dirty="0"/>
              <a:t>Cultural background, family influences, and social circles can impact travel motivation. Family traditions, social trends, or recommendations from friends may influence travel decisions</a:t>
            </a:r>
            <a:r>
              <a:rPr lang="en-US" dirty="0" smtClean="0"/>
              <a:t>.</a:t>
            </a:r>
          </a:p>
          <a:p>
            <a:pPr marL="0" indent="0">
              <a:buNone/>
            </a:pPr>
            <a:endParaRPr lang="en-US" dirty="0"/>
          </a:p>
          <a:p>
            <a:pPr marL="0" indent="0">
              <a:buNone/>
            </a:pPr>
            <a:r>
              <a:rPr lang="en-US" b="1" dirty="0">
                <a:latin typeface="Century Gothic" panose="020B0502020202020204" pitchFamily="34" charset="0"/>
              </a:rPr>
              <a:t>Work and Business Commitments:</a:t>
            </a:r>
            <a:endParaRPr lang="en-US" dirty="0">
              <a:latin typeface="Century Gothic" panose="020B0502020202020204" pitchFamily="34" charset="0"/>
            </a:endParaRPr>
          </a:p>
          <a:p>
            <a:pPr marL="0" indent="0">
              <a:buNone/>
            </a:pPr>
            <a:r>
              <a:rPr lang="en-US" dirty="0"/>
              <a:t>Work-related factors, such as business trips, conferences, or career-related travel, can influence travel decisions.</a:t>
            </a:r>
          </a:p>
          <a:p>
            <a:pPr marL="0" indent="0">
              <a:buNone/>
            </a:pPr>
            <a:endParaRPr lang="en-US" dirty="0"/>
          </a:p>
          <a:p>
            <a:pPr marL="0" indent="0">
              <a:buNone/>
            </a:pPr>
            <a:endParaRPr lang="en-US" b="1" dirty="0">
              <a:latin typeface="Century Gothic" panose="020B0502020202020204" pitchFamily="34" charset="0"/>
            </a:endParaRPr>
          </a:p>
        </p:txBody>
      </p:sp>
    </p:spTree>
    <p:extLst>
      <p:ext uri="{BB962C8B-B14F-4D97-AF65-F5344CB8AC3E}">
        <p14:creationId xmlns:p14="http://schemas.microsoft.com/office/powerpoint/2010/main" val="13473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71418"/>
            <a:ext cx="9601200" cy="5264726"/>
          </a:xfrm>
        </p:spPr>
        <p:txBody>
          <a:bodyPr/>
          <a:lstStyle/>
          <a:p>
            <a:pPr marL="0" indent="0">
              <a:buNone/>
            </a:pPr>
            <a:r>
              <a:rPr lang="en-US" b="1" dirty="0">
                <a:latin typeface="Century Gothic" panose="020B0502020202020204" pitchFamily="34" charset="0"/>
              </a:rPr>
              <a:t>Economic Considerations:</a:t>
            </a:r>
          </a:p>
          <a:p>
            <a:pPr marL="0" indent="0">
              <a:buNone/>
            </a:pPr>
            <a:r>
              <a:rPr lang="en-US" dirty="0"/>
              <a:t>Financial factors, such as the cost of travel and available budget, can greatly impact travel decisions. Economic conditions and the affordability of destinations play a role</a:t>
            </a:r>
            <a:r>
              <a:rPr lang="en-US" dirty="0" smtClean="0"/>
              <a:t>.</a:t>
            </a:r>
          </a:p>
          <a:p>
            <a:endParaRPr lang="en-US" dirty="0"/>
          </a:p>
          <a:p>
            <a:pPr marL="0" indent="0">
              <a:buNone/>
            </a:pPr>
            <a:r>
              <a:rPr lang="en-US" b="1" dirty="0">
                <a:latin typeface="Century Gothic" panose="020B0502020202020204" pitchFamily="34" charset="0"/>
              </a:rPr>
              <a:t>Life Stage and Lifestyle:</a:t>
            </a:r>
            <a:endParaRPr lang="en-US" dirty="0">
              <a:latin typeface="Century Gothic" panose="020B0502020202020204" pitchFamily="34" charset="0"/>
            </a:endParaRPr>
          </a:p>
          <a:p>
            <a:pPr marL="0" indent="0">
              <a:buNone/>
            </a:pPr>
            <a:r>
              <a:rPr lang="en-US" dirty="0"/>
              <a:t>Life events, such as weddings, graduations, or retirement, can influence travel decisions. Additionally, lifestyle choices, such as a preference for an active or leisurely lifestyle, play a role.</a:t>
            </a:r>
          </a:p>
          <a:p>
            <a:endParaRPr lang="en-US" dirty="0" smtClean="0"/>
          </a:p>
          <a:p>
            <a:pPr marL="0" indent="0">
              <a:buNone/>
            </a:pPr>
            <a:r>
              <a:rPr lang="en-US" b="1" dirty="0">
                <a:latin typeface="Century Gothic" panose="020B0502020202020204" pitchFamily="34" charset="0"/>
              </a:rPr>
              <a:t>Psychological Factors:</a:t>
            </a:r>
            <a:endParaRPr lang="en-US" dirty="0">
              <a:latin typeface="Century Gothic" panose="020B0502020202020204" pitchFamily="34" charset="0"/>
            </a:endParaRPr>
          </a:p>
          <a:p>
            <a:pPr marL="0" indent="0">
              <a:buNone/>
            </a:pPr>
            <a:r>
              <a:rPr lang="en-US" dirty="0"/>
              <a:t>Psychological needs and motivations, such as the desire for relaxation, adventure, or personal growth, can strongly influence travel decisions.</a:t>
            </a:r>
          </a:p>
          <a:p>
            <a:endParaRPr lang="en-US" dirty="0"/>
          </a:p>
        </p:txBody>
      </p:sp>
    </p:spTree>
    <p:extLst>
      <p:ext uri="{BB962C8B-B14F-4D97-AF65-F5344CB8AC3E}">
        <p14:creationId xmlns:p14="http://schemas.microsoft.com/office/powerpoint/2010/main" val="98526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71418"/>
            <a:ext cx="9601200" cy="5218546"/>
          </a:xfrm>
        </p:spPr>
        <p:txBody>
          <a:bodyPr/>
          <a:lstStyle/>
          <a:p>
            <a:pPr marL="0" indent="0">
              <a:buNone/>
            </a:pPr>
            <a:r>
              <a:rPr lang="en-US" b="1" dirty="0">
                <a:latin typeface="Century Gothic" panose="020B0502020202020204" pitchFamily="34" charset="0"/>
              </a:rPr>
              <a:t>Technology and Information:</a:t>
            </a:r>
            <a:endParaRPr lang="en-US" dirty="0">
              <a:latin typeface="Century Gothic" panose="020B0502020202020204" pitchFamily="34" charset="0"/>
            </a:endParaRPr>
          </a:p>
          <a:p>
            <a:pPr marL="0" indent="0">
              <a:buNone/>
            </a:pPr>
            <a:r>
              <a:rPr lang="en-US" dirty="0"/>
              <a:t>Access to information through technology, including online reviews, social media, and travel apps, can shape travel motivation by providing insights into destinations and experiences</a:t>
            </a:r>
            <a:r>
              <a:rPr lang="en-US" dirty="0" smtClean="0"/>
              <a:t>.</a:t>
            </a:r>
          </a:p>
          <a:p>
            <a:endParaRPr lang="en-US" dirty="0"/>
          </a:p>
          <a:p>
            <a:pPr marL="0" indent="0">
              <a:buNone/>
            </a:pPr>
            <a:r>
              <a:rPr lang="en-US" b="1" dirty="0">
                <a:latin typeface="Century Gothic" panose="020B0502020202020204" pitchFamily="34" charset="0"/>
              </a:rPr>
              <a:t>Special Events and Celebrations:</a:t>
            </a:r>
            <a:endParaRPr lang="en-US" dirty="0">
              <a:latin typeface="Century Gothic" panose="020B0502020202020204" pitchFamily="34" charset="0"/>
            </a:endParaRPr>
          </a:p>
          <a:p>
            <a:pPr marL="0" indent="0">
              <a:buNone/>
            </a:pPr>
            <a:r>
              <a:rPr lang="en-US" dirty="0"/>
              <a:t>Special occasions, such as anniversaries, birthdays, or cultural celebrations, can be a motivating factor for travel</a:t>
            </a:r>
            <a:r>
              <a:rPr lang="en-US" dirty="0" smtClean="0"/>
              <a:t>.</a:t>
            </a:r>
          </a:p>
          <a:p>
            <a:pPr marL="0" indent="0">
              <a:buNone/>
            </a:pPr>
            <a:endParaRPr lang="en-US" dirty="0"/>
          </a:p>
          <a:p>
            <a:pPr marL="0" indent="0">
              <a:buNone/>
            </a:pPr>
            <a:r>
              <a:rPr lang="en-US" dirty="0"/>
              <a:t>In conclusion, travel motivation is a complex interplay of various factors that shape an individual's decision to embark on a journey. Personal preferences, cultural influences, economic considerations, psychological needs, and other elements contribute to the diverse motivations behind travel.</a:t>
            </a:r>
          </a:p>
          <a:p>
            <a:endParaRPr lang="en-US" dirty="0" smtClean="0"/>
          </a:p>
          <a:p>
            <a:pPr marL="0" indent="0">
              <a:buNone/>
            </a:pPr>
            <a:endParaRPr lang="en-US" dirty="0"/>
          </a:p>
        </p:txBody>
      </p:sp>
    </p:spTree>
    <p:extLst>
      <p:ext uri="{BB962C8B-B14F-4D97-AF65-F5344CB8AC3E}">
        <p14:creationId xmlns:p14="http://schemas.microsoft.com/office/powerpoint/2010/main" val="244034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xmlns=""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2" name="Rectangle 21">
            <a:extLst>
              <a:ext uri="{FF2B5EF4-FFF2-40B4-BE49-F238E27FC236}">
                <a16:creationId xmlns:a16="http://schemas.microsoft.com/office/drawing/2014/main" xmlns="" id="{6D043292-708B-4F69-AE72-8FB56C6E8E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F3F6C66-D6D7-4A72-9928-967AEA400766}"/>
              </a:ext>
            </a:extLst>
          </p:cNvPr>
          <p:cNvSpPr>
            <a:spLocks noGrp="1"/>
          </p:cNvSpPr>
          <p:nvPr>
            <p:ph type="title"/>
          </p:nvPr>
        </p:nvSpPr>
        <p:spPr>
          <a:xfrm>
            <a:off x="5100824" y="685800"/>
            <a:ext cx="6176776" cy="1485900"/>
          </a:xfrm>
        </p:spPr>
        <p:txBody>
          <a:bodyPr>
            <a:normAutofit/>
          </a:bodyPr>
          <a:lstStyle/>
          <a:p>
            <a:r>
              <a:rPr lang="en-US" dirty="0"/>
              <a:t>Make a Plan</a:t>
            </a:r>
          </a:p>
        </p:txBody>
      </p:sp>
      <p:pic>
        <p:nvPicPr>
          <p:cNvPr id="8" name="Picture 7" descr="Person carrying rolling luggage">
            <a:extLst>
              <a:ext uri="{FF2B5EF4-FFF2-40B4-BE49-F238E27FC236}">
                <a16:creationId xmlns:a16="http://schemas.microsoft.com/office/drawing/2014/main" xmlns="" id="{3E07AA5F-8072-9541-85CB-0C9A4C1EBCD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r="47" b="-2"/>
          <a:stretch/>
        </p:blipFill>
        <p:spPr>
          <a:xfrm>
            <a:off x="20" y="10"/>
            <a:ext cx="4379956" cy="3428990"/>
          </a:xfrm>
          <a:prstGeom prst="rect">
            <a:avLst/>
          </a:prstGeom>
        </p:spPr>
      </p:pic>
      <p:pic>
        <p:nvPicPr>
          <p:cNvPr id="4" name="Picture 3" descr="Woman looking at mountains">
            <a:extLst>
              <a:ext uri="{FF2B5EF4-FFF2-40B4-BE49-F238E27FC236}">
                <a16:creationId xmlns:a16="http://schemas.microsoft.com/office/drawing/2014/main" xmlns="" id="{2A8AB22A-14EA-F842-BE52-8E0EC555C53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t="123" r="2" b="2"/>
          <a:stretch/>
        </p:blipFill>
        <p:spPr>
          <a:xfrm>
            <a:off x="20" y="3429000"/>
            <a:ext cx="4373525" cy="3429000"/>
          </a:xfrm>
          <a:prstGeom prst="rect">
            <a:avLst/>
          </a:prstGeom>
        </p:spPr>
      </p:pic>
      <p:sp>
        <p:nvSpPr>
          <p:cNvPr id="24" name="Rectangle 23">
            <a:extLst>
              <a:ext uri="{FF2B5EF4-FFF2-40B4-BE49-F238E27FC236}">
                <a16:creationId xmlns:a16="http://schemas.microsoft.com/office/drawing/2014/main" xmlns="" id="{9F01DDB9-C75C-44C2-9331-356EAF9C0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72C017B3-7B7A-4C5A-A3E9-09EC1428BC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descr="Linear process SmartArt graphic">
            <a:extLst>
              <a:ext uri="{FF2B5EF4-FFF2-40B4-BE49-F238E27FC236}">
                <a16:creationId xmlns:a16="http://schemas.microsoft.com/office/drawing/2014/main" xmlns="" id="{331726FD-249E-4EF7-80AF-0F3F058533F5}"/>
              </a:ext>
            </a:extLst>
          </p:cNvPr>
          <p:cNvGraphicFramePr>
            <a:graphicFrameLocks noGrp="1" noChangeAspect="1"/>
          </p:cNvGraphicFramePr>
          <p:nvPr>
            <p:ph idx="1"/>
            <p:extLst>
              <p:ext uri="{D42A27DB-BD31-4B8C-83A1-F6EECF244321}">
                <p14:modId xmlns:p14="http://schemas.microsoft.com/office/powerpoint/2010/main" val="3809871815"/>
              </p:ext>
            </p:extLst>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xmlns=""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xmlns=""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xmlns=""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xmlns=""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2.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6722C5-B529-4491-808D-2D5A0D242BA3}">
  <ds:schemaRefs>
    <ds:schemaRef ds:uri="http://purl.org/dc/elements/1.1/"/>
    <ds:schemaRef ds:uri="http://schemas.openxmlformats.org/package/2006/metadata/core-properties"/>
    <ds:schemaRef ds:uri="http://schemas.microsoft.com/office/infopath/2007/PartnerControls"/>
    <ds:schemaRef ds:uri="71af3243-3dd4-4a8d-8c0d-dd76da1f02a5"/>
    <ds:schemaRef ds:uri="http://purl.org/dc/terms/"/>
    <ds:schemaRef ds:uri="http://schemas.microsoft.com/office/2006/documentManagement/types"/>
    <ds:schemaRef ds:uri="http://purl.org/dc/dcmitype/"/>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437</Words>
  <Application>Microsoft Office PowerPoint</Application>
  <PresentationFormat>Widescreen</PresentationFormat>
  <Paragraphs>39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Franklin Gothic Book</vt:lpstr>
      <vt:lpstr>Times New Roman</vt:lpstr>
      <vt:lpstr>Crop</vt:lpstr>
      <vt:lpstr>Travel motivation and the factor affecting the travel motivation</vt:lpstr>
      <vt:lpstr>TRAVEL MOTIVATION</vt:lpstr>
      <vt:lpstr>FACTOR AFFECTING TRAVEL MOTIVATION</vt:lpstr>
      <vt:lpstr>PowerPoint Presentation</vt:lpstr>
      <vt:lpstr>PowerPoint Presentation</vt:lpstr>
      <vt:lpstr>Make a Plan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2023-11-25T15:02:52Z</dcterms:created>
  <dcterms:modified xsi:type="dcterms:W3CDTF">2023-11-25T15:21:21Z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