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61" r:id="rId4"/>
    <p:sldId id="262" r:id="rId5"/>
    <p:sldId id="263" r:id="rId6"/>
    <p:sldId id="264" r:id="rId8"/>
    <p:sldId id="265" r:id="rId9"/>
    <p:sldId id="266" r:id="rId10"/>
    <p:sldId id="267" r:id="rId11"/>
    <p:sldId id="268" r:id="rId12"/>
    <p:sldId id="269" r:id="rId13"/>
    <p:sldId id="270" r:id="rId14"/>
    <p:sldId id="281" r:id="rId15"/>
    <p:sldId id="271" r:id="rId16"/>
    <p:sldId id="272" r:id="rId17"/>
    <p:sldId id="273" r:id="rId18"/>
    <p:sldId id="274" r:id="rId19"/>
    <p:sldId id="277" r:id="rId20"/>
    <p:sldId id="292" r:id="rId21"/>
    <p:sldId id="275" r:id="rId22"/>
    <p:sldId id="278" r:id="rId23"/>
    <p:sldId id="290"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EB7EB8B-E6AE-4EEA-9000-C0C9E44655D4}" type="slidenum">
              <a:rPr lang="en-IN" smtClean="0"/>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361EEE-B0DA-43D4-BEA0-CAEA4B34BDF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B7EB8B-E6AE-4EEA-9000-C0C9E44655D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B7EB8B-E6AE-4EEA-9000-C0C9E44655D4}" type="slidenum">
              <a:rPr lang="en-IN" smtClean="0"/>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B7EB8B-E6AE-4EEA-9000-C0C9E44655D4}" type="slidenum">
              <a:rPr lang="en-IN" smtClean="0"/>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B7EB8B-E6AE-4EEA-9000-C0C9E44655D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B7EB8B-E6AE-4EEA-9000-C0C9E44655D4}" type="slidenum">
              <a:rPr lang="en-IN" smtClean="0"/>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B7EB8B-E6AE-4EEA-9000-C0C9E44655D4}" type="slidenum">
              <a:rPr lang="en-IN" smtClean="0"/>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B7EB8B-E6AE-4EEA-9000-C0C9E44655D4}"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B7EB8B-E6AE-4EEA-9000-C0C9E44655D4}" type="slidenum">
              <a:rPr lang="en-IN" smtClean="0"/>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B7EB8B-E6AE-4EEA-9000-C0C9E44655D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B7EB8B-E6AE-4EEA-9000-C0C9E44655D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361EEE-B0DA-43D4-BEA0-CAEA4B34BD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B7EB8B-E6AE-4EEA-9000-C0C9E44655D4}" type="slidenum">
              <a:rPr lang="en-IN" smtClean="0"/>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361EEE-B0DA-43D4-BEA0-CAEA4B34BDF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B7EB8B-E6AE-4EEA-9000-C0C9E44655D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D361EEE-B0DA-43D4-BEA0-CAEA4B34BDF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B7EB8B-E6AE-4EEA-9000-C0C9E44655D4}" type="slidenum">
              <a:rPr lang="en-IN" smtClean="0"/>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361EEE-B0DA-43D4-BEA0-CAEA4B34BDF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B7EB8B-E6AE-4EEA-9000-C0C9E44655D4}"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61EEE-B0DA-43D4-BEA0-CAEA4B34BDF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B7EB8B-E6AE-4EEA-9000-C0C9E44655D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361EEE-B0DA-43D4-BEA0-CAEA4B34BDF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B7EB8B-E6AE-4EEA-9000-C0C9E44655D4}" type="slidenum">
              <a:rPr lang="en-IN" smtClean="0"/>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361EEE-B0DA-43D4-BEA0-CAEA4B34BDF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B7EB8B-E6AE-4EEA-9000-C0C9E44655D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4.png"/><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361EEE-B0DA-43D4-BEA0-CAEA4B34BDF3}" type="datetimeFigureOut">
              <a:rPr lang="en-IN" smtClean="0"/>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B7EB8B-E6AE-4EEA-9000-C0C9E44655D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08685" y="4286250"/>
            <a:ext cx="10375265" cy="1515110"/>
          </a:xfrm>
        </p:spPr>
        <p:txBody>
          <a:bodyPr>
            <a:normAutofit fontScale="90000"/>
          </a:bodyPr>
          <a:lstStyle/>
          <a:p>
            <a:r>
              <a:rPr lang="en-US" altLang="en-IN" dirty="0"/>
              <a:t>Shortest path using Dijkstra Algorithms</a:t>
            </a:r>
            <a:endParaRPr lang="en-US" altLang="en-IN" dirty="0"/>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384982" y="701017"/>
            <a:ext cx="2928958" cy="3375445"/>
          </a:xfrm>
          <a:prstGeom prst="rect">
            <a:avLst/>
          </a:prstGeom>
          <a:ln>
            <a:noFill/>
          </a:ln>
          <a:effectLst>
            <a:outerShdw blurRad="292100" dist="139700" dir="2700000" algn="tl" rotWithShape="0">
              <a:srgbClr val="333333">
                <a:alpha val="65000"/>
              </a:srgbClr>
            </a:outerShdw>
          </a:effectLst>
        </p:spPr>
      </p:pic>
      <p:sp>
        <p:nvSpPr>
          <p:cNvPr id="4" name="Text Box 3"/>
          <p:cNvSpPr txBox="1"/>
          <p:nvPr/>
        </p:nvSpPr>
        <p:spPr>
          <a:xfrm>
            <a:off x="6804660" y="5639435"/>
            <a:ext cx="4660900" cy="1076325"/>
          </a:xfrm>
          <a:prstGeom prst="rect">
            <a:avLst/>
          </a:prstGeom>
          <a:noFill/>
        </p:spPr>
        <p:txBody>
          <a:bodyPr wrap="square" rtlCol="0">
            <a:spAutoFit/>
          </a:bodyPr>
          <a:p>
            <a:r>
              <a:rPr lang="en-US" sz="2000" b="1" dirty="0" smtClean="0">
                <a:sym typeface="+mn-ea"/>
              </a:rPr>
              <a:t>Presented By- </a:t>
            </a:r>
            <a:r>
              <a:rPr lang="en-US" sz="2400" b="1" dirty="0" err="1" smtClean="0">
                <a:sym typeface="+mn-ea"/>
              </a:rPr>
              <a:t>Pappu</a:t>
            </a:r>
            <a:r>
              <a:rPr lang="en-US" sz="2400" b="1" dirty="0" smtClean="0">
                <a:sym typeface="+mn-ea"/>
              </a:rPr>
              <a:t> Kumar</a:t>
            </a:r>
            <a:endParaRPr lang="en-US" sz="2000" dirty="0" smtClean="0"/>
          </a:p>
          <a:p>
            <a:endParaRPr lang="en-US" sz="2000" b="1" dirty="0" smtClean="0"/>
          </a:p>
          <a:p>
            <a:endParaRPr lang="en-US" sz="2000" b="1" dirty="0" smtClean="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2" grpId="1" animBg="1"/>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Oval 8"/>
          <p:cNvSpPr/>
          <p:nvPr/>
        </p:nvSpPr>
        <p:spPr>
          <a:xfrm>
            <a:off x="2287905" y="166433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1</a:t>
            </a:r>
            <a:endParaRPr lang="en-US" sz="3600" b="1"/>
          </a:p>
        </p:txBody>
      </p:sp>
      <p:sp>
        <p:nvSpPr>
          <p:cNvPr id="10" name="Oval 9"/>
          <p:cNvSpPr/>
          <p:nvPr/>
        </p:nvSpPr>
        <p:spPr>
          <a:xfrm>
            <a:off x="2287905" y="4378960"/>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7</a:t>
            </a:r>
            <a:endParaRPr lang="en-US" sz="3600" b="1"/>
          </a:p>
        </p:txBody>
      </p:sp>
      <p:sp>
        <p:nvSpPr>
          <p:cNvPr id="11" name="Oval 10"/>
          <p:cNvSpPr/>
          <p:nvPr/>
        </p:nvSpPr>
        <p:spPr>
          <a:xfrm>
            <a:off x="954405" y="301434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0</a:t>
            </a:r>
            <a:endParaRPr lang="en-US" sz="3200" b="1"/>
          </a:p>
        </p:txBody>
      </p:sp>
      <p:cxnSp>
        <p:nvCxnSpPr>
          <p:cNvPr id="12" name="Straight Connector 11"/>
          <p:cNvCxnSpPr>
            <a:stCxn id="11" idx="7"/>
            <a:endCxn id="9" idx="3"/>
          </p:cNvCxnSpPr>
          <p:nvPr/>
        </p:nvCxnSpPr>
        <p:spPr>
          <a:xfrm flipV="1">
            <a:off x="1701165" y="2372995"/>
            <a:ext cx="715010" cy="7626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0" idx="1"/>
          </p:cNvCxnSpPr>
          <p:nvPr/>
        </p:nvCxnSpPr>
        <p:spPr>
          <a:xfrm>
            <a:off x="1701165" y="3723005"/>
            <a:ext cx="715010" cy="7772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1141095" y="2462530"/>
            <a:ext cx="328930" cy="583565"/>
          </a:xfrm>
          <a:prstGeom prst="rect">
            <a:avLst/>
          </a:prstGeom>
          <a:noFill/>
        </p:spPr>
        <p:txBody>
          <a:bodyPr wrap="square" rtlCol="0">
            <a:spAutoFit/>
          </a:bodyPr>
          <a:p>
            <a:r>
              <a:rPr lang="en-US" sz="3200" b="1">
                <a:solidFill>
                  <a:srgbClr val="0070C0"/>
                </a:solidFill>
              </a:rPr>
              <a:t>0</a:t>
            </a:r>
            <a:endParaRPr lang="en-US" sz="3200" b="1">
              <a:solidFill>
                <a:srgbClr val="0070C0"/>
              </a:solidFill>
            </a:endParaRPr>
          </a:p>
        </p:txBody>
      </p:sp>
      <p:sp>
        <p:nvSpPr>
          <p:cNvPr id="17" name="Text Box 16"/>
          <p:cNvSpPr txBox="1"/>
          <p:nvPr/>
        </p:nvSpPr>
        <p:spPr>
          <a:xfrm>
            <a:off x="2447290" y="5096510"/>
            <a:ext cx="715645" cy="645160"/>
          </a:xfrm>
          <a:prstGeom prst="rect">
            <a:avLst/>
          </a:prstGeom>
          <a:noFill/>
        </p:spPr>
        <p:txBody>
          <a:bodyPr wrap="square" rtlCol="0">
            <a:spAutoFit/>
          </a:bodyPr>
          <a:p>
            <a:r>
              <a:rPr lang="en-US" sz="3600" b="1">
                <a:solidFill>
                  <a:srgbClr val="0070C0"/>
                </a:solidFill>
                <a:sym typeface="+mn-ea"/>
              </a:rPr>
              <a:t>8</a:t>
            </a:r>
            <a:endParaRPr lang="en-US" sz="3600" b="1">
              <a:solidFill>
                <a:srgbClr val="0070C0"/>
              </a:solidFill>
              <a:sym typeface="+mn-ea"/>
            </a:endParaRPr>
          </a:p>
        </p:txBody>
      </p:sp>
      <p:sp>
        <p:nvSpPr>
          <p:cNvPr id="18" name="Oval 17"/>
          <p:cNvSpPr/>
          <p:nvPr/>
        </p:nvSpPr>
        <p:spPr>
          <a:xfrm>
            <a:off x="4263390" y="1655445"/>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2</a:t>
            </a:r>
            <a:endParaRPr lang="en-US" sz="3600" b="1"/>
          </a:p>
        </p:txBody>
      </p:sp>
      <p:cxnSp>
        <p:nvCxnSpPr>
          <p:cNvPr id="27" name="Straight Connector 26"/>
          <p:cNvCxnSpPr>
            <a:stCxn id="9" idx="6"/>
            <a:endCxn id="18" idx="2"/>
          </p:cNvCxnSpPr>
          <p:nvPr/>
        </p:nvCxnSpPr>
        <p:spPr>
          <a:xfrm flipV="1">
            <a:off x="3162935" y="2070735"/>
            <a:ext cx="1100455" cy="889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2461895" y="1224280"/>
            <a:ext cx="687070" cy="521970"/>
          </a:xfrm>
          <a:prstGeom prst="rect">
            <a:avLst/>
          </a:prstGeom>
          <a:noFill/>
        </p:spPr>
        <p:txBody>
          <a:bodyPr wrap="square" rtlCol="0">
            <a:spAutoFit/>
          </a:bodyPr>
          <a:p>
            <a:r>
              <a:rPr lang="en-US" sz="2800" b="1">
                <a:solidFill>
                  <a:srgbClr val="0070C0"/>
                </a:solidFill>
              </a:rPr>
              <a:t>4</a:t>
            </a:r>
            <a:endParaRPr lang="en-US" sz="2800" b="1">
              <a:solidFill>
                <a:srgbClr val="0070C0"/>
              </a:solidFill>
            </a:endParaRPr>
          </a:p>
        </p:txBody>
      </p:sp>
      <p:sp>
        <p:nvSpPr>
          <p:cNvPr id="31" name="Text Box 30"/>
          <p:cNvSpPr txBox="1"/>
          <p:nvPr/>
        </p:nvSpPr>
        <p:spPr>
          <a:xfrm>
            <a:off x="4262755" y="1162685"/>
            <a:ext cx="1063625" cy="583565"/>
          </a:xfrm>
          <a:prstGeom prst="rect">
            <a:avLst/>
          </a:prstGeom>
          <a:noFill/>
        </p:spPr>
        <p:txBody>
          <a:bodyPr wrap="square" rtlCol="0">
            <a:spAutoFit/>
          </a:bodyPr>
          <a:p>
            <a:r>
              <a:rPr lang="en-US" sz="3200" b="1">
                <a:solidFill>
                  <a:srgbClr val="0070C0"/>
                </a:solidFill>
                <a:sym typeface="+mn-ea"/>
              </a:rPr>
              <a:t>12</a:t>
            </a:r>
            <a:endParaRPr lang="en-US" sz="3200" b="1">
              <a:solidFill>
                <a:srgbClr val="0070C0"/>
              </a:solidFill>
              <a:sym typeface="+mn-ea"/>
            </a:endParaRPr>
          </a:p>
        </p:txBody>
      </p:sp>
      <p:sp>
        <p:nvSpPr>
          <p:cNvPr id="32" name="Oval 31"/>
          <p:cNvSpPr/>
          <p:nvPr/>
        </p:nvSpPr>
        <p:spPr>
          <a:xfrm>
            <a:off x="4262755" y="4377690"/>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6</a:t>
            </a:r>
            <a:endParaRPr lang="en-US" sz="3600" b="1"/>
          </a:p>
        </p:txBody>
      </p:sp>
      <p:sp>
        <p:nvSpPr>
          <p:cNvPr id="33" name="Oval 32"/>
          <p:cNvSpPr/>
          <p:nvPr/>
        </p:nvSpPr>
        <p:spPr>
          <a:xfrm>
            <a:off x="4263390" y="3025140"/>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8</a:t>
            </a:r>
            <a:endParaRPr lang="en-US" sz="3600" b="1"/>
          </a:p>
        </p:txBody>
      </p:sp>
      <p:cxnSp>
        <p:nvCxnSpPr>
          <p:cNvPr id="53" name="Straight Connector 52"/>
          <p:cNvCxnSpPr>
            <a:stCxn id="10" idx="6"/>
            <a:endCxn id="32" idx="2"/>
          </p:cNvCxnSpPr>
          <p:nvPr/>
        </p:nvCxnSpPr>
        <p:spPr>
          <a:xfrm flipV="1">
            <a:off x="3162935" y="4792980"/>
            <a:ext cx="1099820" cy="1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 Box 83"/>
          <p:cNvSpPr txBox="1"/>
          <p:nvPr/>
        </p:nvSpPr>
        <p:spPr>
          <a:xfrm>
            <a:off x="4262755" y="5210175"/>
            <a:ext cx="1322705" cy="645160"/>
          </a:xfrm>
          <a:prstGeom prst="rect">
            <a:avLst/>
          </a:prstGeom>
          <a:noFill/>
        </p:spPr>
        <p:txBody>
          <a:bodyPr wrap="square" rtlCol="0">
            <a:spAutoFit/>
          </a:bodyPr>
          <a:p>
            <a:r>
              <a:rPr lang="en-US" sz="3600" b="1">
                <a:solidFill>
                  <a:srgbClr val="0070C0"/>
                </a:solidFill>
                <a:sym typeface="+mn-ea"/>
              </a:rPr>
              <a:t>9</a:t>
            </a:r>
            <a:r>
              <a:rPr lang="en-US" sz="1600" b="1">
                <a:solidFill>
                  <a:srgbClr val="0070C0"/>
                </a:solidFill>
                <a:sym typeface="+mn-ea"/>
              </a:rPr>
              <a:t>(min)</a:t>
            </a:r>
            <a:endParaRPr lang="en-US" sz="1600" b="1">
              <a:solidFill>
                <a:srgbClr val="0070C0"/>
              </a:solidFill>
              <a:sym typeface="+mn-ea"/>
            </a:endParaRPr>
          </a:p>
        </p:txBody>
      </p:sp>
      <p:sp>
        <p:nvSpPr>
          <p:cNvPr id="86" name="Text Box 85"/>
          <p:cNvSpPr txBox="1"/>
          <p:nvPr/>
        </p:nvSpPr>
        <p:spPr>
          <a:xfrm>
            <a:off x="4306570" y="2615565"/>
            <a:ext cx="831850" cy="521970"/>
          </a:xfrm>
          <a:prstGeom prst="rect">
            <a:avLst/>
          </a:prstGeom>
          <a:noFill/>
        </p:spPr>
        <p:txBody>
          <a:bodyPr wrap="square" rtlCol="0">
            <a:spAutoFit/>
          </a:bodyPr>
          <a:p>
            <a:r>
              <a:rPr lang="en-US" sz="2800" b="1">
                <a:solidFill>
                  <a:srgbClr val="0070C0"/>
                </a:solidFill>
                <a:sym typeface="+mn-ea"/>
              </a:rPr>
              <a:t>15</a:t>
            </a:r>
            <a:endParaRPr lang="en-US" sz="2800" b="1">
              <a:solidFill>
                <a:srgbClr val="0070C0"/>
              </a:solidFill>
              <a:sym typeface="+mn-ea"/>
            </a:endParaRPr>
          </a:p>
        </p:txBody>
      </p:sp>
      <p:cxnSp>
        <p:nvCxnSpPr>
          <p:cNvPr id="34" name="Straight Connector 33"/>
          <p:cNvCxnSpPr>
            <a:stCxn id="10" idx="7"/>
            <a:endCxn id="33" idx="3"/>
          </p:cNvCxnSpPr>
          <p:nvPr/>
        </p:nvCxnSpPr>
        <p:spPr>
          <a:xfrm flipV="1">
            <a:off x="3034665" y="3733800"/>
            <a:ext cx="1356995" cy="76644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7466330" y="1675130"/>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1</a:t>
            </a:r>
            <a:endParaRPr lang="en-US" sz="3600" b="1"/>
          </a:p>
        </p:txBody>
      </p:sp>
      <p:sp>
        <p:nvSpPr>
          <p:cNvPr id="5" name="Oval 4"/>
          <p:cNvSpPr/>
          <p:nvPr/>
        </p:nvSpPr>
        <p:spPr>
          <a:xfrm>
            <a:off x="7466330" y="438975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7</a:t>
            </a:r>
            <a:endParaRPr lang="en-US" sz="3600" b="1"/>
          </a:p>
        </p:txBody>
      </p:sp>
      <p:sp>
        <p:nvSpPr>
          <p:cNvPr id="6" name="Oval 5"/>
          <p:cNvSpPr/>
          <p:nvPr/>
        </p:nvSpPr>
        <p:spPr>
          <a:xfrm>
            <a:off x="6132830" y="3025140"/>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0</a:t>
            </a:r>
            <a:endParaRPr lang="en-US" sz="3200" b="1"/>
          </a:p>
        </p:txBody>
      </p:sp>
      <p:cxnSp>
        <p:nvCxnSpPr>
          <p:cNvPr id="7" name="Straight Connector 6"/>
          <p:cNvCxnSpPr>
            <a:stCxn id="6" idx="7"/>
            <a:endCxn id="4" idx="3"/>
          </p:cNvCxnSpPr>
          <p:nvPr/>
        </p:nvCxnSpPr>
        <p:spPr>
          <a:xfrm flipV="1">
            <a:off x="6879590" y="2383790"/>
            <a:ext cx="715010" cy="7626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5"/>
            <a:endCxn id="5" idx="1"/>
          </p:cNvCxnSpPr>
          <p:nvPr/>
        </p:nvCxnSpPr>
        <p:spPr>
          <a:xfrm>
            <a:off x="6879590" y="3733800"/>
            <a:ext cx="715010" cy="7772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6879590" y="2104390"/>
            <a:ext cx="586740" cy="521970"/>
          </a:xfrm>
          <a:prstGeom prst="rect">
            <a:avLst/>
          </a:prstGeom>
          <a:noFill/>
        </p:spPr>
        <p:txBody>
          <a:bodyPr wrap="square" rtlCol="0">
            <a:spAutoFit/>
          </a:bodyPr>
          <a:p>
            <a:r>
              <a:rPr lang="en-US" sz="2800" b="1"/>
              <a:t>4</a:t>
            </a:r>
            <a:endParaRPr lang="en-US" sz="2800" b="1"/>
          </a:p>
        </p:txBody>
      </p:sp>
      <p:sp>
        <p:nvSpPr>
          <p:cNvPr id="20" name="Text Box 19"/>
          <p:cNvSpPr txBox="1"/>
          <p:nvPr/>
        </p:nvSpPr>
        <p:spPr>
          <a:xfrm>
            <a:off x="6908800" y="4060825"/>
            <a:ext cx="543560" cy="583565"/>
          </a:xfrm>
          <a:prstGeom prst="rect">
            <a:avLst/>
          </a:prstGeom>
          <a:noFill/>
        </p:spPr>
        <p:txBody>
          <a:bodyPr wrap="square" rtlCol="0">
            <a:spAutoFit/>
          </a:bodyPr>
          <a:p>
            <a:r>
              <a:rPr lang="en-US" sz="3200" b="1"/>
              <a:t>8</a:t>
            </a:r>
            <a:endParaRPr lang="en-US" sz="3200" b="1"/>
          </a:p>
        </p:txBody>
      </p:sp>
      <p:sp>
        <p:nvSpPr>
          <p:cNvPr id="21" name="Text Box 20"/>
          <p:cNvSpPr txBox="1"/>
          <p:nvPr/>
        </p:nvSpPr>
        <p:spPr>
          <a:xfrm>
            <a:off x="6405880" y="2562860"/>
            <a:ext cx="328930" cy="583565"/>
          </a:xfrm>
          <a:prstGeom prst="rect">
            <a:avLst/>
          </a:prstGeom>
          <a:noFill/>
        </p:spPr>
        <p:txBody>
          <a:bodyPr wrap="square" rtlCol="0">
            <a:spAutoFit/>
          </a:bodyPr>
          <a:p>
            <a:r>
              <a:rPr lang="en-US" sz="3200" b="1">
                <a:solidFill>
                  <a:srgbClr val="0070C0"/>
                </a:solidFill>
              </a:rPr>
              <a:t>0</a:t>
            </a:r>
            <a:endParaRPr lang="en-US" sz="3200" b="1">
              <a:solidFill>
                <a:srgbClr val="0070C0"/>
              </a:solidFill>
            </a:endParaRPr>
          </a:p>
        </p:txBody>
      </p:sp>
      <p:sp>
        <p:nvSpPr>
          <p:cNvPr id="22" name="Text Box 21"/>
          <p:cNvSpPr txBox="1"/>
          <p:nvPr/>
        </p:nvSpPr>
        <p:spPr>
          <a:xfrm>
            <a:off x="7640320" y="5123815"/>
            <a:ext cx="715645" cy="645160"/>
          </a:xfrm>
          <a:prstGeom prst="rect">
            <a:avLst/>
          </a:prstGeom>
          <a:noFill/>
        </p:spPr>
        <p:txBody>
          <a:bodyPr wrap="square" rtlCol="0">
            <a:spAutoFit/>
          </a:bodyPr>
          <a:p>
            <a:r>
              <a:rPr lang="en-US" sz="3600" b="1">
                <a:solidFill>
                  <a:srgbClr val="0070C0"/>
                </a:solidFill>
                <a:sym typeface="+mn-ea"/>
              </a:rPr>
              <a:t>8</a:t>
            </a:r>
            <a:endParaRPr lang="en-US" sz="3600" b="1">
              <a:solidFill>
                <a:srgbClr val="0070C0"/>
              </a:solidFill>
              <a:sym typeface="+mn-ea"/>
            </a:endParaRPr>
          </a:p>
        </p:txBody>
      </p:sp>
      <p:sp>
        <p:nvSpPr>
          <p:cNvPr id="23" name="Oval 22"/>
          <p:cNvSpPr/>
          <p:nvPr/>
        </p:nvSpPr>
        <p:spPr>
          <a:xfrm>
            <a:off x="9227820" y="1664335"/>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2</a:t>
            </a:r>
            <a:endParaRPr lang="en-US" sz="3600" b="1"/>
          </a:p>
        </p:txBody>
      </p:sp>
      <p:cxnSp>
        <p:nvCxnSpPr>
          <p:cNvPr id="24" name="Straight Connector 23"/>
          <p:cNvCxnSpPr>
            <a:stCxn id="4" idx="6"/>
            <a:endCxn id="23" idx="2"/>
          </p:cNvCxnSpPr>
          <p:nvPr/>
        </p:nvCxnSpPr>
        <p:spPr>
          <a:xfrm flipV="1">
            <a:off x="8341360" y="2079625"/>
            <a:ext cx="886460" cy="107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8597900" y="1510030"/>
            <a:ext cx="629920" cy="583565"/>
          </a:xfrm>
          <a:prstGeom prst="rect">
            <a:avLst/>
          </a:prstGeom>
          <a:noFill/>
        </p:spPr>
        <p:txBody>
          <a:bodyPr wrap="square" rtlCol="0">
            <a:spAutoFit/>
          </a:bodyPr>
          <a:p>
            <a:r>
              <a:rPr lang="en-US" sz="3200" b="1"/>
              <a:t>8</a:t>
            </a:r>
            <a:endParaRPr lang="en-US" sz="3200" b="1"/>
          </a:p>
        </p:txBody>
      </p:sp>
      <p:sp>
        <p:nvSpPr>
          <p:cNvPr id="26" name="Text Box 25"/>
          <p:cNvSpPr txBox="1"/>
          <p:nvPr/>
        </p:nvSpPr>
        <p:spPr>
          <a:xfrm>
            <a:off x="7640320" y="1235075"/>
            <a:ext cx="687070" cy="521970"/>
          </a:xfrm>
          <a:prstGeom prst="rect">
            <a:avLst/>
          </a:prstGeom>
          <a:noFill/>
        </p:spPr>
        <p:txBody>
          <a:bodyPr wrap="square" rtlCol="0">
            <a:spAutoFit/>
          </a:bodyPr>
          <a:p>
            <a:r>
              <a:rPr lang="en-US" sz="2800" b="1">
                <a:solidFill>
                  <a:srgbClr val="0070C0"/>
                </a:solidFill>
              </a:rPr>
              <a:t>4</a:t>
            </a:r>
            <a:endParaRPr lang="en-US" sz="2800" b="1">
              <a:solidFill>
                <a:srgbClr val="0070C0"/>
              </a:solidFill>
            </a:endParaRPr>
          </a:p>
        </p:txBody>
      </p:sp>
      <p:sp>
        <p:nvSpPr>
          <p:cNvPr id="28" name="Text Box 27"/>
          <p:cNvSpPr txBox="1"/>
          <p:nvPr/>
        </p:nvSpPr>
        <p:spPr>
          <a:xfrm>
            <a:off x="9311640" y="1193165"/>
            <a:ext cx="1063625" cy="583565"/>
          </a:xfrm>
          <a:prstGeom prst="rect">
            <a:avLst/>
          </a:prstGeom>
          <a:noFill/>
        </p:spPr>
        <p:txBody>
          <a:bodyPr wrap="square" rtlCol="0">
            <a:spAutoFit/>
          </a:bodyPr>
          <a:p>
            <a:r>
              <a:rPr lang="en-US" sz="3200" b="1">
                <a:solidFill>
                  <a:srgbClr val="0070C0"/>
                </a:solidFill>
                <a:sym typeface="+mn-ea"/>
              </a:rPr>
              <a:t>12</a:t>
            </a:r>
            <a:endParaRPr lang="en-US" sz="3200" b="1">
              <a:solidFill>
                <a:srgbClr val="0070C0"/>
              </a:solidFill>
              <a:sym typeface="+mn-ea"/>
            </a:endParaRPr>
          </a:p>
        </p:txBody>
      </p:sp>
      <p:sp>
        <p:nvSpPr>
          <p:cNvPr id="36" name="Oval 35"/>
          <p:cNvSpPr/>
          <p:nvPr/>
        </p:nvSpPr>
        <p:spPr>
          <a:xfrm>
            <a:off x="9227820" y="439102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6</a:t>
            </a:r>
            <a:endParaRPr lang="en-US" sz="3600" b="1"/>
          </a:p>
        </p:txBody>
      </p:sp>
      <p:sp>
        <p:nvSpPr>
          <p:cNvPr id="37" name="Oval 36"/>
          <p:cNvSpPr/>
          <p:nvPr/>
        </p:nvSpPr>
        <p:spPr>
          <a:xfrm>
            <a:off x="9227820" y="3013710"/>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8</a:t>
            </a:r>
            <a:endParaRPr lang="en-US" sz="3600" b="1"/>
          </a:p>
        </p:txBody>
      </p:sp>
      <p:cxnSp>
        <p:nvCxnSpPr>
          <p:cNvPr id="38" name="Straight Connector 37"/>
          <p:cNvCxnSpPr>
            <a:stCxn id="5" idx="6"/>
            <a:endCxn id="36" idx="2"/>
          </p:cNvCxnSpPr>
          <p:nvPr/>
        </p:nvCxnSpPr>
        <p:spPr>
          <a:xfrm>
            <a:off x="8341360" y="4805045"/>
            <a:ext cx="886460" cy="1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 Box 39"/>
          <p:cNvSpPr txBox="1"/>
          <p:nvPr/>
        </p:nvSpPr>
        <p:spPr>
          <a:xfrm>
            <a:off x="9420860" y="5130800"/>
            <a:ext cx="483235" cy="645160"/>
          </a:xfrm>
          <a:prstGeom prst="rect">
            <a:avLst/>
          </a:prstGeom>
          <a:noFill/>
        </p:spPr>
        <p:txBody>
          <a:bodyPr wrap="square" rtlCol="0">
            <a:spAutoFit/>
          </a:bodyPr>
          <a:p>
            <a:r>
              <a:rPr lang="en-US" sz="3600" b="1">
                <a:solidFill>
                  <a:srgbClr val="0070C0"/>
                </a:solidFill>
                <a:sym typeface="+mn-ea"/>
              </a:rPr>
              <a:t>9</a:t>
            </a:r>
            <a:endParaRPr lang="en-US" sz="1600" b="1">
              <a:solidFill>
                <a:srgbClr val="0070C0"/>
              </a:solidFill>
              <a:sym typeface="+mn-ea"/>
            </a:endParaRPr>
          </a:p>
        </p:txBody>
      </p:sp>
      <p:sp>
        <p:nvSpPr>
          <p:cNvPr id="41" name="Text Box 40"/>
          <p:cNvSpPr txBox="1"/>
          <p:nvPr/>
        </p:nvSpPr>
        <p:spPr>
          <a:xfrm>
            <a:off x="9271000" y="2626360"/>
            <a:ext cx="831850" cy="521970"/>
          </a:xfrm>
          <a:prstGeom prst="rect">
            <a:avLst/>
          </a:prstGeom>
          <a:noFill/>
        </p:spPr>
        <p:txBody>
          <a:bodyPr wrap="square" rtlCol="0">
            <a:spAutoFit/>
          </a:bodyPr>
          <a:p>
            <a:r>
              <a:rPr lang="en-US" sz="2800" b="1">
                <a:solidFill>
                  <a:srgbClr val="0070C0"/>
                </a:solidFill>
                <a:sym typeface="+mn-ea"/>
              </a:rPr>
              <a:t>15</a:t>
            </a:r>
            <a:endParaRPr lang="en-US" sz="2800" b="1">
              <a:solidFill>
                <a:srgbClr val="0070C0"/>
              </a:solidFill>
              <a:sym typeface="+mn-ea"/>
            </a:endParaRPr>
          </a:p>
        </p:txBody>
      </p:sp>
      <p:cxnSp>
        <p:nvCxnSpPr>
          <p:cNvPr id="42" name="Straight Connector 41"/>
          <p:cNvCxnSpPr>
            <a:stCxn id="5" idx="7"/>
            <a:endCxn id="37" idx="3"/>
          </p:cNvCxnSpPr>
          <p:nvPr/>
        </p:nvCxnSpPr>
        <p:spPr>
          <a:xfrm flipV="1">
            <a:off x="8213090" y="3722370"/>
            <a:ext cx="1143000" cy="788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3" idx="4"/>
            <a:endCxn id="32" idx="0"/>
          </p:cNvCxnSpPr>
          <p:nvPr/>
        </p:nvCxnSpPr>
        <p:spPr>
          <a:xfrm flipH="1">
            <a:off x="4700270" y="3855085"/>
            <a:ext cx="635" cy="5226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 Box 45"/>
          <p:cNvSpPr txBox="1"/>
          <p:nvPr/>
        </p:nvSpPr>
        <p:spPr>
          <a:xfrm>
            <a:off x="4700270" y="3745865"/>
            <a:ext cx="715645" cy="645160"/>
          </a:xfrm>
          <a:prstGeom prst="rect">
            <a:avLst/>
          </a:prstGeom>
          <a:noFill/>
        </p:spPr>
        <p:txBody>
          <a:bodyPr wrap="square" rtlCol="0">
            <a:spAutoFit/>
          </a:bodyPr>
          <a:p>
            <a:r>
              <a:rPr lang="en-US" sz="3600" b="1">
                <a:solidFill>
                  <a:schemeClr val="tx1"/>
                </a:solidFill>
                <a:sym typeface="+mn-ea"/>
              </a:rPr>
              <a:t>6</a:t>
            </a:r>
            <a:endParaRPr lang="en-US" sz="3600" b="1">
              <a:solidFill>
                <a:schemeClr val="tx1"/>
              </a:solidFill>
              <a:sym typeface="+mn-ea"/>
            </a:endParaRPr>
          </a:p>
        </p:txBody>
      </p:sp>
      <p:sp>
        <p:nvSpPr>
          <p:cNvPr id="50" name="Oval 49"/>
          <p:cNvSpPr/>
          <p:nvPr/>
        </p:nvSpPr>
        <p:spPr>
          <a:xfrm>
            <a:off x="5629910" y="439102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5</a:t>
            </a:r>
            <a:endParaRPr lang="en-US" sz="3600" b="1"/>
          </a:p>
        </p:txBody>
      </p:sp>
      <p:cxnSp>
        <p:nvCxnSpPr>
          <p:cNvPr id="54" name="Straight Connector 53"/>
          <p:cNvCxnSpPr>
            <a:endCxn id="50" idx="2"/>
          </p:cNvCxnSpPr>
          <p:nvPr/>
        </p:nvCxnSpPr>
        <p:spPr>
          <a:xfrm>
            <a:off x="5126355" y="4791075"/>
            <a:ext cx="503555" cy="152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5138420" y="4644390"/>
            <a:ext cx="587375" cy="583565"/>
          </a:xfrm>
          <a:prstGeom prst="rect">
            <a:avLst/>
          </a:prstGeom>
          <a:noFill/>
        </p:spPr>
        <p:txBody>
          <a:bodyPr wrap="square" rtlCol="0">
            <a:spAutoFit/>
          </a:bodyPr>
          <a:p>
            <a:r>
              <a:rPr lang="en-US" sz="3200" b="1"/>
              <a:t>2</a:t>
            </a:r>
            <a:endParaRPr lang="en-US" sz="3200" b="1"/>
          </a:p>
        </p:txBody>
      </p:sp>
      <p:sp>
        <p:nvSpPr>
          <p:cNvPr id="85" name="Text Box 84"/>
          <p:cNvSpPr txBox="1"/>
          <p:nvPr/>
        </p:nvSpPr>
        <p:spPr>
          <a:xfrm>
            <a:off x="5824220" y="5123815"/>
            <a:ext cx="544195" cy="645160"/>
          </a:xfrm>
          <a:prstGeom prst="rect">
            <a:avLst/>
          </a:prstGeom>
          <a:noFill/>
        </p:spPr>
        <p:txBody>
          <a:bodyPr wrap="square" rtlCol="0">
            <a:spAutoFit/>
          </a:bodyPr>
          <a:p>
            <a:r>
              <a:rPr lang="en-US" sz="3600" b="1">
                <a:solidFill>
                  <a:srgbClr val="0070C0"/>
                </a:solidFill>
                <a:sym typeface="+mn-ea"/>
              </a:rPr>
              <a:t>∞</a:t>
            </a:r>
            <a:endParaRPr lang="en-US" sz="3600" b="1">
              <a:solidFill>
                <a:srgbClr val="0070C0"/>
              </a:solidFill>
              <a:sym typeface="+mn-ea"/>
            </a:endParaRPr>
          </a:p>
        </p:txBody>
      </p:sp>
      <p:sp>
        <p:nvSpPr>
          <p:cNvPr id="52" name="Oval 51"/>
          <p:cNvSpPr/>
          <p:nvPr/>
        </p:nvSpPr>
        <p:spPr>
          <a:xfrm>
            <a:off x="10591800" y="4398010"/>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5</a:t>
            </a:r>
            <a:endParaRPr lang="en-US" sz="3600" b="1"/>
          </a:p>
        </p:txBody>
      </p:sp>
      <p:cxnSp>
        <p:nvCxnSpPr>
          <p:cNvPr id="55" name="Straight Connector 54"/>
          <p:cNvCxnSpPr>
            <a:endCxn id="52" idx="2"/>
          </p:cNvCxnSpPr>
          <p:nvPr/>
        </p:nvCxnSpPr>
        <p:spPr>
          <a:xfrm>
            <a:off x="10088245" y="4798060"/>
            <a:ext cx="503555" cy="152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7" name="Text Box 56"/>
          <p:cNvSpPr txBox="1"/>
          <p:nvPr/>
        </p:nvSpPr>
        <p:spPr>
          <a:xfrm>
            <a:off x="10687685" y="5123815"/>
            <a:ext cx="779145" cy="521970"/>
          </a:xfrm>
          <a:prstGeom prst="rect">
            <a:avLst/>
          </a:prstGeom>
          <a:noFill/>
        </p:spPr>
        <p:txBody>
          <a:bodyPr wrap="square" rtlCol="0">
            <a:spAutoFit/>
          </a:bodyPr>
          <a:p>
            <a:r>
              <a:rPr lang="en-US" sz="2800" b="1">
                <a:solidFill>
                  <a:srgbClr val="0070C0"/>
                </a:solidFill>
                <a:sym typeface="+mn-ea"/>
              </a:rPr>
              <a:t>11</a:t>
            </a:r>
            <a:endParaRPr lang="en-US" sz="1600" b="1">
              <a:solidFill>
                <a:srgbClr val="0070C0"/>
              </a:solidFill>
              <a:sym typeface="+mn-ea"/>
            </a:endParaRPr>
          </a:p>
        </p:txBody>
      </p:sp>
      <p:cxnSp>
        <p:nvCxnSpPr>
          <p:cNvPr id="58" name="Straight Connector 57"/>
          <p:cNvCxnSpPr>
            <a:stCxn id="37" idx="4"/>
            <a:endCxn id="36" idx="0"/>
          </p:cNvCxnSpPr>
          <p:nvPr/>
        </p:nvCxnSpPr>
        <p:spPr>
          <a:xfrm>
            <a:off x="9665335" y="3843655"/>
            <a:ext cx="0" cy="5473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36" idx="0"/>
          </p:cNvCxnSpPr>
          <p:nvPr/>
        </p:nvCxnSpPr>
        <p:spPr>
          <a:xfrm>
            <a:off x="9660255" y="3975100"/>
            <a:ext cx="5080" cy="415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Right Arrow 60"/>
          <p:cNvSpPr/>
          <p:nvPr/>
        </p:nvSpPr>
        <p:spPr>
          <a:xfrm>
            <a:off x="5415915" y="3227070"/>
            <a:ext cx="519430" cy="426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2" name="Text Box 61"/>
          <p:cNvSpPr txBox="1"/>
          <p:nvPr/>
        </p:nvSpPr>
        <p:spPr>
          <a:xfrm>
            <a:off x="1341755" y="840105"/>
            <a:ext cx="6202680" cy="460375"/>
          </a:xfrm>
          <a:prstGeom prst="rect">
            <a:avLst/>
          </a:prstGeom>
          <a:noFill/>
        </p:spPr>
        <p:txBody>
          <a:bodyPr wrap="square" rtlCol="0">
            <a:sp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So Now Minimum Distance is 9 (Node 6)</a:t>
            </a:r>
            <a:endParaRPr lang="en-US" sz="24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par>
                                <p:cTn id="35" presetID="3" presetClass="entr" presetSubtype="1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blinds(horizontal)">
                                      <p:cBhvr>
                                        <p:cTn id="43" dur="500"/>
                                        <p:tgtEl>
                                          <p:spTgt spid="3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linds(horizontal)">
                                      <p:cBhvr>
                                        <p:cTn id="46" dur="500"/>
                                        <p:tgtEl>
                                          <p:spTgt spid="3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blinds(horizontal)">
                                      <p:cBhvr>
                                        <p:cTn id="49" dur="500"/>
                                        <p:tgtEl>
                                          <p:spTgt spid="33"/>
                                        </p:tgtEl>
                                      </p:cBhvr>
                                    </p:animEffect>
                                  </p:childTnLst>
                                </p:cTn>
                              </p:par>
                              <p:par>
                                <p:cTn id="50" presetID="3" presetClass="entr" presetSubtype="10"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blinds(horizontal)">
                                      <p:cBhvr>
                                        <p:cTn id="52" dur="500"/>
                                        <p:tgtEl>
                                          <p:spTgt spid="5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blinds(horizontal)">
                                      <p:cBhvr>
                                        <p:cTn id="55" dur="500"/>
                                        <p:tgtEl>
                                          <p:spTgt spid="8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blinds(horizontal)">
                                      <p:cBhvr>
                                        <p:cTn id="58" dur="500"/>
                                        <p:tgtEl>
                                          <p:spTgt spid="86"/>
                                        </p:tgtEl>
                                      </p:cBhvr>
                                    </p:animEffect>
                                  </p:childTnLst>
                                </p:cTn>
                              </p:par>
                              <p:par>
                                <p:cTn id="59" presetID="3" presetClass="entr" presetSubtype="1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blinds(horizontal)">
                                      <p:cBhvr>
                                        <p:cTn id="61" dur="500"/>
                                        <p:tgtEl>
                                          <p:spTgt spid="34"/>
                                        </p:tgtEl>
                                      </p:cBhvr>
                                    </p:animEffect>
                                  </p:childTnLst>
                                </p:cTn>
                              </p:par>
                              <p:par>
                                <p:cTn id="62" presetID="3" presetClass="entr" presetSubtype="10"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blinds(horizontal)">
                                      <p:cBhvr>
                                        <p:cTn id="64" dur="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par>
                                <p:cTn id="70" presetID="3" presetClass="entr" presetSubtype="10" fill="hold" nodeType="with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blinds(horizontal)">
                                      <p:cBhvr>
                                        <p:cTn id="72" dur="500"/>
                                        <p:tgtEl>
                                          <p:spTgt spid="54"/>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blinds(horizontal)">
                                      <p:cBhvr>
                                        <p:cTn id="75" dur="500"/>
                                        <p:tgtEl>
                                          <p:spTgt spid="73"/>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blinds(horizontal)">
                                      <p:cBhvr>
                                        <p:cTn id="78" dur="500"/>
                                        <p:tgtEl>
                                          <p:spTgt spid="8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blinds(horizontal)">
                                      <p:cBhvr>
                                        <p:cTn id="81" dur="500"/>
                                        <p:tgtEl>
                                          <p:spTgt spid="46"/>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61"/>
                                        </p:tgtEl>
                                        <p:attrNameLst>
                                          <p:attrName>style.visibility</p:attrName>
                                        </p:attrNameLst>
                                      </p:cBhvr>
                                      <p:to>
                                        <p:strVal val="visible"/>
                                      </p:to>
                                    </p:set>
                                    <p:anim calcmode="lin" valueType="num">
                                      <p:cBhvr additive="base">
                                        <p:cTn id="86" dur="500" fill="hold"/>
                                        <p:tgtEl>
                                          <p:spTgt spid="61"/>
                                        </p:tgtEl>
                                        <p:attrNameLst>
                                          <p:attrName>ppt_x</p:attrName>
                                        </p:attrNameLst>
                                      </p:cBhvr>
                                      <p:tavLst>
                                        <p:tav tm="0">
                                          <p:val>
                                            <p:strVal val="#ppt_x"/>
                                          </p:val>
                                        </p:tav>
                                        <p:tav tm="100000">
                                          <p:val>
                                            <p:strVal val="#ppt_x"/>
                                          </p:val>
                                        </p:tav>
                                      </p:tavLst>
                                    </p:anim>
                                    <p:anim calcmode="lin" valueType="num">
                                      <p:cBhvr additive="base">
                                        <p:cTn id="87"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linds(horizontal)">
                                      <p:cBhvr>
                                        <p:cTn id="92" dur="500"/>
                                        <p:tgtEl>
                                          <p:spTgt spid="4"/>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blinds(horizontal)">
                                      <p:cBhvr>
                                        <p:cTn id="95" dur="500"/>
                                        <p:tgtEl>
                                          <p:spTgt spid="5"/>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blinds(horizontal)">
                                      <p:cBhvr>
                                        <p:cTn id="98" dur="500"/>
                                        <p:tgtEl>
                                          <p:spTgt spid="6"/>
                                        </p:tgtEl>
                                      </p:cBhvr>
                                    </p:animEffect>
                                  </p:childTnLst>
                                </p:cTn>
                              </p:par>
                              <p:par>
                                <p:cTn id="99" presetID="3" presetClass="entr" presetSubtype="10" fill="hold" nodeType="with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blinds(horizontal)">
                                      <p:cBhvr>
                                        <p:cTn id="101" dur="500"/>
                                        <p:tgtEl>
                                          <p:spTgt spid="7"/>
                                        </p:tgtEl>
                                      </p:cBhvr>
                                    </p:animEffect>
                                  </p:childTnLst>
                                </p:cTn>
                              </p:par>
                              <p:par>
                                <p:cTn id="102" presetID="3" presetClass="entr" presetSubtype="10" fill="hold" nodeType="withEffect">
                                  <p:stCondLst>
                                    <p:cond delay="0"/>
                                  </p:stCondLst>
                                  <p:childTnLst>
                                    <p:set>
                                      <p:cBhvr>
                                        <p:cTn id="103" dur="1" fill="hold">
                                          <p:stCondLst>
                                            <p:cond delay="0"/>
                                          </p:stCondLst>
                                        </p:cTn>
                                        <p:tgtEl>
                                          <p:spTgt spid="8"/>
                                        </p:tgtEl>
                                        <p:attrNameLst>
                                          <p:attrName>style.visibility</p:attrName>
                                        </p:attrNameLst>
                                      </p:cBhvr>
                                      <p:to>
                                        <p:strVal val="visible"/>
                                      </p:to>
                                    </p:set>
                                    <p:animEffect transition="in" filter="blinds(horizontal)">
                                      <p:cBhvr>
                                        <p:cTn id="104" dur="500"/>
                                        <p:tgtEl>
                                          <p:spTgt spid="8"/>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19"/>
                                        </p:tgtEl>
                                        <p:attrNameLst>
                                          <p:attrName>style.visibility</p:attrName>
                                        </p:attrNameLst>
                                      </p:cBhvr>
                                      <p:to>
                                        <p:strVal val="visible"/>
                                      </p:to>
                                    </p:set>
                                    <p:animEffect transition="in" filter="blinds(horizontal)">
                                      <p:cBhvr>
                                        <p:cTn id="107" dur="500"/>
                                        <p:tgtEl>
                                          <p:spTgt spid="19"/>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20"/>
                                        </p:tgtEl>
                                        <p:attrNameLst>
                                          <p:attrName>style.visibility</p:attrName>
                                        </p:attrNameLst>
                                      </p:cBhvr>
                                      <p:to>
                                        <p:strVal val="visible"/>
                                      </p:to>
                                    </p:set>
                                    <p:animEffect transition="in" filter="blinds(horizontal)">
                                      <p:cBhvr>
                                        <p:cTn id="110" dur="500"/>
                                        <p:tgtEl>
                                          <p:spTgt spid="20"/>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blinds(horizontal)">
                                      <p:cBhvr>
                                        <p:cTn id="113" dur="500"/>
                                        <p:tgtEl>
                                          <p:spTgt spid="21"/>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blinds(horizontal)">
                                      <p:cBhvr>
                                        <p:cTn id="116" dur="500"/>
                                        <p:tgtEl>
                                          <p:spTgt spid="22"/>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blinds(horizontal)">
                                      <p:cBhvr>
                                        <p:cTn id="119" dur="500"/>
                                        <p:tgtEl>
                                          <p:spTgt spid="23"/>
                                        </p:tgtEl>
                                      </p:cBhvr>
                                    </p:animEffect>
                                  </p:childTnLst>
                                </p:cTn>
                              </p:par>
                              <p:par>
                                <p:cTn id="120" presetID="3" presetClass="entr" presetSubtype="10" fill="hold" nodeType="with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blinds(horizontal)">
                                      <p:cBhvr>
                                        <p:cTn id="122" dur="500"/>
                                        <p:tgtEl>
                                          <p:spTgt spid="24"/>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25"/>
                                        </p:tgtEl>
                                        <p:attrNameLst>
                                          <p:attrName>style.visibility</p:attrName>
                                        </p:attrNameLst>
                                      </p:cBhvr>
                                      <p:to>
                                        <p:strVal val="visible"/>
                                      </p:to>
                                    </p:set>
                                    <p:animEffect transition="in" filter="blinds(horizontal)">
                                      <p:cBhvr>
                                        <p:cTn id="125" dur="500"/>
                                        <p:tgtEl>
                                          <p:spTgt spid="25"/>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26"/>
                                        </p:tgtEl>
                                        <p:attrNameLst>
                                          <p:attrName>style.visibility</p:attrName>
                                        </p:attrNameLst>
                                      </p:cBhvr>
                                      <p:to>
                                        <p:strVal val="visible"/>
                                      </p:to>
                                    </p:set>
                                    <p:animEffect transition="in" filter="blinds(horizontal)">
                                      <p:cBhvr>
                                        <p:cTn id="128" dur="500"/>
                                        <p:tgtEl>
                                          <p:spTgt spid="26"/>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blinds(horizontal)">
                                      <p:cBhvr>
                                        <p:cTn id="131" dur="500"/>
                                        <p:tgtEl>
                                          <p:spTgt spid="28"/>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6"/>
                                        </p:tgtEl>
                                        <p:attrNameLst>
                                          <p:attrName>style.visibility</p:attrName>
                                        </p:attrNameLst>
                                      </p:cBhvr>
                                      <p:to>
                                        <p:strVal val="visible"/>
                                      </p:to>
                                    </p:set>
                                    <p:animEffect transition="in" filter="blinds(horizontal)">
                                      <p:cBhvr>
                                        <p:cTn id="134" dur="500"/>
                                        <p:tgtEl>
                                          <p:spTgt spid="36"/>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37"/>
                                        </p:tgtEl>
                                        <p:attrNameLst>
                                          <p:attrName>style.visibility</p:attrName>
                                        </p:attrNameLst>
                                      </p:cBhvr>
                                      <p:to>
                                        <p:strVal val="visible"/>
                                      </p:to>
                                    </p:set>
                                    <p:animEffect transition="in" filter="blinds(horizontal)">
                                      <p:cBhvr>
                                        <p:cTn id="137" dur="500"/>
                                        <p:tgtEl>
                                          <p:spTgt spid="37"/>
                                        </p:tgtEl>
                                      </p:cBhvr>
                                    </p:animEffect>
                                  </p:childTnLst>
                                </p:cTn>
                              </p:par>
                              <p:par>
                                <p:cTn id="138" presetID="3" presetClass="entr" presetSubtype="10" fill="hold" nodeType="withEffect">
                                  <p:stCondLst>
                                    <p:cond delay="0"/>
                                  </p:stCondLst>
                                  <p:childTnLst>
                                    <p:set>
                                      <p:cBhvr>
                                        <p:cTn id="139" dur="1" fill="hold">
                                          <p:stCondLst>
                                            <p:cond delay="0"/>
                                          </p:stCondLst>
                                        </p:cTn>
                                        <p:tgtEl>
                                          <p:spTgt spid="38"/>
                                        </p:tgtEl>
                                        <p:attrNameLst>
                                          <p:attrName>style.visibility</p:attrName>
                                        </p:attrNameLst>
                                      </p:cBhvr>
                                      <p:to>
                                        <p:strVal val="visible"/>
                                      </p:to>
                                    </p:set>
                                    <p:animEffect transition="in" filter="blinds(horizontal)">
                                      <p:cBhvr>
                                        <p:cTn id="140" dur="500"/>
                                        <p:tgtEl>
                                          <p:spTgt spid="38"/>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40"/>
                                        </p:tgtEl>
                                        <p:attrNameLst>
                                          <p:attrName>style.visibility</p:attrName>
                                        </p:attrNameLst>
                                      </p:cBhvr>
                                      <p:to>
                                        <p:strVal val="visible"/>
                                      </p:to>
                                    </p:set>
                                    <p:animEffect transition="in" filter="blinds(horizontal)">
                                      <p:cBhvr>
                                        <p:cTn id="143" dur="500"/>
                                        <p:tgtEl>
                                          <p:spTgt spid="40"/>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41"/>
                                        </p:tgtEl>
                                        <p:attrNameLst>
                                          <p:attrName>style.visibility</p:attrName>
                                        </p:attrNameLst>
                                      </p:cBhvr>
                                      <p:to>
                                        <p:strVal val="visible"/>
                                      </p:to>
                                    </p:set>
                                    <p:animEffect transition="in" filter="blinds(horizontal)">
                                      <p:cBhvr>
                                        <p:cTn id="146" dur="500"/>
                                        <p:tgtEl>
                                          <p:spTgt spid="41"/>
                                        </p:tgtEl>
                                      </p:cBhvr>
                                    </p:animEffect>
                                  </p:childTnLst>
                                </p:cTn>
                              </p:par>
                              <p:par>
                                <p:cTn id="147" presetID="3" presetClass="entr" presetSubtype="10" fill="hold" nodeType="withEffect">
                                  <p:stCondLst>
                                    <p:cond delay="0"/>
                                  </p:stCondLst>
                                  <p:childTnLst>
                                    <p:set>
                                      <p:cBhvr>
                                        <p:cTn id="148" dur="1" fill="hold">
                                          <p:stCondLst>
                                            <p:cond delay="0"/>
                                          </p:stCondLst>
                                        </p:cTn>
                                        <p:tgtEl>
                                          <p:spTgt spid="42"/>
                                        </p:tgtEl>
                                        <p:attrNameLst>
                                          <p:attrName>style.visibility</p:attrName>
                                        </p:attrNameLst>
                                      </p:cBhvr>
                                      <p:to>
                                        <p:strVal val="visible"/>
                                      </p:to>
                                    </p:set>
                                    <p:animEffect transition="in" filter="blinds(horizontal)">
                                      <p:cBhvr>
                                        <p:cTn id="149" dur="500"/>
                                        <p:tgtEl>
                                          <p:spTgt spid="42"/>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blinds(horizontal)">
                                      <p:cBhvr>
                                        <p:cTn id="152" dur="500"/>
                                        <p:tgtEl>
                                          <p:spTgt spid="52"/>
                                        </p:tgtEl>
                                      </p:cBhvr>
                                    </p:animEffect>
                                  </p:childTnLst>
                                </p:cTn>
                              </p:par>
                              <p:par>
                                <p:cTn id="153" presetID="3" presetClass="entr" presetSubtype="10" fill="hold" nodeType="with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blinds(horizontal)">
                                      <p:cBhvr>
                                        <p:cTn id="155" dur="500"/>
                                        <p:tgtEl>
                                          <p:spTgt spid="55"/>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blinds(horizontal)">
                                      <p:cBhvr>
                                        <p:cTn id="158" dur="500"/>
                                        <p:tgtEl>
                                          <p:spTgt spid="57"/>
                                        </p:tgtEl>
                                      </p:cBhvr>
                                    </p:animEffect>
                                  </p:childTnLst>
                                </p:cTn>
                              </p:par>
                              <p:par>
                                <p:cTn id="159" presetID="3" presetClass="entr" presetSubtype="10" fill="hold" nodeType="withEffect">
                                  <p:stCondLst>
                                    <p:cond delay="0"/>
                                  </p:stCondLst>
                                  <p:childTnLst>
                                    <p:set>
                                      <p:cBhvr>
                                        <p:cTn id="160" dur="1" fill="hold">
                                          <p:stCondLst>
                                            <p:cond delay="0"/>
                                          </p:stCondLst>
                                        </p:cTn>
                                        <p:tgtEl>
                                          <p:spTgt spid="58"/>
                                        </p:tgtEl>
                                        <p:attrNameLst>
                                          <p:attrName>style.visibility</p:attrName>
                                        </p:attrNameLst>
                                      </p:cBhvr>
                                      <p:to>
                                        <p:strVal val="visible"/>
                                      </p:to>
                                    </p:set>
                                    <p:animEffect transition="in" filter="blinds(horizontal)">
                                      <p:cBhvr>
                                        <p:cTn id="161" dur="500"/>
                                        <p:tgtEl>
                                          <p:spTgt spid="58"/>
                                        </p:tgtEl>
                                      </p:cBhvr>
                                    </p:animEffect>
                                  </p:childTnLst>
                                </p:cTn>
                              </p:par>
                              <p:par>
                                <p:cTn id="162" presetID="3" presetClass="entr" presetSubtype="10" fill="hold" nodeType="withEffect">
                                  <p:stCondLst>
                                    <p:cond delay="0"/>
                                  </p:stCondLst>
                                  <p:childTnLst>
                                    <p:set>
                                      <p:cBhvr>
                                        <p:cTn id="163" dur="1" fill="hold">
                                          <p:stCondLst>
                                            <p:cond delay="0"/>
                                          </p:stCondLst>
                                        </p:cTn>
                                        <p:tgtEl>
                                          <p:spTgt spid="59"/>
                                        </p:tgtEl>
                                        <p:attrNameLst>
                                          <p:attrName>style.visibility</p:attrName>
                                        </p:attrNameLst>
                                      </p:cBhvr>
                                      <p:to>
                                        <p:strVal val="visible"/>
                                      </p:to>
                                    </p:set>
                                    <p:animEffect transition="in" filter="blinds(horizontal)">
                                      <p:cBhvr>
                                        <p:cTn id="16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2" grpId="1"/>
      <p:bldP spid="9" grpId="0" animBg="1"/>
      <p:bldP spid="10" grpId="0" animBg="1"/>
      <p:bldP spid="11" grpId="0" animBg="1"/>
      <p:bldP spid="16" grpId="0"/>
      <p:bldP spid="17" grpId="0"/>
      <p:bldP spid="18" grpId="0" animBg="1"/>
      <p:bldP spid="30" grpId="0"/>
      <p:bldP spid="31" grpId="0"/>
      <p:bldP spid="32" grpId="0" animBg="1"/>
      <p:bldP spid="33" grpId="0" animBg="1"/>
      <p:bldP spid="84" grpId="0"/>
      <p:bldP spid="86" grpId="0"/>
      <p:bldP spid="9" grpId="1" animBg="1"/>
      <p:bldP spid="10" grpId="1" animBg="1"/>
      <p:bldP spid="11" grpId="1" animBg="1"/>
      <p:bldP spid="16" grpId="1"/>
      <p:bldP spid="17" grpId="1"/>
      <p:bldP spid="18" grpId="1" animBg="1"/>
      <p:bldP spid="30" grpId="1"/>
      <p:bldP spid="31" grpId="1"/>
      <p:bldP spid="32" grpId="1" animBg="1"/>
      <p:bldP spid="33" grpId="1" animBg="1"/>
      <p:bldP spid="84" grpId="1"/>
      <p:bldP spid="86" grpId="1"/>
      <p:bldP spid="50" grpId="0" animBg="1"/>
      <p:bldP spid="73" grpId="0"/>
      <p:bldP spid="85" grpId="0"/>
      <p:bldP spid="46" grpId="0"/>
      <p:bldP spid="50" grpId="1" animBg="1"/>
      <p:bldP spid="73" grpId="1"/>
      <p:bldP spid="85" grpId="1"/>
      <p:bldP spid="46" grpId="1"/>
      <p:bldP spid="61" grpId="0" animBg="1"/>
      <p:bldP spid="61" grpId="1" animBg="1"/>
      <p:bldP spid="4" grpId="0" animBg="1"/>
      <p:bldP spid="5" grpId="0" animBg="1"/>
      <p:bldP spid="6" grpId="0" animBg="1"/>
      <p:bldP spid="19" grpId="0"/>
      <p:bldP spid="20" grpId="0"/>
      <p:bldP spid="21" grpId="0"/>
      <p:bldP spid="22" grpId="0"/>
      <p:bldP spid="23" grpId="0" animBg="1"/>
      <p:bldP spid="25" grpId="0"/>
      <p:bldP spid="26" grpId="0"/>
      <p:bldP spid="28" grpId="0"/>
      <p:bldP spid="36" grpId="0" animBg="1"/>
      <p:bldP spid="37" grpId="0" animBg="1"/>
      <p:bldP spid="40" grpId="0"/>
      <p:bldP spid="41" grpId="0"/>
      <p:bldP spid="52" grpId="0" animBg="1"/>
      <p:bldP spid="57" grpId="0"/>
      <p:bldP spid="4" grpId="1" animBg="1"/>
      <p:bldP spid="5" grpId="1" animBg="1"/>
      <p:bldP spid="6" grpId="1" animBg="1"/>
      <p:bldP spid="19" grpId="1"/>
      <p:bldP spid="20" grpId="1"/>
      <p:bldP spid="21" grpId="1"/>
      <p:bldP spid="22" grpId="1"/>
      <p:bldP spid="23" grpId="1" animBg="1"/>
      <p:bldP spid="25" grpId="1"/>
      <p:bldP spid="26" grpId="1"/>
      <p:bldP spid="28" grpId="1"/>
      <p:bldP spid="36" grpId="1" animBg="1"/>
      <p:bldP spid="37" grpId="1" animBg="1"/>
      <p:bldP spid="40" grpId="1"/>
      <p:bldP spid="41" grpId="1"/>
      <p:bldP spid="52" grpId="1" animBg="1"/>
      <p:bldP spid="5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val 3"/>
          <p:cNvSpPr/>
          <p:nvPr/>
        </p:nvSpPr>
        <p:spPr>
          <a:xfrm>
            <a:off x="984250" y="306006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0</a:t>
            </a:r>
            <a:endParaRPr lang="en-US" sz="2400" b="1"/>
          </a:p>
        </p:txBody>
      </p:sp>
      <p:sp>
        <p:nvSpPr>
          <p:cNvPr id="5" name="Oval 4"/>
          <p:cNvSpPr/>
          <p:nvPr/>
        </p:nvSpPr>
        <p:spPr>
          <a:xfrm>
            <a:off x="3328035" y="1879600"/>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2</a:t>
            </a:r>
            <a:endParaRPr lang="en-US" sz="2400" b="1"/>
          </a:p>
        </p:txBody>
      </p:sp>
      <p:sp>
        <p:nvSpPr>
          <p:cNvPr id="6" name="Oval 5"/>
          <p:cNvSpPr/>
          <p:nvPr/>
        </p:nvSpPr>
        <p:spPr>
          <a:xfrm>
            <a:off x="4598035" y="4284345"/>
            <a:ext cx="577215" cy="504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5</a:t>
            </a:r>
            <a:endParaRPr lang="en-US" sz="2400" b="1"/>
          </a:p>
        </p:txBody>
      </p:sp>
      <p:sp>
        <p:nvSpPr>
          <p:cNvPr id="7" name="Oval 6"/>
          <p:cNvSpPr/>
          <p:nvPr/>
        </p:nvSpPr>
        <p:spPr>
          <a:xfrm>
            <a:off x="3328035" y="3060065"/>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8</a:t>
            </a:r>
            <a:endParaRPr lang="en-US" sz="2400" b="1"/>
          </a:p>
        </p:txBody>
      </p:sp>
      <p:sp>
        <p:nvSpPr>
          <p:cNvPr id="9" name="Oval 8"/>
          <p:cNvSpPr/>
          <p:nvPr/>
        </p:nvSpPr>
        <p:spPr>
          <a:xfrm>
            <a:off x="3328035" y="428371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6</a:t>
            </a:r>
            <a:endParaRPr lang="en-US" sz="2400" b="1"/>
          </a:p>
        </p:txBody>
      </p:sp>
      <p:sp>
        <p:nvSpPr>
          <p:cNvPr id="10" name="Oval 9"/>
          <p:cNvSpPr/>
          <p:nvPr/>
        </p:nvSpPr>
        <p:spPr>
          <a:xfrm>
            <a:off x="2058035" y="428371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7</a:t>
            </a:r>
            <a:endParaRPr lang="en-US" sz="2400" b="1"/>
          </a:p>
        </p:txBody>
      </p:sp>
      <p:sp>
        <p:nvSpPr>
          <p:cNvPr id="11" name="Oval 10"/>
          <p:cNvSpPr/>
          <p:nvPr/>
        </p:nvSpPr>
        <p:spPr>
          <a:xfrm>
            <a:off x="2058035" y="188595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1</a:t>
            </a:r>
            <a:endParaRPr lang="en-US" sz="2400" b="1"/>
          </a:p>
        </p:txBody>
      </p:sp>
      <p:cxnSp>
        <p:nvCxnSpPr>
          <p:cNvPr id="12" name="Straight Connector 11"/>
          <p:cNvCxnSpPr>
            <a:stCxn id="4" idx="7"/>
            <a:endCxn id="11" idx="3"/>
          </p:cNvCxnSpPr>
          <p:nvPr/>
        </p:nvCxnSpPr>
        <p:spPr>
          <a:xfrm flipV="1">
            <a:off x="1477010" y="2317115"/>
            <a:ext cx="665480" cy="8166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6"/>
            <a:endCxn id="5" idx="2"/>
          </p:cNvCxnSpPr>
          <p:nvPr/>
        </p:nvCxnSpPr>
        <p:spPr>
          <a:xfrm flipV="1">
            <a:off x="2635250" y="2132330"/>
            <a:ext cx="692785" cy="63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5"/>
            <a:endCxn id="10" idx="1"/>
          </p:cNvCxnSpPr>
          <p:nvPr/>
        </p:nvCxnSpPr>
        <p:spPr>
          <a:xfrm>
            <a:off x="1477010" y="3491230"/>
            <a:ext cx="665480" cy="8661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4"/>
            <a:endCxn id="9" idx="0"/>
          </p:cNvCxnSpPr>
          <p:nvPr/>
        </p:nvCxnSpPr>
        <p:spPr>
          <a:xfrm>
            <a:off x="3616960" y="3564890"/>
            <a:ext cx="0" cy="7188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9" idx="2"/>
          </p:cNvCxnSpPr>
          <p:nvPr/>
        </p:nvCxnSpPr>
        <p:spPr>
          <a:xfrm>
            <a:off x="2635250" y="4536440"/>
            <a:ext cx="69278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6"/>
            <a:endCxn id="6" idx="2"/>
          </p:cNvCxnSpPr>
          <p:nvPr/>
        </p:nvCxnSpPr>
        <p:spPr>
          <a:xfrm>
            <a:off x="3905250" y="4536440"/>
            <a:ext cx="692785" cy="6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13070" y="3060065"/>
            <a:ext cx="577215" cy="504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4</a:t>
            </a:r>
            <a:endParaRPr lang="en-US" sz="2400" b="1"/>
          </a:p>
        </p:txBody>
      </p:sp>
      <p:cxnSp>
        <p:nvCxnSpPr>
          <p:cNvPr id="22" name="Straight Connector 21"/>
          <p:cNvCxnSpPr>
            <a:stCxn id="6" idx="7"/>
          </p:cNvCxnSpPr>
          <p:nvPr/>
        </p:nvCxnSpPr>
        <p:spPr>
          <a:xfrm flipV="1">
            <a:off x="5090795" y="3564890"/>
            <a:ext cx="711200" cy="7931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277610" y="306006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0</a:t>
            </a:r>
            <a:endParaRPr lang="en-US" sz="2400" b="1"/>
          </a:p>
        </p:txBody>
      </p:sp>
      <p:sp>
        <p:nvSpPr>
          <p:cNvPr id="24" name="Oval 23"/>
          <p:cNvSpPr/>
          <p:nvPr/>
        </p:nvSpPr>
        <p:spPr>
          <a:xfrm>
            <a:off x="8621395" y="1879600"/>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2</a:t>
            </a:r>
            <a:endParaRPr lang="en-US" sz="2400" b="1"/>
          </a:p>
        </p:txBody>
      </p:sp>
      <p:sp>
        <p:nvSpPr>
          <p:cNvPr id="25" name="Oval 24"/>
          <p:cNvSpPr/>
          <p:nvPr/>
        </p:nvSpPr>
        <p:spPr>
          <a:xfrm>
            <a:off x="9891395" y="428434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5</a:t>
            </a:r>
            <a:endParaRPr lang="en-US" sz="2400" b="1"/>
          </a:p>
        </p:txBody>
      </p:sp>
      <p:sp>
        <p:nvSpPr>
          <p:cNvPr id="26" name="Oval 25"/>
          <p:cNvSpPr/>
          <p:nvPr/>
        </p:nvSpPr>
        <p:spPr>
          <a:xfrm>
            <a:off x="8621395" y="3060065"/>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8</a:t>
            </a:r>
            <a:endParaRPr lang="en-US" sz="2400" b="1"/>
          </a:p>
        </p:txBody>
      </p:sp>
      <p:sp>
        <p:nvSpPr>
          <p:cNvPr id="27" name="Oval 26"/>
          <p:cNvSpPr/>
          <p:nvPr/>
        </p:nvSpPr>
        <p:spPr>
          <a:xfrm>
            <a:off x="8621395" y="428371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6</a:t>
            </a:r>
            <a:endParaRPr lang="en-US" sz="2400" b="1"/>
          </a:p>
        </p:txBody>
      </p:sp>
      <p:sp>
        <p:nvSpPr>
          <p:cNvPr id="28" name="Oval 27"/>
          <p:cNvSpPr/>
          <p:nvPr/>
        </p:nvSpPr>
        <p:spPr>
          <a:xfrm>
            <a:off x="7351395" y="428371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7</a:t>
            </a:r>
            <a:endParaRPr lang="en-US" sz="2400" b="1"/>
          </a:p>
        </p:txBody>
      </p:sp>
      <p:sp>
        <p:nvSpPr>
          <p:cNvPr id="29" name="Oval 28"/>
          <p:cNvSpPr/>
          <p:nvPr/>
        </p:nvSpPr>
        <p:spPr>
          <a:xfrm>
            <a:off x="7351395" y="188595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1</a:t>
            </a:r>
            <a:endParaRPr lang="en-US" sz="2400" b="1"/>
          </a:p>
        </p:txBody>
      </p:sp>
      <p:cxnSp>
        <p:nvCxnSpPr>
          <p:cNvPr id="30" name="Straight Connector 29"/>
          <p:cNvCxnSpPr>
            <a:stCxn id="23" idx="7"/>
            <a:endCxn id="29" idx="3"/>
          </p:cNvCxnSpPr>
          <p:nvPr/>
        </p:nvCxnSpPr>
        <p:spPr>
          <a:xfrm flipV="1">
            <a:off x="6770370" y="2317115"/>
            <a:ext cx="665480" cy="8166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6"/>
            <a:endCxn id="24" idx="2"/>
          </p:cNvCxnSpPr>
          <p:nvPr/>
        </p:nvCxnSpPr>
        <p:spPr>
          <a:xfrm flipV="1">
            <a:off x="7928610" y="2132330"/>
            <a:ext cx="692785" cy="63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5"/>
            <a:endCxn id="28" idx="1"/>
          </p:cNvCxnSpPr>
          <p:nvPr/>
        </p:nvCxnSpPr>
        <p:spPr>
          <a:xfrm>
            <a:off x="6770370" y="3491230"/>
            <a:ext cx="665480" cy="8661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4"/>
            <a:endCxn id="27" idx="0"/>
          </p:cNvCxnSpPr>
          <p:nvPr/>
        </p:nvCxnSpPr>
        <p:spPr>
          <a:xfrm>
            <a:off x="8910320" y="3564890"/>
            <a:ext cx="0" cy="7188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6"/>
            <a:endCxn id="27" idx="2"/>
          </p:cNvCxnSpPr>
          <p:nvPr/>
        </p:nvCxnSpPr>
        <p:spPr>
          <a:xfrm>
            <a:off x="7928610" y="4536440"/>
            <a:ext cx="69278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6"/>
            <a:endCxn id="25" idx="2"/>
          </p:cNvCxnSpPr>
          <p:nvPr/>
        </p:nvCxnSpPr>
        <p:spPr>
          <a:xfrm>
            <a:off x="9198610" y="4536440"/>
            <a:ext cx="692785" cy="6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806430" y="3060065"/>
            <a:ext cx="577215" cy="504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4</a:t>
            </a:r>
            <a:endParaRPr lang="en-US" sz="2400" b="1"/>
          </a:p>
        </p:txBody>
      </p:sp>
      <p:cxnSp>
        <p:nvCxnSpPr>
          <p:cNvPr id="37" name="Straight Connector 36"/>
          <p:cNvCxnSpPr>
            <a:stCxn id="25" idx="7"/>
            <a:endCxn id="36" idx="4"/>
          </p:cNvCxnSpPr>
          <p:nvPr/>
        </p:nvCxnSpPr>
        <p:spPr>
          <a:xfrm flipV="1">
            <a:off x="10384155" y="3564890"/>
            <a:ext cx="711200" cy="7931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955675" y="2685415"/>
            <a:ext cx="403860" cy="398780"/>
          </a:xfrm>
          <a:prstGeom prst="rect">
            <a:avLst/>
          </a:prstGeom>
          <a:noFill/>
        </p:spPr>
        <p:txBody>
          <a:bodyPr wrap="square" rtlCol="0">
            <a:spAutoFit/>
          </a:bodyPr>
          <a:p>
            <a:r>
              <a:rPr lang="en-US" sz="2000" b="1">
                <a:solidFill>
                  <a:srgbClr val="0070C0"/>
                </a:solidFill>
              </a:rPr>
              <a:t>0</a:t>
            </a:r>
            <a:endParaRPr lang="en-US" sz="2000" b="1">
              <a:solidFill>
                <a:srgbClr val="0070C0"/>
              </a:solidFill>
            </a:endParaRPr>
          </a:p>
        </p:txBody>
      </p:sp>
      <p:sp>
        <p:nvSpPr>
          <p:cNvPr id="39" name="Text Box 38"/>
          <p:cNvSpPr txBox="1"/>
          <p:nvPr/>
        </p:nvSpPr>
        <p:spPr>
          <a:xfrm>
            <a:off x="2142490" y="1530985"/>
            <a:ext cx="534035" cy="460375"/>
          </a:xfrm>
          <a:prstGeom prst="rect">
            <a:avLst/>
          </a:prstGeom>
          <a:noFill/>
        </p:spPr>
        <p:txBody>
          <a:bodyPr wrap="square" rtlCol="0">
            <a:spAutoFit/>
          </a:bodyPr>
          <a:p>
            <a:r>
              <a:rPr lang="en-US" sz="2400" b="1">
                <a:solidFill>
                  <a:srgbClr val="0070C0"/>
                </a:solidFill>
              </a:rPr>
              <a:t>4</a:t>
            </a:r>
            <a:endParaRPr lang="en-US" sz="2400" b="1">
              <a:solidFill>
                <a:srgbClr val="0070C0"/>
              </a:solidFill>
            </a:endParaRPr>
          </a:p>
        </p:txBody>
      </p:sp>
      <p:sp>
        <p:nvSpPr>
          <p:cNvPr id="40" name="Text Box 39"/>
          <p:cNvSpPr txBox="1"/>
          <p:nvPr/>
        </p:nvSpPr>
        <p:spPr>
          <a:xfrm>
            <a:off x="2142490" y="4789170"/>
            <a:ext cx="389255" cy="460375"/>
          </a:xfrm>
          <a:prstGeom prst="rect">
            <a:avLst/>
          </a:prstGeom>
          <a:noFill/>
        </p:spPr>
        <p:txBody>
          <a:bodyPr wrap="square" rtlCol="0">
            <a:spAutoFit/>
          </a:bodyPr>
          <a:p>
            <a:r>
              <a:rPr lang="en-US" sz="2400" b="1">
                <a:solidFill>
                  <a:srgbClr val="0070C0"/>
                </a:solidFill>
              </a:rPr>
              <a:t>8</a:t>
            </a:r>
            <a:endParaRPr lang="en-US" sz="2400" b="1">
              <a:solidFill>
                <a:srgbClr val="0070C0"/>
              </a:solidFill>
            </a:endParaRPr>
          </a:p>
        </p:txBody>
      </p:sp>
      <p:sp>
        <p:nvSpPr>
          <p:cNvPr id="41" name="Text Box 40"/>
          <p:cNvSpPr txBox="1"/>
          <p:nvPr/>
        </p:nvSpPr>
        <p:spPr>
          <a:xfrm>
            <a:off x="3328670" y="1562100"/>
            <a:ext cx="577215" cy="398780"/>
          </a:xfrm>
          <a:prstGeom prst="rect">
            <a:avLst/>
          </a:prstGeom>
          <a:noFill/>
        </p:spPr>
        <p:txBody>
          <a:bodyPr wrap="square" rtlCol="0">
            <a:spAutoFit/>
          </a:bodyPr>
          <a:p>
            <a:r>
              <a:rPr lang="en-US" sz="2000" b="1">
                <a:solidFill>
                  <a:srgbClr val="0070C0"/>
                </a:solidFill>
              </a:rPr>
              <a:t>12</a:t>
            </a:r>
            <a:endParaRPr lang="en-US" sz="2000" b="1">
              <a:solidFill>
                <a:srgbClr val="0070C0"/>
              </a:solidFill>
            </a:endParaRPr>
          </a:p>
        </p:txBody>
      </p:sp>
      <p:sp>
        <p:nvSpPr>
          <p:cNvPr id="42" name="Text Box 41"/>
          <p:cNvSpPr txBox="1"/>
          <p:nvPr/>
        </p:nvSpPr>
        <p:spPr>
          <a:xfrm>
            <a:off x="3329305" y="2727325"/>
            <a:ext cx="576580" cy="398780"/>
          </a:xfrm>
          <a:prstGeom prst="rect">
            <a:avLst/>
          </a:prstGeom>
          <a:noFill/>
        </p:spPr>
        <p:txBody>
          <a:bodyPr wrap="square" rtlCol="0">
            <a:spAutoFit/>
          </a:bodyPr>
          <a:p>
            <a:r>
              <a:rPr lang="en-US" sz="2000" b="1">
                <a:solidFill>
                  <a:srgbClr val="0070C0"/>
                </a:solidFill>
              </a:rPr>
              <a:t>15</a:t>
            </a:r>
            <a:endParaRPr lang="en-US" sz="2000" b="1">
              <a:solidFill>
                <a:srgbClr val="0070C0"/>
              </a:solidFill>
            </a:endParaRPr>
          </a:p>
        </p:txBody>
      </p:sp>
      <p:sp>
        <p:nvSpPr>
          <p:cNvPr id="43" name="Text Box 42"/>
          <p:cNvSpPr txBox="1"/>
          <p:nvPr/>
        </p:nvSpPr>
        <p:spPr>
          <a:xfrm>
            <a:off x="3371215" y="4788535"/>
            <a:ext cx="490855" cy="460375"/>
          </a:xfrm>
          <a:prstGeom prst="rect">
            <a:avLst/>
          </a:prstGeom>
          <a:noFill/>
        </p:spPr>
        <p:txBody>
          <a:bodyPr wrap="square" rtlCol="0">
            <a:spAutoFit/>
          </a:bodyPr>
          <a:p>
            <a:r>
              <a:rPr lang="en-US" sz="2400" b="1">
                <a:solidFill>
                  <a:srgbClr val="0070C0"/>
                </a:solidFill>
              </a:rPr>
              <a:t>9</a:t>
            </a:r>
            <a:endParaRPr lang="en-US" sz="2400" b="1">
              <a:solidFill>
                <a:srgbClr val="0070C0"/>
              </a:solidFill>
            </a:endParaRPr>
          </a:p>
        </p:txBody>
      </p:sp>
      <p:sp>
        <p:nvSpPr>
          <p:cNvPr id="44" name="Text Box 43"/>
          <p:cNvSpPr txBox="1"/>
          <p:nvPr/>
        </p:nvSpPr>
        <p:spPr>
          <a:xfrm>
            <a:off x="4454525" y="4788535"/>
            <a:ext cx="1246505" cy="460375"/>
          </a:xfrm>
          <a:prstGeom prst="rect">
            <a:avLst/>
          </a:prstGeom>
          <a:noFill/>
        </p:spPr>
        <p:txBody>
          <a:bodyPr wrap="none" rtlCol="0">
            <a:spAutoFit/>
          </a:bodyPr>
          <a:p>
            <a:r>
              <a:rPr lang="en-US" sz="2400" b="1">
                <a:solidFill>
                  <a:srgbClr val="0070C0"/>
                </a:solidFill>
              </a:rPr>
              <a:t>11</a:t>
            </a:r>
            <a:r>
              <a:rPr lang="en-US" b="1">
                <a:solidFill>
                  <a:srgbClr val="0070C0"/>
                </a:solidFill>
              </a:rPr>
              <a:t>(min)</a:t>
            </a:r>
            <a:endParaRPr lang="en-US" b="1">
              <a:solidFill>
                <a:srgbClr val="0070C0"/>
              </a:solidFill>
            </a:endParaRPr>
          </a:p>
        </p:txBody>
      </p:sp>
      <p:sp>
        <p:nvSpPr>
          <p:cNvPr id="45" name="Text Box 44"/>
          <p:cNvSpPr txBox="1"/>
          <p:nvPr/>
        </p:nvSpPr>
        <p:spPr>
          <a:xfrm>
            <a:off x="4988560" y="3724910"/>
            <a:ext cx="596265" cy="398780"/>
          </a:xfrm>
          <a:prstGeom prst="rect">
            <a:avLst/>
          </a:prstGeom>
          <a:noFill/>
        </p:spPr>
        <p:txBody>
          <a:bodyPr wrap="square" rtlCol="0">
            <a:spAutoFit/>
          </a:bodyPr>
          <a:p>
            <a:r>
              <a:rPr lang="en-US" sz="2000" b="1"/>
              <a:t>10</a:t>
            </a:r>
            <a:endParaRPr lang="en-US" sz="2000" b="1"/>
          </a:p>
        </p:txBody>
      </p:sp>
      <p:sp>
        <p:nvSpPr>
          <p:cNvPr id="46" name="Text Box 45"/>
          <p:cNvSpPr txBox="1"/>
          <p:nvPr/>
        </p:nvSpPr>
        <p:spPr>
          <a:xfrm>
            <a:off x="6363970" y="2661285"/>
            <a:ext cx="403860" cy="398780"/>
          </a:xfrm>
          <a:prstGeom prst="rect">
            <a:avLst/>
          </a:prstGeom>
          <a:noFill/>
        </p:spPr>
        <p:txBody>
          <a:bodyPr wrap="square" rtlCol="0">
            <a:spAutoFit/>
          </a:bodyPr>
          <a:p>
            <a:r>
              <a:rPr lang="en-US" sz="2000" b="1">
                <a:solidFill>
                  <a:srgbClr val="0070C0"/>
                </a:solidFill>
              </a:rPr>
              <a:t>0</a:t>
            </a:r>
            <a:endParaRPr lang="en-US" sz="2000" b="1">
              <a:solidFill>
                <a:srgbClr val="0070C0"/>
              </a:solidFill>
            </a:endParaRPr>
          </a:p>
        </p:txBody>
      </p:sp>
      <p:sp>
        <p:nvSpPr>
          <p:cNvPr id="47" name="Text Box 46"/>
          <p:cNvSpPr txBox="1"/>
          <p:nvPr/>
        </p:nvSpPr>
        <p:spPr>
          <a:xfrm>
            <a:off x="7351395" y="1419225"/>
            <a:ext cx="534035" cy="460375"/>
          </a:xfrm>
          <a:prstGeom prst="rect">
            <a:avLst/>
          </a:prstGeom>
          <a:noFill/>
        </p:spPr>
        <p:txBody>
          <a:bodyPr wrap="square" rtlCol="0">
            <a:spAutoFit/>
          </a:bodyPr>
          <a:p>
            <a:r>
              <a:rPr lang="en-US" sz="2400" b="1">
                <a:solidFill>
                  <a:srgbClr val="0070C0"/>
                </a:solidFill>
              </a:rPr>
              <a:t>4</a:t>
            </a:r>
            <a:endParaRPr lang="en-US" sz="2400" b="1">
              <a:solidFill>
                <a:srgbClr val="0070C0"/>
              </a:solidFill>
            </a:endParaRPr>
          </a:p>
        </p:txBody>
      </p:sp>
      <p:sp>
        <p:nvSpPr>
          <p:cNvPr id="48" name="Text Box 47"/>
          <p:cNvSpPr txBox="1"/>
          <p:nvPr/>
        </p:nvSpPr>
        <p:spPr>
          <a:xfrm>
            <a:off x="8621395" y="1487170"/>
            <a:ext cx="577215" cy="398780"/>
          </a:xfrm>
          <a:prstGeom prst="rect">
            <a:avLst/>
          </a:prstGeom>
          <a:noFill/>
        </p:spPr>
        <p:txBody>
          <a:bodyPr wrap="square" rtlCol="0">
            <a:spAutoFit/>
          </a:bodyPr>
          <a:p>
            <a:r>
              <a:rPr lang="en-US" sz="2000" b="1">
                <a:solidFill>
                  <a:srgbClr val="0070C0"/>
                </a:solidFill>
              </a:rPr>
              <a:t>12</a:t>
            </a:r>
            <a:endParaRPr lang="en-US" b="1">
              <a:solidFill>
                <a:srgbClr val="0070C0"/>
              </a:solidFill>
            </a:endParaRPr>
          </a:p>
        </p:txBody>
      </p:sp>
      <p:sp>
        <p:nvSpPr>
          <p:cNvPr id="52" name="Text Box 51"/>
          <p:cNvSpPr txBox="1"/>
          <p:nvPr/>
        </p:nvSpPr>
        <p:spPr>
          <a:xfrm>
            <a:off x="8622030" y="2734945"/>
            <a:ext cx="576580" cy="398780"/>
          </a:xfrm>
          <a:prstGeom prst="rect">
            <a:avLst/>
          </a:prstGeom>
          <a:noFill/>
        </p:spPr>
        <p:txBody>
          <a:bodyPr wrap="square" rtlCol="0">
            <a:spAutoFit/>
          </a:bodyPr>
          <a:p>
            <a:r>
              <a:rPr lang="en-US" sz="2000" b="1">
                <a:solidFill>
                  <a:srgbClr val="0070C0"/>
                </a:solidFill>
              </a:rPr>
              <a:t>15</a:t>
            </a:r>
            <a:endParaRPr lang="en-US" sz="2000" b="1">
              <a:solidFill>
                <a:srgbClr val="0070C0"/>
              </a:solidFill>
            </a:endParaRPr>
          </a:p>
        </p:txBody>
      </p:sp>
      <p:sp>
        <p:nvSpPr>
          <p:cNvPr id="53" name="Text Box 52"/>
          <p:cNvSpPr txBox="1"/>
          <p:nvPr/>
        </p:nvSpPr>
        <p:spPr>
          <a:xfrm>
            <a:off x="7445375" y="4789170"/>
            <a:ext cx="389255" cy="460375"/>
          </a:xfrm>
          <a:prstGeom prst="rect">
            <a:avLst/>
          </a:prstGeom>
          <a:noFill/>
        </p:spPr>
        <p:txBody>
          <a:bodyPr wrap="square" rtlCol="0">
            <a:spAutoFit/>
          </a:bodyPr>
          <a:p>
            <a:r>
              <a:rPr lang="en-US" sz="2400" b="1">
                <a:solidFill>
                  <a:srgbClr val="0070C0"/>
                </a:solidFill>
              </a:rPr>
              <a:t>8</a:t>
            </a:r>
            <a:endParaRPr lang="en-US" sz="2400" b="1">
              <a:solidFill>
                <a:srgbClr val="0070C0"/>
              </a:solidFill>
            </a:endParaRPr>
          </a:p>
        </p:txBody>
      </p:sp>
      <p:sp>
        <p:nvSpPr>
          <p:cNvPr id="54" name="Text Box 53"/>
          <p:cNvSpPr txBox="1"/>
          <p:nvPr/>
        </p:nvSpPr>
        <p:spPr>
          <a:xfrm>
            <a:off x="8707755" y="4789170"/>
            <a:ext cx="490855" cy="460375"/>
          </a:xfrm>
          <a:prstGeom prst="rect">
            <a:avLst/>
          </a:prstGeom>
          <a:noFill/>
        </p:spPr>
        <p:txBody>
          <a:bodyPr wrap="square" rtlCol="0">
            <a:spAutoFit/>
          </a:bodyPr>
          <a:p>
            <a:r>
              <a:rPr lang="en-US" sz="2400" b="1">
                <a:solidFill>
                  <a:srgbClr val="0070C0"/>
                </a:solidFill>
              </a:rPr>
              <a:t>9</a:t>
            </a:r>
            <a:endParaRPr lang="en-US" sz="2400" b="1">
              <a:solidFill>
                <a:srgbClr val="0070C0"/>
              </a:solidFill>
            </a:endParaRPr>
          </a:p>
        </p:txBody>
      </p:sp>
      <p:sp>
        <p:nvSpPr>
          <p:cNvPr id="55" name="Text Box 54"/>
          <p:cNvSpPr txBox="1"/>
          <p:nvPr/>
        </p:nvSpPr>
        <p:spPr>
          <a:xfrm>
            <a:off x="9891395" y="4788535"/>
            <a:ext cx="627380" cy="460375"/>
          </a:xfrm>
          <a:prstGeom prst="rect">
            <a:avLst/>
          </a:prstGeom>
          <a:noFill/>
        </p:spPr>
        <p:txBody>
          <a:bodyPr wrap="none" rtlCol="0">
            <a:spAutoFit/>
          </a:bodyPr>
          <a:p>
            <a:r>
              <a:rPr lang="en-US" sz="2400" b="1">
                <a:solidFill>
                  <a:srgbClr val="0070C0"/>
                </a:solidFill>
              </a:rPr>
              <a:t>11</a:t>
            </a:r>
            <a:endParaRPr lang="en-US" sz="2400" b="1">
              <a:solidFill>
                <a:srgbClr val="0070C0"/>
              </a:solidFill>
            </a:endParaRPr>
          </a:p>
        </p:txBody>
      </p:sp>
      <p:sp>
        <p:nvSpPr>
          <p:cNvPr id="56" name="Text Box 55"/>
          <p:cNvSpPr txBox="1"/>
          <p:nvPr/>
        </p:nvSpPr>
        <p:spPr>
          <a:xfrm>
            <a:off x="10806430" y="2630805"/>
            <a:ext cx="627380" cy="460375"/>
          </a:xfrm>
          <a:prstGeom prst="rect">
            <a:avLst/>
          </a:prstGeom>
          <a:noFill/>
        </p:spPr>
        <p:txBody>
          <a:bodyPr wrap="none" rtlCol="0">
            <a:spAutoFit/>
          </a:bodyPr>
          <a:p>
            <a:r>
              <a:rPr lang="en-US" sz="2400" b="1">
                <a:solidFill>
                  <a:srgbClr val="0070C0"/>
                </a:solidFill>
              </a:rPr>
              <a:t>21</a:t>
            </a:r>
            <a:endParaRPr lang="en-US" sz="2400" b="1">
              <a:solidFill>
                <a:srgbClr val="0070C0"/>
              </a:solidFill>
            </a:endParaRPr>
          </a:p>
        </p:txBody>
      </p:sp>
      <p:cxnSp>
        <p:nvCxnSpPr>
          <p:cNvPr id="57" name="Straight Connector 56"/>
          <p:cNvCxnSpPr>
            <a:stCxn id="10" idx="7"/>
            <a:endCxn id="7" idx="3"/>
          </p:cNvCxnSpPr>
          <p:nvPr/>
        </p:nvCxnSpPr>
        <p:spPr>
          <a:xfrm flipV="1">
            <a:off x="2550795" y="3491230"/>
            <a:ext cx="861695" cy="8661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7"/>
            <a:endCxn id="26" idx="3"/>
          </p:cNvCxnSpPr>
          <p:nvPr/>
        </p:nvCxnSpPr>
        <p:spPr>
          <a:xfrm flipV="1">
            <a:off x="7844155" y="3491230"/>
            <a:ext cx="861695" cy="8661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598035" y="1885950"/>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3</a:t>
            </a:r>
            <a:endParaRPr lang="en-US" sz="2400" b="1"/>
          </a:p>
        </p:txBody>
      </p:sp>
      <p:cxnSp>
        <p:nvCxnSpPr>
          <p:cNvPr id="60" name="Straight Connector 59"/>
          <p:cNvCxnSpPr>
            <a:endCxn id="6" idx="0"/>
          </p:cNvCxnSpPr>
          <p:nvPr/>
        </p:nvCxnSpPr>
        <p:spPr>
          <a:xfrm>
            <a:off x="4886960" y="2390775"/>
            <a:ext cx="0" cy="18935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2" name="Text Box 61"/>
          <p:cNvSpPr txBox="1"/>
          <p:nvPr/>
        </p:nvSpPr>
        <p:spPr>
          <a:xfrm>
            <a:off x="4281805" y="2909570"/>
            <a:ext cx="706755" cy="460375"/>
          </a:xfrm>
          <a:prstGeom prst="rect">
            <a:avLst/>
          </a:prstGeom>
          <a:noFill/>
        </p:spPr>
        <p:txBody>
          <a:bodyPr wrap="square" rtlCol="0">
            <a:spAutoFit/>
          </a:bodyPr>
          <a:p>
            <a:r>
              <a:rPr lang="en-US" sz="2400" b="1">
                <a:solidFill>
                  <a:schemeClr val="tx1"/>
                </a:solidFill>
              </a:rPr>
              <a:t>14</a:t>
            </a:r>
            <a:endParaRPr lang="en-US" sz="2400" b="1">
              <a:solidFill>
                <a:schemeClr val="tx1"/>
              </a:solidFill>
            </a:endParaRPr>
          </a:p>
        </p:txBody>
      </p:sp>
      <p:sp>
        <p:nvSpPr>
          <p:cNvPr id="64" name="Oval 63"/>
          <p:cNvSpPr/>
          <p:nvPr/>
        </p:nvSpPr>
        <p:spPr>
          <a:xfrm>
            <a:off x="9891395" y="1879600"/>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3</a:t>
            </a:r>
            <a:endParaRPr lang="en-US" sz="2400" b="1"/>
          </a:p>
        </p:txBody>
      </p:sp>
      <p:cxnSp>
        <p:nvCxnSpPr>
          <p:cNvPr id="65" name="Straight Connector 64"/>
          <p:cNvCxnSpPr>
            <a:stCxn id="64" idx="4"/>
            <a:endCxn id="25" idx="0"/>
          </p:cNvCxnSpPr>
          <p:nvPr/>
        </p:nvCxnSpPr>
        <p:spPr>
          <a:xfrm>
            <a:off x="10180320" y="2384425"/>
            <a:ext cx="0" cy="1899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6" name="Text Box 65"/>
          <p:cNvSpPr txBox="1"/>
          <p:nvPr/>
        </p:nvSpPr>
        <p:spPr>
          <a:xfrm>
            <a:off x="9866630" y="1487170"/>
            <a:ext cx="627380" cy="460375"/>
          </a:xfrm>
          <a:prstGeom prst="rect">
            <a:avLst/>
          </a:prstGeom>
          <a:noFill/>
        </p:spPr>
        <p:txBody>
          <a:bodyPr wrap="none" rtlCol="0">
            <a:spAutoFit/>
          </a:bodyPr>
          <a:p>
            <a:r>
              <a:rPr lang="en-US" sz="2400" b="1">
                <a:solidFill>
                  <a:srgbClr val="0070C0"/>
                </a:solidFill>
              </a:rPr>
              <a:t>25</a:t>
            </a:r>
            <a:endParaRPr lang="en-US" sz="2400" b="1">
              <a:solidFill>
                <a:srgbClr val="0070C0"/>
              </a:solidFill>
            </a:endParaRPr>
          </a:p>
        </p:txBody>
      </p:sp>
      <p:cxnSp>
        <p:nvCxnSpPr>
          <p:cNvPr id="67" name="Straight Connector 66"/>
          <p:cNvCxnSpPr>
            <a:stCxn id="5" idx="5"/>
            <a:endCxn id="6" idx="1"/>
          </p:cNvCxnSpPr>
          <p:nvPr/>
        </p:nvCxnSpPr>
        <p:spPr>
          <a:xfrm>
            <a:off x="3820795" y="2310765"/>
            <a:ext cx="861695" cy="20472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8" name="Text Box 67"/>
          <p:cNvSpPr txBox="1"/>
          <p:nvPr/>
        </p:nvSpPr>
        <p:spPr>
          <a:xfrm>
            <a:off x="4087495" y="3653155"/>
            <a:ext cx="461645" cy="398780"/>
          </a:xfrm>
          <a:prstGeom prst="rect">
            <a:avLst/>
          </a:prstGeom>
          <a:noFill/>
        </p:spPr>
        <p:txBody>
          <a:bodyPr wrap="square" rtlCol="0">
            <a:spAutoFit/>
          </a:bodyPr>
          <a:p>
            <a:r>
              <a:rPr lang="en-US" sz="2000" b="1"/>
              <a:t>4</a:t>
            </a:r>
            <a:endParaRPr lang="en-US" sz="2000" b="1"/>
          </a:p>
        </p:txBody>
      </p:sp>
      <p:sp>
        <p:nvSpPr>
          <p:cNvPr id="69" name="Text Box 68"/>
          <p:cNvSpPr txBox="1"/>
          <p:nvPr/>
        </p:nvSpPr>
        <p:spPr>
          <a:xfrm>
            <a:off x="8621395" y="1163320"/>
            <a:ext cx="563245" cy="398780"/>
          </a:xfrm>
          <a:prstGeom prst="rect">
            <a:avLst/>
          </a:prstGeom>
          <a:noFill/>
        </p:spPr>
        <p:txBody>
          <a:bodyPr wrap="square" rtlCol="0">
            <a:spAutoFit/>
          </a:bodyPr>
          <a:p>
            <a:r>
              <a:rPr lang="en-US" sz="2000" b="1"/>
              <a:t>15</a:t>
            </a:r>
            <a:endParaRPr lang="en-US" sz="2000" b="1"/>
          </a:p>
        </p:txBody>
      </p:sp>
      <p:cxnSp>
        <p:nvCxnSpPr>
          <p:cNvPr id="70" name="Straight Connector 69"/>
          <p:cNvCxnSpPr>
            <a:stCxn id="69" idx="1"/>
            <a:endCxn id="69" idx="3"/>
          </p:cNvCxnSpPr>
          <p:nvPr/>
        </p:nvCxnSpPr>
        <p:spPr>
          <a:xfrm>
            <a:off x="8621395" y="1362710"/>
            <a:ext cx="56324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5"/>
            <a:endCxn id="25" idx="1"/>
          </p:cNvCxnSpPr>
          <p:nvPr/>
        </p:nvCxnSpPr>
        <p:spPr>
          <a:xfrm>
            <a:off x="9114155" y="2310765"/>
            <a:ext cx="861695" cy="20472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2" name="Flowchart: Summing Junction 71"/>
          <p:cNvSpPr/>
          <p:nvPr/>
        </p:nvSpPr>
        <p:spPr>
          <a:xfrm>
            <a:off x="9345930" y="3218815"/>
            <a:ext cx="433070" cy="360680"/>
          </a:xfrm>
          <a:prstGeom prst="flowChartSummingJunction">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3" name="Text Box 72"/>
          <p:cNvSpPr txBox="1"/>
          <p:nvPr/>
        </p:nvSpPr>
        <p:spPr>
          <a:xfrm>
            <a:off x="1341755" y="840105"/>
            <a:ext cx="6202680" cy="460375"/>
          </a:xfrm>
          <a:prstGeom prst="rect">
            <a:avLst/>
          </a:prstGeom>
          <a:noFill/>
        </p:spPr>
        <p:txBody>
          <a:bodyPr wrap="square" rtlCol="0">
            <a:sp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So Now Minimum Distance is 11 (Node 5)</a:t>
            </a:r>
            <a:endParaRPr lang="en-US" sz="2400" b="1">
              <a:latin typeface="Times New Roman" panose="02020603050405020304" charset="0"/>
              <a:cs typeface="Times New Roman" panose="02020603050405020304" charset="0"/>
            </a:endParaRPr>
          </a:p>
        </p:txBody>
      </p:sp>
      <p:sp>
        <p:nvSpPr>
          <p:cNvPr id="74" name="Text Box 73"/>
          <p:cNvSpPr txBox="1"/>
          <p:nvPr/>
        </p:nvSpPr>
        <p:spPr>
          <a:xfrm>
            <a:off x="5651500" y="2706370"/>
            <a:ext cx="302895" cy="521970"/>
          </a:xfrm>
          <a:prstGeom prst="rect">
            <a:avLst/>
          </a:prstGeom>
          <a:noFill/>
        </p:spPr>
        <p:txBody>
          <a:bodyPr wrap="square" rtlCol="0">
            <a:spAutoFit/>
          </a:bodyPr>
          <a:p>
            <a:r>
              <a:rPr lang="en-US" sz="2800" b="1">
                <a:solidFill>
                  <a:srgbClr val="0070C0"/>
                </a:solidFill>
                <a:sym typeface="+mn-ea"/>
              </a:rPr>
              <a:t>∞</a:t>
            </a:r>
            <a:endParaRPr lang="en-US" sz="2800" b="1">
              <a:solidFill>
                <a:srgbClr val="0070C0"/>
              </a:solidFill>
              <a:sym typeface="+mn-ea"/>
            </a:endParaRPr>
          </a:p>
        </p:txBody>
      </p:sp>
      <p:sp>
        <p:nvSpPr>
          <p:cNvPr id="75" name="Right Arrow 74"/>
          <p:cNvSpPr/>
          <p:nvPr/>
        </p:nvSpPr>
        <p:spPr>
          <a:xfrm>
            <a:off x="5896610" y="2374900"/>
            <a:ext cx="418465"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Oval 1"/>
          <p:cNvSpPr/>
          <p:nvPr/>
        </p:nvSpPr>
        <p:spPr>
          <a:xfrm>
            <a:off x="984250" y="306006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0</a:t>
            </a:r>
            <a:endParaRPr lang="en-US" sz="2400" b="1"/>
          </a:p>
        </p:txBody>
      </p:sp>
      <p:sp>
        <p:nvSpPr>
          <p:cNvPr id="3" name="Oval 2"/>
          <p:cNvSpPr/>
          <p:nvPr/>
        </p:nvSpPr>
        <p:spPr>
          <a:xfrm>
            <a:off x="3328035" y="1879600"/>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2</a:t>
            </a:r>
            <a:endParaRPr lang="en-US" sz="2400" b="1"/>
          </a:p>
        </p:txBody>
      </p:sp>
      <p:sp>
        <p:nvSpPr>
          <p:cNvPr id="8" name="Oval 7"/>
          <p:cNvSpPr/>
          <p:nvPr/>
        </p:nvSpPr>
        <p:spPr>
          <a:xfrm>
            <a:off x="4598035" y="4284345"/>
            <a:ext cx="577215" cy="504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5</a:t>
            </a:r>
            <a:endParaRPr lang="en-US" sz="2400" b="1"/>
          </a:p>
        </p:txBody>
      </p:sp>
      <p:sp>
        <p:nvSpPr>
          <p:cNvPr id="17" name="Oval 16"/>
          <p:cNvSpPr/>
          <p:nvPr/>
        </p:nvSpPr>
        <p:spPr>
          <a:xfrm>
            <a:off x="3328035" y="3060065"/>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8</a:t>
            </a:r>
            <a:endParaRPr lang="en-US" sz="2400" b="1"/>
          </a:p>
        </p:txBody>
      </p:sp>
      <p:sp>
        <p:nvSpPr>
          <p:cNvPr id="18" name="Oval 17"/>
          <p:cNvSpPr/>
          <p:nvPr/>
        </p:nvSpPr>
        <p:spPr>
          <a:xfrm>
            <a:off x="3328035" y="428371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6</a:t>
            </a:r>
            <a:endParaRPr lang="en-US" sz="2400" b="1"/>
          </a:p>
        </p:txBody>
      </p:sp>
      <p:sp>
        <p:nvSpPr>
          <p:cNvPr id="19" name="Oval 18"/>
          <p:cNvSpPr/>
          <p:nvPr/>
        </p:nvSpPr>
        <p:spPr>
          <a:xfrm>
            <a:off x="2058035" y="428371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7</a:t>
            </a:r>
            <a:endParaRPr lang="en-US" sz="2400" b="1"/>
          </a:p>
        </p:txBody>
      </p:sp>
      <p:sp>
        <p:nvSpPr>
          <p:cNvPr id="49" name="Oval 48"/>
          <p:cNvSpPr/>
          <p:nvPr/>
        </p:nvSpPr>
        <p:spPr>
          <a:xfrm>
            <a:off x="2058035" y="188595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1</a:t>
            </a:r>
            <a:endParaRPr lang="en-US" sz="2400" b="1"/>
          </a:p>
        </p:txBody>
      </p:sp>
      <p:cxnSp>
        <p:nvCxnSpPr>
          <p:cNvPr id="50" name="Straight Connector 49"/>
          <p:cNvCxnSpPr>
            <a:stCxn id="2" idx="7"/>
            <a:endCxn id="49" idx="3"/>
          </p:cNvCxnSpPr>
          <p:nvPr/>
        </p:nvCxnSpPr>
        <p:spPr>
          <a:xfrm flipV="1">
            <a:off x="1477010" y="2317115"/>
            <a:ext cx="665480" cy="8166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9" idx="6"/>
            <a:endCxn id="3" idx="2"/>
          </p:cNvCxnSpPr>
          <p:nvPr/>
        </p:nvCxnSpPr>
        <p:spPr>
          <a:xfrm flipV="1">
            <a:off x="2635250" y="2132330"/>
            <a:ext cx="692785" cy="63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2" idx="5"/>
            <a:endCxn id="19" idx="1"/>
          </p:cNvCxnSpPr>
          <p:nvPr/>
        </p:nvCxnSpPr>
        <p:spPr>
          <a:xfrm>
            <a:off x="1477010" y="3491230"/>
            <a:ext cx="665480" cy="8661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7" idx="4"/>
            <a:endCxn id="18" idx="0"/>
          </p:cNvCxnSpPr>
          <p:nvPr/>
        </p:nvCxnSpPr>
        <p:spPr>
          <a:xfrm>
            <a:off x="3616960" y="3564890"/>
            <a:ext cx="0" cy="7188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9" idx="6"/>
            <a:endCxn id="18" idx="2"/>
          </p:cNvCxnSpPr>
          <p:nvPr/>
        </p:nvCxnSpPr>
        <p:spPr>
          <a:xfrm>
            <a:off x="2635250" y="4536440"/>
            <a:ext cx="69278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8" idx="6"/>
            <a:endCxn id="8" idx="2"/>
          </p:cNvCxnSpPr>
          <p:nvPr/>
        </p:nvCxnSpPr>
        <p:spPr>
          <a:xfrm>
            <a:off x="3905250" y="4536440"/>
            <a:ext cx="692785" cy="6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8" idx="7"/>
          </p:cNvCxnSpPr>
          <p:nvPr/>
        </p:nvCxnSpPr>
        <p:spPr>
          <a:xfrm flipV="1">
            <a:off x="5090795" y="3564890"/>
            <a:ext cx="711200" cy="7931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9" name="Text Box 78"/>
          <p:cNvSpPr txBox="1"/>
          <p:nvPr/>
        </p:nvSpPr>
        <p:spPr>
          <a:xfrm>
            <a:off x="955675" y="2685415"/>
            <a:ext cx="403860" cy="398780"/>
          </a:xfrm>
          <a:prstGeom prst="rect">
            <a:avLst/>
          </a:prstGeom>
          <a:noFill/>
        </p:spPr>
        <p:txBody>
          <a:bodyPr wrap="square" rtlCol="0">
            <a:spAutoFit/>
          </a:bodyPr>
          <a:p>
            <a:r>
              <a:rPr lang="en-US" sz="2000" b="1">
                <a:solidFill>
                  <a:srgbClr val="0070C0"/>
                </a:solidFill>
              </a:rPr>
              <a:t>0</a:t>
            </a:r>
            <a:endParaRPr lang="en-US" sz="2000" b="1">
              <a:solidFill>
                <a:srgbClr val="0070C0"/>
              </a:solidFill>
            </a:endParaRPr>
          </a:p>
        </p:txBody>
      </p:sp>
      <p:sp>
        <p:nvSpPr>
          <p:cNvPr id="80" name="Text Box 79"/>
          <p:cNvSpPr txBox="1"/>
          <p:nvPr/>
        </p:nvSpPr>
        <p:spPr>
          <a:xfrm>
            <a:off x="2142490" y="1530985"/>
            <a:ext cx="534035" cy="460375"/>
          </a:xfrm>
          <a:prstGeom prst="rect">
            <a:avLst/>
          </a:prstGeom>
          <a:noFill/>
        </p:spPr>
        <p:txBody>
          <a:bodyPr wrap="square" rtlCol="0">
            <a:spAutoFit/>
          </a:bodyPr>
          <a:p>
            <a:r>
              <a:rPr lang="en-US" sz="2400" b="1">
                <a:solidFill>
                  <a:srgbClr val="0070C0"/>
                </a:solidFill>
              </a:rPr>
              <a:t>4</a:t>
            </a:r>
            <a:endParaRPr lang="en-US" sz="2400" b="1">
              <a:solidFill>
                <a:srgbClr val="0070C0"/>
              </a:solidFill>
            </a:endParaRPr>
          </a:p>
        </p:txBody>
      </p:sp>
      <p:sp>
        <p:nvSpPr>
          <p:cNvPr id="81" name="Text Box 80"/>
          <p:cNvSpPr txBox="1"/>
          <p:nvPr/>
        </p:nvSpPr>
        <p:spPr>
          <a:xfrm>
            <a:off x="2142490" y="4789170"/>
            <a:ext cx="389255" cy="460375"/>
          </a:xfrm>
          <a:prstGeom prst="rect">
            <a:avLst/>
          </a:prstGeom>
          <a:noFill/>
        </p:spPr>
        <p:txBody>
          <a:bodyPr wrap="square" rtlCol="0">
            <a:spAutoFit/>
          </a:bodyPr>
          <a:p>
            <a:r>
              <a:rPr lang="en-US" sz="2400" b="1">
                <a:solidFill>
                  <a:srgbClr val="0070C0"/>
                </a:solidFill>
              </a:rPr>
              <a:t>8</a:t>
            </a:r>
            <a:endParaRPr lang="en-US" sz="2400" b="1">
              <a:solidFill>
                <a:srgbClr val="0070C0"/>
              </a:solidFill>
            </a:endParaRPr>
          </a:p>
        </p:txBody>
      </p:sp>
      <p:sp>
        <p:nvSpPr>
          <p:cNvPr id="82" name="Text Box 81"/>
          <p:cNvSpPr txBox="1"/>
          <p:nvPr/>
        </p:nvSpPr>
        <p:spPr>
          <a:xfrm>
            <a:off x="3328670" y="1562100"/>
            <a:ext cx="577215" cy="398780"/>
          </a:xfrm>
          <a:prstGeom prst="rect">
            <a:avLst/>
          </a:prstGeom>
          <a:noFill/>
        </p:spPr>
        <p:txBody>
          <a:bodyPr wrap="square" rtlCol="0">
            <a:spAutoFit/>
          </a:bodyPr>
          <a:p>
            <a:r>
              <a:rPr lang="en-US" sz="2000" b="1">
                <a:solidFill>
                  <a:srgbClr val="0070C0"/>
                </a:solidFill>
              </a:rPr>
              <a:t>12</a:t>
            </a:r>
            <a:endParaRPr lang="en-US" sz="2000" b="1">
              <a:solidFill>
                <a:srgbClr val="0070C0"/>
              </a:solidFill>
            </a:endParaRPr>
          </a:p>
        </p:txBody>
      </p:sp>
      <p:sp>
        <p:nvSpPr>
          <p:cNvPr id="83" name="Text Box 82"/>
          <p:cNvSpPr txBox="1"/>
          <p:nvPr/>
        </p:nvSpPr>
        <p:spPr>
          <a:xfrm>
            <a:off x="3329305" y="2727325"/>
            <a:ext cx="576580" cy="398780"/>
          </a:xfrm>
          <a:prstGeom prst="rect">
            <a:avLst/>
          </a:prstGeom>
          <a:noFill/>
        </p:spPr>
        <p:txBody>
          <a:bodyPr wrap="square" rtlCol="0">
            <a:spAutoFit/>
          </a:bodyPr>
          <a:p>
            <a:r>
              <a:rPr lang="en-US" sz="2000" b="1">
                <a:solidFill>
                  <a:srgbClr val="0070C0"/>
                </a:solidFill>
              </a:rPr>
              <a:t>15</a:t>
            </a:r>
            <a:endParaRPr lang="en-US" sz="2000" b="1">
              <a:solidFill>
                <a:srgbClr val="0070C0"/>
              </a:solidFill>
            </a:endParaRPr>
          </a:p>
        </p:txBody>
      </p:sp>
      <p:sp>
        <p:nvSpPr>
          <p:cNvPr id="84" name="Text Box 83"/>
          <p:cNvSpPr txBox="1"/>
          <p:nvPr/>
        </p:nvSpPr>
        <p:spPr>
          <a:xfrm>
            <a:off x="3371215" y="4788535"/>
            <a:ext cx="490855" cy="460375"/>
          </a:xfrm>
          <a:prstGeom prst="rect">
            <a:avLst/>
          </a:prstGeom>
          <a:noFill/>
        </p:spPr>
        <p:txBody>
          <a:bodyPr wrap="square" rtlCol="0">
            <a:spAutoFit/>
          </a:bodyPr>
          <a:p>
            <a:r>
              <a:rPr lang="en-US" sz="2400" b="1">
                <a:solidFill>
                  <a:srgbClr val="0070C0"/>
                </a:solidFill>
              </a:rPr>
              <a:t>9</a:t>
            </a:r>
            <a:endParaRPr lang="en-US" sz="2400" b="1">
              <a:solidFill>
                <a:srgbClr val="0070C0"/>
              </a:solidFill>
            </a:endParaRPr>
          </a:p>
        </p:txBody>
      </p:sp>
      <p:sp>
        <p:nvSpPr>
          <p:cNvPr id="85" name="Text Box 84"/>
          <p:cNvSpPr txBox="1"/>
          <p:nvPr/>
        </p:nvSpPr>
        <p:spPr>
          <a:xfrm>
            <a:off x="4454525" y="4788535"/>
            <a:ext cx="1246505" cy="460375"/>
          </a:xfrm>
          <a:prstGeom prst="rect">
            <a:avLst/>
          </a:prstGeom>
          <a:noFill/>
        </p:spPr>
        <p:txBody>
          <a:bodyPr wrap="none" rtlCol="0">
            <a:spAutoFit/>
          </a:bodyPr>
          <a:p>
            <a:r>
              <a:rPr lang="en-US" sz="2400" b="1">
                <a:solidFill>
                  <a:srgbClr val="0070C0"/>
                </a:solidFill>
              </a:rPr>
              <a:t>11</a:t>
            </a:r>
            <a:r>
              <a:rPr lang="en-US" b="1">
                <a:solidFill>
                  <a:srgbClr val="0070C0"/>
                </a:solidFill>
              </a:rPr>
              <a:t>(min)</a:t>
            </a:r>
            <a:endParaRPr lang="en-US" b="1">
              <a:solidFill>
                <a:srgbClr val="0070C0"/>
              </a:solidFill>
            </a:endParaRPr>
          </a:p>
        </p:txBody>
      </p:sp>
      <p:sp>
        <p:nvSpPr>
          <p:cNvPr id="86" name="Text Box 85"/>
          <p:cNvSpPr txBox="1"/>
          <p:nvPr/>
        </p:nvSpPr>
        <p:spPr>
          <a:xfrm>
            <a:off x="4988560" y="3724910"/>
            <a:ext cx="596265" cy="398780"/>
          </a:xfrm>
          <a:prstGeom prst="rect">
            <a:avLst/>
          </a:prstGeom>
          <a:noFill/>
        </p:spPr>
        <p:txBody>
          <a:bodyPr wrap="square" rtlCol="0">
            <a:spAutoFit/>
          </a:bodyPr>
          <a:p>
            <a:r>
              <a:rPr lang="en-US" sz="2000" b="1"/>
              <a:t>10</a:t>
            </a:r>
            <a:endParaRPr lang="en-US" sz="2000" b="1"/>
          </a:p>
        </p:txBody>
      </p:sp>
      <p:cxnSp>
        <p:nvCxnSpPr>
          <p:cNvPr id="87" name="Straight Connector 86"/>
          <p:cNvCxnSpPr>
            <a:stCxn id="19" idx="7"/>
            <a:endCxn id="17" idx="3"/>
          </p:cNvCxnSpPr>
          <p:nvPr/>
        </p:nvCxnSpPr>
        <p:spPr>
          <a:xfrm flipV="1">
            <a:off x="2550795" y="3491230"/>
            <a:ext cx="861695" cy="8661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8" idx="0"/>
          </p:cNvCxnSpPr>
          <p:nvPr/>
        </p:nvCxnSpPr>
        <p:spPr>
          <a:xfrm>
            <a:off x="4886960" y="2390775"/>
            <a:ext cx="0" cy="18935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3" idx="5"/>
            <a:endCxn id="8" idx="1"/>
          </p:cNvCxnSpPr>
          <p:nvPr/>
        </p:nvCxnSpPr>
        <p:spPr>
          <a:xfrm>
            <a:off x="3820795" y="2310765"/>
            <a:ext cx="861695" cy="20472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0" name="Text Box 89"/>
          <p:cNvSpPr txBox="1"/>
          <p:nvPr/>
        </p:nvSpPr>
        <p:spPr>
          <a:xfrm>
            <a:off x="4087495" y="3653155"/>
            <a:ext cx="461645" cy="398780"/>
          </a:xfrm>
          <a:prstGeom prst="rect">
            <a:avLst/>
          </a:prstGeom>
          <a:noFill/>
        </p:spPr>
        <p:txBody>
          <a:bodyPr wrap="square" rtlCol="0">
            <a:spAutoFit/>
          </a:bodyPr>
          <a:p>
            <a:r>
              <a:rPr lang="en-US" sz="2000" b="1"/>
              <a:t>4</a:t>
            </a:r>
            <a:endParaRPr lang="en-US" sz="2000" b="1"/>
          </a:p>
        </p:txBody>
      </p:sp>
      <p:sp>
        <p:nvSpPr>
          <p:cNvPr id="91" name="Text Box 90"/>
          <p:cNvSpPr txBox="1"/>
          <p:nvPr/>
        </p:nvSpPr>
        <p:spPr>
          <a:xfrm>
            <a:off x="4682490" y="1530985"/>
            <a:ext cx="601345"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blinds(horizontal)">
                                      <p:cBhvr>
                                        <p:cTn id="46" dur="500"/>
                                        <p:tgtEl>
                                          <p:spTgt spid="3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blinds(horizontal)">
                                      <p:cBhvr>
                                        <p:cTn id="49" dur="500"/>
                                        <p:tgtEl>
                                          <p:spTgt spid="3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blinds(horizontal)">
                                      <p:cBhvr>
                                        <p:cTn id="52" dur="500"/>
                                        <p:tgtEl>
                                          <p:spTgt spid="4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blinds(horizontal)">
                                      <p:cBhvr>
                                        <p:cTn id="55" dur="500"/>
                                        <p:tgtEl>
                                          <p:spTgt spid="4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linds(horizontal)">
                                      <p:cBhvr>
                                        <p:cTn id="58" dur="500"/>
                                        <p:tgtEl>
                                          <p:spTgt spid="4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linds(horizontal)">
                                      <p:cBhvr>
                                        <p:cTn id="61" dur="500"/>
                                        <p:tgtEl>
                                          <p:spTgt spid="43"/>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blinds(horizontal)">
                                      <p:cBhvr>
                                        <p:cTn id="64" dur="500"/>
                                        <p:tgtEl>
                                          <p:spTgt spid="44"/>
                                        </p:tgtEl>
                                      </p:cBhvr>
                                    </p:animEffect>
                                  </p:childTnLst>
                                </p:cTn>
                              </p:par>
                              <p:par>
                                <p:cTn id="65" presetID="3" presetClass="entr" presetSubtype="1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blinds(horizontal)">
                                      <p:cBhvr>
                                        <p:cTn id="67" dur="500"/>
                                        <p:tgtEl>
                                          <p:spTgt spid="57"/>
                                        </p:tgtEl>
                                      </p:cBhvr>
                                    </p:animEffect>
                                  </p:childTnLst>
                                </p:cTn>
                              </p:par>
                              <p:par>
                                <p:cTn id="68" presetID="3" presetClass="entr" presetSubtype="10" fill="hold"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blinds(horizontal)">
                                      <p:cBhvr>
                                        <p:cTn id="70" dur="500"/>
                                        <p:tgtEl>
                                          <p:spTgt spid="6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blinds(horizontal)">
                                      <p:cBhvr>
                                        <p:cTn id="73" dur="500"/>
                                        <p:tgtEl>
                                          <p:spTgt spid="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blinds(horizontal)">
                                      <p:cBhvr>
                                        <p:cTn id="76" dur="500"/>
                                        <p:tgtEl>
                                          <p:spTgt spid="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blinds(horizontal)">
                                      <p:cBhvr>
                                        <p:cTn id="79" dur="500"/>
                                        <p:tgtEl>
                                          <p:spTgt spid="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linds(horizontal)">
                                      <p:cBhvr>
                                        <p:cTn id="82" dur="500"/>
                                        <p:tgtEl>
                                          <p:spTgt spid="17"/>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blinds(horizontal)">
                                      <p:cBhvr>
                                        <p:cTn id="85" dur="500"/>
                                        <p:tgtEl>
                                          <p:spTgt spid="1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blinds(horizontal)">
                                      <p:cBhvr>
                                        <p:cTn id="88" dur="500"/>
                                        <p:tgtEl>
                                          <p:spTgt spid="1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blinds(horizontal)">
                                      <p:cBhvr>
                                        <p:cTn id="91" dur="500"/>
                                        <p:tgtEl>
                                          <p:spTgt spid="49"/>
                                        </p:tgtEl>
                                      </p:cBhvr>
                                    </p:animEffect>
                                  </p:childTnLst>
                                </p:cTn>
                              </p:par>
                              <p:par>
                                <p:cTn id="92" presetID="3" presetClass="entr" presetSubtype="10"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blinds(horizontal)">
                                      <p:cBhvr>
                                        <p:cTn id="94" dur="500"/>
                                        <p:tgtEl>
                                          <p:spTgt spid="50"/>
                                        </p:tgtEl>
                                      </p:cBhvr>
                                    </p:animEffect>
                                  </p:childTnLst>
                                </p:cTn>
                              </p:par>
                              <p:par>
                                <p:cTn id="95" presetID="3" presetClass="entr" presetSubtype="10" fill="hold"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blinds(horizontal)">
                                      <p:cBhvr>
                                        <p:cTn id="97" dur="500"/>
                                        <p:tgtEl>
                                          <p:spTgt spid="51"/>
                                        </p:tgtEl>
                                      </p:cBhvr>
                                    </p:animEffect>
                                  </p:childTnLst>
                                </p:cTn>
                              </p:par>
                              <p:par>
                                <p:cTn id="98" presetID="3" presetClass="entr" presetSubtype="10" fill="hold" nodeType="with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blinds(horizontal)">
                                      <p:cBhvr>
                                        <p:cTn id="100" dur="500"/>
                                        <p:tgtEl>
                                          <p:spTgt spid="61"/>
                                        </p:tgtEl>
                                      </p:cBhvr>
                                    </p:animEffect>
                                  </p:childTnLst>
                                </p:cTn>
                              </p:par>
                              <p:par>
                                <p:cTn id="101" presetID="3" presetClass="entr" presetSubtype="10" fill="hold"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blinds(horizontal)">
                                      <p:cBhvr>
                                        <p:cTn id="103" dur="500"/>
                                        <p:tgtEl>
                                          <p:spTgt spid="63"/>
                                        </p:tgtEl>
                                      </p:cBhvr>
                                    </p:animEffect>
                                  </p:childTnLst>
                                </p:cTn>
                              </p:par>
                              <p:par>
                                <p:cTn id="104" presetID="3" presetClass="entr" presetSubtype="10" fill="hold"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blinds(horizontal)">
                                      <p:cBhvr>
                                        <p:cTn id="106" dur="500"/>
                                        <p:tgtEl>
                                          <p:spTgt spid="76"/>
                                        </p:tgtEl>
                                      </p:cBhvr>
                                    </p:animEffect>
                                  </p:childTnLst>
                                </p:cTn>
                              </p:par>
                              <p:par>
                                <p:cTn id="107" presetID="3" presetClass="entr" presetSubtype="10" fill="hold" nodeType="with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blinds(horizontal)">
                                      <p:cBhvr>
                                        <p:cTn id="109" dur="500"/>
                                        <p:tgtEl>
                                          <p:spTgt spid="77"/>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blinds(horizontal)">
                                      <p:cBhvr>
                                        <p:cTn id="112" dur="500"/>
                                        <p:tgtEl>
                                          <p:spTgt spid="79"/>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80"/>
                                        </p:tgtEl>
                                        <p:attrNameLst>
                                          <p:attrName>style.visibility</p:attrName>
                                        </p:attrNameLst>
                                      </p:cBhvr>
                                      <p:to>
                                        <p:strVal val="visible"/>
                                      </p:to>
                                    </p:set>
                                    <p:animEffect transition="in" filter="blinds(horizontal)">
                                      <p:cBhvr>
                                        <p:cTn id="115" dur="500"/>
                                        <p:tgtEl>
                                          <p:spTgt spid="80"/>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81"/>
                                        </p:tgtEl>
                                        <p:attrNameLst>
                                          <p:attrName>style.visibility</p:attrName>
                                        </p:attrNameLst>
                                      </p:cBhvr>
                                      <p:to>
                                        <p:strVal val="visible"/>
                                      </p:to>
                                    </p:set>
                                    <p:animEffect transition="in" filter="blinds(horizontal)">
                                      <p:cBhvr>
                                        <p:cTn id="118" dur="500"/>
                                        <p:tgtEl>
                                          <p:spTgt spid="81"/>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82"/>
                                        </p:tgtEl>
                                        <p:attrNameLst>
                                          <p:attrName>style.visibility</p:attrName>
                                        </p:attrNameLst>
                                      </p:cBhvr>
                                      <p:to>
                                        <p:strVal val="visible"/>
                                      </p:to>
                                    </p:set>
                                    <p:animEffect transition="in" filter="blinds(horizontal)">
                                      <p:cBhvr>
                                        <p:cTn id="121" dur="500"/>
                                        <p:tgtEl>
                                          <p:spTgt spid="82"/>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83"/>
                                        </p:tgtEl>
                                        <p:attrNameLst>
                                          <p:attrName>style.visibility</p:attrName>
                                        </p:attrNameLst>
                                      </p:cBhvr>
                                      <p:to>
                                        <p:strVal val="visible"/>
                                      </p:to>
                                    </p:set>
                                    <p:animEffect transition="in" filter="blinds(horizontal)">
                                      <p:cBhvr>
                                        <p:cTn id="124" dur="500"/>
                                        <p:tgtEl>
                                          <p:spTgt spid="83"/>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84"/>
                                        </p:tgtEl>
                                        <p:attrNameLst>
                                          <p:attrName>style.visibility</p:attrName>
                                        </p:attrNameLst>
                                      </p:cBhvr>
                                      <p:to>
                                        <p:strVal val="visible"/>
                                      </p:to>
                                    </p:set>
                                    <p:animEffect transition="in" filter="blinds(horizontal)">
                                      <p:cBhvr>
                                        <p:cTn id="127" dur="500"/>
                                        <p:tgtEl>
                                          <p:spTgt spid="84"/>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85"/>
                                        </p:tgtEl>
                                        <p:attrNameLst>
                                          <p:attrName>style.visibility</p:attrName>
                                        </p:attrNameLst>
                                      </p:cBhvr>
                                      <p:to>
                                        <p:strVal val="visible"/>
                                      </p:to>
                                    </p:set>
                                    <p:animEffect transition="in" filter="blinds(horizontal)">
                                      <p:cBhvr>
                                        <p:cTn id="130" dur="500"/>
                                        <p:tgtEl>
                                          <p:spTgt spid="85"/>
                                        </p:tgtEl>
                                      </p:cBhvr>
                                    </p:animEffect>
                                  </p:childTnLst>
                                </p:cTn>
                              </p:par>
                              <p:par>
                                <p:cTn id="131" presetID="3" presetClass="entr" presetSubtype="10" fill="hold" nodeType="withEffect">
                                  <p:stCondLst>
                                    <p:cond delay="0"/>
                                  </p:stCondLst>
                                  <p:childTnLst>
                                    <p:set>
                                      <p:cBhvr>
                                        <p:cTn id="132" dur="1" fill="hold">
                                          <p:stCondLst>
                                            <p:cond delay="0"/>
                                          </p:stCondLst>
                                        </p:cTn>
                                        <p:tgtEl>
                                          <p:spTgt spid="87"/>
                                        </p:tgtEl>
                                        <p:attrNameLst>
                                          <p:attrName>style.visibility</p:attrName>
                                        </p:attrNameLst>
                                      </p:cBhvr>
                                      <p:to>
                                        <p:strVal val="visible"/>
                                      </p:to>
                                    </p:set>
                                    <p:animEffect transition="in" filter="blinds(horizontal)">
                                      <p:cBhvr>
                                        <p:cTn id="133" dur="500"/>
                                        <p:tgtEl>
                                          <p:spTgt spid="87"/>
                                        </p:tgtEl>
                                      </p:cBhvr>
                                    </p:animEffect>
                                  </p:childTnLst>
                                </p:cTn>
                              </p:par>
                              <p:par>
                                <p:cTn id="134" presetID="3" presetClass="entr" presetSubtype="10" fill="hold" nodeType="withEffect">
                                  <p:stCondLst>
                                    <p:cond delay="0"/>
                                  </p:stCondLst>
                                  <p:childTnLst>
                                    <p:set>
                                      <p:cBhvr>
                                        <p:cTn id="135" dur="1" fill="hold">
                                          <p:stCondLst>
                                            <p:cond delay="0"/>
                                          </p:stCondLst>
                                        </p:cTn>
                                        <p:tgtEl>
                                          <p:spTgt spid="89"/>
                                        </p:tgtEl>
                                        <p:attrNameLst>
                                          <p:attrName>style.visibility</p:attrName>
                                        </p:attrNameLst>
                                      </p:cBhvr>
                                      <p:to>
                                        <p:strVal val="visible"/>
                                      </p:to>
                                    </p:set>
                                    <p:animEffect transition="in" filter="blinds(horizontal)">
                                      <p:cBhvr>
                                        <p:cTn id="136" dur="500"/>
                                        <p:tgtEl>
                                          <p:spTgt spid="89"/>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21"/>
                                        </p:tgtEl>
                                        <p:attrNameLst>
                                          <p:attrName>style.visibility</p:attrName>
                                        </p:attrNameLst>
                                      </p:cBhvr>
                                      <p:to>
                                        <p:strVal val="visible"/>
                                      </p:to>
                                    </p:set>
                                    <p:animEffect transition="in" filter="blinds(horizontal)">
                                      <p:cBhvr>
                                        <p:cTn id="141" dur="500"/>
                                        <p:tgtEl>
                                          <p:spTgt spid="21"/>
                                        </p:tgtEl>
                                      </p:cBhvr>
                                    </p:animEffect>
                                  </p:childTnLst>
                                </p:cTn>
                              </p:par>
                              <p:par>
                                <p:cTn id="142" presetID="3" presetClass="entr" presetSubtype="10" fill="hold" nodeType="withEffect">
                                  <p:stCondLst>
                                    <p:cond delay="0"/>
                                  </p:stCondLst>
                                  <p:childTnLst>
                                    <p:set>
                                      <p:cBhvr>
                                        <p:cTn id="143" dur="1" fill="hold">
                                          <p:stCondLst>
                                            <p:cond delay="0"/>
                                          </p:stCondLst>
                                        </p:cTn>
                                        <p:tgtEl>
                                          <p:spTgt spid="22"/>
                                        </p:tgtEl>
                                        <p:attrNameLst>
                                          <p:attrName>style.visibility</p:attrName>
                                        </p:attrNameLst>
                                      </p:cBhvr>
                                      <p:to>
                                        <p:strVal val="visible"/>
                                      </p:to>
                                    </p:set>
                                    <p:animEffect transition="in" filter="blinds(horizontal)">
                                      <p:cBhvr>
                                        <p:cTn id="144" dur="500"/>
                                        <p:tgtEl>
                                          <p:spTgt spid="22"/>
                                        </p:tgtEl>
                                      </p:cBhvr>
                                    </p:animEffect>
                                  </p:childTnLst>
                                </p:cTn>
                              </p:par>
                              <p:par>
                                <p:cTn id="145" presetID="3" presetClass="entr" presetSubtype="10" fill="hold" grpId="0" nodeType="with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blinds(horizontal)">
                                      <p:cBhvr>
                                        <p:cTn id="147" dur="500"/>
                                        <p:tgtEl>
                                          <p:spTgt spid="45"/>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blinds(horizontal)">
                                      <p:cBhvr>
                                        <p:cTn id="150" dur="500"/>
                                        <p:tgtEl>
                                          <p:spTgt spid="59"/>
                                        </p:tgtEl>
                                      </p:cBhvr>
                                    </p:animEffect>
                                  </p:childTnLst>
                                </p:cTn>
                              </p:par>
                              <p:par>
                                <p:cTn id="151" presetID="3" presetClass="entr" presetSubtype="10" fill="hold" nodeType="withEffect">
                                  <p:stCondLst>
                                    <p:cond delay="0"/>
                                  </p:stCondLst>
                                  <p:childTnLst>
                                    <p:set>
                                      <p:cBhvr>
                                        <p:cTn id="152" dur="1" fill="hold">
                                          <p:stCondLst>
                                            <p:cond delay="0"/>
                                          </p:stCondLst>
                                        </p:cTn>
                                        <p:tgtEl>
                                          <p:spTgt spid="60"/>
                                        </p:tgtEl>
                                        <p:attrNameLst>
                                          <p:attrName>style.visibility</p:attrName>
                                        </p:attrNameLst>
                                      </p:cBhvr>
                                      <p:to>
                                        <p:strVal val="visible"/>
                                      </p:to>
                                    </p:set>
                                    <p:animEffect transition="in" filter="blinds(horizontal)">
                                      <p:cBhvr>
                                        <p:cTn id="153" dur="500"/>
                                        <p:tgtEl>
                                          <p:spTgt spid="60"/>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blinds(horizontal)">
                                      <p:cBhvr>
                                        <p:cTn id="156" dur="500"/>
                                        <p:tgtEl>
                                          <p:spTgt spid="62"/>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68"/>
                                        </p:tgtEl>
                                        <p:attrNameLst>
                                          <p:attrName>style.visibility</p:attrName>
                                        </p:attrNameLst>
                                      </p:cBhvr>
                                      <p:to>
                                        <p:strVal val="visible"/>
                                      </p:to>
                                    </p:set>
                                    <p:animEffect transition="in" filter="blinds(horizontal)">
                                      <p:cBhvr>
                                        <p:cTn id="159" dur="500"/>
                                        <p:tgtEl>
                                          <p:spTgt spid="68"/>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74"/>
                                        </p:tgtEl>
                                        <p:attrNameLst>
                                          <p:attrName>style.visibility</p:attrName>
                                        </p:attrNameLst>
                                      </p:cBhvr>
                                      <p:to>
                                        <p:strVal val="visible"/>
                                      </p:to>
                                    </p:set>
                                    <p:animEffect transition="in" filter="blinds(horizontal)">
                                      <p:cBhvr>
                                        <p:cTn id="162" dur="500"/>
                                        <p:tgtEl>
                                          <p:spTgt spid="74"/>
                                        </p:tgtEl>
                                      </p:cBhvr>
                                    </p:animEffect>
                                  </p:childTnLst>
                                </p:cTn>
                              </p:par>
                              <p:par>
                                <p:cTn id="163" presetID="3" presetClass="entr" presetSubtype="10" fill="hold" nodeType="withEffect">
                                  <p:stCondLst>
                                    <p:cond delay="0"/>
                                  </p:stCondLst>
                                  <p:childTnLst>
                                    <p:set>
                                      <p:cBhvr>
                                        <p:cTn id="164" dur="1" fill="hold">
                                          <p:stCondLst>
                                            <p:cond delay="0"/>
                                          </p:stCondLst>
                                        </p:cTn>
                                        <p:tgtEl>
                                          <p:spTgt spid="78"/>
                                        </p:tgtEl>
                                        <p:attrNameLst>
                                          <p:attrName>style.visibility</p:attrName>
                                        </p:attrNameLst>
                                      </p:cBhvr>
                                      <p:to>
                                        <p:strVal val="visible"/>
                                      </p:to>
                                    </p:set>
                                    <p:animEffect transition="in" filter="blinds(horizontal)">
                                      <p:cBhvr>
                                        <p:cTn id="165" dur="500"/>
                                        <p:tgtEl>
                                          <p:spTgt spid="78"/>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86"/>
                                        </p:tgtEl>
                                        <p:attrNameLst>
                                          <p:attrName>style.visibility</p:attrName>
                                        </p:attrNameLst>
                                      </p:cBhvr>
                                      <p:to>
                                        <p:strVal val="visible"/>
                                      </p:to>
                                    </p:set>
                                    <p:animEffect transition="in" filter="blinds(horizontal)">
                                      <p:cBhvr>
                                        <p:cTn id="168" dur="500"/>
                                        <p:tgtEl>
                                          <p:spTgt spid="86"/>
                                        </p:tgtEl>
                                      </p:cBhvr>
                                    </p:animEffect>
                                  </p:childTnLst>
                                </p:cTn>
                              </p:par>
                              <p:par>
                                <p:cTn id="169" presetID="3" presetClass="entr" presetSubtype="10" fill="hold" nodeType="withEffect">
                                  <p:stCondLst>
                                    <p:cond delay="0"/>
                                  </p:stCondLst>
                                  <p:childTnLst>
                                    <p:set>
                                      <p:cBhvr>
                                        <p:cTn id="170" dur="1" fill="hold">
                                          <p:stCondLst>
                                            <p:cond delay="0"/>
                                          </p:stCondLst>
                                        </p:cTn>
                                        <p:tgtEl>
                                          <p:spTgt spid="88"/>
                                        </p:tgtEl>
                                        <p:attrNameLst>
                                          <p:attrName>style.visibility</p:attrName>
                                        </p:attrNameLst>
                                      </p:cBhvr>
                                      <p:to>
                                        <p:strVal val="visible"/>
                                      </p:to>
                                    </p:set>
                                    <p:animEffect transition="in" filter="blinds(horizontal)">
                                      <p:cBhvr>
                                        <p:cTn id="171" dur="500"/>
                                        <p:tgtEl>
                                          <p:spTgt spid="88"/>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90"/>
                                        </p:tgtEl>
                                        <p:attrNameLst>
                                          <p:attrName>style.visibility</p:attrName>
                                        </p:attrNameLst>
                                      </p:cBhvr>
                                      <p:to>
                                        <p:strVal val="visible"/>
                                      </p:to>
                                    </p:set>
                                    <p:animEffect transition="in" filter="blinds(horizontal)">
                                      <p:cBhvr>
                                        <p:cTn id="174" dur="500"/>
                                        <p:tgtEl>
                                          <p:spTgt spid="90"/>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grpId="0" nodeType="clickEffect">
                                  <p:stCondLst>
                                    <p:cond delay="0"/>
                                  </p:stCondLst>
                                  <p:childTnLst>
                                    <p:set>
                                      <p:cBhvr>
                                        <p:cTn id="178" dur="1" fill="hold">
                                          <p:stCondLst>
                                            <p:cond delay="0"/>
                                          </p:stCondLst>
                                        </p:cTn>
                                        <p:tgtEl>
                                          <p:spTgt spid="75"/>
                                        </p:tgtEl>
                                        <p:attrNameLst>
                                          <p:attrName>style.visibility</p:attrName>
                                        </p:attrNameLst>
                                      </p:cBhvr>
                                      <p:to>
                                        <p:strVal val="visible"/>
                                      </p:to>
                                    </p:set>
                                    <p:animEffect transition="in" filter="blinds(horizontal)">
                                      <p:cBhvr>
                                        <p:cTn id="179" dur="500"/>
                                        <p:tgtEl>
                                          <p:spTgt spid="75"/>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ntr" presetSubtype="10" fill="hold" grpId="0" nodeType="clickEffect">
                                  <p:stCondLst>
                                    <p:cond delay="0"/>
                                  </p:stCondLst>
                                  <p:childTnLst>
                                    <p:set>
                                      <p:cBhvr>
                                        <p:cTn id="183" dur="1" fill="hold">
                                          <p:stCondLst>
                                            <p:cond delay="0"/>
                                          </p:stCondLst>
                                        </p:cTn>
                                        <p:tgtEl>
                                          <p:spTgt spid="23"/>
                                        </p:tgtEl>
                                        <p:attrNameLst>
                                          <p:attrName>style.visibility</p:attrName>
                                        </p:attrNameLst>
                                      </p:cBhvr>
                                      <p:to>
                                        <p:strVal val="visible"/>
                                      </p:to>
                                    </p:set>
                                    <p:animEffect transition="in" filter="blinds(horizontal)">
                                      <p:cBhvr>
                                        <p:cTn id="184" dur="500"/>
                                        <p:tgtEl>
                                          <p:spTgt spid="23"/>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24"/>
                                        </p:tgtEl>
                                        <p:attrNameLst>
                                          <p:attrName>style.visibility</p:attrName>
                                        </p:attrNameLst>
                                      </p:cBhvr>
                                      <p:to>
                                        <p:strVal val="visible"/>
                                      </p:to>
                                    </p:set>
                                    <p:animEffect transition="in" filter="blinds(horizontal)">
                                      <p:cBhvr>
                                        <p:cTn id="187" dur="500"/>
                                        <p:tgtEl>
                                          <p:spTgt spid="24"/>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25"/>
                                        </p:tgtEl>
                                        <p:attrNameLst>
                                          <p:attrName>style.visibility</p:attrName>
                                        </p:attrNameLst>
                                      </p:cBhvr>
                                      <p:to>
                                        <p:strVal val="visible"/>
                                      </p:to>
                                    </p:set>
                                    <p:animEffect transition="in" filter="blinds(horizontal)">
                                      <p:cBhvr>
                                        <p:cTn id="190" dur="500"/>
                                        <p:tgtEl>
                                          <p:spTgt spid="25"/>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26"/>
                                        </p:tgtEl>
                                        <p:attrNameLst>
                                          <p:attrName>style.visibility</p:attrName>
                                        </p:attrNameLst>
                                      </p:cBhvr>
                                      <p:to>
                                        <p:strVal val="visible"/>
                                      </p:to>
                                    </p:set>
                                    <p:animEffect transition="in" filter="blinds(horizontal)">
                                      <p:cBhvr>
                                        <p:cTn id="193" dur="500"/>
                                        <p:tgtEl>
                                          <p:spTgt spid="26"/>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27"/>
                                        </p:tgtEl>
                                        <p:attrNameLst>
                                          <p:attrName>style.visibility</p:attrName>
                                        </p:attrNameLst>
                                      </p:cBhvr>
                                      <p:to>
                                        <p:strVal val="visible"/>
                                      </p:to>
                                    </p:set>
                                    <p:animEffect transition="in" filter="blinds(horizontal)">
                                      <p:cBhvr>
                                        <p:cTn id="196" dur="500"/>
                                        <p:tgtEl>
                                          <p:spTgt spid="27"/>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28"/>
                                        </p:tgtEl>
                                        <p:attrNameLst>
                                          <p:attrName>style.visibility</p:attrName>
                                        </p:attrNameLst>
                                      </p:cBhvr>
                                      <p:to>
                                        <p:strVal val="visible"/>
                                      </p:to>
                                    </p:set>
                                    <p:animEffect transition="in" filter="blinds(horizontal)">
                                      <p:cBhvr>
                                        <p:cTn id="199" dur="500"/>
                                        <p:tgtEl>
                                          <p:spTgt spid="28"/>
                                        </p:tgtEl>
                                      </p:cBhvr>
                                    </p:animEffect>
                                  </p:childTnLst>
                                </p:cTn>
                              </p:par>
                              <p:par>
                                <p:cTn id="200" presetID="3" presetClass="entr" presetSubtype="10" fill="hold" grpId="0" nodeType="withEffect">
                                  <p:stCondLst>
                                    <p:cond delay="0"/>
                                  </p:stCondLst>
                                  <p:childTnLst>
                                    <p:set>
                                      <p:cBhvr>
                                        <p:cTn id="201" dur="1" fill="hold">
                                          <p:stCondLst>
                                            <p:cond delay="0"/>
                                          </p:stCondLst>
                                        </p:cTn>
                                        <p:tgtEl>
                                          <p:spTgt spid="29"/>
                                        </p:tgtEl>
                                        <p:attrNameLst>
                                          <p:attrName>style.visibility</p:attrName>
                                        </p:attrNameLst>
                                      </p:cBhvr>
                                      <p:to>
                                        <p:strVal val="visible"/>
                                      </p:to>
                                    </p:set>
                                    <p:animEffect transition="in" filter="blinds(horizontal)">
                                      <p:cBhvr>
                                        <p:cTn id="202" dur="500"/>
                                        <p:tgtEl>
                                          <p:spTgt spid="29"/>
                                        </p:tgtEl>
                                      </p:cBhvr>
                                    </p:animEffect>
                                  </p:childTnLst>
                                </p:cTn>
                              </p:par>
                              <p:par>
                                <p:cTn id="203" presetID="3" presetClass="entr" presetSubtype="10" fill="hold" nodeType="withEffect">
                                  <p:stCondLst>
                                    <p:cond delay="0"/>
                                  </p:stCondLst>
                                  <p:childTnLst>
                                    <p:set>
                                      <p:cBhvr>
                                        <p:cTn id="204" dur="1" fill="hold">
                                          <p:stCondLst>
                                            <p:cond delay="0"/>
                                          </p:stCondLst>
                                        </p:cTn>
                                        <p:tgtEl>
                                          <p:spTgt spid="30"/>
                                        </p:tgtEl>
                                        <p:attrNameLst>
                                          <p:attrName>style.visibility</p:attrName>
                                        </p:attrNameLst>
                                      </p:cBhvr>
                                      <p:to>
                                        <p:strVal val="visible"/>
                                      </p:to>
                                    </p:set>
                                    <p:animEffect transition="in" filter="blinds(horizontal)">
                                      <p:cBhvr>
                                        <p:cTn id="205" dur="500"/>
                                        <p:tgtEl>
                                          <p:spTgt spid="30"/>
                                        </p:tgtEl>
                                      </p:cBhvr>
                                    </p:animEffect>
                                  </p:childTnLst>
                                </p:cTn>
                              </p:par>
                              <p:par>
                                <p:cTn id="206" presetID="3" presetClass="entr" presetSubtype="10" fill="hold" nodeType="withEffect">
                                  <p:stCondLst>
                                    <p:cond delay="0"/>
                                  </p:stCondLst>
                                  <p:childTnLst>
                                    <p:set>
                                      <p:cBhvr>
                                        <p:cTn id="207" dur="1" fill="hold">
                                          <p:stCondLst>
                                            <p:cond delay="0"/>
                                          </p:stCondLst>
                                        </p:cTn>
                                        <p:tgtEl>
                                          <p:spTgt spid="31"/>
                                        </p:tgtEl>
                                        <p:attrNameLst>
                                          <p:attrName>style.visibility</p:attrName>
                                        </p:attrNameLst>
                                      </p:cBhvr>
                                      <p:to>
                                        <p:strVal val="visible"/>
                                      </p:to>
                                    </p:set>
                                    <p:animEffect transition="in" filter="blinds(horizontal)">
                                      <p:cBhvr>
                                        <p:cTn id="208" dur="500"/>
                                        <p:tgtEl>
                                          <p:spTgt spid="31"/>
                                        </p:tgtEl>
                                      </p:cBhvr>
                                    </p:animEffect>
                                  </p:childTnLst>
                                </p:cTn>
                              </p:par>
                              <p:par>
                                <p:cTn id="209" presetID="3" presetClass="entr" presetSubtype="10" fill="hold" nodeType="withEffect">
                                  <p:stCondLst>
                                    <p:cond delay="0"/>
                                  </p:stCondLst>
                                  <p:childTnLst>
                                    <p:set>
                                      <p:cBhvr>
                                        <p:cTn id="210" dur="1" fill="hold">
                                          <p:stCondLst>
                                            <p:cond delay="0"/>
                                          </p:stCondLst>
                                        </p:cTn>
                                        <p:tgtEl>
                                          <p:spTgt spid="32"/>
                                        </p:tgtEl>
                                        <p:attrNameLst>
                                          <p:attrName>style.visibility</p:attrName>
                                        </p:attrNameLst>
                                      </p:cBhvr>
                                      <p:to>
                                        <p:strVal val="visible"/>
                                      </p:to>
                                    </p:set>
                                    <p:animEffect transition="in" filter="blinds(horizontal)">
                                      <p:cBhvr>
                                        <p:cTn id="211" dur="500"/>
                                        <p:tgtEl>
                                          <p:spTgt spid="32"/>
                                        </p:tgtEl>
                                      </p:cBhvr>
                                    </p:animEffect>
                                  </p:childTnLst>
                                </p:cTn>
                              </p:par>
                              <p:par>
                                <p:cTn id="212" presetID="3" presetClass="entr" presetSubtype="10" fill="hold" nodeType="withEffect">
                                  <p:stCondLst>
                                    <p:cond delay="0"/>
                                  </p:stCondLst>
                                  <p:childTnLst>
                                    <p:set>
                                      <p:cBhvr>
                                        <p:cTn id="213" dur="1" fill="hold">
                                          <p:stCondLst>
                                            <p:cond delay="0"/>
                                          </p:stCondLst>
                                        </p:cTn>
                                        <p:tgtEl>
                                          <p:spTgt spid="33"/>
                                        </p:tgtEl>
                                        <p:attrNameLst>
                                          <p:attrName>style.visibility</p:attrName>
                                        </p:attrNameLst>
                                      </p:cBhvr>
                                      <p:to>
                                        <p:strVal val="visible"/>
                                      </p:to>
                                    </p:set>
                                    <p:animEffect transition="in" filter="blinds(horizontal)">
                                      <p:cBhvr>
                                        <p:cTn id="214" dur="500"/>
                                        <p:tgtEl>
                                          <p:spTgt spid="33"/>
                                        </p:tgtEl>
                                      </p:cBhvr>
                                    </p:animEffect>
                                  </p:childTnLst>
                                </p:cTn>
                              </p:par>
                              <p:par>
                                <p:cTn id="215" presetID="3" presetClass="entr" presetSubtype="10" fill="hold" nodeType="withEffect">
                                  <p:stCondLst>
                                    <p:cond delay="0"/>
                                  </p:stCondLst>
                                  <p:childTnLst>
                                    <p:set>
                                      <p:cBhvr>
                                        <p:cTn id="216" dur="1" fill="hold">
                                          <p:stCondLst>
                                            <p:cond delay="0"/>
                                          </p:stCondLst>
                                        </p:cTn>
                                        <p:tgtEl>
                                          <p:spTgt spid="34"/>
                                        </p:tgtEl>
                                        <p:attrNameLst>
                                          <p:attrName>style.visibility</p:attrName>
                                        </p:attrNameLst>
                                      </p:cBhvr>
                                      <p:to>
                                        <p:strVal val="visible"/>
                                      </p:to>
                                    </p:set>
                                    <p:animEffect transition="in" filter="blinds(horizontal)">
                                      <p:cBhvr>
                                        <p:cTn id="217" dur="500"/>
                                        <p:tgtEl>
                                          <p:spTgt spid="34"/>
                                        </p:tgtEl>
                                      </p:cBhvr>
                                    </p:animEffect>
                                  </p:childTnLst>
                                </p:cTn>
                              </p:par>
                              <p:par>
                                <p:cTn id="218" presetID="3" presetClass="entr" presetSubtype="10" fill="hold" nodeType="withEffect">
                                  <p:stCondLst>
                                    <p:cond delay="0"/>
                                  </p:stCondLst>
                                  <p:childTnLst>
                                    <p:set>
                                      <p:cBhvr>
                                        <p:cTn id="219" dur="1" fill="hold">
                                          <p:stCondLst>
                                            <p:cond delay="0"/>
                                          </p:stCondLst>
                                        </p:cTn>
                                        <p:tgtEl>
                                          <p:spTgt spid="35"/>
                                        </p:tgtEl>
                                        <p:attrNameLst>
                                          <p:attrName>style.visibility</p:attrName>
                                        </p:attrNameLst>
                                      </p:cBhvr>
                                      <p:to>
                                        <p:strVal val="visible"/>
                                      </p:to>
                                    </p:set>
                                    <p:animEffect transition="in" filter="blinds(horizontal)">
                                      <p:cBhvr>
                                        <p:cTn id="220" dur="500"/>
                                        <p:tgtEl>
                                          <p:spTgt spid="35"/>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36"/>
                                        </p:tgtEl>
                                        <p:attrNameLst>
                                          <p:attrName>style.visibility</p:attrName>
                                        </p:attrNameLst>
                                      </p:cBhvr>
                                      <p:to>
                                        <p:strVal val="visible"/>
                                      </p:to>
                                    </p:set>
                                    <p:animEffect transition="in" filter="blinds(horizontal)">
                                      <p:cBhvr>
                                        <p:cTn id="223" dur="500"/>
                                        <p:tgtEl>
                                          <p:spTgt spid="36"/>
                                        </p:tgtEl>
                                      </p:cBhvr>
                                    </p:animEffect>
                                  </p:childTnLst>
                                </p:cTn>
                              </p:par>
                              <p:par>
                                <p:cTn id="224" presetID="3" presetClass="entr" presetSubtype="10" fill="hold" nodeType="withEffect">
                                  <p:stCondLst>
                                    <p:cond delay="0"/>
                                  </p:stCondLst>
                                  <p:childTnLst>
                                    <p:set>
                                      <p:cBhvr>
                                        <p:cTn id="225" dur="1" fill="hold">
                                          <p:stCondLst>
                                            <p:cond delay="0"/>
                                          </p:stCondLst>
                                        </p:cTn>
                                        <p:tgtEl>
                                          <p:spTgt spid="37"/>
                                        </p:tgtEl>
                                        <p:attrNameLst>
                                          <p:attrName>style.visibility</p:attrName>
                                        </p:attrNameLst>
                                      </p:cBhvr>
                                      <p:to>
                                        <p:strVal val="visible"/>
                                      </p:to>
                                    </p:set>
                                    <p:animEffect transition="in" filter="blinds(horizontal)">
                                      <p:cBhvr>
                                        <p:cTn id="226" dur="500"/>
                                        <p:tgtEl>
                                          <p:spTgt spid="37"/>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46"/>
                                        </p:tgtEl>
                                        <p:attrNameLst>
                                          <p:attrName>style.visibility</p:attrName>
                                        </p:attrNameLst>
                                      </p:cBhvr>
                                      <p:to>
                                        <p:strVal val="visible"/>
                                      </p:to>
                                    </p:set>
                                    <p:animEffect transition="in" filter="blinds(horizontal)">
                                      <p:cBhvr>
                                        <p:cTn id="229" dur="500"/>
                                        <p:tgtEl>
                                          <p:spTgt spid="46"/>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47"/>
                                        </p:tgtEl>
                                        <p:attrNameLst>
                                          <p:attrName>style.visibility</p:attrName>
                                        </p:attrNameLst>
                                      </p:cBhvr>
                                      <p:to>
                                        <p:strVal val="visible"/>
                                      </p:to>
                                    </p:set>
                                    <p:animEffect transition="in" filter="blinds(horizontal)">
                                      <p:cBhvr>
                                        <p:cTn id="232" dur="500"/>
                                        <p:tgtEl>
                                          <p:spTgt spid="47"/>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48"/>
                                        </p:tgtEl>
                                        <p:attrNameLst>
                                          <p:attrName>style.visibility</p:attrName>
                                        </p:attrNameLst>
                                      </p:cBhvr>
                                      <p:to>
                                        <p:strVal val="visible"/>
                                      </p:to>
                                    </p:set>
                                    <p:animEffect transition="in" filter="blinds(horizontal)">
                                      <p:cBhvr>
                                        <p:cTn id="235" dur="500"/>
                                        <p:tgtEl>
                                          <p:spTgt spid="48"/>
                                        </p:tgtEl>
                                      </p:cBhvr>
                                    </p:animEffect>
                                  </p:childTnLst>
                                </p:cTn>
                              </p:par>
                              <p:par>
                                <p:cTn id="236" presetID="3" presetClass="entr" presetSubtype="10" fill="hold" grpId="0" nodeType="withEffect">
                                  <p:stCondLst>
                                    <p:cond delay="0"/>
                                  </p:stCondLst>
                                  <p:childTnLst>
                                    <p:set>
                                      <p:cBhvr>
                                        <p:cTn id="237" dur="1" fill="hold">
                                          <p:stCondLst>
                                            <p:cond delay="0"/>
                                          </p:stCondLst>
                                        </p:cTn>
                                        <p:tgtEl>
                                          <p:spTgt spid="52"/>
                                        </p:tgtEl>
                                        <p:attrNameLst>
                                          <p:attrName>style.visibility</p:attrName>
                                        </p:attrNameLst>
                                      </p:cBhvr>
                                      <p:to>
                                        <p:strVal val="visible"/>
                                      </p:to>
                                    </p:set>
                                    <p:animEffect transition="in" filter="blinds(horizontal)">
                                      <p:cBhvr>
                                        <p:cTn id="238" dur="500"/>
                                        <p:tgtEl>
                                          <p:spTgt spid="52"/>
                                        </p:tgtEl>
                                      </p:cBhvr>
                                    </p:animEffect>
                                  </p:childTnLst>
                                </p:cTn>
                              </p:par>
                              <p:par>
                                <p:cTn id="239" presetID="3" presetClass="entr" presetSubtype="1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blinds(horizontal)">
                                      <p:cBhvr>
                                        <p:cTn id="241" dur="500"/>
                                        <p:tgtEl>
                                          <p:spTgt spid="53"/>
                                        </p:tgtEl>
                                      </p:cBhvr>
                                    </p:animEffect>
                                  </p:childTnLst>
                                </p:cTn>
                              </p:par>
                              <p:par>
                                <p:cTn id="242" presetID="3" presetClass="entr" presetSubtype="10" fill="hold" grpId="0" nodeType="withEffect">
                                  <p:stCondLst>
                                    <p:cond delay="0"/>
                                  </p:stCondLst>
                                  <p:childTnLst>
                                    <p:set>
                                      <p:cBhvr>
                                        <p:cTn id="243" dur="1" fill="hold">
                                          <p:stCondLst>
                                            <p:cond delay="0"/>
                                          </p:stCondLst>
                                        </p:cTn>
                                        <p:tgtEl>
                                          <p:spTgt spid="54"/>
                                        </p:tgtEl>
                                        <p:attrNameLst>
                                          <p:attrName>style.visibility</p:attrName>
                                        </p:attrNameLst>
                                      </p:cBhvr>
                                      <p:to>
                                        <p:strVal val="visible"/>
                                      </p:to>
                                    </p:set>
                                    <p:animEffect transition="in" filter="blinds(horizontal)">
                                      <p:cBhvr>
                                        <p:cTn id="244" dur="500"/>
                                        <p:tgtEl>
                                          <p:spTgt spid="54"/>
                                        </p:tgtEl>
                                      </p:cBhvr>
                                    </p:animEffect>
                                  </p:childTnLst>
                                </p:cTn>
                              </p:par>
                              <p:par>
                                <p:cTn id="245" presetID="3" presetClass="entr" presetSubtype="10" fill="hold" grpId="0" nodeType="withEffect">
                                  <p:stCondLst>
                                    <p:cond delay="0"/>
                                  </p:stCondLst>
                                  <p:childTnLst>
                                    <p:set>
                                      <p:cBhvr>
                                        <p:cTn id="246" dur="1" fill="hold">
                                          <p:stCondLst>
                                            <p:cond delay="0"/>
                                          </p:stCondLst>
                                        </p:cTn>
                                        <p:tgtEl>
                                          <p:spTgt spid="55"/>
                                        </p:tgtEl>
                                        <p:attrNameLst>
                                          <p:attrName>style.visibility</p:attrName>
                                        </p:attrNameLst>
                                      </p:cBhvr>
                                      <p:to>
                                        <p:strVal val="visible"/>
                                      </p:to>
                                    </p:set>
                                    <p:animEffect transition="in" filter="blinds(horizontal)">
                                      <p:cBhvr>
                                        <p:cTn id="247" dur="500"/>
                                        <p:tgtEl>
                                          <p:spTgt spid="55"/>
                                        </p:tgtEl>
                                      </p:cBhvr>
                                    </p:animEffect>
                                  </p:childTnLst>
                                </p:cTn>
                              </p:par>
                              <p:par>
                                <p:cTn id="248" presetID="3" presetClass="entr" presetSubtype="10" fill="hold" grpId="0" nodeType="withEffect">
                                  <p:stCondLst>
                                    <p:cond delay="0"/>
                                  </p:stCondLst>
                                  <p:childTnLst>
                                    <p:set>
                                      <p:cBhvr>
                                        <p:cTn id="249" dur="1" fill="hold">
                                          <p:stCondLst>
                                            <p:cond delay="0"/>
                                          </p:stCondLst>
                                        </p:cTn>
                                        <p:tgtEl>
                                          <p:spTgt spid="56"/>
                                        </p:tgtEl>
                                        <p:attrNameLst>
                                          <p:attrName>style.visibility</p:attrName>
                                        </p:attrNameLst>
                                      </p:cBhvr>
                                      <p:to>
                                        <p:strVal val="visible"/>
                                      </p:to>
                                    </p:set>
                                    <p:animEffect transition="in" filter="blinds(horizontal)">
                                      <p:cBhvr>
                                        <p:cTn id="250" dur="500"/>
                                        <p:tgtEl>
                                          <p:spTgt spid="56"/>
                                        </p:tgtEl>
                                      </p:cBhvr>
                                    </p:animEffect>
                                  </p:childTnLst>
                                </p:cTn>
                              </p:par>
                              <p:par>
                                <p:cTn id="251" presetID="3" presetClass="entr" presetSubtype="10" fill="hold" nodeType="withEffect">
                                  <p:stCondLst>
                                    <p:cond delay="0"/>
                                  </p:stCondLst>
                                  <p:childTnLst>
                                    <p:set>
                                      <p:cBhvr>
                                        <p:cTn id="252" dur="1" fill="hold">
                                          <p:stCondLst>
                                            <p:cond delay="0"/>
                                          </p:stCondLst>
                                        </p:cTn>
                                        <p:tgtEl>
                                          <p:spTgt spid="58"/>
                                        </p:tgtEl>
                                        <p:attrNameLst>
                                          <p:attrName>style.visibility</p:attrName>
                                        </p:attrNameLst>
                                      </p:cBhvr>
                                      <p:to>
                                        <p:strVal val="visible"/>
                                      </p:to>
                                    </p:set>
                                    <p:animEffect transition="in" filter="blinds(horizontal)">
                                      <p:cBhvr>
                                        <p:cTn id="253" dur="500"/>
                                        <p:tgtEl>
                                          <p:spTgt spid="58"/>
                                        </p:tgtEl>
                                      </p:cBhvr>
                                    </p:animEffect>
                                  </p:childTnLst>
                                </p:cTn>
                              </p:par>
                              <p:par>
                                <p:cTn id="254" presetID="3" presetClass="entr" presetSubtype="10" fill="hold" grpId="0" nodeType="withEffect">
                                  <p:stCondLst>
                                    <p:cond delay="0"/>
                                  </p:stCondLst>
                                  <p:childTnLst>
                                    <p:set>
                                      <p:cBhvr>
                                        <p:cTn id="255" dur="1" fill="hold">
                                          <p:stCondLst>
                                            <p:cond delay="0"/>
                                          </p:stCondLst>
                                        </p:cTn>
                                        <p:tgtEl>
                                          <p:spTgt spid="64"/>
                                        </p:tgtEl>
                                        <p:attrNameLst>
                                          <p:attrName>style.visibility</p:attrName>
                                        </p:attrNameLst>
                                      </p:cBhvr>
                                      <p:to>
                                        <p:strVal val="visible"/>
                                      </p:to>
                                    </p:set>
                                    <p:animEffect transition="in" filter="blinds(horizontal)">
                                      <p:cBhvr>
                                        <p:cTn id="256" dur="500"/>
                                        <p:tgtEl>
                                          <p:spTgt spid="64"/>
                                        </p:tgtEl>
                                      </p:cBhvr>
                                    </p:animEffect>
                                  </p:childTnLst>
                                </p:cTn>
                              </p:par>
                              <p:par>
                                <p:cTn id="257" presetID="3" presetClass="entr" presetSubtype="10" fill="hold" nodeType="withEffect">
                                  <p:stCondLst>
                                    <p:cond delay="0"/>
                                  </p:stCondLst>
                                  <p:childTnLst>
                                    <p:set>
                                      <p:cBhvr>
                                        <p:cTn id="258" dur="1" fill="hold">
                                          <p:stCondLst>
                                            <p:cond delay="0"/>
                                          </p:stCondLst>
                                        </p:cTn>
                                        <p:tgtEl>
                                          <p:spTgt spid="65"/>
                                        </p:tgtEl>
                                        <p:attrNameLst>
                                          <p:attrName>style.visibility</p:attrName>
                                        </p:attrNameLst>
                                      </p:cBhvr>
                                      <p:to>
                                        <p:strVal val="visible"/>
                                      </p:to>
                                    </p:set>
                                    <p:animEffect transition="in" filter="blinds(horizontal)">
                                      <p:cBhvr>
                                        <p:cTn id="259" dur="500"/>
                                        <p:tgtEl>
                                          <p:spTgt spid="65"/>
                                        </p:tgtEl>
                                      </p:cBhvr>
                                    </p:animEffect>
                                  </p:childTnLst>
                                </p:cTn>
                              </p:par>
                              <p:par>
                                <p:cTn id="260" presetID="3" presetClass="entr" presetSubtype="10" fill="hold" grpId="0" nodeType="withEffect">
                                  <p:stCondLst>
                                    <p:cond delay="0"/>
                                  </p:stCondLst>
                                  <p:childTnLst>
                                    <p:set>
                                      <p:cBhvr>
                                        <p:cTn id="261" dur="1" fill="hold">
                                          <p:stCondLst>
                                            <p:cond delay="0"/>
                                          </p:stCondLst>
                                        </p:cTn>
                                        <p:tgtEl>
                                          <p:spTgt spid="66"/>
                                        </p:tgtEl>
                                        <p:attrNameLst>
                                          <p:attrName>style.visibility</p:attrName>
                                        </p:attrNameLst>
                                      </p:cBhvr>
                                      <p:to>
                                        <p:strVal val="visible"/>
                                      </p:to>
                                    </p:set>
                                    <p:animEffect transition="in" filter="blinds(horizontal)">
                                      <p:cBhvr>
                                        <p:cTn id="262" dur="500"/>
                                        <p:tgtEl>
                                          <p:spTgt spid="66"/>
                                        </p:tgtEl>
                                      </p:cBhvr>
                                    </p:animEffect>
                                  </p:childTnLst>
                                </p:cTn>
                              </p:par>
                              <p:par>
                                <p:cTn id="263" presetID="3" presetClass="entr" presetSubtype="10" fill="hold" grpId="0" nodeType="withEffect">
                                  <p:stCondLst>
                                    <p:cond delay="0"/>
                                  </p:stCondLst>
                                  <p:childTnLst>
                                    <p:set>
                                      <p:cBhvr>
                                        <p:cTn id="264" dur="1" fill="hold">
                                          <p:stCondLst>
                                            <p:cond delay="0"/>
                                          </p:stCondLst>
                                        </p:cTn>
                                        <p:tgtEl>
                                          <p:spTgt spid="69"/>
                                        </p:tgtEl>
                                        <p:attrNameLst>
                                          <p:attrName>style.visibility</p:attrName>
                                        </p:attrNameLst>
                                      </p:cBhvr>
                                      <p:to>
                                        <p:strVal val="visible"/>
                                      </p:to>
                                    </p:set>
                                    <p:animEffect transition="in" filter="blinds(horizontal)">
                                      <p:cBhvr>
                                        <p:cTn id="265" dur="500"/>
                                        <p:tgtEl>
                                          <p:spTgt spid="69"/>
                                        </p:tgtEl>
                                      </p:cBhvr>
                                    </p:animEffect>
                                  </p:childTnLst>
                                </p:cTn>
                              </p:par>
                              <p:par>
                                <p:cTn id="266" presetID="3" presetClass="entr" presetSubtype="10" fill="hold" nodeType="withEffect">
                                  <p:stCondLst>
                                    <p:cond delay="0"/>
                                  </p:stCondLst>
                                  <p:childTnLst>
                                    <p:set>
                                      <p:cBhvr>
                                        <p:cTn id="267" dur="1" fill="hold">
                                          <p:stCondLst>
                                            <p:cond delay="0"/>
                                          </p:stCondLst>
                                        </p:cTn>
                                        <p:tgtEl>
                                          <p:spTgt spid="70"/>
                                        </p:tgtEl>
                                        <p:attrNameLst>
                                          <p:attrName>style.visibility</p:attrName>
                                        </p:attrNameLst>
                                      </p:cBhvr>
                                      <p:to>
                                        <p:strVal val="visible"/>
                                      </p:to>
                                    </p:set>
                                    <p:animEffect transition="in" filter="blinds(horizontal)">
                                      <p:cBhvr>
                                        <p:cTn id="268" dur="500"/>
                                        <p:tgtEl>
                                          <p:spTgt spid="70"/>
                                        </p:tgtEl>
                                      </p:cBhvr>
                                    </p:animEffect>
                                  </p:childTnLst>
                                </p:cTn>
                              </p:par>
                              <p:par>
                                <p:cTn id="269" presetID="3" presetClass="entr" presetSubtype="10" fill="hold" nodeType="withEffect">
                                  <p:stCondLst>
                                    <p:cond delay="0"/>
                                  </p:stCondLst>
                                  <p:childTnLst>
                                    <p:set>
                                      <p:cBhvr>
                                        <p:cTn id="270" dur="1" fill="hold">
                                          <p:stCondLst>
                                            <p:cond delay="0"/>
                                          </p:stCondLst>
                                        </p:cTn>
                                        <p:tgtEl>
                                          <p:spTgt spid="71"/>
                                        </p:tgtEl>
                                        <p:attrNameLst>
                                          <p:attrName>style.visibility</p:attrName>
                                        </p:attrNameLst>
                                      </p:cBhvr>
                                      <p:to>
                                        <p:strVal val="visible"/>
                                      </p:to>
                                    </p:set>
                                    <p:animEffect transition="in" filter="blinds(horizontal)">
                                      <p:cBhvr>
                                        <p:cTn id="271" dur="500"/>
                                        <p:tgtEl>
                                          <p:spTgt spid="71"/>
                                        </p:tgtEl>
                                      </p:cBhvr>
                                    </p:animEffect>
                                  </p:childTnLst>
                                </p:cTn>
                              </p:par>
                              <p:par>
                                <p:cTn id="272" presetID="3" presetClass="entr" presetSubtype="1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blinds(horizontal)">
                                      <p:cBhvr>
                                        <p:cTn id="27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38" grpId="0"/>
      <p:bldP spid="39" grpId="0"/>
      <p:bldP spid="40" grpId="0"/>
      <p:bldP spid="41" grpId="0"/>
      <p:bldP spid="42" grpId="0"/>
      <p:bldP spid="43" grpId="0"/>
      <p:bldP spid="44" grpId="0"/>
      <p:bldP spid="2" grpId="0" animBg="1"/>
      <p:bldP spid="3" grpId="0" animBg="1"/>
      <p:bldP spid="8" grpId="0" animBg="1"/>
      <p:bldP spid="17" grpId="0" animBg="1"/>
      <p:bldP spid="18" grpId="0" animBg="1"/>
      <p:bldP spid="19" grpId="0" animBg="1"/>
      <p:bldP spid="49" grpId="0" animBg="1"/>
      <p:bldP spid="79" grpId="0"/>
      <p:bldP spid="80" grpId="0"/>
      <p:bldP spid="81" grpId="0"/>
      <p:bldP spid="82" grpId="0"/>
      <p:bldP spid="83" grpId="0"/>
      <p:bldP spid="84" grpId="0"/>
      <p:bldP spid="85" grpId="0"/>
      <p:bldP spid="4" grpId="1" animBg="1"/>
      <p:bldP spid="5" grpId="1" animBg="1"/>
      <p:bldP spid="6" grpId="1" animBg="1"/>
      <p:bldP spid="7" grpId="1" animBg="1"/>
      <p:bldP spid="9" grpId="1" animBg="1"/>
      <p:bldP spid="10" grpId="1" animBg="1"/>
      <p:bldP spid="11" grpId="1" animBg="1"/>
      <p:bldP spid="38" grpId="1"/>
      <p:bldP spid="39" grpId="1"/>
      <p:bldP spid="40" grpId="1"/>
      <p:bldP spid="41" grpId="1"/>
      <p:bldP spid="42" grpId="1"/>
      <p:bldP spid="43" grpId="1"/>
      <p:bldP spid="44" grpId="1"/>
      <p:bldP spid="2" grpId="1" animBg="1"/>
      <p:bldP spid="3" grpId="1" animBg="1"/>
      <p:bldP spid="8" grpId="1" animBg="1"/>
      <p:bldP spid="17" grpId="1" animBg="1"/>
      <p:bldP spid="18" grpId="1" animBg="1"/>
      <p:bldP spid="19" grpId="1" animBg="1"/>
      <p:bldP spid="49" grpId="1" animBg="1"/>
      <p:bldP spid="79" grpId="1"/>
      <p:bldP spid="80" grpId="1"/>
      <p:bldP spid="81" grpId="1"/>
      <p:bldP spid="82" grpId="1"/>
      <p:bldP spid="83" grpId="1"/>
      <p:bldP spid="84" grpId="1"/>
      <p:bldP spid="85" grpId="1"/>
      <p:bldP spid="21" grpId="0" animBg="1"/>
      <p:bldP spid="45" grpId="0"/>
      <p:bldP spid="59" grpId="0" animBg="1"/>
      <p:bldP spid="62" grpId="0"/>
      <p:bldP spid="68" grpId="0"/>
      <p:bldP spid="74" grpId="0"/>
      <p:bldP spid="86" grpId="0"/>
      <p:bldP spid="90" grpId="0"/>
      <p:bldP spid="21" grpId="1" animBg="1"/>
      <p:bldP spid="45" grpId="1"/>
      <p:bldP spid="59" grpId="1" animBg="1"/>
      <p:bldP spid="62" grpId="1"/>
      <p:bldP spid="68" grpId="1"/>
      <p:bldP spid="74" grpId="1"/>
      <p:bldP spid="86" grpId="1"/>
      <p:bldP spid="90" grpId="1"/>
      <p:bldP spid="75" grpId="0" animBg="1"/>
      <p:bldP spid="75" grpId="1" animBg="1"/>
      <p:bldP spid="23" grpId="0" animBg="1"/>
      <p:bldP spid="24" grpId="0" animBg="1"/>
      <p:bldP spid="25" grpId="0" animBg="1"/>
      <p:bldP spid="26" grpId="0" animBg="1"/>
      <p:bldP spid="27" grpId="0" animBg="1"/>
      <p:bldP spid="28" grpId="0" animBg="1"/>
      <p:bldP spid="29" grpId="0" animBg="1"/>
      <p:bldP spid="36" grpId="0" animBg="1"/>
      <p:bldP spid="46" grpId="0"/>
      <p:bldP spid="47" grpId="0"/>
      <p:bldP spid="48" grpId="0"/>
      <p:bldP spid="52" grpId="0"/>
      <p:bldP spid="53" grpId="0"/>
      <p:bldP spid="54" grpId="0"/>
      <p:bldP spid="55" grpId="0"/>
      <p:bldP spid="56" grpId="0"/>
      <p:bldP spid="64" grpId="0" animBg="1"/>
      <p:bldP spid="66" grpId="0"/>
      <p:bldP spid="69" grpId="0"/>
      <p:bldP spid="72" grpId="0" animBg="1"/>
      <p:bldP spid="23" grpId="1" animBg="1"/>
      <p:bldP spid="24" grpId="1" animBg="1"/>
      <p:bldP spid="25" grpId="1" animBg="1"/>
      <p:bldP spid="26" grpId="1" animBg="1"/>
      <p:bldP spid="27" grpId="1" animBg="1"/>
      <p:bldP spid="28" grpId="1" animBg="1"/>
      <p:bldP spid="29" grpId="1" animBg="1"/>
      <p:bldP spid="36" grpId="1" animBg="1"/>
      <p:bldP spid="46" grpId="1"/>
      <p:bldP spid="47" grpId="1"/>
      <p:bldP spid="48" grpId="1"/>
      <p:bldP spid="52" grpId="1"/>
      <p:bldP spid="53" grpId="1"/>
      <p:bldP spid="54" grpId="1"/>
      <p:bldP spid="55" grpId="1"/>
      <p:bldP spid="56" grpId="1"/>
      <p:bldP spid="64" grpId="1" animBg="1"/>
      <p:bldP spid="66" grpId="1"/>
      <p:bldP spid="69" grpId="1"/>
      <p:bldP spid="7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val 22"/>
          <p:cNvSpPr/>
          <p:nvPr/>
        </p:nvSpPr>
        <p:spPr>
          <a:xfrm>
            <a:off x="894715" y="308927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0</a:t>
            </a:r>
            <a:endParaRPr lang="en-US" sz="2400" b="1"/>
          </a:p>
        </p:txBody>
      </p:sp>
      <p:sp>
        <p:nvSpPr>
          <p:cNvPr id="24" name="Oval 23"/>
          <p:cNvSpPr/>
          <p:nvPr/>
        </p:nvSpPr>
        <p:spPr>
          <a:xfrm>
            <a:off x="3238500" y="1908810"/>
            <a:ext cx="577215" cy="5048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2</a:t>
            </a:r>
            <a:endParaRPr lang="en-US" sz="2400" b="1"/>
          </a:p>
        </p:txBody>
      </p:sp>
      <p:sp>
        <p:nvSpPr>
          <p:cNvPr id="25" name="Oval 24"/>
          <p:cNvSpPr/>
          <p:nvPr/>
        </p:nvSpPr>
        <p:spPr>
          <a:xfrm>
            <a:off x="4508500" y="431355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5</a:t>
            </a:r>
            <a:endParaRPr lang="en-US" sz="2400" b="1"/>
          </a:p>
        </p:txBody>
      </p:sp>
      <p:sp>
        <p:nvSpPr>
          <p:cNvPr id="26" name="Oval 25"/>
          <p:cNvSpPr/>
          <p:nvPr/>
        </p:nvSpPr>
        <p:spPr>
          <a:xfrm>
            <a:off x="3238500" y="3089275"/>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8</a:t>
            </a:r>
            <a:endParaRPr lang="en-US" sz="2400" b="1"/>
          </a:p>
        </p:txBody>
      </p:sp>
      <p:sp>
        <p:nvSpPr>
          <p:cNvPr id="27" name="Oval 26"/>
          <p:cNvSpPr/>
          <p:nvPr/>
        </p:nvSpPr>
        <p:spPr>
          <a:xfrm>
            <a:off x="3238500" y="431292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6</a:t>
            </a:r>
            <a:endParaRPr lang="en-US" sz="2400" b="1"/>
          </a:p>
        </p:txBody>
      </p:sp>
      <p:sp>
        <p:nvSpPr>
          <p:cNvPr id="28" name="Oval 27"/>
          <p:cNvSpPr/>
          <p:nvPr/>
        </p:nvSpPr>
        <p:spPr>
          <a:xfrm>
            <a:off x="1968500" y="431292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7</a:t>
            </a:r>
            <a:endParaRPr lang="en-US" sz="2400" b="1"/>
          </a:p>
        </p:txBody>
      </p:sp>
      <p:sp>
        <p:nvSpPr>
          <p:cNvPr id="29" name="Oval 28"/>
          <p:cNvSpPr/>
          <p:nvPr/>
        </p:nvSpPr>
        <p:spPr>
          <a:xfrm>
            <a:off x="1968500" y="191516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1</a:t>
            </a:r>
            <a:endParaRPr lang="en-US" sz="2400" b="1"/>
          </a:p>
        </p:txBody>
      </p:sp>
      <p:cxnSp>
        <p:nvCxnSpPr>
          <p:cNvPr id="30" name="Straight Connector 29"/>
          <p:cNvCxnSpPr>
            <a:stCxn id="23" idx="7"/>
            <a:endCxn id="29" idx="3"/>
          </p:cNvCxnSpPr>
          <p:nvPr/>
        </p:nvCxnSpPr>
        <p:spPr>
          <a:xfrm flipV="1">
            <a:off x="1387475" y="2346325"/>
            <a:ext cx="665480" cy="81661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6"/>
            <a:endCxn id="24" idx="2"/>
          </p:cNvCxnSpPr>
          <p:nvPr/>
        </p:nvCxnSpPr>
        <p:spPr>
          <a:xfrm flipV="1">
            <a:off x="2545715" y="2161540"/>
            <a:ext cx="692785" cy="635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5"/>
            <a:endCxn id="28" idx="1"/>
          </p:cNvCxnSpPr>
          <p:nvPr/>
        </p:nvCxnSpPr>
        <p:spPr>
          <a:xfrm>
            <a:off x="1387475" y="3520440"/>
            <a:ext cx="665480" cy="8661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4"/>
            <a:endCxn id="27" idx="0"/>
          </p:cNvCxnSpPr>
          <p:nvPr/>
        </p:nvCxnSpPr>
        <p:spPr>
          <a:xfrm>
            <a:off x="3527425" y="3594100"/>
            <a:ext cx="0" cy="7188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6"/>
            <a:endCxn id="27" idx="2"/>
          </p:cNvCxnSpPr>
          <p:nvPr/>
        </p:nvCxnSpPr>
        <p:spPr>
          <a:xfrm>
            <a:off x="2545715" y="4565650"/>
            <a:ext cx="69278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6"/>
            <a:endCxn id="25" idx="2"/>
          </p:cNvCxnSpPr>
          <p:nvPr/>
        </p:nvCxnSpPr>
        <p:spPr>
          <a:xfrm>
            <a:off x="3815715" y="4565650"/>
            <a:ext cx="692785" cy="63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23535" y="3089275"/>
            <a:ext cx="577215" cy="504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4</a:t>
            </a:r>
            <a:endParaRPr lang="en-US" sz="2400" b="1"/>
          </a:p>
        </p:txBody>
      </p:sp>
      <p:cxnSp>
        <p:nvCxnSpPr>
          <p:cNvPr id="37" name="Straight Connector 36"/>
          <p:cNvCxnSpPr>
            <a:stCxn id="25" idx="7"/>
            <a:endCxn id="36" idx="4"/>
          </p:cNvCxnSpPr>
          <p:nvPr/>
        </p:nvCxnSpPr>
        <p:spPr>
          <a:xfrm flipV="1">
            <a:off x="5001260" y="3594100"/>
            <a:ext cx="711200" cy="7931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 Box 45"/>
          <p:cNvSpPr txBox="1"/>
          <p:nvPr/>
        </p:nvSpPr>
        <p:spPr>
          <a:xfrm>
            <a:off x="981075" y="2690495"/>
            <a:ext cx="403860" cy="398780"/>
          </a:xfrm>
          <a:prstGeom prst="rect">
            <a:avLst/>
          </a:prstGeom>
          <a:noFill/>
        </p:spPr>
        <p:txBody>
          <a:bodyPr wrap="square" rtlCol="0">
            <a:spAutoFit/>
          </a:bodyPr>
          <a:p>
            <a:r>
              <a:rPr lang="en-US" sz="2000" b="1">
                <a:solidFill>
                  <a:srgbClr val="0070C0"/>
                </a:solidFill>
              </a:rPr>
              <a:t>0</a:t>
            </a:r>
            <a:endParaRPr lang="en-US" sz="2000" b="1">
              <a:solidFill>
                <a:srgbClr val="0070C0"/>
              </a:solidFill>
            </a:endParaRPr>
          </a:p>
        </p:txBody>
      </p:sp>
      <p:sp>
        <p:nvSpPr>
          <p:cNvPr id="47" name="Text Box 46"/>
          <p:cNvSpPr txBox="1"/>
          <p:nvPr/>
        </p:nvSpPr>
        <p:spPr>
          <a:xfrm>
            <a:off x="1968500" y="1448435"/>
            <a:ext cx="534035" cy="460375"/>
          </a:xfrm>
          <a:prstGeom prst="rect">
            <a:avLst/>
          </a:prstGeom>
          <a:noFill/>
        </p:spPr>
        <p:txBody>
          <a:bodyPr wrap="square" rtlCol="0">
            <a:spAutoFit/>
          </a:bodyPr>
          <a:p>
            <a:r>
              <a:rPr lang="en-US" sz="2400" b="1">
                <a:solidFill>
                  <a:srgbClr val="0070C0"/>
                </a:solidFill>
              </a:rPr>
              <a:t>4</a:t>
            </a:r>
            <a:endParaRPr lang="en-US" sz="2400" b="1">
              <a:solidFill>
                <a:srgbClr val="0070C0"/>
              </a:solidFill>
            </a:endParaRPr>
          </a:p>
        </p:txBody>
      </p:sp>
      <p:sp>
        <p:nvSpPr>
          <p:cNvPr id="48" name="Text Box 47"/>
          <p:cNvSpPr txBox="1"/>
          <p:nvPr/>
        </p:nvSpPr>
        <p:spPr>
          <a:xfrm>
            <a:off x="3238500" y="1516380"/>
            <a:ext cx="1369695" cy="398780"/>
          </a:xfrm>
          <a:prstGeom prst="rect">
            <a:avLst/>
          </a:prstGeom>
          <a:noFill/>
        </p:spPr>
        <p:txBody>
          <a:bodyPr wrap="square" rtlCol="0">
            <a:spAutoFit/>
          </a:bodyPr>
          <a:p>
            <a:r>
              <a:rPr lang="en-US" sz="2000" b="1">
                <a:solidFill>
                  <a:srgbClr val="0070C0"/>
                </a:solidFill>
              </a:rPr>
              <a:t>12</a:t>
            </a:r>
            <a:r>
              <a:rPr lang="en-US" b="1">
                <a:solidFill>
                  <a:srgbClr val="0070C0"/>
                </a:solidFill>
              </a:rPr>
              <a:t>(min)</a:t>
            </a:r>
            <a:endParaRPr lang="en-US" b="1">
              <a:solidFill>
                <a:srgbClr val="0070C0"/>
              </a:solidFill>
            </a:endParaRPr>
          </a:p>
        </p:txBody>
      </p:sp>
      <p:sp>
        <p:nvSpPr>
          <p:cNvPr id="52" name="Text Box 51"/>
          <p:cNvSpPr txBox="1"/>
          <p:nvPr/>
        </p:nvSpPr>
        <p:spPr>
          <a:xfrm>
            <a:off x="2748280" y="3089275"/>
            <a:ext cx="576580" cy="398780"/>
          </a:xfrm>
          <a:prstGeom prst="rect">
            <a:avLst/>
          </a:prstGeom>
          <a:noFill/>
        </p:spPr>
        <p:txBody>
          <a:bodyPr wrap="square" rtlCol="0">
            <a:spAutoFit/>
          </a:bodyPr>
          <a:p>
            <a:r>
              <a:rPr lang="en-US" sz="2000" b="1">
                <a:solidFill>
                  <a:srgbClr val="0070C0"/>
                </a:solidFill>
              </a:rPr>
              <a:t>15</a:t>
            </a:r>
            <a:endParaRPr lang="en-US" sz="2000" b="1">
              <a:solidFill>
                <a:srgbClr val="0070C0"/>
              </a:solidFill>
            </a:endParaRPr>
          </a:p>
        </p:txBody>
      </p:sp>
      <p:sp>
        <p:nvSpPr>
          <p:cNvPr id="53" name="Text Box 52"/>
          <p:cNvSpPr txBox="1"/>
          <p:nvPr/>
        </p:nvSpPr>
        <p:spPr>
          <a:xfrm>
            <a:off x="2062480" y="4818380"/>
            <a:ext cx="389255" cy="460375"/>
          </a:xfrm>
          <a:prstGeom prst="rect">
            <a:avLst/>
          </a:prstGeom>
          <a:noFill/>
        </p:spPr>
        <p:txBody>
          <a:bodyPr wrap="square" rtlCol="0">
            <a:spAutoFit/>
          </a:bodyPr>
          <a:p>
            <a:r>
              <a:rPr lang="en-US" sz="2400" b="1">
                <a:solidFill>
                  <a:srgbClr val="0070C0"/>
                </a:solidFill>
              </a:rPr>
              <a:t>8</a:t>
            </a:r>
            <a:endParaRPr lang="en-US" sz="2400" b="1">
              <a:solidFill>
                <a:srgbClr val="0070C0"/>
              </a:solidFill>
            </a:endParaRPr>
          </a:p>
        </p:txBody>
      </p:sp>
      <p:sp>
        <p:nvSpPr>
          <p:cNvPr id="54" name="Text Box 53"/>
          <p:cNvSpPr txBox="1"/>
          <p:nvPr/>
        </p:nvSpPr>
        <p:spPr>
          <a:xfrm>
            <a:off x="3324860" y="4818380"/>
            <a:ext cx="490855" cy="460375"/>
          </a:xfrm>
          <a:prstGeom prst="rect">
            <a:avLst/>
          </a:prstGeom>
          <a:noFill/>
        </p:spPr>
        <p:txBody>
          <a:bodyPr wrap="square" rtlCol="0">
            <a:spAutoFit/>
          </a:bodyPr>
          <a:p>
            <a:r>
              <a:rPr lang="en-US" sz="2400" b="1">
                <a:solidFill>
                  <a:srgbClr val="0070C0"/>
                </a:solidFill>
              </a:rPr>
              <a:t>9</a:t>
            </a:r>
            <a:endParaRPr lang="en-US" sz="2400" b="1">
              <a:solidFill>
                <a:srgbClr val="0070C0"/>
              </a:solidFill>
            </a:endParaRPr>
          </a:p>
        </p:txBody>
      </p:sp>
      <p:sp>
        <p:nvSpPr>
          <p:cNvPr id="55" name="Text Box 54"/>
          <p:cNvSpPr txBox="1"/>
          <p:nvPr/>
        </p:nvSpPr>
        <p:spPr>
          <a:xfrm>
            <a:off x="4508500" y="4817745"/>
            <a:ext cx="627380" cy="460375"/>
          </a:xfrm>
          <a:prstGeom prst="rect">
            <a:avLst/>
          </a:prstGeom>
          <a:noFill/>
        </p:spPr>
        <p:txBody>
          <a:bodyPr wrap="none" rtlCol="0">
            <a:spAutoFit/>
          </a:bodyPr>
          <a:p>
            <a:r>
              <a:rPr lang="en-US" sz="2400" b="1">
                <a:solidFill>
                  <a:srgbClr val="0070C0"/>
                </a:solidFill>
              </a:rPr>
              <a:t>11</a:t>
            </a:r>
            <a:endParaRPr lang="en-US" sz="2400" b="1">
              <a:solidFill>
                <a:srgbClr val="0070C0"/>
              </a:solidFill>
            </a:endParaRPr>
          </a:p>
        </p:txBody>
      </p:sp>
      <p:sp>
        <p:nvSpPr>
          <p:cNvPr id="56" name="Text Box 55"/>
          <p:cNvSpPr txBox="1"/>
          <p:nvPr/>
        </p:nvSpPr>
        <p:spPr>
          <a:xfrm>
            <a:off x="5423535" y="2659380"/>
            <a:ext cx="627380" cy="460375"/>
          </a:xfrm>
          <a:prstGeom prst="rect">
            <a:avLst/>
          </a:prstGeom>
          <a:noFill/>
        </p:spPr>
        <p:txBody>
          <a:bodyPr wrap="none" rtlCol="0">
            <a:spAutoFit/>
          </a:bodyPr>
          <a:p>
            <a:r>
              <a:rPr lang="en-US" sz="2400" b="1">
                <a:solidFill>
                  <a:srgbClr val="0070C0"/>
                </a:solidFill>
              </a:rPr>
              <a:t>21</a:t>
            </a:r>
            <a:endParaRPr lang="en-US" sz="2400" b="1">
              <a:solidFill>
                <a:srgbClr val="0070C0"/>
              </a:solidFill>
            </a:endParaRPr>
          </a:p>
        </p:txBody>
      </p:sp>
      <p:cxnSp>
        <p:nvCxnSpPr>
          <p:cNvPr id="58" name="Straight Connector 57"/>
          <p:cNvCxnSpPr>
            <a:stCxn id="28" idx="7"/>
            <a:endCxn id="26" idx="3"/>
          </p:cNvCxnSpPr>
          <p:nvPr/>
        </p:nvCxnSpPr>
        <p:spPr>
          <a:xfrm flipV="1">
            <a:off x="2461260" y="3520440"/>
            <a:ext cx="861695" cy="8661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4508500" y="1908810"/>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3</a:t>
            </a:r>
            <a:endParaRPr lang="en-US" sz="2400" b="1"/>
          </a:p>
        </p:txBody>
      </p:sp>
      <p:cxnSp>
        <p:nvCxnSpPr>
          <p:cNvPr id="65" name="Straight Connector 64"/>
          <p:cNvCxnSpPr>
            <a:stCxn id="64" idx="4"/>
            <a:endCxn id="25" idx="0"/>
          </p:cNvCxnSpPr>
          <p:nvPr/>
        </p:nvCxnSpPr>
        <p:spPr>
          <a:xfrm>
            <a:off x="4797425" y="2413635"/>
            <a:ext cx="0" cy="1899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6" name="Text Box 65"/>
          <p:cNvSpPr txBox="1"/>
          <p:nvPr/>
        </p:nvSpPr>
        <p:spPr>
          <a:xfrm>
            <a:off x="4483735" y="1516380"/>
            <a:ext cx="627380" cy="460375"/>
          </a:xfrm>
          <a:prstGeom prst="rect">
            <a:avLst/>
          </a:prstGeom>
          <a:noFill/>
        </p:spPr>
        <p:txBody>
          <a:bodyPr wrap="none" rtlCol="0">
            <a:spAutoFit/>
          </a:bodyPr>
          <a:p>
            <a:r>
              <a:rPr lang="en-US" sz="2400" b="1">
                <a:solidFill>
                  <a:srgbClr val="0070C0"/>
                </a:solidFill>
              </a:rPr>
              <a:t>25</a:t>
            </a:r>
            <a:endParaRPr lang="en-US" sz="2400" b="1">
              <a:solidFill>
                <a:srgbClr val="0070C0"/>
              </a:solidFill>
            </a:endParaRPr>
          </a:p>
        </p:txBody>
      </p:sp>
      <p:cxnSp>
        <p:nvCxnSpPr>
          <p:cNvPr id="4" name="Straight Connector 3"/>
          <p:cNvCxnSpPr>
            <a:stCxn id="24" idx="4"/>
            <a:endCxn id="26" idx="0"/>
          </p:cNvCxnSpPr>
          <p:nvPr/>
        </p:nvCxnSpPr>
        <p:spPr>
          <a:xfrm>
            <a:off x="3527425" y="2413635"/>
            <a:ext cx="0" cy="6756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24" idx="6"/>
          </p:cNvCxnSpPr>
          <p:nvPr/>
        </p:nvCxnSpPr>
        <p:spPr>
          <a:xfrm>
            <a:off x="3815715" y="2161540"/>
            <a:ext cx="69278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3527425" y="2552065"/>
            <a:ext cx="375285" cy="398780"/>
          </a:xfrm>
          <a:prstGeom prst="rect">
            <a:avLst/>
          </a:prstGeom>
          <a:noFill/>
        </p:spPr>
        <p:txBody>
          <a:bodyPr wrap="square" rtlCol="0">
            <a:spAutoFit/>
          </a:bodyPr>
          <a:p>
            <a:r>
              <a:rPr lang="en-US" sz="2000" b="1"/>
              <a:t>2</a:t>
            </a:r>
            <a:endParaRPr lang="en-US" sz="2000" b="1"/>
          </a:p>
        </p:txBody>
      </p:sp>
      <p:sp>
        <p:nvSpPr>
          <p:cNvPr id="9" name="Text Box 8"/>
          <p:cNvSpPr txBox="1"/>
          <p:nvPr/>
        </p:nvSpPr>
        <p:spPr>
          <a:xfrm>
            <a:off x="3931285" y="2167890"/>
            <a:ext cx="548640" cy="398780"/>
          </a:xfrm>
          <a:prstGeom prst="rect">
            <a:avLst/>
          </a:prstGeom>
          <a:noFill/>
        </p:spPr>
        <p:txBody>
          <a:bodyPr wrap="square" rtlCol="0">
            <a:spAutoFit/>
          </a:bodyPr>
          <a:p>
            <a:r>
              <a:rPr lang="en-US" sz="2000" b="1"/>
              <a:t>7</a:t>
            </a:r>
            <a:endParaRPr lang="en-US" sz="2000" b="1"/>
          </a:p>
        </p:txBody>
      </p:sp>
      <p:sp>
        <p:nvSpPr>
          <p:cNvPr id="11" name="Oval 10"/>
          <p:cNvSpPr/>
          <p:nvPr/>
        </p:nvSpPr>
        <p:spPr>
          <a:xfrm>
            <a:off x="6271895" y="308927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0</a:t>
            </a:r>
            <a:endParaRPr lang="en-US" sz="2400" b="1"/>
          </a:p>
        </p:txBody>
      </p:sp>
      <p:sp>
        <p:nvSpPr>
          <p:cNvPr id="12" name="Oval 11"/>
          <p:cNvSpPr/>
          <p:nvPr/>
        </p:nvSpPr>
        <p:spPr>
          <a:xfrm>
            <a:off x="8615680" y="1908810"/>
            <a:ext cx="577215" cy="504825"/>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2</a:t>
            </a:r>
            <a:endParaRPr lang="en-US" sz="2400" b="1"/>
          </a:p>
        </p:txBody>
      </p:sp>
      <p:sp>
        <p:nvSpPr>
          <p:cNvPr id="13" name="Oval 12"/>
          <p:cNvSpPr/>
          <p:nvPr/>
        </p:nvSpPr>
        <p:spPr>
          <a:xfrm>
            <a:off x="9885680" y="431355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5</a:t>
            </a:r>
            <a:endParaRPr lang="en-US" sz="2400" b="1"/>
          </a:p>
        </p:txBody>
      </p:sp>
      <p:sp>
        <p:nvSpPr>
          <p:cNvPr id="14" name="Oval 13"/>
          <p:cNvSpPr/>
          <p:nvPr/>
        </p:nvSpPr>
        <p:spPr>
          <a:xfrm>
            <a:off x="8615680" y="3089275"/>
            <a:ext cx="577215" cy="504825"/>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8</a:t>
            </a:r>
            <a:endParaRPr lang="en-US" sz="2400" b="1"/>
          </a:p>
        </p:txBody>
      </p:sp>
      <p:sp>
        <p:nvSpPr>
          <p:cNvPr id="15" name="Oval 14"/>
          <p:cNvSpPr/>
          <p:nvPr/>
        </p:nvSpPr>
        <p:spPr>
          <a:xfrm>
            <a:off x="8615680" y="431292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6</a:t>
            </a:r>
            <a:endParaRPr lang="en-US" sz="2400" b="1"/>
          </a:p>
        </p:txBody>
      </p:sp>
      <p:sp>
        <p:nvSpPr>
          <p:cNvPr id="16" name="Oval 15"/>
          <p:cNvSpPr/>
          <p:nvPr/>
        </p:nvSpPr>
        <p:spPr>
          <a:xfrm>
            <a:off x="7345680" y="431292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7</a:t>
            </a:r>
            <a:endParaRPr lang="en-US" sz="2400" b="1"/>
          </a:p>
        </p:txBody>
      </p:sp>
      <p:sp>
        <p:nvSpPr>
          <p:cNvPr id="17" name="Oval 16"/>
          <p:cNvSpPr/>
          <p:nvPr/>
        </p:nvSpPr>
        <p:spPr>
          <a:xfrm>
            <a:off x="7345680" y="191516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1</a:t>
            </a:r>
            <a:endParaRPr lang="en-US" sz="2400" b="1"/>
          </a:p>
        </p:txBody>
      </p:sp>
      <p:cxnSp>
        <p:nvCxnSpPr>
          <p:cNvPr id="18" name="Straight Connector 17"/>
          <p:cNvCxnSpPr>
            <a:stCxn id="11" idx="7"/>
            <a:endCxn id="17" idx="3"/>
          </p:cNvCxnSpPr>
          <p:nvPr/>
        </p:nvCxnSpPr>
        <p:spPr>
          <a:xfrm flipV="1">
            <a:off x="6764655" y="2346325"/>
            <a:ext cx="665480" cy="81661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6"/>
            <a:endCxn id="12" idx="2"/>
          </p:cNvCxnSpPr>
          <p:nvPr/>
        </p:nvCxnSpPr>
        <p:spPr>
          <a:xfrm flipV="1">
            <a:off x="7922895" y="2161540"/>
            <a:ext cx="692785" cy="635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6" idx="1"/>
          </p:cNvCxnSpPr>
          <p:nvPr/>
        </p:nvCxnSpPr>
        <p:spPr>
          <a:xfrm>
            <a:off x="6764655" y="3520440"/>
            <a:ext cx="665480" cy="8661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5" idx="0"/>
          </p:cNvCxnSpPr>
          <p:nvPr/>
        </p:nvCxnSpPr>
        <p:spPr>
          <a:xfrm>
            <a:off x="8904605" y="3594100"/>
            <a:ext cx="0" cy="7188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6"/>
            <a:endCxn id="15" idx="2"/>
          </p:cNvCxnSpPr>
          <p:nvPr/>
        </p:nvCxnSpPr>
        <p:spPr>
          <a:xfrm>
            <a:off x="7922895" y="4565650"/>
            <a:ext cx="69278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5" idx="6"/>
            <a:endCxn id="13" idx="2"/>
          </p:cNvCxnSpPr>
          <p:nvPr/>
        </p:nvCxnSpPr>
        <p:spPr>
          <a:xfrm>
            <a:off x="9192895" y="4565650"/>
            <a:ext cx="692785" cy="63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0800715" y="3089275"/>
            <a:ext cx="577215" cy="504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4</a:t>
            </a:r>
            <a:endParaRPr lang="en-US" sz="2400" b="1"/>
          </a:p>
        </p:txBody>
      </p:sp>
      <p:cxnSp>
        <p:nvCxnSpPr>
          <p:cNvPr id="40" name="Straight Connector 39"/>
          <p:cNvCxnSpPr>
            <a:stCxn id="13" idx="7"/>
            <a:endCxn id="39" idx="4"/>
          </p:cNvCxnSpPr>
          <p:nvPr/>
        </p:nvCxnSpPr>
        <p:spPr>
          <a:xfrm flipV="1">
            <a:off x="10378440" y="3594100"/>
            <a:ext cx="711200" cy="7931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Box 40"/>
          <p:cNvSpPr txBox="1"/>
          <p:nvPr/>
        </p:nvSpPr>
        <p:spPr>
          <a:xfrm>
            <a:off x="6358255" y="2690495"/>
            <a:ext cx="403860" cy="398780"/>
          </a:xfrm>
          <a:prstGeom prst="rect">
            <a:avLst/>
          </a:prstGeom>
          <a:noFill/>
        </p:spPr>
        <p:txBody>
          <a:bodyPr wrap="square" rtlCol="0">
            <a:spAutoFit/>
          </a:bodyPr>
          <a:p>
            <a:r>
              <a:rPr lang="en-US" sz="2000" b="1">
                <a:solidFill>
                  <a:srgbClr val="0070C0"/>
                </a:solidFill>
              </a:rPr>
              <a:t>0</a:t>
            </a:r>
            <a:endParaRPr lang="en-US" sz="2000" b="1">
              <a:solidFill>
                <a:srgbClr val="0070C0"/>
              </a:solidFill>
            </a:endParaRPr>
          </a:p>
        </p:txBody>
      </p:sp>
      <p:sp>
        <p:nvSpPr>
          <p:cNvPr id="42" name="Text Box 41"/>
          <p:cNvSpPr txBox="1"/>
          <p:nvPr/>
        </p:nvSpPr>
        <p:spPr>
          <a:xfrm>
            <a:off x="7345680" y="1448435"/>
            <a:ext cx="534035" cy="460375"/>
          </a:xfrm>
          <a:prstGeom prst="rect">
            <a:avLst/>
          </a:prstGeom>
          <a:noFill/>
        </p:spPr>
        <p:txBody>
          <a:bodyPr wrap="square" rtlCol="0">
            <a:spAutoFit/>
          </a:bodyPr>
          <a:p>
            <a:r>
              <a:rPr lang="en-US" sz="2400" b="1">
                <a:solidFill>
                  <a:srgbClr val="0070C0"/>
                </a:solidFill>
              </a:rPr>
              <a:t>4</a:t>
            </a:r>
            <a:endParaRPr lang="en-US" sz="2400" b="1">
              <a:solidFill>
                <a:srgbClr val="0070C0"/>
              </a:solidFill>
            </a:endParaRPr>
          </a:p>
        </p:txBody>
      </p:sp>
      <p:sp>
        <p:nvSpPr>
          <p:cNvPr id="43" name="Text Box 42"/>
          <p:cNvSpPr txBox="1"/>
          <p:nvPr/>
        </p:nvSpPr>
        <p:spPr>
          <a:xfrm>
            <a:off x="8615680" y="1516380"/>
            <a:ext cx="576580" cy="398780"/>
          </a:xfrm>
          <a:prstGeom prst="rect">
            <a:avLst/>
          </a:prstGeom>
          <a:noFill/>
        </p:spPr>
        <p:txBody>
          <a:bodyPr wrap="square" rtlCol="0">
            <a:spAutoFit/>
          </a:bodyPr>
          <a:p>
            <a:r>
              <a:rPr lang="en-US" sz="2000" b="1">
                <a:solidFill>
                  <a:srgbClr val="0070C0"/>
                </a:solidFill>
              </a:rPr>
              <a:t>12</a:t>
            </a:r>
            <a:endParaRPr lang="en-US" b="1">
              <a:solidFill>
                <a:srgbClr val="0070C0"/>
              </a:solidFill>
            </a:endParaRPr>
          </a:p>
        </p:txBody>
      </p:sp>
      <p:sp>
        <p:nvSpPr>
          <p:cNvPr id="44" name="Text Box 43"/>
          <p:cNvSpPr txBox="1"/>
          <p:nvPr/>
        </p:nvSpPr>
        <p:spPr>
          <a:xfrm>
            <a:off x="8125460" y="3089275"/>
            <a:ext cx="576580" cy="398780"/>
          </a:xfrm>
          <a:prstGeom prst="rect">
            <a:avLst/>
          </a:prstGeom>
          <a:noFill/>
        </p:spPr>
        <p:txBody>
          <a:bodyPr wrap="square" rtlCol="0">
            <a:spAutoFit/>
          </a:bodyPr>
          <a:p>
            <a:r>
              <a:rPr lang="en-US" sz="2000" b="1">
                <a:solidFill>
                  <a:srgbClr val="0070C0"/>
                </a:solidFill>
              </a:rPr>
              <a:t>15</a:t>
            </a:r>
            <a:endParaRPr lang="en-US" sz="2000" b="1">
              <a:solidFill>
                <a:srgbClr val="0070C0"/>
              </a:solidFill>
            </a:endParaRPr>
          </a:p>
        </p:txBody>
      </p:sp>
      <p:sp>
        <p:nvSpPr>
          <p:cNvPr id="45" name="Text Box 44"/>
          <p:cNvSpPr txBox="1"/>
          <p:nvPr/>
        </p:nvSpPr>
        <p:spPr>
          <a:xfrm>
            <a:off x="7439660" y="4818380"/>
            <a:ext cx="389255" cy="460375"/>
          </a:xfrm>
          <a:prstGeom prst="rect">
            <a:avLst/>
          </a:prstGeom>
          <a:noFill/>
        </p:spPr>
        <p:txBody>
          <a:bodyPr wrap="square" rtlCol="0">
            <a:spAutoFit/>
          </a:bodyPr>
          <a:p>
            <a:r>
              <a:rPr lang="en-US" sz="2400" b="1">
                <a:solidFill>
                  <a:srgbClr val="0070C0"/>
                </a:solidFill>
              </a:rPr>
              <a:t>8</a:t>
            </a:r>
            <a:endParaRPr lang="en-US" sz="2400" b="1">
              <a:solidFill>
                <a:srgbClr val="0070C0"/>
              </a:solidFill>
            </a:endParaRPr>
          </a:p>
        </p:txBody>
      </p:sp>
      <p:sp>
        <p:nvSpPr>
          <p:cNvPr id="49" name="Text Box 48"/>
          <p:cNvSpPr txBox="1"/>
          <p:nvPr/>
        </p:nvSpPr>
        <p:spPr>
          <a:xfrm>
            <a:off x="8702040" y="4818380"/>
            <a:ext cx="490855" cy="460375"/>
          </a:xfrm>
          <a:prstGeom prst="rect">
            <a:avLst/>
          </a:prstGeom>
          <a:noFill/>
        </p:spPr>
        <p:txBody>
          <a:bodyPr wrap="square" rtlCol="0">
            <a:spAutoFit/>
          </a:bodyPr>
          <a:p>
            <a:r>
              <a:rPr lang="en-US" sz="2400" b="1">
                <a:solidFill>
                  <a:srgbClr val="0070C0"/>
                </a:solidFill>
              </a:rPr>
              <a:t>9</a:t>
            </a:r>
            <a:endParaRPr lang="en-US" sz="2400" b="1">
              <a:solidFill>
                <a:srgbClr val="0070C0"/>
              </a:solidFill>
            </a:endParaRPr>
          </a:p>
        </p:txBody>
      </p:sp>
      <p:sp>
        <p:nvSpPr>
          <p:cNvPr id="50" name="Text Box 49"/>
          <p:cNvSpPr txBox="1"/>
          <p:nvPr/>
        </p:nvSpPr>
        <p:spPr>
          <a:xfrm>
            <a:off x="9885680" y="4817745"/>
            <a:ext cx="627380" cy="460375"/>
          </a:xfrm>
          <a:prstGeom prst="rect">
            <a:avLst/>
          </a:prstGeom>
          <a:noFill/>
        </p:spPr>
        <p:txBody>
          <a:bodyPr wrap="none" rtlCol="0">
            <a:spAutoFit/>
          </a:bodyPr>
          <a:p>
            <a:r>
              <a:rPr lang="en-US" sz="2400" b="1">
                <a:solidFill>
                  <a:srgbClr val="0070C0"/>
                </a:solidFill>
              </a:rPr>
              <a:t>11</a:t>
            </a:r>
            <a:endParaRPr lang="en-US" sz="2400" b="1">
              <a:solidFill>
                <a:srgbClr val="0070C0"/>
              </a:solidFill>
            </a:endParaRPr>
          </a:p>
        </p:txBody>
      </p:sp>
      <p:sp>
        <p:nvSpPr>
          <p:cNvPr id="51" name="Text Box 50"/>
          <p:cNvSpPr txBox="1"/>
          <p:nvPr/>
        </p:nvSpPr>
        <p:spPr>
          <a:xfrm>
            <a:off x="11156315" y="2702560"/>
            <a:ext cx="627380" cy="460375"/>
          </a:xfrm>
          <a:prstGeom prst="rect">
            <a:avLst/>
          </a:prstGeom>
          <a:noFill/>
        </p:spPr>
        <p:txBody>
          <a:bodyPr wrap="none" rtlCol="0">
            <a:spAutoFit/>
          </a:bodyPr>
          <a:p>
            <a:r>
              <a:rPr lang="en-US" sz="2400" b="1">
                <a:solidFill>
                  <a:srgbClr val="0070C0"/>
                </a:solidFill>
              </a:rPr>
              <a:t>21</a:t>
            </a:r>
            <a:endParaRPr lang="en-US" sz="2400" b="1">
              <a:solidFill>
                <a:srgbClr val="0070C0"/>
              </a:solidFill>
            </a:endParaRPr>
          </a:p>
        </p:txBody>
      </p:sp>
      <p:cxnSp>
        <p:nvCxnSpPr>
          <p:cNvPr id="57" name="Straight Connector 56"/>
          <p:cNvCxnSpPr>
            <a:stCxn id="16" idx="7"/>
            <a:endCxn id="14" idx="3"/>
          </p:cNvCxnSpPr>
          <p:nvPr/>
        </p:nvCxnSpPr>
        <p:spPr>
          <a:xfrm flipV="1">
            <a:off x="7838440" y="3520440"/>
            <a:ext cx="861695" cy="8661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885680" y="1908810"/>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3</a:t>
            </a:r>
            <a:endParaRPr lang="en-US" sz="2400" b="1"/>
          </a:p>
        </p:txBody>
      </p:sp>
      <p:cxnSp>
        <p:nvCxnSpPr>
          <p:cNvPr id="60" name="Straight Connector 59"/>
          <p:cNvCxnSpPr>
            <a:stCxn id="59" idx="4"/>
            <a:endCxn id="13" idx="0"/>
          </p:cNvCxnSpPr>
          <p:nvPr/>
        </p:nvCxnSpPr>
        <p:spPr>
          <a:xfrm>
            <a:off x="10174605" y="2413635"/>
            <a:ext cx="0" cy="1899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 Box 60"/>
          <p:cNvSpPr txBox="1"/>
          <p:nvPr/>
        </p:nvSpPr>
        <p:spPr>
          <a:xfrm>
            <a:off x="9860915" y="1516380"/>
            <a:ext cx="627380" cy="460375"/>
          </a:xfrm>
          <a:prstGeom prst="rect">
            <a:avLst/>
          </a:prstGeom>
          <a:noFill/>
        </p:spPr>
        <p:txBody>
          <a:bodyPr wrap="none" rtlCol="0">
            <a:spAutoFit/>
          </a:bodyPr>
          <a:p>
            <a:r>
              <a:rPr lang="en-US" sz="2400" b="1">
                <a:solidFill>
                  <a:srgbClr val="0070C0"/>
                </a:solidFill>
              </a:rPr>
              <a:t>25</a:t>
            </a:r>
            <a:endParaRPr lang="en-US" sz="2400" b="1">
              <a:solidFill>
                <a:srgbClr val="0070C0"/>
              </a:solidFill>
            </a:endParaRPr>
          </a:p>
        </p:txBody>
      </p:sp>
      <p:cxnSp>
        <p:nvCxnSpPr>
          <p:cNvPr id="62" name="Straight Connector 61"/>
          <p:cNvCxnSpPr>
            <a:stCxn id="12" idx="4"/>
            <a:endCxn id="14" idx="0"/>
          </p:cNvCxnSpPr>
          <p:nvPr/>
        </p:nvCxnSpPr>
        <p:spPr>
          <a:xfrm>
            <a:off x="8904605" y="2413635"/>
            <a:ext cx="0" cy="6756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2" idx="6"/>
            <a:endCxn id="59" idx="2"/>
          </p:cNvCxnSpPr>
          <p:nvPr/>
        </p:nvCxnSpPr>
        <p:spPr>
          <a:xfrm>
            <a:off x="9192895" y="2161540"/>
            <a:ext cx="69278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 Box 67"/>
          <p:cNvSpPr txBox="1"/>
          <p:nvPr/>
        </p:nvSpPr>
        <p:spPr>
          <a:xfrm>
            <a:off x="8904605" y="2552065"/>
            <a:ext cx="375285" cy="398780"/>
          </a:xfrm>
          <a:prstGeom prst="rect">
            <a:avLst/>
          </a:prstGeom>
          <a:noFill/>
        </p:spPr>
        <p:txBody>
          <a:bodyPr wrap="square" rtlCol="0">
            <a:spAutoFit/>
          </a:bodyPr>
          <a:p>
            <a:r>
              <a:rPr lang="en-US" sz="2000" b="1"/>
              <a:t>2</a:t>
            </a:r>
            <a:endParaRPr lang="en-US" sz="2000" b="1"/>
          </a:p>
        </p:txBody>
      </p:sp>
      <p:sp>
        <p:nvSpPr>
          <p:cNvPr id="69" name="Text Box 68"/>
          <p:cNvSpPr txBox="1"/>
          <p:nvPr/>
        </p:nvSpPr>
        <p:spPr>
          <a:xfrm>
            <a:off x="9308465" y="2167890"/>
            <a:ext cx="548640" cy="398780"/>
          </a:xfrm>
          <a:prstGeom prst="rect">
            <a:avLst/>
          </a:prstGeom>
          <a:noFill/>
        </p:spPr>
        <p:txBody>
          <a:bodyPr wrap="square" rtlCol="0">
            <a:spAutoFit/>
          </a:bodyPr>
          <a:p>
            <a:r>
              <a:rPr lang="en-US" sz="2000" b="1"/>
              <a:t>7</a:t>
            </a:r>
            <a:endParaRPr lang="en-US" sz="2000" b="1"/>
          </a:p>
        </p:txBody>
      </p:sp>
      <p:cxnSp>
        <p:nvCxnSpPr>
          <p:cNvPr id="71" name="Straight Connector 70"/>
          <p:cNvCxnSpPr>
            <a:stCxn id="61" idx="1"/>
            <a:endCxn id="61" idx="3"/>
          </p:cNvCxnSpPr>
          <p:nvPr/>
        </p:nvCxnSpPr>
        <p:spPr>
          <a:xfrm>
            <a:off x="9860915" y="1746885"/>
            <a:ext cx="6273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Text Box 71"/>
          <p:cNvSpPr txBox="1"/>
          <p:nvPr/>
        </p:nvSpPr>
        <p:spPr>
          <a:xfrm>
            <a:off x="9745345" y="1300480"/>
            <a:ext cx="1410970" cy="398780"/>
          </a:xfrm>
          <a:prstGeom prst="rect">
            <a:avLst/>
          </a:prstGeom>
          <a:noFill/>
        </p:spPr>
        <p:txBody>
          <a:bodyPr wrap="square" rtlCol="0">
            <a:spAutoFit/>
          </a:bodyPr>
          <a:p>
            <a:r>
              <a:rPr lang="en-US" sz="2000" b="1">
                <a:solidFill>
                  <a:srgbClr val="0070C0"/>
                </a:solidFill>
              </a:rPr>
              <a:t>19</a:t>
            </a:r>
            <a:r>
              <a:rPr lang="en-US" b="1">
                <a:solidFill>
                  <a:srgbClr val="0070C0"/>
                </a:solidFill>
              </a:rPr>
              <a:t>(min)</a:t>
            </a:r>
            <a:endParaRPr lang="en-US" b="1">
              <a:solidFill>
                <a:srgbClr val="0070C0"/>
              </a:solidFill>
            </a:endParaRPr>
          </a:p>
        </p:txBody>
      </p:sp>
      <p:cxnSp>
        <p:nvCxnSpPr>
          <p:cNvPr id="73" name="Straight Connector 72"/>
          <p:cNvCxnSpPr>
            <a:stCxn id="44" idx="1"/>
            <a:endCxn id="44" idx="3"/>
          </p:cNvCxnSpPr>
          <p:nvPr/>
        </p:nvCxnSpPr>
        <p:spPr>
          <a:xfrm>
            <a:off x="8125460" y="3288665"/>
            <a:ext cx="5765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Text Box 73"/>
          <p:cNvSpPr txBox="1"/>
          <p:nvPr/>
        </p:nvSpPr>
        <p:spPr>
          <a:xfrm>
            <a:off x="8125460" y="2764155"/>
            <a:ext cx="745490" cy="398780"/>
          </a:xfrm>
          <a:prstGeom prst="rect">
            <a:avLst/>
          </a:prstGeom>
          <a:noFill/>
        </p:spPr>
        <p:txBody>
          <a:bodyPr wrap="square" rtlCol="0">
            <a:spAutoFit/>
          </a:bodyPr>
          <a:p>
            <a:r>
              <a:rPr lang="en-US" sz="2000" b="1">
                <a:solidFill>
                  <a:srgbClr val="0070C0"/>
                </a:solidFill>
              </a:rPr>
              <a:t>14</a:t>
            </a:r>
            <a:endParaRPr lang="en-US" sz="2000" b="1">
              <a:solidFill>
                <a:srgbClr val="0070C0"/>
              </a:solidFill>
            </a:endParaRPr>
          </a:p>
        </p:txBody>
      </p:sp>
      <p:sp>
        <p:nvSpPr>
          <p:cNvPr id="75" name="Flowchart: Summing Junction 74"/>
          <p:cNvSpPr/>
          <p:nvPr/>
        </p:nvSpPr>
        <p:spPr>
          <a:xfrm>
            <a:off x="8088630" y="3780155"/>
            <a:ext cx="361315" cy="346710"/>
          </a:xfrm>
          <a:prstGeom prst="flowChartSummingJunction">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6" name="Flowchart: Summing Junction 75"/>
          <p:cNvSpPr/>
          <p:nvPr/>
        </p:nvSpPr>
        <p:spPr>
          <a:xfrm>
            <a:off x="8724265" y="3817620"/>
            <a:ext cx="361315" cy="346710"/>
          </a:xfrm>
          <a:prstGeom prst="flowChartSummingJunction">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7" name="Flowchart: Summing Junction 76"/>
          <p:cNvSpPr/>
          <p:nvPr/>
        </p:nvSpPr>
        <p:spPr>
          <a:xfrm>
            <a:off x="9994265" y="3190240"/>
            <a:ext cx="361315" cy="346710"/>
          </a:xfrm>
          <a:prstGeom prst="flowChartSummingJunction">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9" name="Text Box 78"/>
          <p:cNvSpPr txBox="1"/>
          <p:nvPr/>
        </p:nvSpPr>
        <p:spPr>
          <a:xfrm>
            <a:off x="1341755" y="840105"/>
            <a:ext cx="6202680" cy="460375"/>
          </a:xfrm>
          <a:prstGeom prst="rect">
            <a:avLst/>
          </a:prstGeom>
          <a:noFill/>
        </p:spPr>
        <p:txBody>
          <a:bodyPr wrap="square" rtlCol="0">
            <a:sp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So Now Minimum Distance is 12 (Node 2)</a:t>
            </a:r>
            <a:endParaRPr lang="en-US" sz="2400" b="1">
              <a:latin typeface="Times New Roman" panose="02020603050405020304" charset="0"/>
              <a:cs typeface="Times New Roman" panose="02020603050405020304" charset="0"/>
            </a:endParaRPr>
          </a:p>
        </p:txBody>
      </p:sp>
      <p:sp>
        <p:nvSpPr>
          <p:cNvPr id="80" name="Right Arrow 79"/>
          <p:cNvSpPr/>
          <p:nvPr/>
        </p:nvSpPr>
        <p:spPr>
          <a:xfrm>
            <a:off x="5940425" y="2345690"/>
            <a:ext cx="591185" cy="360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par>
                                <p:cTn id="26" presetID="3" presetClass="entr" presetSubtype="1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linds(horizontal)">
                                      <p:cBhvr>
                                        <p:cTn id="28" dur="500"/>
                                        <p:tgtEl>
                                          <p:spTgt spid="30"/>
                                        </p:tgtEl>
                                      </p:cBhvr>
                                    </p:animEffect>
                                  </p:childTnLst>
                                </p:cTn>
                              </p:par>
                              <p:par>
                                <p:cTn id="29" presetID="3" presetClass="entr" presetSubtype="1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linds(horizontal)">
                                      <p:cBhvr>
                                        <p:cTn id="34" dur="500"/>
                                        <p:tgtEl>
                                          <p:spTgt spid="32"/>
                                        </p:tgtEl>
                                      </p:cBhvr>
                                    </p:animEffect>
                                  </p:childTnLst>
                                </p:cTn>
                              </p:par>
                              <p:par>
                                <p:cTn id="35" presetID="3" presetClass="entr" presetSubtype="1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par>
                                <p:cTn id="38" presetID="3" presetClass="entr" presetSubtype="10"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blinds(horizontal)">
                                      <p:cBhvr>
                                        <p:cTn id="40" dur="500"/>
                                        <p:tgtEl>
                                          <p:spTgt spid="34"/>
                                        </p:tgtEl>
                                      </p:cBhvr>
                                    </p:animEffect>
                                  </p:childTnLst>
                                </p:cTn>
                              </p:par>
                              <p:par>
                                <p:cTn id="41" presetID="3" presetClass="entr" presetSubtype="1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linds(horizontal)">
                                      <p:cBhvr>
                                        <p:cTn id="43" dur="500"/>
                                        <p:tgtEl>
                                          <p:spTgt spid="3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linds(horizontal)">
                                      <p:cBhvr>
                                        <p:cTn id="46" dur="500"/>
                                        <p:tgtEl>
                                          <p:spTgt spid="4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blinds(horizontal)">
                                      <p:cBhvr>
                                        <p:cTn id="49" dur="500"/>
                                        <p:tgtEl>
                                          <p:spTgt spid="4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blinds(horizontal)">
                                      <p:cBhvr>
                                        <p:cTn id="58" dur="500"/>
                                        <p:tgtEl>
                                          <p:spTgt spid="5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linds(horizontal)">
                                      <p:cBhvr>
                                        <p:cTn id="61" dur="500"/>
                                        <p:tgtEl>
                                          <p:spTgt spid="54"/>
                                        </p:tgtEl>
                                      </p:cBhvr>
                                    </p:animEffect>
                                  </p:childTnLst>
                                </p:cTn>
                              </p:par>
                              <p:par>
                                <p:cTn id="62" presetID="3" presetClass="entr" presetSubtype="10"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blinds(horizontal)">
                                      <p:cBhvr>
                                        <p:cTn id="64" dur="500"/>
                                        <p:tgtEl>
                                          <p:spTgt spid="58"/>
                                        </p:tgtEl>
                                      </p:cBhvr>
                                    </p:animEffect>
                                  </p:childTnLst>
                                </p:cTn>
                              </p:par>
                              <p:par>
                                <p:cTn id="65" presetID="3" presetClass="entr" presetSubtype="1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linds(horizontal)">
                                      <p:cBhvr>
                                        <p:cTn id="72" dur="500"/>
                                        <p:tgtEl>
                                          <p:spTgt spid="36"/>
                                        </p:tgtEl>
                                      </p:cBhvr>
                                    </p:animEffect>
                                  </p:childTnLst>
                                </p:cTn>
                              </p:par>
                              <p:par>
                                <p:cTn id="73" presetID="3" presetClass="entr" presetSubtype="1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blinds(horizontal)">
                                      <p:cBhvr>
                                        <p:cTn id="75" dur="500"/>
                                        <p:tgtEl>
                                          <p:spTgt spid="3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blinds(horizontal)">
                                      <p:cBhvr>
                                        <p:cTn id="78" dur="500"/>
                                        <p:tgtEl>
                                          <p:spTgt spid="64"/>
                                        </p:tgtEl>
                                      </p:cBhvr>
                                    </p:animEffect>
                                  </p:childTnLst>
                                </p:cTn>
                              </p:par>
                              <p:par>
                                <p:cTn id="79" presetID="3" presetClass="entr" presetSubtype="10"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blinds(horizontal)">
                                      <p:cBhvr>
                                        <p:cTn id="81" dur="500"/>
                                        <p:tgtEl>
                                          <p:spTgt spid="6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blinds(horizontal)">
                                      <p:cBhvr>
                                        <p:cTn id="84" dur="500"/>
                                        <p:tgtEl>
                                          <p:spTgt spid="66"/>
                                        </p:tgtEl>
                                      </p:cBhvr>
                                    </p:animEffect>
                                  </p:childTnLst>
                                </p:cTn>
                              </p:par>
                              <p:par>
                                <p:cTn id="85" presetID="3" presetClass="entr" presetSubtype="1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blinds(horizontal)">
                                      <p:cBhvr>
                                        <p:cTn id="87" dur="500"/>
                                        <p:tgtEl>
                                          <p:spTgt spid="5"/>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blinds(horizontal)">
                                      <p:cBhvr>
                                        <p:cTn id="90" dur="500"/>
                                        <p:tgtEl>
                                          <p:spTgt spid="9"/>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blinds(horizontal)">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80"/>
                                        </p:tgtEl>
                                        <p:attrNameLst>
                                          <p:attrName>style.visibility</p:attrName>
                                        </p:attrNameLst>
                                      </p:cBhvr>
                                      <p:to>
                                        <p:strVal val="visible"/>
                                      </p:to>
                                    </p:set>
                                    <p:animEffect transition="in" filter="blinds(horizontal)">
                                      <p:cBhvr>
                                        <p:cTn id="98" dur="500"/>
                                        <p:tgtEl>
                                          <p:spTgt spid="80"/>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blinds(horizontal)">
                                      <p:cBhvr>
                                        <p:cTn id="103" dur="500"/>
                                        <p:tgtEl>
                                          <p:spTgt spid="11"/>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blinds(horizontal)">
                                      <p:cBhvr>
                                        <p:cTn id="106" dur="500"/>
                                        <p:tgtEl>
                                          <p:spTgt spid="12"/>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blinds(horizontal)">
                                      <p:cBhvr>
                                        <p:cTn id="109" dur="500"/>
                                        <p:tgtEl>
                                          <p:spTgt spid="13"/>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blinds(horizontal)">
                                      <p:cBhvr>
                                        <p:cTn id="112" dur="500"/>
                                        <p:tgtEl>
                                          <p:spTgt spid="14"/>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blinds(horizontal)">
                                      <p:cBhvr>
                                        <p:cTn id="118" dur="500"/>
                                        <p:tgtEl>
                                          <p:spTgt spid="16"/>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blinds(horizontal)">
                                      <p:cBhvr>
                                        <p:cTn id="121" dur="500"/>
                                        <p:tgtEl>
                                          <p:spTgt spid="17"/>
                                        </p:tgtEl>
                                      </p:cBhvr>
                                    </p:animEffect>
                                  </p:childTnLst>
                                </p:cTn>
                              </p:par>
                              <p:par>
                                <p:cTn id="122" presetID="3" presetClass="entr" presetSubtype="10"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blinds(horizontal)">
                                      <p:cBhvr>
                                        <p:cTn id="124" dur="500"/>
                                        <p:tgtEl>
                                          <p:spTgt spid="18"/>
                                        </p:tgtEl>
                                      </p:cBhvr>
                                    </p:animEffect>
                                  </p:childTnLst>
                                </p:cTn>
                              </p:par>
                              <p:par>
                                <p:cTn id="125" presetID="3" presetClass="entr" presetSubtype="10" fill="hold" nodeType="withEffect">
                                  <p:stCondLst>
                                    <p:cond delay="0"/>
                                  </p:stCondLst>
                                  <p:childTnLst>
                                    <p:set>
                                      <p:cBhvr>
                                        <p:cTn id="126" dur="1" fill="hold">
                                          <p:stCondLst>
                                            <p:cond delay="0"/>
                                          </p:stCondLst>
                                        </p:cTn>
                                        <p:tgtEl>
                                          <p:spTgt spid="19"/>
                                        </p:tgtEl>
                                        <p:attrNameLst>
                                          <p:attrName>style.visibility</p:attrName>
                                        </p:attrNameLst>
                                      </p:cBhvr>
                                      <p:to>
                                        <p:strVal val="visible"/>
                                      </p:to>
                                    </p:set>
                                    <p:animEffect transition="in" filter="blinds(horizontal)">
                                      <p:cBhvr>
                                        <p:cTn id="127" dur="500"/>
                                        <p:tgtEl>
                                          <p:spTgt spid="19"/>
                                        </p:tgtEl>
                                      </p:cBhvr>
                                    </p:animEffect>
                                  </p:childTnLst>
                                </p:cTn>
                              </p:par>
                              <p:par>
                                <p:cTn id="128" presetID="3" presetClass="entr" presetSubtype="10" fill="hold" nodeType="with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linds(horizontal)">
                                      <p:cBhvr>
                                        <p:cTn id="130" dur="500"/>
                                        <p:tgtEl>
                                          <p:spTgt spid="20"/>
                                        </p:tgtEl>
                                      </p:cBhvr>
                                    </p:animEffect>
                                  </p:childTnLst>
                                </p:cTn>
                              </p:par>
                              <p:par>
                                <p:cTn id="131" presetID="3" presetClass="entr" presetSubtype="10" fill="hold" nodeType="withEffect">
                                  <p:stCondLst>
                                    <p:cond delay="0"/>
                                  </p:stCondLst>
                                  <p:childTnLst>
                                    <p:set>
                                      <p:cBhvr>
                                        <p:cTn id="132" dur="1" fill="hold">
                                          <p:stCondLst>
                                            <p:cond delay="0"/>
                                          </p:stCondLst>
                                        </p:cTn>
                                        <p:tgtEl>
                                          <p:spTgt spid="21"/>
                                        </p:tgtEl>
                                        <p:attrNameLst>
                                          <p:attrName>style.visibility</p:attrName>
                                        </p:attrNameLst>
                                      </p:cBhvr>
                                      <p:to>
                                        <p:strVal val="visible"/>
                                      </p:to>
                                    </p:set>
                                    <p:animEffect transition="in" filter="blinds(horizontal)">
                                      <p:cBhvr>
                                        <p:cTn id="133" dur="500"/>
                                        <p:tgtEl>
                                          <p:spTgt spid="21"/>
                                        </p:tgtEl>
                                      </p:cBhvr>
                                    </p:animEffect>
                                  </p:childTnLst>
                                </p:cTn>
                              </p:par>
                              <p:par>
                                <p:cTn id="134" presetID="3" presetClass="entr" presetSubtype="10" fill="hold" nodeType="withEffect">
                                  <p:stCondLst>
                                    <p:cond delay="0"/>
                                  </p:stCondLst>
                                  <p:childTnLst>
                                    <p:set>
                                      <p:cBhvr>
                                        <p:cTn id="135" dur="1" fill="hold">
                                          <p:stCondLst>
                                            <p:cond delay="0"/>
                                          </p:stCondLst>
                                        </p:cTn>
                                        <p:tgtEl>
                                          <p:spTgt spid="22"/>
                                        </p:tgtEl>
                                        <p:attrNameLst>
                                          <p:attrName>style.visibility</p:attrName>
                                        </p:attrNameLst>
                                      </p:cBhvr>
                                      <p:to>
                                        <p:strVal val="visible"/>
                                      </p:to>
                                    </p:set>
                                    <p:animEffect transition="in" filter="blinds(horizontal)">
                                      <p:cBhvr>
                                        <p:cTn id="136" dur="500"/>
                                        <p:tgtEl>
                                          <p:spTgt spid="22"/>
                                        </p:tgtEl>
                                      </p:cBhvr>
                                    </p:animEffect>
                                  </p:childTnLst>
                                </p:cTn>
                              </p:par>
                              <p:par>
                                <p:cTn id="137" presetID="3" presetClass="entr" presetSubtype="10" fill="hold" nodeType="with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blinds(horizontal)">
                                      <p:cBhvr>
                                        <p:cTn id="139" dur="500"/>
                                        <p:tgtEl>
                                          <p:spTgt spid="38"/>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39"/>
                                        </p:tgtEl>
                                        <p:attrNameLst>
                                          <p:attrName>style.visibility</p:attrName>
                                        </p:attrNameLst>
                                      </p:cBhvr>
                                      <p:to>
                                        <p:strVal val="visible"/>
                                      </p:to>
                                    </p:set>
                                    <p:animEffect transition="in" filter="blinds(horizontal)">
                                      <p:cBhvr>
                                        <p:cTn id="142" dur="500"/>
                                        <p:tgtEl>
                                          <p:spTgt spid="39"/>
                                        </p:tgtEl>
                                      </p:cBhvr>
                                    </p:animEffect>
                                  </p:childTnLst>
                                </p:cTn>
                              </p:par>
                              <p:par>
                                <p:cTn id="143" presetID="3" presetClass="entr" presetSubtype="10" fill="hold" nodeType="with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blinds(horizontal)">
                                      <p:cBhvr>
                                        <p:cTn id="145" dur="500"/>
                                        <p:tgtEl>
                                          <p:spTgt spid="40"/>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blinds(horizontal)">
                                      <p:cBhvr>
                                        <p:cTn id="148" dur="500"/>
                                        <p:tgtEl>
                                          <p:spTgt spid="41"/>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blinds(horizontal)">
                                      <p:cBhvr>
                                        <p:cTn id="151" dur="500"/>
                                        <p:tgtEl>
                                          <p:spTgt spid="42"/>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43"/>
                                        </p:tgtEl>
                                        <p:attrNameLst>
                                          <p:attrName>style.visibility</p:attrName>
                                        </p:attrNameLst>
                                      </p:cBhvr>
                                      <p:to>
                                        <p:strVal val="visible"/>
                                      </p:to>
                                    </p:set>
                                    <p:animEffect transition="in" filter="blinds(horizontal)">
                                      <p:cBhvr>
                                        <p:cTn id="154" dur="500"/>
                                        <p:tgtEl>
                                          <p:spTgt spid="43"/>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44"/>
                                        </p:tgtEl>
                                        <p:attrNameLst>
                                          <p:attrName>style.visibility</p:attrName>
                                        </p:attrNameLst>
                                      </p:cBhvr>
                                      <p:to>
                                        <p:strVal val="visible"/>
                                      </p:to>
                                    </p:set>
                                    <p:animEffect transition="in" filter="blinds(horizontal)">
                                      <p:cBhvr>
                                        <p:cTn id="157" dur="500"/>
                                        <p:tgtEl>
                                          <p:spTgt spid="44"/>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45"/>
                                        </p:tgtEl>
                                        <p:attrNameLst>
                                          <p:attrName>style.visibility</p:attrName>
                                        </p:attrNameLst>
                                      </p:cBhvr>
                                      <p:to>
                                        <p:strVal val="visible"/>
                                      </p:to>
                                    </p:set>
                                    <p:animEffect transition="in" filter="blinds(horizontal)">
                                      <p:cBhvr>
                                        <p:cTn id="160" dur="500"/>
                                        <p:tgtEl>
                                          <p:spTgt spid="45"/>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49"/>
                                        </p:tgtEl>
                                        <p:attrNameLst>
                                          <p:attrName>style.visibility</p:attrName>
                                        </p:attrNameLst>
                                      </p:cBhvr>
                                      <p:to>
                                        <p:strVal val="visible"/>
                                      </p:to>
                                    </p:set>
                                    <p:animEffect transition="in" filter="blinds(horizontal)">
                                      <p:cBhvr>
                                        <p:cTn id="163" dur="500"/>
                                        <p:tgtEl>
                                          <p:spTgt spid="4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50"/>
                                        </p:tgtEl>
                                        <p:attrNameLst>
                                          <p:attrName>style.visibility</p:attrName>
                                        </p:attrNameLst>
                                      </p:cBhvr>
                                      <p:to>
                                        <p:strVal val="visible"/>
                                      </p:to>
                                    </p:set>
                                    <p:animEffect transition="in" filter="blinds(horizontal)">
                                      <p:cBhvr>
                                        <p:cTn id="166" dur="500"/>
                                        <p:tgtEl>
                                          <p:spTgt spid="50"/>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blinds(horizontal)">
                                      <p:cBhvr>
                                        <p:cTn id="169" dur="500"/>
                                        <p:tgtEl>
                                          <p:spTgt spid="51"/>
                                        </p:tgtEl>
                                      </p:cBhvr>
                                    </p:animEffect>
                                  </p:childTnLst>
                                </p:cTn>
                              </p:par>
                              <p:par>
                                <p:cTn id="170" presetID="3" presetClass="entr" presetSubtype="10" fill="hold" nodeType="withEffect">
                                  <p:stCondLst>
                                    <p:cond delay="0"/>
                                  </p:stCondLst>
                                  <p:childTnLst>
                                    <p:set>
                                      <p:cBhvr>
                                        <p:cTn id="171" dur="1" fill="hold">
                                          <p:stCondLst>
                                            <p:cond delay="0"/>
                                          </p:stCondLst>
                                        </p:cTn>
                                        <p:tgtEl>
                                          <p:spTgt spid="57"/>
                                        </p:tgtEl>
                                        <p:attrNameLst>
                                          <p:attrName>style.visibility</p:attrName>
                                        </p:attrNameLst>
                                      </p:cBhvr>
                                      <p:to>
                                        <p:strVal val="visible"/>
                                      </p:to>
                                    </p:set>
                                    <p:animEffect transition="in" filter="blinds(horizontal)">
                                      <p:cBhvr>
                                        <p:cTn id="172" dur="500"/>
                                        <p:tgtEl>
                                          <p:spTgt spid="57"/>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59"/>
                                        </p:tgtEl>
                                        <p:attrNameLst>
                                          <p:attrName>style.visibility</p:attrName>
                                        </p:attrNameLst>
                                      </p:cBhvr>
                                      <p:to>
                                        <p:strVal val="visible"/>
                                      </p:to>
                                    </p:set>
                                    <p:animEffect transition="in" filter="blinds(horizontal)">
                                      <p:cBhvr>
                                        <p:cTn id="175" dur="500"/>
                                        <p:tgtEl>
                                          <p:spTgt spid="59"/>
                                        </p:tgtEl>
                                      </p:cBhvr>
                                    </p:animEffect>
                                  </p:childTnLst>
                                </p:cTn>
                              </p:par>
                              <p:par>
                                <p:cTn id="176" presetID="3" presetClass="entr" presetSubtype="10" fill="hold"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blinds(horizontal)">
                                      <p:cBhvr>
                                        <p:cTn id="178" dur="500"/>
                                        <p:tgtEl>
                                          <p:spTgt spid="60"/>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61"/>
                                        </p:tgtEl>
                                        <p:attrNameLst>
                                          <p:attrName>style.visibility</p:attrName>
                                        </p:attrNameLst>
                                      </p:cBhvr>
                                      <p:to>
                                        <p:strVal val="visible"/>
                                      </p:to>
                                    </p:set>
                                    <p:animEffect transition="in" filter="blinds(horizontal)">
                                      <p:cBhvr>
                                        <p:cTn id="181" dur="500"/>
                                        <p:tgtEl>
                                          <p:spTgt spid="61"/>
                                        </p:tgtEl>
                                      </p:cBhvr>
                                    </p:animEffect>
                                  </p:childTnLst>
                                </p:cTn>
                              </p:par>
                              <p:par>
                                <p:cTn id="182" presetID="3" presetClass="entr" presetSubtype="10" fill="hold" nodeType="withEffect">
                                  <p:stCondLst>
                                    <p:cond delay="0"/>
                                  </p:stCondLst>
                                  <p:childTnLst>
                                    <p:set>
                                      <p:cBhvr>
                                        <p:cTn id="183" dur="1" fill="hold">
                                          <p:stCondLst>
                                            <p:cond delay="0"/>
                                          </p:stCondLst>
                                        </p:cTn>
                                        <p:tgtEl>
                                          <p:spTgt spid="62"/>
                                        </p:tgtEl>
                                        <p:attrNameLst>
                                          <p:attrName>style.visibility</p:attrName>
                                        </p:attrNameLst>
                                      </p:cBhvr>
                                      <p:to>
                                        <p:strVal val="visible"/>
                                      </p:to>
                                    </p:set>
                                    <p:animEffect transition="in" filter="blinds(horizontal)">
                                      <p:cBhvr>
                                        <p:cTn id="184" dur="500"/>
                                        <p:tgtEl>
                                          <p:spTgt spid="62"/>
                                        </p:tgtEl>
                                      </p:cBhvr>
                                    </p:animEffect>
                                  </p:childTnLst>
                                </p:cTn>
                              </p:par>
                              <p:par>
                                <p:cTn id="185" presetID="3" presetClass="entr" presetSubtype="10" fill="hold" nodeType="withEffect">
                                  <p:stCondLst>
                                    <p:cond delay="0"/>
                                  </p:stCondLst>
                                  <p:childTnLst>
                                    <p:set>
                                      <p:cBhvr>
                                        <p:cTn id="186" dur="1" fill="hold">
                                          <p:stCondLst>
                                            <p:cond delay="0"/>
                                          </p:stCondLst>
                                        </p:cTn>
                                        <p:tgtEl>
                                          <p:spTgt spid="63"/>
                                        </p:tgtEl>
                                        <p:attrNameLst>
                                          <p:attrName>style.visibility</p:attrName>
                                        </p:attrNameLst>
                                      </p:cBhvr>
                                      <p:to>
                                        <p:strVal val="visible"/>
                                      </p:to>
                                    </p:set>
                                    <p:animEffect transition="in" filter="blinds(horizontal)">
                                      <p:cBhvr>
                                        <p:cTn id="187" dur="500"/>
                                        <p:tgtEl>
                                          <p:spTgt spid="63"/>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68"/>
                                        </p:tgtEl>
                                        <p:attrNameLst>
                                          <p:attrName>style.visibility</p:attrName>
                                        </p:attrNameLst>
                                      </p:cBhvr>
                                      <p:to>
                                        <p:strVal val="visible"/>
                                      </p:to>
                                    </p:set>
                                    <p:animEffect transition="in" filter="blinds(horizontal)">
                                      <p:cBhvr>
                                        <p:cTn id="190" dur="500"/>
                                        <p:tgtEl>
                                          <p:spTgt spid="68"/>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69"/>
                                        </p:tgtEl>
                                        <p:attrNameLst>
                                          <p:attrName>style.visibility</p:attrName>
                                        </p:attrNameLst>
                                      </p:cBhvr>
                                      <p:to>
                                        <p:strVal val="visible"/>
                                      </p:to>
                                    </p:set>
                                    <p:animEffect transition="in" filter="blinds(horizontal)">
                                      <p:cBhvr>
                                        <p:cTn id="193" dur="500"/>
                                        <p:tgtEl>
                                          <p:spTgt spid="69"/>
                                        </p:tgtEl>
                                      </p:cBhvr>
                                    </p:animEffect>
                                  </p:childTnLst>
                                </p:cTn>
                              </p:par>
                              <p:par>
                                <p:cTn id="194" presetID="3" presetClass="entr" presetSubtype="10" fill="hold" nodeType="withEffect">
                                  <p:stCondLst>
                                    <p:cond delay="0"/>
                                  </p:stCondLst>
                                  <p:childTnLst>
                                    <p:set>
                                      <p:cBhvr>
                                        <p:cTn id="195" dur="1" fill="hold">
                                          <p:stCondLst>
                                            <p:cond delay="0"/>
                                          </p:stCondLst>
                                        </p:cTn>
                                        <p:tgtEl>
                                          <p:spTgt spid="71"/>
                                        </p:tgtEl>
                                        <p:attrNameLst>
                                          <p:attrName>style.visibility</p:attrName>
                                        </p:attrNameLst>
                                      </p:cBhvr>
                                      <p:to>
                                        <p:strVal val="visible"/>
                                      </p:to>
                                    </p:set>
                                    <p:animEffect transition="in" filter="blinds(horizontal)">
                                      <p:cBhvr>
                                        <p:cTn id="196" dur="500"/>
                                        <p:tgtEl>
                                          <p:spTgt spid="71"/>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72"/>
                                        </p:tgtEl>
                                        <p:attrNameLst>
                                          <p:attrName>style.visibility</p:attrName>
                                        </p:attrNameLst>
                                      </p:cBhvr>
                                      <p:to>
                                        <p:strVal val="visible"/>
                                      </p:to>
                                    </p:set>
                                    <p:animEffect transition="in" filter="blinds(horizontal)">
                                      <p:cBhvr>
                                        <p:cTn id="199" dur="500"/>
                                        <p:tgtEl>
                                          <p:spTgt spid="72"/>
                                        </p:tgtEl>
                                      </p:cBhvr>
                                    </p:animEffect>
                                  </p:childTnLst>
                                </p:cTn>
                              </p:par>
                              <p:par>
                                <p:cTn id="200" presetID="3" presetClass="entr" presetSubtype="10" fill="hold" nodeType="withEffect">
                                  <p:stCondLst>
                                    <p:cond delay="0"/>
                                  </p:stCondLst>
                                  <p:childTnLst>
                                    <p:set>
                                      <p:cBhvr>
                                        <p:cTn id="201" dur="1" fill="hold">
                                          <p:stCondLst>
                                            <p:cond delay="0"/>
                                          </p:stCondLst>
                                        </p:cTn>
                                        <p:tgtEl>
                                          <p:spTgt spid="73"/>
                                        </p:tgtEl>
                                        <p:attrNameLst>
                                          <p:attrName>style.visibility</p:attrName>
                                        </p:attrNameLst>
                                      </p:cBhvr>
                                      <p:to>
                                        <p:strVal val="visible"/>
                                      </p:to>
                                    </p:set>
                                    <p:animEffect transition="in" filter="blinds(horizontal)">
                                      <p:cBhvr>
                                        <p:cTn id="202" dur="500"/>
                                        <p:tgtEl>
                                          <p:spTgt spid="73"/>
                                        </p:tgtEl>
                                      </p:cBhvr>
                                    </p:animEffect>
                                  </p:childTnLst>
                                </p:cTn>
                              </p:par>
                              <p:par>
                                <p:cTn id="203" presetID="3" presetClass="entr" presetSubtype="10" fill="hold" grpId="0" nodeType="withEffect">
                                  <p:stCondLst>
                                    <p:cond delay="0"/>
                                  </p:stCondLst>
                                  <p:childTnLst>
                                    <p:set>
                                      <p:cBhvr>
                                        <p:cTn id="204" dur="1" fill="hold">
                                          <p:stCondLst>
                                            <p:cond delay="0"/>
                                          </p:stCondLst>
                                        </p:cTn>
                                        <p:tgtEl>
                                          <p:spTgt spid="74"/>
                                        </p:tgtEl>
                                        <p:attrNameLst>
                                          <p:attrName>style.visibility</p:attrName>
                                        </p:attrNameLst>
                                      </p:cBhvr>
                                      <p:to>
                                        <p:strVal val="visible"/>
                                      </p:to>
                                    </p:set>
                                    <p:animEffect transition="in" filter="blinds(horizontal)">
                                      <p:cBhvr>
                                        <p:cTn id="205" dur="500"/>
                                        <p:tgtEl>
                                          <p:spTgt spid="74"/>
                                        </p:tgtEl>
                                      </p:cBhvr>
                                    </p:animEffect>
                                  </p:childTnLst>
                                </p:cTn>
                              </p:par>
                              <p:par>
                                <p:cTn id="206" presetID="3" presetClass="entr" presetSubtype="10" fill="hold" grpId="0" nodeType="withEffect">
                                  <p:stCondLst>
                                    <p:cond delay="0"/>
                                  </p:stCondLst>
                                  <p:childTnLst>
                                    <p:set>
                                      <p:cBhvr>
                                        <p:cTn id="207" dur="1" fill="hold">
                                          <p:stCondLst>
                                            <p:cond delay="0"/>
                                          </p:stCondLst>
                                        </p:cTn>
                                        <p:tgtEl>
                                          <p:spTgt spid="75"/>
                                        </p:tgtEl>
                                        <p:attrNameLst>
                                          <p:attrName>style.visibility</p:attrName>
                                        </p:attrNameLst>
                                      </p:cBhvr>
                                      <p:to>
                                        <p:strVal val="visible"/>
                                      </p:to>
                                    </p:set>
                                    <p:animEffect transition="in" filter="blinds(horizontal)">
                                      <p:cBhvr>
                                        <p:cTn id="208" dur="500"/>
                                        <p:tgtEl>
                                          <p:spTgt spid="75"/>
                                        </p:tgtEl>
                                      </p:cBhvr>
                                    </p:animEffect>
                                  </p:childTnLst>
                                </p:cTn>
                              </p:par>
                              <p:par>
                                <p:cTn id="209" presetID="3" presetClass="entr" presetSubtype="10" fill="hold" grpId="0" nodeType="with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blinds(horizontal)">
                                      <p:cBhvr>
                                        <p:cTn id="211" dur="500"/>
                                        <p:tgtEl>
                                          <p:spTgt spid="76"/>
                                        </p:tgtEl>
                                      </p:cBhvr>
                                    </p:animEffect>
                                  </p:childTnLst>
                                </p:cTn>
                              </p:par>
                              <p:par>
                                <p:cTn id="212" presetID="3" presetClass="entr" presetSubtype="10" fill="hold" grpId="0" nodeType="withEffect">
                                  <p:stCondLst>
                                    <p:cond delay="0"/>
                                  </p:stCondLst>
                                  <p:childTnLst>
                                    <p:set>
                                      <p:cBhvr>
                                        <p:cTn id="213" dur="1" fill="hold">
                                          <p:stCondLst>
                                            <p:cond delay="0"/>
                                          </p:stCondLst>
                                        </p:cTn>
                                        <p:tgtEl>
                                          <p:spTgt spid="77"/>
                                        </p:tgtEl>
                                        <p:attrNameLst>
                                          <p:attrName>style.visibility</p:attrName>
                                        </p:attrNameLst>
                                      </p:cBhvr>
                                      <p:to>
                                        <p:strVal val="visible"/>
                                      </p:to>
                                    </p:set>
                                    <p:animEffect transition="in" filter="blinds(horizontal)">
                                      <p:cBhvr>
                                        <p:cTn id="21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bldLvl="0" animBg="1"/>
      <p:bldP spid="28" grpId="0" bldLvl="0" animBg="1"/>
      <p:bldP spid="29" grpId="0" bldLvl="0" animBg="1"/>
      <p:bldP spid="46" grpId="0"/>
      <p:bldP spid="47" grpId="0"/>
      <p:bldP spid="48" grpId="0"/>
      <p:bldP spid="52" grpId="0"/>
      <p:bldP spid="53" grpId="0"/>
      <p:bldP spid="54" grpId="0"/>
      <p:bldP spid="23" grpId="1" animBg="1"/>
      <p:bldP spid="24" grpId="1" animBg="1"/>
      <p:bldP spid="25" grpId="1" animBg="1"/>
      <p:bldP spid="26" grpId="1" animBg="1"/>
      <p:bldP spid="27" grpId="1" animBg="1"/>
      <p:bldP spid="28" grpId="1" animBg="1"/>
      <p:bldP spid="29" grpId="1" animBg="1"/>
      <p:bldP spid="46" grpId="1"/>
      <p:bldP spid="47" grpId="1"/>
      <p:bldP spid="48" grpId="1"/>
      <p:bldP spid="52" grpId="1"/>
      <p:bldP spid="53" grpId="1"/>
      <p:bldP spid="54" grpId="1"/>
      <p:bldP spid="36" grpId="0" bldLvl="0" animBg="1"/>
      <p:bldP spid="64" grpId="0" bldLvl="0" animBg="1"/>
      <p:bldP spid="66" grpId="0"/>
      <p:bldP spid="9" grpId="0"/>
      <p:bldP spid="8" grpId="0"/>
      <p:bldP spid="36" grpId="1" animBg="1"/>
      <p:bldP spid="64" grpId="1" animBg="1"/>
      <p:bldP spid="66" grpId="1"/>
      <p:bldP spid="9" grpId="1"/>
      <p:bldP spid="8" grpId="1"/>
      <p:bldP spid="80" grpId="0" bldLvl="0" animBg="1"/>
      <p:bldP spid="80" grpId="1" animBg="1"/>
      <p:bldP spid="11" grpId="0" bldLvl="0" animBg="1"/>
      <p:bldP spid="12" grpId="0" bldLvl="0" animBg="1"/>
      <p:bldP spid="13" grpId="0" bldLvl="0" animBg="1"/>
      <p:bldP spid="14" grpId="0" bldLvl="0" animBg="1"/>
      <p:bldP spid="15" grpId="0" bldLvl="0" animBg="1"/>
      <p:bldP spid="16" grpId="0" bldLvl="0" animBg="1"/>
      <p:bldP spid="17" grpId="0" bldLvl="0" animBg="1"/>
      <p:bldP spid="39" grpId="0" bldLvl="0" animBg="1"/>
      <p:bldP spid="41" grpId="0"/>
      <p:bldP spid="42" grpId="0"/>
      <p:bldP spid="43" grpId="0"/>
      <p:bldP spid="44" grpId="0"/>
      <p:bldP spid="45" grpId="0"/>
      <p:bldP spid="49" grpId="0"/>
      <p:bldP spid="50" grpId="0"/>
      <p:bldP spid="51" grpId="0"/>
      <p:bldP spid="59" grpId="0" bldLvl="0" animBg="1"/>
      <p:bldP spid="61" grpId="0"/>
      <p:bldP spid="68" grpId="0"/>
      <p:bldP spid="69" grpId="0"/>
      <p:bldP spid="72" grpId="0"/>
      <p:bldP spid="74" grpId="0"/>
      <p:bldP spid="75" grpId="0" bldLvl="0" animBg="1"/>
      <p:bldP spid="76" grpId="0" bldLvl="0" animBg="1"/>
      <p:bldP spid="77" grpId="0" bldLvl="0" animBg="1"/>
      <p:bldP spid="11" grpId="1" animBg="1"/>
      <p:bldP spid="12" grpId="1" animBg="1"/>
      <p:bldP spid="13" grpId="1" animBg="1"/>
      <p:bldP spid="14" grpId="1" animBg="1"/>
      <p:bldP spid="15" grpId="1" animBg="1"/>
      <p:bldP spid="16" grpId="1" animBg="1"/>
      <p:bldP spid="17" grpId="1" animBg="1"/>
      <p:bldP spid="39" grpId="1" animBg="1"/>
      <p:bldP spid="41" grpId="1"/>
      <p:bldP spid="42" grpId="1"/>
      <p:bldP spid="43" grpId="1"/>
      <p:bldP spid="44" grpId="1"/>
      <p:bldP spid="45" grpId="1"/>
      <p:bldP spid="49" grpId="1"/>
      <p:bldP spid="50" grpId="1"/>
      <p:bldP spid="51" grpId="1"/>
      <p:bldP spid="59" grpId="1" animBg="1"/>
      <p:bldP spid="61" grpId="1"/>
      <p:bldP spid="68" grpId="1"/>
      <p:bldP spid="69" grpId="1"/>
      <p:bldP spid="72" grpId="1"/>
      <p:bldP spid="74" grpId="1"/>
      <p:bldP spid="75" grpId="1" animBg="1"/>
      <p:bldP spid="76" grpId="1" animBg="1"/>
      <p:bldP spid="7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val 22"/>
          <p:cNvSpPr/>
          <p:nvPr/>
        </p:nvSpPr>
        <p:spPr>
          <a:xfrm>
            <a:off x="894715" y="308927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0</a:t>
            </a:r>
            <a:endParaRPr lang="en-US" sz="2400" b="1"/>
          </a:p>
        </p:txBody>
      </p:sp>
      <p:sp>
        <p:nvSpPr>
          <p:cNvPr id="24" name="Oval 23"/>
          <p:cNvSpPr/>
          <p:nvPr/>
        </p:nvSpPr>
        <p:spPr>
          <a:xfrm>
            <a:off x="3238500" y="1908810"/>
            <a:ext cx="577215" cy="504825"/>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2</a:t>
            </a:r>
            <a:endParaRPr lang="en-US" sz="2400" b="1"/>
          </a:p>
        </p:txBody>
      </p:sp>
      <p:sp>
        <p:nvSpPr>
          <p:cNvPr id="25" name="Oval 24"/>
          <p:cNvSpPr/>
          <p:nvPr/>
        </p:nvSpPr>
        <p:spPr>
          <a:xfrm>
            <a:off x="4508500" y="431355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5</a:t>
            </a:r>
            <a:endParaRPr lang="en-US" sz="2400" b="1"/>
          </a:p>
        </p:txBody>
      </p:sp>
      <p:sp>
        <p:nvSpPr>
          <p:cNvPr id="26" name="Oval 25"/>
          <p:cNvSpPr/>
          <p:nvPr/>
        </p:nvSpPr>
        <p:spPr>
          <a:xfrm>
            <a:off x="3238500" y="308927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8</a:t>
            </a:r>
            <a:endParaRPr lang="en-US" sz="2400" b="1"/>
          </a:p>
        </p:txBody>
      </p:sp>
      <p:sp>
        <p:nvSpPr>
          <p:cNvPr id="27" name="Oval 26"/>
          <p:cNvSpPr/>
          <p:nvPr/>
        </p:nvSpPr>
        <p:spPr>
          <a:xfrm>
            <a:off x="3238500" y="431292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6</a:t>
            </a:r>
            <a:endParaRPr lang="en-US" sz="2400" b="1"/>
          </a:p>
        </p:txBody>
      </p:sp>
      <p:sp>
        <p:nvSpPr>
          <p:cNvPr id="28" name="Oval 27"/>
          <p:cNvSpPr/>
          <p:nvPr/>
        </p:nvSpPr>
        <p:spPr>
          <a:xfrm>
            <a:off x="1968500" y="431292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7</a:t>
            </a:r>
            <a:endParaRPr lang="en-US" sz="2400" b="1"/>
          </a:p>
        </p:txBody>
      </p:sp>
      <p:sp>
        <p:nvSpPr>
          <p:cNvPr id="29" name="Oval 28"/>
          <p:cNvSpPr/>
          <p:nvPr/>
        </p:nvSpPr>
        <p:spPr>
          <a:xfrm>
            <a:off x="1968500" y="191516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1</a:t>
            </a:r>
            <a:endParaRPr lang="en-US" sz="2400" b="1"/>
          </a:p>
        </p:txBody>
      </p:sp>
      <p:cxnSp>
        <p:nvCxnSpPr>
          <p:cNvPr id="30" name="Straight Connector 29"/>
          <p:cNvCxnSpPr>
            <a:stCxn id="23" idx="7"/>
            <a:endCxn id="29" idx="3"/>
          </p:cNvCxnSpPr>
          <p:nvPr/>
        </p:nvCxnSpPr>
        <p:spPr>
          <a:xfrm flipV="1">
            <a:off x="1387475" y="2346325"/>
            <a:ext cx="665480" cy="81661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6"/>
            <a:endCxn id="24" idx="2"/>
          </p:cNvCxnSpPr>
          <p:nvPr/>
        </p:nvCxnSpPr>
        <p:spPr>
          <a:xfrm flipV="1">
            <a:off x="2545715" y="2161540"/>
            <a:ext cx="692785" cy="635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5"/>
            <a:endCxn id="28" idx="1"/>
          </p:cNvCxnSpPr>
          <p:nvPr/>
        </p:nvCxnSpPr>
        <p:spPr>
          <a:xfrm>
            <a:off x="1387475" y="3520440"/>
            <a:ext cx="665480" cy="8661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6"/>
            <a:endCxn id="27" idx="2"/>
          </p:cNvCxnSpPr>
          <p:nvPr/>
        </p:nvCxnSpPr>
        <p:spPr>
          <a:xfrm>
            <a:off x="2545715" y="4565650"/>
            <a:ext cx="69278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6"/>
            <a:endCxn id="25" idx="2"/>
          </p:cNvCxnSpPr>
          <p:nvPr/>
        </p:nvCxnSpPr>
        <p:spPr>
          <a:xfrm>
            <a:off x="3815715" y="4565650"/>
            <a:ext cx="692785" cy="63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23535" y="3089275"/>
            <a:ext cx="577215" cy="504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4</a:t>
            </a:r>
            <a:endParaRPr lang="en-US" sz="2400" b="1"/>
          </a:p>
        </p:txBody>
      </p:sp>
      <p:cxnSp>
        <p:nvCxnSpPr>
          <p:cNvPr id="37" name="Straight Connector 36"/>
          <p:cNvCxnSpPr>
            <a:stCxn id="25" idx="7"/>
            <a:endCxn id="36" idx="4"/>
          </p:cNvCxnSpPr>
          <p:nvPr/>
        </p:nvCxnSpPr>
        <p:spPr>
          <a:xfrm flipV="1">
            <a:off x="5001260" y="3594100"/>
            <a:ext cx="711200" cy="7931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 Box 45"/>
          <p:cNvSpPr txBox="1"/>
          <p:nvPr/>
        </p:nvSpPr>
        <p:spPr>
          <a:xfrm>
            <a:off x="981075" y="2690495"/>
            <a:ext cx="403860" cy="398780"/>
          </a:xfrm>
          <a:prstGeom prst="rect">
            <a:avLst/>
          </a:prstGeom>
          <a:noFill/>
        </p:spPr>
        <p:txBody>
          <a:bodyPr wrap="square" rtlCol="0">
            <a:spAutoFit/>
          </a:bodyPr>
          <a:p>
            <a:r>
              <a:rPr lang="en-US" sz="2000" b="1">
                <a:solidFill>
                  <a:srgbClr val="0070C0"/>
                </a:solidFill>
              </a:rPr>
              <a:t>0</a:t>
            </a:r>
            <a:endParaRPr lang="en-US" sz="2000" b="1">
              <a:solidFill>
                <a:srgbClr val="0070C0"/>
              </a:solidFill>
            </a:endParaRPr>
          </a:p>
        </p:txBody>
      </p:sp>
      <p:sp>
        <p:nvSpPr>
          <p:cNvPr id="47" name="Text Box 46"/>
          <p:cNvSpPr txBox="1"/>
          <p:nvPr/>
        </p:nvSpPr>
        <p:spPr>
          <a:xfrm>
            <a:off x="1968500" y="1448435"/>
            <a:ext cx="534035" cy="460375"/>
          </a:xfrm>
          <a:prstGeom prst="rect">
            <a:avLst/>
          </a:prstGeom>
          <a:noFill/>
        </p:spPr>
        <p:txBody>
          <a:bodyPr wrap="square" rtlCol="0">
            <a:spAutoFit/>
          </a:bodyPr>
          <a:p>
            <a:r>
              <a:rPr lang="en-US" sz="2400" b="1">
                <a:solidFill>
                  <a:srgbClr val="0070C0"/>
                </a:solidFill>
              </a:rPr>
              <a:t>4</a:t>
            </a:r>
            <a:endParaRPr lang="en-US" sz="2400" b="1">
              <a:solidFill>
                <a:srgbClr val="0070C0"/>
              </a:solidFill>
            </a:endParaRPr>
          </a:p>
        </p:txBody>
      </p:sp>
      <p:sp>
        <p:nvSpPr>
          <p:cNvPr id="48" name="Text Box 47"/>
          <p:cNvSpPr txBox="1"/>
          <p:nvPr/>
        </p:nvSpPr>
        <p:spPr>
          <a:xfrm>
            <a:off x="3238500" y="1516380"/>
            <a:ext cx="577215" cy="398780"/>
          </a:xfrm>
          <a:prstGeom prst="rect">
            <a:avLst/>
          </a:prstGeom>
          <a:noFill/>
        </p:spPr>
        <p:txBody>
          <a:bodyPr wrap="square" rtlCol="0">
            <a:spAutoFit/>
          </a:bodyPr>
          <a:p>
            <a:r>
              <a:rPr lang="en-US" sz="2000" b="1">
                <a:solidFill>
                  <a:srgbClr val="0070C0"/>
                </a:solidFill>
              </a:rPr>
              <a:t>12</a:t>
            </a:r>
            <a:endParaRPr lang="en-US" b="1">
              <a:solidFill>
                <a:srgbClr val="0070C0"/>
              </a:solidFill>
            </a:endParaRPr>
          </a:p>
        </p:txBody>
      </p:sp>
      <p:sp>
        <p:nvSpPr>
          <p:cNvPr id="52" name="Text Box 51"/>
          <p:cNvSpPr txBox="1"/>
          <p:nvPr/>
        </p:nvSpPr>
        <p:spPr>
          <a:xfrm>
            <a:off x="2748280" y="3089275"/>
            <a:ext cx="576580" cy="398780"/>
          </a:xfrm>
          <a:prstGeom prst="rect">
            <a:avLst/>
          </a:prstGeom>
          <a:noFill/>
        </p:spPr>
        <p:txBody>
          <a:bodyPr wrap="square" rtlCol="0">
            <a:spAutoFit/>
          </a:bodyPr>
          <a:p>
            <a:r>
              <a:rPr lang="en-US" sz="2000" b="1">
                <a:solidFill>
                  <a:srgbClr val="0070C0"/>
                </a:solidFill>
              </a:rPr>
              <a:t>14</a:t>
            </a:r>
            <a:endParaRPr lang="en-US" sz="2000" b="1">
              <a:solidFill>
                <a:srgbClr val="0070C0"/>
              </a:solidFill>
            </a:endParaRPr>
          </a:p>
        </p:txBody>
      </p:sp>
      <p:sp>
        <p:nvSpPr>
          <p:cNvPr id="53" name="Text Box 52"/>
          <p:cNvSpPr txBox="1"/>
          <p:nvPr/>
        </p:nvSpPr>
        <p:spPr>
          <a:xfrm>
            <a:off x="2062480" y="4818380"/>
            <a:ext cx="389255" cy="460375"/>
          </a:xfrm>
          <a:prstGeom prst="rect">
            <a:avLst/>
          </a:prstGeom>
          <a:noFill/>
        </p:spPr>
        <p:txBody>
          <a:bodyPr wrap="square" rtlCol="0">
            <a:spAutoFit/>
          </a:bodyPr>
          <a:p>
            <a:r>
              <a:rPr lang="en-US" sz="2400" b="1">
                <a:solidFill>
                  <a:srgbClr val="0070C0"/>
                </a:solidFill>
              </a:rPr>
              <a:t>8</a:t>
            </a:r>
            <a:endParaRPr lang="en-US" sz="2400" b="1">
              <a:solidFill>
                <a:srgbClr val="0070C0"/>
              </a:solidFill>
            </a:endParaRPr>
          </a:p>
        </p:txBody>
      </p:sp>
      <p:sp>
        <p:nvSpPr>
          <p:cNvPr id="54" name="Text Box 53"/>
          <p:cNvSpPr txBox="1"/>
          <p:nvPr/>
        </p:nvSpPr>
        <p:spPr>
          <a:xfrm>
            <a:off x="3324860" y="4818380"/>
            <a:ext cx="490855" cy="460375"/>
          </a:xfrm>
          <a:prstGeom prst="rect">
            <a:avLst/>
          </a:prstGeom>
          <a:noFill/>
        </p:spPr>
        <p:txBody>
          <a:bodyPr wrap="square" rtlCol="0">
            <a:spAutoFit/>
          </a:bodyPr>
          <a:p>
            <a:r>
              <a:rPr lang="en-US" sz="2400" b="1">
                <a:solidFill>
                  <a:srgbClr val="0070C0"/>
                </a:solidFill>
              </a:rPr>
              <a:t>9</a:t>
            </a:r>
            <a:endParaRPr lang="en-US" sz="2400" b="1">
              <a:solidFill>
                <a:srgbClr val="0070C0"/>
              </a:solidFill>
            </a:endParaRPr>
          </a:p>
        </p:txBody>
      </p:sp>
      <p:sp>
        <p:nvSpPr>
          <p:cNvPr id="55" name="Text Box 54"/>
          <p:cNvSpPr txBox="1"/>
          <p:nvPr/>
        </p:nvSpPr>
        <p:spPr>
          <a:xfrm>
            <a:off x="4508500" y="4817745"/>
            <a:ext cx="627380" cy="460375"/>
          </a:xfrm>
          <a:prstGeom prst="rect">
            <a:avLst/>
          </a:prstGeom>
          <a:noFill/>
        </p:spPr>
        <p:txBody>
          <a:bodyPr wrap="none" rtlCol="0">
            <a:spAutoFit/>
          </a:bodyPr>
          <a:p>
            <a:r>
              <a:rPr lang="en-US" sz="2400" b="1">
                <a:solidFill>
                  <a:srgbClr val="0070C0"/>
                </a:solidFill>
              </a:rPr>
              <a:t>11</a:t>
            </a:r>
            <a:endParaRPr lang="en-US" sz="2400" b="1">
              <a:solidFill>
                <a:srgbClr val="0070C0"/>
              </a:solidFill>
            </a:endParaRPr>
          </a:p>
        </p:txBody>
      </p:sp>
      <p:sp>
        <p:nvSpPr>
          <p:cNvPr id="56" name="Text Box 55"/>
          <p:cNvSpPr txBox="1"/>
          <p:nvPr/>
        </p:nvSpPr>
        <p:spPr>
          <a:xfrm>
            <a:off x="5644515" y="2659380"/>
            <a:ext cx="627380" cy="460375"/>
          </a:xfrm>
          <a:prstGeom prst="rect">
            <a:avLst/>
          </a:prstGeom>
          <a:noFill/>
        </p:spPr>
        <p:txBody>
          <a:bodyPr wrap="none" rtlCol="0">
            <a:spAutoFit/>
          </a:bodyPr>
          <a:p>
            <a:r>
              <a:rPr lang="en-US" sz="2400" b="1">
                <a:solidFill>
                  <a:srgbClr val="0070C0"/>
                </a:solidFill>
              </a:rPr>
              <a:t>21</a:t>
            </a:r>
            <a:endParaRPr lang="en-US" sz="2400" b="1">
              <a:solidFill>
                <a:srgbClr val="0070C0"/>
              </a:solidFill>
            </a:endParaRPr>
          </a:p>
        </p:txBody>
      </p:sp>
      <p:sp>
        <p:nvSpPr>
          <p:cNvPr id="64" name="Oval 63"/>
          <p:cNvSpPr/>
          <p:nvPr/>
        </p:nvSpPr>
        <p:spPr>
          <a:xfrm>
            <a:off x="4508500" y="1908810"/>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3</a:t>
            </a:r>
            <a:endParaRPr lang="en-US" sz="2400" b="1"/>
          </a:p>
        </p:txBody>
      </p:sp>
      <p:sp>
        <p:nvSpPr>
          <p:cNvPr id="66" name="Text Box 65"/>
          <p:cNvSpPr txBox="1"/>
          <p:nvPr/>
        </p:nvSpPr>
        <p:spPr>
          <a:xfrm>
            <a:off x="4483735" y="1516380"/>
            <a:ext cx="1246505" cy="460375"/>
          </a:xfrm>
          <a:prstGeom prst="rect">
            <a:avLst/>
          </a:prstGeom>
          <a:noFill/>
        </p:spPr>
        <p:txBody>
          <a:bodyPr wrap="square" rtlCol="0">
            <a:spAutoFit/>
          </a:bodyPr>
          <a:p>
            <a:pPr algn="l"/>
            <a:r>
              <a:rPr lang="en-US" sz="2400" b="1">
                <a:solidFill>
                  <a:srgbClr val="0070C0"/>
                </a:solidFill>
              </a:rPr>
              <a:t>19</a:t>
            </a:r>
            <a:r>
              <a:rPr lang="en-US" b="1">
                <a:solidFill>
                  <a:srgbClr val="0070C0"/>
                </a:solidFill>
                <a:sym typeface="+mn-ea"/>
              </a:rPr>
              <a:t>(min)</a:t>
            </a:r>
            <a:endParaRPr lang="en-US" sz="2400" b="1">
              <a:solidFill>
                <a:srgbClr val="0070C0"/>
              </a:solidFill>
            </a:endParaRPr>
          </a:p>
        </p:txBody>
      </p:sp>
      <p:cxnSp>
        <p:nvCxnSpPr>
          <p:cNvPr id="4" name="Straight Connector 3"/>
          <p:cNvCxnSpPr>
            <a:stCxn id="24" idx="4"/>
            <a:endCxn id="26" idx="0"/>
          </p:cNvCxnSpPr>
          <p:nvPr/>
        </p:nvCxnSpPr>
        <p:spPr>
          <a:xfrm>
            <a:off x="3527425" y="2413635"/>
            <a:ext cx="0" cy="6756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24" idx="6"/>
          </p:cNvCxnSpPr>
          <p:nvPr/>
        </p:nvCxnSpPr>
        <p:spPr>
          <a:xfrm>
            <a:off x="3815715" y="2161540"/>
            <a:ext cx="69278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64" idx="5"/>
            <a:endCxn id="36" idx="0"/>
          </p:cNvCxnSpPr>
          <p:nvPr/>
        </p:nvCxnSpPr>
        <p:spPr>
          <a:xfrm>
            <a:off x="5001260" y="2339975"/>
            <a:ext cx="711200" cy="7493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5285105" y="2295525"/>
            <a:ext cx="418465" cy="398780"/>
          </a:xfrm>
          <a:prstGeom prst="rect">
            <a:avLst/>
          </a:prstGeom>
          <a:noFill/>
        </p:spPr>
        <p:txBody>
          <a:bodyPr wrap="square" rtlCol="0">
            <a:spAutoFit/>
          </a:bodyPr>
          <a:p>
            <a:r>
              <a:rPr lang="en-US" sz="2000" b="1"/>
              <a:t>9</a:t>
            </a:r>
            <a:endParaRPr lang="en-US" sz="2000" b="1"/>
          </a:p>
        </p:txBody>
      </p:sp>
      <p:sp>
        <p:nvSpPr>
          <p:cNvPr id="11" name="Oval 10"/>
          <p:cNvSpPr/>
          <p:nvPr/>
        </p:nvSpPr>
        <p:spPr>
          <a:xfrm>
            <a:off x="6271895" y="308927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0</a:t>
            </a:r>
            <a:endParaRPr lang="en-US" sz="2400" b="1"/>
          </a:p>
        </p:txBody>
      </p:sp>
      <p:sp>
        <p:nvSpPr>
          <p:cNvPr id="12" name="Oval 11"/>
          <p:cNvSpPr/>
          <p:nvPr/>
        </p:nvSpPr>
        <p:spPr>
          <a:xfrm>
            <a:off x="8615680" y="1908810"/>
            <a:ext cx="577215" cy="504825"/>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2</a:t>
            </a:r>
            <a:endParaRPr lang="en-US" sz="2400" b="1"/>
          </a:p>
        </p:txBody>
      </p:sp>
      <p:sp>
        <p:nvSpPr>
          <p:cNvPr id="13" name="Oval 12"/>
          <p:cNvSpPr/>
          <p:nvPr/>
        </p:nvSpPr>
        <p:spPr>
          <a:xfrm>
            <a:off x="9885680" y="431355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5</a:t>
            </a:r>
            <a:endParaRPr lang="en-US" sz="2400" b="1"/>
          </a:p>
        </p:txBody>
      </p:sp>
      <p:sp>
        <p:nvSpPr>
          <p:cNvPr id="14" name="Oval 13"/>
          <p:cNvSpPr/>
          <p:nvPr/>
        </p:nvSpPr>
        <p:spPr>
          <a:xfrm>
            <a:off x="8615680" y="308927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8</a:t>
            </a:r>
            <a:endParaRPr lang="en-US" sz="2400" b="1"/>
          </a:p>
        </p:txBody>
      </p:sp>
      <p:sp>
        <p:nvSpPr>
          <p:cNvPr id="15" name="Oval 14"/>
          <p:cNvSpPr/>
          <p:nvPr/>
        </p:nvSpPr>
        <p:spPr>
          <a:xfrm>
            <a:off x="8615680" y="431292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6</a:t>
            </a:r>
            <a:endParaRPr lang="en-US" sz="2400" b="1"/>
          </a:p>
        </p:txBody>
      </p:sp>
      <p:sp>
        <p:nvSpPr>
          <p:cNvPr id="16" name="Oval 15"/>
          <p:cNvSpPr/>
          <p:nvPr/>
        </p:nvSpPr>
        <p:spPr>
          <a:xfrm>
            <a:off x="7345680" y="431292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7</a:t>
            </a:r>
            <a:endParaRPr lang="en-US" sz="2400" b="1"/>
          </a:p>
        </p:txBody>
      </p:sp>
      <p:sp>
        <p:nvSpPr>
          <p:cNvPr id="17" name="Oval 16"/>
          <p:cNvSpPr/>
          <p:nvPr/>
        </p:nvSpPr>
        <p:spPr>
          <a:xfrm>
            <a:off x="7345680" y="191516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1</a:t>
            </a:r>
            <a:endParaRPr lang="en-US" sz="2400" b="1"/>
          </a:p>
        </p:txBody>
      </p:sp>
      <p:cxnSp>
        <p:nvCxnSpPr>
          <p:cNvPr id="18" name="Straight Connector 17"/>
          <p:cNvCxnSpPr>
            <a:stCxn id="11" idx="7"/>
            <a:endCxn id="17" idx="3"/>
          </p:cNvCxnSpPr>
          <p:nvPr/>
        </p:nvCxnSpPr>
        <p:spPr>
          <a:xfrm flipV="1">
            <a:off x="6764655" y="2346325"/>
            <a:ext cx="665480" cy="81661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6"/>
            <a:endCxn id="12" idx="2"/>
          </p:cNvCxnSpPr>
          <p:nvPr/>
        </p:nvCxnSpPr>
        <p:spPr>
          <a:xfrm flipV="1">
            <a:off x="7922895" y="2161540"/>
            <a:ext cx="692785" cy="635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6" idx="1"/>
          </p:cNvCxnSpPr>
          <p:nvPr/>
        </p:nvCxnSpPr>
        <p:spPr>
          <a:xfrm>
            <a:off x="6764655" y="3520440"/>
            <a:ext cx="665480" cy="8661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6"/>
            <a:endCxn id="15" idx="2"/>
          </p:cNvCxnSpPr>
          <p:nvPr/>
        </p:nvCxnSpPr>
        <p:spPr>
          <a:xfrm>
            <a:off x="7922895" y="4565650"/>
            <a:ext cx="69278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5" idx="6"/>
            <a:endCxn id="13" idx="2"/>
          </p:cNvCxnSpPr>
          <p:nvPr/>
        </p:nvCxnSpPr>
        <p:spPr>
          <a:xfrm>
            <a:off x="9192895" y="4565650"/>
            <a:ext cx="692785" cy="63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0800715" y="3089275"/>
            <a:ext cx="577215" cy="5048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4</a:t>
            </a:r>
            <a:endParaRPr lang="en-US" sz="2400" b="1"/>
          </a:p>
        </p:txBody>
      </p:sp>
      <p:cxnSp>
        <p:nvCxnSpPr>
          <p:cNvPr id="40" name="Straight Connector 39"/>
          <p:cNvCxnSpPr>
            <a:stCxn id="13" idx="7"/>
            <a:endCxn id="39" idx="4"/>
          </p:cNvCxnSpPr>
          <p:nvPr/>
        </p:nvCxnSpPr>
        <p:spPr>
          <a:xfrm flipV="1">
            <a:off x="10378440" y="3594100"/>
            <a:ext cx="711200" cy="7931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Box 40"/>
          <p:cNvSpPr txBox="1"/>
          <p:nvPr/>
        </p:nvSpPr>
        <p:spPr>
          <a:xfrm>
            <a:off x="6358255" y="2690495"/>
            <a:ext cx="403860" cy="398780"/>
          </a:xfrm>
          <a:prstGeom prst="rect">
            <a:avLst/>
          </a:prstGeom>
          <a:noFill/>
        </p:spPr>
        <p:txBody>
          <a:bodyPr wrap="square" rtlCol="0">
            <a:spAutoFit/>
          </a:bodyPr>
          <a:p>
            <a:r>
              <a:rPr lang="en-US" sz="2000" b="1">
                <a:solidFill>
                  <a:srgbClr val="0070C0"/>
                </a:solidFill>
              </a:rPr>
              <a:t>0</a:t>
            </a:r>
            <a:endParaRPr lang="en-US" sz="2000" b="1">
              <a:solidFill>
                <a:srgbClr val="0070C0"/>
              </a:solidFill>
            </a:endParaRPr>
          </a:p>
        </p:txBody>
      </p:sp>
      <p:sp>
        <p:nvSpPr>
          <p:cNvPr id="42" name="Text Box 41"/>
          <p:cNvSpPr txBox="1"/>
          <p:nvPr/>
        </p:nvSpPr>
        <p:spPr>
          <a:xfrm>
            <a:off x="7345680" y="1448435"/>
            <a:ext cx="534035" cy="460375"/>
          </a:xfrm>
          <a:prstGeom prst="rect">
            <a:avLst/>
          </a:prstGeom>
          <a:noFill/>
        </p:spPr>
        <p:txBody>
          <a:bodyPr wrap="square" rtlCol="0">
            <a:spAutoFit/>
          </a:bodyPr>
          <a:p>
            <a:r>
              <a:rPr lang="en-US" sz="2400" b="1">
                <a:solidFill>
                  <a:srgbClr val="0070C0"/>
                </a:solidFill>
              </a:rPr>
              <a:t>4</a:t>
            </a:r>
            <a:endParaRPr lang="en-US" sz="2400" b="1">
              <a:solidFill>
                <a:srgbClr val="0070C0"/>
              </a:solidFill>
            </a:endParaRPr>
          </a:p>
        </p:txBody>
      </p:sp>
      <p:sp>
        <p:nvSpPr>
          <p:cNvPr id="43" name="Text Box 42"/>
          <p:cNvSpPr txBox="1"/>
          <p:nvPr/>
        </p:nvSpPr>
        <p:spPr>
          <a:xfrm>
            <a:off x="8615680" y="1516380"/>
            <a:ext cx="576580" cy="398780"/>
          </a:xfrm>
          <a:prstGeom prst="rect">
            <a:avLst/>
          </a:prstGeom>
          <a:noFill/>
        </p:spPr>
        <p:txBody>
          <a:bodyPr wrap="square" rtlCol="0">
            <a:spAutoFit/>
          </a:bodyPr>
          <a:p>
            <a:r>
              <a:rPr lang="en-US" sz="2000" b="1">
                <a:solidFill>
                  <a:srgbClr val="0070C0"/>
                </a:solidFill>
              </a:rPr>
              <a:t>12</a:t>
            </a:r>
            <a:endParaRPr lang="en-US" b="1">
              <a:solidFill>
                <a:srgbClr val="0070C0"/>
              </a:solidFill>
            </a:endParaRPr>
          </a:p>
        </p:txBody>
      </p:sp>
      <p:sp>
        <p:nvSpPr>
          <p:cNvPr id="45" name="Text Box 44"/>
          <p:cNvSpPr txBox="1"/>
          <p:nvPr/>
        </p:nvSpPr>
        <p:spPr>
          <a:xfrm>
            <a:off x="7439660" y="4818380"/>
            <a:ext cx="389255" cy="460375"/>
          </a:xfrm>
          <a:prstGeom prst="rect">
            <a:avLst/>
          </a:prstGeom>
          <a:noFill/>
        </p:spPr>
        <p:txBody>
          <a:bodyPr wrap="square" rtlCol="0">
            <a:spAutoFit/>
          </a:bodyPr>
          <a:p>
            <a:r>
              <a:rPr lang="en-US" sz="2400" b="1">
                <a:solidFill>
                  <a:srgbClr val="0070C0"/>
                </a:solidFill>
              </a:rPr>
              <a:t>8</a:t>
            </a:r>
            <a:endParaRPr lang="en-US" sz="2400" b="1">
              <a:solidFill>
                <a:srgbClr val="0070C0"/>
              </a:solidFill>
            </a:endParaRPr>
          </a:p>
        </p:txBody>
      </p:sp>
      <p:sp>
        <p:nvSpPr>
          <p:cNvPr id="49" name="Text Box 48"/>
          <p:cNvSpPr txBox="1"/>
          <p:nvPr/>
        </p:nvSpPr>
        <p:spPr>
          <a:xfrm>
            <a:off x="8702040" y="4818380"/>
            <a:ext cx="490855" cy="460375"/>
          </a:xfrm>
          <a:prstGeom prst="rect">
            <a:avLst/>
          </a:prstGeom>
          <a:noFill/>
        </p:spPr>
        <p:txBody>
          <a:bodyPr wrap="square" rtlCol="0">
            <a:spAutoFit/>
          </a:bodyPr>
          <a:p>
            <a:r>
              <a:rPr lang="en-US" sz="2400" b="1">
                <a:solidFill>
                  <a:srgbClr val="0070C0"/>
                </a:solidFill>
              </a:rPr>
              <a:t>9</a:t>
            </a:r>
            <a:endParaRPr lang="en-US" sz="2400" b="1">
              <a:solidFill>
                <a:srgbClr val="0070C0"/>
              </a:solidFill>
            </a:endParaRPr>
          </a:p>
        </p:txBody>
      </p:sp>
      <p:sp>
        <p:nvSpPr>
          <p:cNvPr id="50" name="Text Box 49"/>
          <p:cNvSpPr txBox="1"/>
          <p:nvPr/>
        </p:nvSpPr>
        <p:spPr>
          <a:xfrm>
            <a:off x="9885680" y="4817745"/>
            <a:ext cx="627380" cy="460375"/>
          </a:xfrm>
          <a:prstGeom prst="rect">
            <a:avLst/>
          </a:prstGeom>
          <a:noFill/>
        </p:spPr>
        <p:txBody>
          <a:bodyPr wrap="none" rtlCol="0">
            <a:spAutoFit/>
          </a:bodyPr>
          <a:p>
            <a:r>
              <a:rPr lang="en-US" sz="2400" b="1">
                <a:solidFill>
                  <a:srgbClr val="0070C0"/>
                </a:solidFill>
              </a:rPr>
              <a:t>11</a:t>
            </a:r>
            <a:endParaRPr lang="en-US" sz="2400" b="1">
              <a:solidFill>
                <a:srgbClr val="0070C0"/>
              </a:solidFill>
            </a:endParaRPr>
          </a:p>
        </p:txBody>
      </p:sp>
      <p:sp>
        <p:nvSpPr>
          <p:cNvPr id="51" name="Text Box 50"/>
          <p:cNvSpPr txBox="1"/>
          <p:nvPr/>
        </p:nvSpPr>
        <p:spPr>
          <a:xfrm>
            <a:off x="11156315" y="2702560"/>
            <a:ext cx="627380" cy="460375"/>
          </a:xfrm>
          <a:prstGeom prst="rect">
            <a:avLst/>
          </a:prstGeom>
          <a:noFill/>
        </p:spPr>
        <p:txBody>
          <a:bodyPr wrap="none" rtlCol="0">
            <a:spAutoFit/>
          </a:bodyPr>
          <a:p>
            <a:r>
              <a:rPr lang="en-US" sz="2400" b="1">
                <a:solidFill>
                  <a:srgbClr val="0070C0"/>
                </a:solidFill>
              </a:rPr>
              <a:t>21</a:t>
            </a:r>
            <a:endParaRPr lang="en-US" sz="2400" b="1">
              <a:solidFill>
                <a:srgbClr val="0070C0"/>
              </a:solidFill>
            </a:endParaRPr>
          </a:p>
        </p:txBody>
      </p:sp>
      <p:sp>
        <p:nvSpPr>
          <p:cNvPr id="59" name="Oval 58"/>
          <p:cNvSpPr/>
          <p:nvPr/>
        </p:nvSpPr>
        <p:spPr>
          <a:xfrm>
            <a:off x="9885680" y="1908810"/>
            <a:ext cx="57721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3</a:t>
            </a:r>
            <a:endParaRPr lang="en-US" sz="2400" b="1"/>
          </a:p>
        </p:txBody>
      </p:sp>
      <p:cxnSp>
        <p:nvCxnSpPr>
          <p:cNvPr id="62" name="Straight Connector 61"/>
          <p:cNvCxnSpPr>
            <a:stCxn id="12" idx="4"/>
            <a:endCxn id="14" idx="0"/>
          </p:cNvCxnSpPr>
          <p:nvPr/>
        </p:nvCxnSpPr>
        <p:spPr>
          <a:xfrm>
            <a:off x="8904605" y="2413635"/>
            <a:ext cx="0" cy="6756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2" idx="6"/>
            <a:endCxn id="59" idx="2"/>
          </p:cNvCxnSpPr>
          <p:nvPr/>
        </p:nvCxnSpPr>
        <p:spPr>
          <a:xfrm>
            <a:off x="9192895" y="2161540"/>
            <a:ext cx="69278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5"/>
            <a:endCxn id="39" idx="0"/>
          </p:cNvCxnSpPr>
          <p:nvPr/>
        </p:nvCxnSpPr>
        <p:spPr>
          <a:xfrm>
            <a:off x="10378440" y="2339975"/>
            <a:ext cx="711200" cy="7493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8" name="Text Box 67"/>
          <p:cNvSpPr txBox="1"/>
          <p:nvPr/>
        </p:nvSpPr>
        <p:spPr>
          <a:xfrm>
            <a:off x="8904605" y="2552065"/>
            <a:ext cx="375285" cy="398780"/>
          </a:xfrm>
          <a:prstGeom prst="rect">
            <a:avLst/>
          </a:prstGeom>
          <a:noFill/>
        </p:spPr>
        <p:txBody>
          <a:bodyPr wrap="square" rtlCol="0">
            <a:spAutoFit/>
          </a:bodyPr>
          <a:p>
            <a:r>
              <a:rPr lang="en-US" sz="2000" b="1"/>
              <a:t>2</a:t>
            </a:r>
            <a:endParaRPr lang="en-US" sz="2000" b="1"/>
          </a:p>
        </p:txBody>
      </p:sp>
      <p:sp>
        <p:nvSpPr>
          <p:cNvPr id="69" name="Text Box 68"/>
          <p:cNvSpPr txBox="1"/>
          <p:nvPr/>
        </p:nvSpPr>
        <p:spPr>
          <a:xfrm>
            <a:off x="9308465" y="2167890"/>
            <a:ext cx="548640" cy="398780"/>
          </a:xfrm>
          <a:prstGeom prst="rect">
            <a:avLst/>
          </a:prstGeom>
          <a:noFill/>
        </p:spPr>
        <p:txBody>
          <a:bodyPr wrap="square" rtlCol="0">
            <a:spAutoFit/>
          </a:bodyPr>
          <a:p>
            <a:r>
              <a:rPr lang="en-US" sz="2000" b="1"/>
              <a:t>7</a:t>
            </a:r>
            <a:endParaRPr lang="en-US" sz="2000" b="1"/>
          </a:p>
        </p:txBody>
      </p:sp>
      <p:sp>
        <p:nvSpPr>
          <p:cNvPr id="70" name="Text Box 69"/>
          <p:cNvSpPr txBox="1"/>
          <p:nvPr/>
        </p:nvSpPr>
        <p:spPr>
          <a:xfrm>
            <a:off x="10662285" y="2295525"/>
            <a:ext cx="418465" cy="398780"/>
          </a:xfrm>
          <a:prstGeom prst="rect">
            <a:avLst/>
          </a:prstGeom>
          <a:noFill/>
        </p:spPr>
        <p:txBody>
          <a:bodyPr wrap="square" rtlCol="0">
            <a:spAutoFit/>
          </a:bodyPr>
          <a:p>
            <a:r>
              <a:rPr lang="en-US" sz="2000" b="1"/>
              <a:t>9</a:t>
            </a:r>
            <a:endParaRPr lang="en-US" sz="2000" b="1"/>
          </a:p>
        </p:txBody>
      </p:sp>
      <p:sp>
        <p:nvSpPr>
          <p:cNvPr id="72" name="Text Box 71"/>
          <p:cNvSpPr txBox="1"/>
          <p:nvPr/>
        </p:nvSpPr>
        <p:spPr>
          <a:xfrm>
            <a:off x="9932670" y="1510030"/>
            <a:ext cx="620395" cy="398780"/>
          </a:xfrm>
          <a:prstGeom prst="rect">
            <a:avLst/>
          </a:prstGeom>
          <a:noFill/>
        </p:spPr>
        <p:txBody>
          <a:bodyPr wrap="square" rtlCol="0">
            <a:spAutoFit/>
          </a:bodyPr>
          <a:p>
            <a:r>
              <a:rPr lang="en-US" sz="2000" b="1">
                <a:solidFill>
                  <a:srgbClr val="0070C0"/>
                </a:solidFill>
              </a:rPr>
              <a:t>19</a:t>
            </a:r>
            <a:endParaRPr lang="en-US" sz="2000" b="1">
              <a:solidFill>
                <a:srgbClr val="0070C0"/>
              </a:solidFill>
            </a:endParaRPr>
          </a:p>
        </p:txBody>
      </p:sp>
      <p:sp>
        <p:nvSpPr>
          <p:cNvPr id="74" name="Text Box 73"/>
          <p:cNvSpPr txBox="1"/>
          <p:nvPr/>
        </p:nvSpPr>
        <p:spPr>
          <a:xfrm>
            <a:off x="8159115" y="3162935"/>
            <a:ext cx="745490" cy="398780"/>
          </a:xfrm>
          <a:prstGeom prst="rect">
            <a:avLst/>
          </a:prstGeom>
          <a:noFill/>
        </p:spPr>
        <p:txBody>
          <a:bodyPr wrap="square" rtlCol="0">
            <a:spAutoFit/>
          </a:bodyPr>
          <a:p>
            <a:r>
              <a:rPr lang="en-US" sz="2000" b="1">
                <a:solidFill>
                  <a:srgbClr val="0070C0"/>
                </a:solidFill>
              </a:rPr>
              <a:t>14</a:t>
            </a:r>
            <a:endParaRPr lang="en-US" sz="2000" b="1">
              <a:solidFill>
                <a:srgbClr val="0070C0"/>
              </a:solidFill>
            </a:endParaRPr>
          </a:p>
        </p:txBody>
      </p:sp>
      <p:sp>
        <p:nvSpPr>
          <p:cNvPr id="78" name="Flowchart: Summing Junction 77"/>
          <p:cNvSpPr/>
          <p:nvPr/>
        </p:nvSpPr>
        <p:spPr>
          <a:xfrm>
            <a:off x="10553065" y="2541270"/>
            <a:ext cx="361315" cy="346710"/>
          </a:xfrm>
          <a:prstGeom prst="flowChartSummingJunction">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9" name="Text Box 78"/>
          <p:cNvSpPr txBox="1"/>
          <p:nvPr/>
        </p:nvSpPr>
        <p:spPr>
          <a:xfrm>
            <a:off x="1341755" y="840105"/>
            <a:ext cx="6202680" cy="460375"/>
          </a:xfrm>
          <a:prstGeom prst="rect">
            <a:avLst/>
          </a:prstGeom>
          <a:noFill/>
        </p:spPr>
        <p:txBody>
          <a:bodyPr wrap="square" rtlCol="0">
            <a:sp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So Now Minimum Distance is 12 (Node 2)</a:t>
            </a:r>
            <a:endParaRPr lang="en-US" sz="2400" b="1">
              <a:latin typeface="Times New Roman" panose="02020603050405020304" charset="0"/>
              <a:cs typeface="Times New Roman" panose="02020603050405020304" charset="0"/>
            </a:endParaRPr>
          </a:p>
        </p:txBody>
      </p:sp>
      <p:sp>
        <p:nvSpPr>
          <p:cNvPr id="80" name="Right Arrow 79"/>
          <p:cNvSpPr/>
          <p:nvPr/>
        </p:nvSpPr>
        <p:spPr>
          <a:xfrm>
            <a:off x="5940425" y="2345690"/>
            <a:ext cx="591185" cy="360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0" name="Text Box 99"/>
          <p:cNvSpPr txBox="1"/>
          <p:nvPr/>
        </p:nvSpPr>
        <p:spPr>
          <a:xfrm>
            <a:off x="11156315" y="2489200"/>
            <a:ext cx="633095" cy="398780"/>
          </a:xfrm>
          <a:prstGeom prst="rect">
            <a:avLst/>
          </a:prstGeom>
          <a:noFill/>
        </p:spPr>
        <p:txBody>
          <a:bodyPr wrap="square" rtlCol="0">
            <a:spAutoFit/>
          </a:bodyPr>
          <a:p>
            <a:r>
              <a:rPr lang="en-US" sz="2000" b="1"/>
              <a:t>28</a:t>
            </a:r>
            <a:endParaRPr lang="en-US" sz="2000" b="1"/>
          </a:p>
        </p:txBody>
      </p:sp>
      <p:cxnSp>
        <p:nvCxnSpPr>
          <p:cNvPr id="101" name="Straight Connector 100"/>
          <p:cNvCxnSpPr>
            <a:stCxn id="100" idx="1"/>
            <a:endCxn id="100" idx="3"/>
          </p:cNvCxnSpPr>
          <p:nvPr/>
        </p:nvCxnSpPr>
        <p:spPr>
          <a:xfrm>
            <a:off x="11156315" y="2688590"/>
            <a:ext cx="633095"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par>
                                <p:cTn id="26" presetID="3" presetClass="entr" presetSubtype="1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linds(horizontal)">
                                      <p:cBhvr>
                                        <p:cTn id="28" dur="500"/>
                                        <p:tgtEl>
                                          <p:spTgt spid="30"/>
                                        </p:tgtEl>
                                      </p:cBhvr>
                                    </p:animEffect>
                                  </p:childTnLst>
                                </p:cTn>
                              </p:par>
                              <p:par>
                                <p:cTn id="29" presetID="3" presetClass="entr" presetSubtype="1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linds(horizontal)">
                                      <p:cBhvr>
                                        <p:cTn id="34" dur="500"/>
                                        <p:tgtEl>
                                          <p:spTgt spid="32"/>
                                        </p:tgtEl>
                                      </p:cBhvr>
                                    </p:animEffect>
                                  </p:childTnLst>
                                </p:cTn>
                              </p:par>
                              <p:par>
                                <p:cTn id="35" presetID="3" presetClass="entr" presetSubtype="1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par>
                                <p:cTn id="38" presetID="3" presetClass="entr" presetSubtype="1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linds(horizontal)">
                                      <p:cBhvr>
                                        <p:cTn id="40" dur="500"/>
                                        <p:tgtEl>
                                          <p:spTgt spid="3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blinds(horizontal)">
                                      <p:cBhvr>
                                        <p:cTn id="43" dur="500"/>
                                        <p:tgtEl>
                                          <p:spTgt spid="4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blinds(horizontal)">
                                      <p:cBhvr>
                                        <p:cTn id="46" dur="500"/>
                                        <p:tgtEl>
                                          <p:spTgt spid="4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blinds(horizontal)">
                                      <p:cBhvr>
                                        <p:cTn id="49" dur="500"/>
                                        <p:tgtEl>
                                          <p:spTgt spid="4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blinds(horizontal)">
                                      <p:cBhvr>
                                        <p:cTn id="55" dur="500"/>
                                        <p:tgtEl>
                                          <p:spTgt spid="5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blinds(horizontal)">
                                      <p:cBhvr>
                                        <p:cTn id="58" dur="500"/>
                                        <p:tgtEl>
                                          <p:spTgt spid="54"/>
                                        </p:tgtEl>
                                      </p:cBhvr>
                                    </p:animEffect>
                                  </p:childTnLst>
                                </p:cTn>
                              </p:par>
                              <p:par>
                                <p:cTn id="59" presetID="3" presetClass="entr" presetSubtype="1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blinds(horizontal)">
                                      <p:cBhvr>
                                        <p:cTn id="61" dur="5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linds(horizontal)">
                                      <p:cBhvr>
                                        <p:cTn id="69" dur="500"/>
                                        <p:tgtEl>
                                          <p:spTgt spid="37"/>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blinds(horizontal)">
                                      <p:cBhvr>
                                        <p:cTn id="72" dur="500"/>
                                        <p:tgtEl>
                                          <p:spTgt spid="64"/>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blinds(horizontal)">
                                      <p:cBhvr>
                                        <p:cTn id="75" dur="500"/>
                                        <p:tgtEl>
                                          <p:spTgt spid="66"/>
                                        </p:tgtEl>
                                      </p:cBhvr>
                                    </p:animEffect>
                                  </p:childTnLst>
                                </p:cTn>
                              </p:par>
                              <p:par>
                                <p:cTn id="76" presetID="3" presetClass="entr" presetSubtype="10" fill="hold" nodeType="with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blinds(horizontal)">
                                      <p:cBhvr>
                                        <p:cTn id="78" dur="500"/>
                                        <p:tgtEl>
                                          <p:spTgt spid="5"/>
                                        </p:tgtEl>
                                      </p:cBhvr>
                                    </p:animEffect>
                                  </p:childTnLst>
                                </p:cTn>
                              </p:par>
                              <p:par>
                                <p:cTn id="79" presetID="3" presetClass="entr" presetSubtype="10" fill="hold"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blinds(horizontal)">
                                      <p:cBhvr>
                                        <p:cTn id="81" dur="500"/>
                                        <p:tgtEl>
                                          <p:spTgt spid="7"/>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blinds(horizontal)">
                                      <p:cBhvr>
                                        <p:cTn id="84" dur="500"/>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blinds(horizontal)">
                                      <p:cBhvr>
                                        <p:cTn id="89" dur="500"/>
                                        <p:tgtEl>
                                          <p:spTgt spid="8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blinds(horizontal)">
                                      <p:cBhvr>
                                        <p:cTn id="94" dur="500"/>
                                        <p:tgtEl>
                                          <p:spTgt spid="1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blinds(horizontal)">
                                      <p:cBhvr>
                                        <p:cTn id="97" dur="500"/>
                                        <p:tgtEl>
                                          <p:spTgt spid="12"/>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blinds(horizontal)">
                                      <p:cBhvr>
                                        <p:cTn id="100" dur="500"/>
                                        <p:tgtEl>
                                          <p:spTgt spid="1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blinds(horizontal)">
                                      <p:cBhvr>
                                        <p:cTn id="103" dur="500"/>
                                        <p:tgtEl>
                                          <p:spTgt spid="1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blinds(horizontal)">
                                      <p:cBhvr>
                                        <p:cTn id="109" dur="500"/>
                                        <p:tgtEl>
                                          <p:spTgt spid="16"/>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blinds(horizontal)">
                                      <p:cBhvr>
                                        <p:cTn id="112" dur="500"/>
                                        <p:tgtEl>
                                          <p:spTgt spid="17"/>
                                        </p:tgtEl>
                                      </p:cBhvr>
                                    </p:animEffect>
                                  </p:childTnLst>
                                </p:cTn>
                              </p:par>
                              <p:par>
                                <p:cTn id="113" presetID="3" presetClass="entr" presetSubtype="10" fill="hold" nodeType="withEffect">
                                  <p:stCondLst>
                                    <p:cond delay="0"/>
                                  </p:stCondLst>
                                  <p:childTnLst>
                                    <p:set>
                                      <p:cBhvr>
                                        <p:cTn id="114" dur="1" fill="hold">
                                          <p:stCondLst>
                                            <p:cond delay="0"/>
                                          </p:stCondLst>
                                        </p:cTn>
                                        <p:tgtEl>
                                          <p:spTgt spid="18"/>
                                        </p:tgtEl>
                                        <p:attrNameLst>
                                          <p:attrName>style.visibility</p:attrName>
                                        </p:attrNameLst>
                                      </p:cBhvr>
                                      <p:to>
                                        <p:strVal val="visible"/>
                                      </p:to>
                                    </p:set>
                                    <p:animEffect transition="in" filter="blinds(horizontal)">
                                      <p:cBhvr>
                                        <p:cTn id="115" dur="500"/>
                                        <p:tgtEl>
                                          <p:spTgt spid="18"/>
                                        </p:tgtEl>
                                      </p:cBhvr>
                                    </p:animEffect>
                                  </p:childTnLst>
                                </p:cTn>
                              </p:par>
                              <p:par>
                                <p:cTn id="116" presetID="3" presetClass="entr" presetSubtype="10" fill="hold" nodeType="withEffect">
                                  <p:stCondLst>
                                    <p:cond delay="0"/>
                                  </p:stCondLst>
                                  <p:childTnLst>
                                    <p:set>
                                      <p:cBhvr>
                                        <p:cTn id="117" dur="1" fill="hold">
                                          <p:stCondLst>
                                            <p:cond delay="0"/>
                                          </p:stCondLst>
                                        </p:cTn>
                                        <p:tgtEl>
                                          <p:spTgt spid="19"/>
                                        </p:tgtEl>
                                        <p:attrNameLst>
                                          <p:attrName>style.visibility</p:attrName>
                                        </p:attrNameLst>
                                      </p:cBhvr>
                                      <p:to>
                                        <p:strVal val="visible"/>
                                      </p:to>
                                    </p:set>
                                    <p:animEffect transition="in" filter="blinds(horizontal)">
                                      <p:cBhvr>
                                        <p:cTn id="118" dur="500"/>
                                        <p:tgtEl>
                                          <p:spTgt spid="19"/>
                                        </p:tgtEl>
                                      </p:cBhvr>
                                    </p:animEffect>
                                  </p:childTnLst>
                                </p:cTn>
                              </p:par>
                              <p:par>
                                <p:cTn id="119" presetID="3" presetClass="entr" presetSubtype="10" fill="hold" nodeType="withEffect">
                                  <p:stCondLst>
                                    <p:cond delay="0"/>
                                  </p:stCondLst>
                                  <p:childTnLst>
                                    <p:set>
                                      <p:cBhvr>
                                        <p:cTn id="120" dur="1" fill="hold">
                                          <p:stCondLst>
                                            <p:cond delay="0"/>
                                          </p:stCondLst>
                                        </p:cTn>
                                        <p:tgtEl>
                                          <p:spTgt spid="20"/>
                                        </p:tgtEl>
                                        <p:attrNameLst>
                                          <p:attrName>style.visibility</p:attrName>
                                        </p:attrNameLst>
                                      </p:cBhvr>
                                      <p:to>
                                        <p:strVal val="visible"/>
                                      </p:to>
                                    </p:set>
                                    <p:animEffect transition="in" filter="blinds(horizontal)">
                                      <p:cBhvr>
                                        <p:cTn id="121" dur="500"/>
                                        <p:tgtEl>
                                          <p:spTgt spid="20"/>
                                        </p:tgtEl>
                                      </p:cBhvr>
                                    </p:animEffect>
                                  </p:childTnLst>
                                </p:cTn>
                              </p:par>
                              <p:par>
                                <p:cTn id="122" presetID="3" presetClass="entr" presetSubtype="10" fill="hold" nodeType="withEffect">
                                  <p:stCondLst>
                                    <p:cond delay="0"/>
                                  </p:stCondLst>
                                  <p:childTnLst>
                                    <p:set>
                                      <p:cBhvr>
                                        <p:cTn id="123" dur="1" fill="hold">
                                          <p:stCondLst>
                                            <p:cond delay="0"/>
                                          </p:stCondLst>
                                        </p:cTn>
                                        <p:tgtEl>
                                          <p:spTgt spid="22"/>
                                        </p:tgtEl>
                                        <p:attrNameLst>
                                          <p:attrName>style.visibility</p:attrName>
                                        </p:attrNameLst>
                                      </p:cBhvr>
                                      <p:to>
                                        <p:strVal val="visible"/>
                                      </p:to>
                                    </p:set>
                                    <p:animEffect transition="in" filter="blinds(horizontal)">
                                      <p:cBhvr>
                                        <p:cTn id="124" dur="500"/>
                                        <p:tgtEl>
                                          <p:spTgt spid="22"/>
                                        </p:tgtEl>
                                      </p:cBhvr>
                                    </p:animEffect>
                                  </p:childTnLst>
                                </p:cTn>
                              </p:par>
                              <p:par>
                                <p:cTn id="125" presetID="3" presetClass="entr" presetSubtype="10" fill="hold"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blinds(horizontal)">
                                      <p:cBhvr>
                                        <p:cTn id="127" dur="500"/>
                                        <p:tgtEl>
                                          <p:spTgt spid="38"/>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blinds(horizontal)">
                                      <p:cBhvr>
                                        <p:cTn id="130" dur="500"/>
                                        <p:tgtEl>
                                          <p:spTgt spid="39"/>
                                        </p:tgtEl>
                                      </p:cBhvr>
                                    </p:animEffect>
                                  </p:childTnLst>
                                </p:cTn>
                              </p:par>
                              <p:par>
                                <p:cTn id="131" presetID="3" presetClass="entr" presetSubtype="10" fill="hold" nodeType="withEffect">
                                  <p:stCondLst>
                                    <p:cond delay="0"/>
                                  </p:stCondLst>
                                  <p:childTnLst>
                                    <p:set>
                                      <p:cBhvr>
                                        <p:cTn id="132" dur="1" fill="hold">
                                          <p:stCondLst>
                                            <p:cond delay="0"/>
                                          </p:stCondLst>
                                        </p:cTn>
                                        <p:tgtEl>
                                          <p:spTgt spid="40"/>
                                        </p:tgtEl>
                                        <p:attrNameLst>
                                          <p:attrName>style.visibility</p:attrName>
                                        </p:attrNameLst>
                                      </p:cBhvr>
                                      <p:to>
                                        <p:strVal val="visible"/>
                                      </p:to>
                                    </p:set>
                                    <p:animEffect transition="in" filter="blinds(horizontal)">
                                      <p:cBhvr>
                                        <p:cTn id="133" dur="500"/>
                                        <p:tgtEl>
                                          <p:spTgt spid="40"/>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blinds(horizontal)">
                                      <p:cBhvr>
                                        <p:cTn id="136" dur="500"/>
                                        <p:tgtEl>
                                          <p:spTgt spid="41"/>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42"/>
                                        </p:tgtEl>
                                        <p:attrNameLst>
                                          <p:attrName>style.visibility</p:attrName>
                                        </p:attrNameLst>
                                      </p:cBhvr>
                                      <p:to>
                                        <p:strVal val="visible"/>
                                      </p:to>
                                    </p:set>
                                    <p:animEffect transition="in" filter="blinds(horizontal)">
                                      <p:cBhvr>
                                        <p:cTn id="139" dur="500"/>
                                        <p:tgtEl>
                                          <p:spTgt spid="42"/>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blinds(horizontal)">
                                      <p:cBhvr>
                                        <p:cTn id="142" dur="500"/>
                                        <p:tgtEl>
                                          <p:spTgt spid="43"/>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45"/>
                                        </p:tgtEl>
                                        <p:attrNameLst>
                                          <p:attrName>style.visibility</p:attrName>
                                        </p:attrNameLst>
                                      </p:cBhvr>
                                      <p:to>
                                        <p:strVal val="visible"/>
                                      </p:to>
                                    </p:set>
                                    <p:animEffect transition="in" filter="blinds(horizontal)">
                                      <p:cBhvr>
                                        <p:cTn id="145" dur="500"/>
                                        <p:tgtEl>
                                          <p:spTgt spid="45"/>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blinds(horizontal)">
                                      <p:cBhvr>
                                        <p:cTn id="148" dur="500"/>
                                        <p:tgtEl>
                                          <p:spTgt spid="49"/>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50"/>
                                        </p:tgtEl>
                                        <p:attrNameLst>
                                          <p:attrName>style.visibility</p:attrName>
                                        </p:attrNameLst>
                                      </p:cBhvr>
                                      <p:to>
                                        <p:strVal val="visible"/>
                                      </p:to>
                                    </p:set>
                                    <p:animEffect transition="in" filter="blinds(horizontal)">
                                      <p:cBhvr>
                                        <p:cTn id="151" dur="500"/>
                                        <p:tgtEl>
                                          <p:spTgt spid="50"/>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51"/>
                                        </p:tgtEl>
                                        <p:attrNameLst>
                                          <p:attrName>style.visibility</p:attrName>
                                        </p:attrNameLst>
                                      </p:cBhvr>
                                      <p:to>
                                        <p:strVal val="visible"/>
                                      </p:to>
                                    </p:set>
                                    <p:animEffect transition="in" filter="blinds(horizontal)">
                                      <p:cBhvr>
                                        <p:cTn id="154" dur="500"/>
                                        <p:tgtEl>
                                          <p:spTgt spid="51"/>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59"/>
                                        </p:tgtEl>
                                        <p:attrNameLst>
                                          <p:attrName>style.visibility</p:attrName>
                                        </p:attrNameLst>
                                      </p:cBhvr>
                                      <p:to>
                                        <p:strVal val="visible"/>
                                      </p:to>
                                    </p:set>
                                    <p:animEffect transition="in" filter="blinds(horizontal)">
                                      <p:cBhvr>
                                        <p:cTn id="157" dur="500"/>
                                        <p:tgtEl>
                                          <p:spTgt spid="59"/>
                                        </p:tgtEl>
                                      </p:cBhvr>
                                    </p:animEffect>
                                  </p:childTnLst>
                                </p:cTn>
                              </p:par>
                              <p:par>
                                <p:cTn id="158" presetID="3" presetClass="entr" presetSubtype="10" fill="hold" nodeType="withEffect">
                                  <p:stCondLst>
                                    <p:cond delay="0"/>
                                  </p:stCondLst>
                                  <p:childTnLst>
                                    <p:set>
                                      <p:cBhvr>
                                        <p:cTn id="159" dur="1" fill="hold">
                                          <p:stCondLst>
                                            <p:cond delay="0"/>
                                          </p:stCondLst>
                                        </p:cTn>
                                        <p:tgtEl>
                                          <p:spTgt spid="62"/>
                                        </p:tgtEl>
                                        <p:attrNameLst>
                                          <p:attrName>style.visibility</p:attrName>
                                        </p:attrNameLst>
                                      </p:cBhvr>
                                      <p:to>
                                        <p:strVal val="visible"/>
                                      </p:to>
                                    </p:set>
                                    <p:animEffect transition="in" filter="blinds(horizontal)">
                                      <p:cBhvr>
                                        <p:cTn id="160" dur="500"/>
                                        <p:tgtEl>
                                          <p:spTgt spid="62"/>
                                        </p:tgtEl>
                                      </p:cBhvr>
                                    </p:animEffect>
                                  </p:childTnLst>
                                </p:cTn>
                              </p:par>
                              <p:par>
                                <p:cTn id="161" presetID="3" presetClass="entr" presetSubtype="10" fill="hold" nodeType="withEffect">
                                  <p:stCondLst>
                                    <p:cond delay="0"/>
                                  </p:stCondLst>
                                  <p:childTnLst>
                                    <p:set>
                                      <p:cBhvr>
                                        <p:cTn id="162" dur="1" fill="hold">
                                          <p:stCondLst>
                                            <p:cond delay="0"/>
                                          </p:stCondLst>
                                        </p:cTn>
                                        <p:tgtEl>
                                          <p:spTgt spid="63"/>
                                        </p:tgtEl>
                                        <p:attrNameLst>
                                          <p:attrName>style.visibility</p:attrName>
                                        </p:attrNameLst>
                                      </p:cBhvr>
                                      <p:to>
                                        <p:strVal val="visible"/>
                                      </p:to>
                                    </p:set>
                                    <p:animEffect transition="in" filter="blinds(horizontal)">
                                      <p:cBhvr>
                                        <p:cTn id="163" dur="500"/>
                                        <p:tgtEl>
                                          <p:spTgt spid="63"/>
                                        </p:tgtEl>
                                      </p:cBhvr>
                                    </p:animEffect>
                                  </p:childTnLst>
                                </p:cTn>
                              </p:par>
                              <p:par>
                                <p:cTn id="164" presetID="3" presetClass="entr" presetSubtype="10" fill="hold" nodeType="withEffect">
                                  <p:stCondLst>
                                    <p:cond delay="0"/>
                                  </p:stCondLst>
                                  <p:childTnLst>
                                    <p:set>
                                      <p:cBhvr>
                                        <p:cTn id="165" dur="1" fill="hold">
                                          <p:stCondLst>
                                            <p:cond delay="0"/>
                                          </p:stCondLst>
                                        </p:cTn>
                                        <p:tgtEl>
                                          <p:spTgt spid="67"/>
                                        </p:tgtEl>
                                        <p:attrNameLst>
                                          <p:attrName>style.visibility</p:attrName>
                                        </p:attrNameLst>
                                      </p:cBhvr>
                                      <p:to>
                                        <p:strVal val="visible"/>
                                      </p:to>
                                    </p:set>
                                    <p:animEffect transition="in" filter="blinds(horizontal)">
                                      <p:cBhvr>
                                        <p:cTn id="166" dur="500"/>
                                        <p:tgtEl>
                                          <p:spTgt spid="67"/>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68"/>
                                        </p:tgtEl>
                                        <p:attrNameLst>
                                          <p:attrName>style.visibility</p:attrName>
                                        </p:attrNameLst>
                                      </p:cBhvr>
                                      <p:to>
                                        <p:strVal val="visible"/>
                                      </p:to>
                                    </p:set>
                                    <p:animEffect transition="in" filter="blinds(horizontal)">
                                      <p:cBhvr>
                                        <p:cTn id="169" dur="500"/>
                                        <p:tgtEl>
                                          <p:spTgt spid="68"/>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69"/>
                                        </p:tgtEl>
                                        <p:attrNameLst>
                                          <p:attrName>style.visibility</p:attrName>
                                        </p:attrNameLst>
                                      </p:cBhvr>
                                      <p:to>
                                        <p:strVal val="visible"/>
                                      </p:to>
                                    </p:set>
                                    <p:animEffect transition="in" filter="blinds(horizontal)">
                                      <p:cBhvr>
                                        <p:cTn id="172" dur="500"/>
                                        <p:tgtEl>
                                          <p:spTgt spid="69"/>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70"/>
                                        </p:tgtEl>
                                        <p:attrNameLst>
                                          <p:attrName>style.visibility</p:attrName>
                                        </p:attrNameLst>
                                      </p:cBhvr>
                                      <p:to>
                                        <p:strVal val="visible"/>
                                      </p:to>
                                    </p:set>
                                    <p:animEffect transition="in" filter="blinds(horizontal)">
                                      <p:cBhvr>
                                        <p:cTn id="175" dur="500"/>
                                        <p:tgtEl>
                                          <p:spTgt spid="70"/>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72"/>
                                        </p:tgtEl>
                                        <p:attrNameLst>
                                          <p:attrName>style.visibility</p:attrName>
                                        </p:attrNameLst>
                                      </p:cBhvr>
                                      <p:to>
                                        <p:strVal val="visible"/>
                                      </p:to>
                                    </p:set>
                                    <p:animEffect transition="in" filter="blinds(horizontal)">
                                      <p:cBhvr>
                                        <p:cTn id="178" dur="500"/>
                                        <p:tgtEl>
                                          <p:spTgt spid="72"/>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74"/>
                                        </p:tgtEl>
                                        <p:attrNameLst>
                                          <p:attrName>style.visibility</p:attrName>
                                        </p:attrNameLst>
                                      </p:cBhvr>
                                      <p:to>
                                        <p:strVal val="visible"/>
                                      </p:to>
                                    </p:set>
                                    <p:animEffect transition="in" filter="blinds(horizontal)">
                                      <p:cBhvr>
                                        <p:cTn id="181" dur="500"/>
                                        <p:tgtEl>
                                          <p:spTgt spid="74"/>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78"/>
                                        </p:tgtEl>
                                        <p:attrNameLst>
                                          <p:attrName>style.visibility</p:attrName>
                                        </p:attrNameLst>
                                      </p:cBhvr>
                                      <p:to>
                                        <p:strVal val="visible"/>
                                      </p:to>
                                    </p:set>
                                    <p:animEffect transition="in" filter="blinds(horizontal)">
                                      <p:cBhvr>
                                        <p:cTn id="18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bldLvl="0" animBg="1"/>
      <p:bldP spid="25" grpId="0" animBg="1"/>
      <p:bldP spid="26" grpId="0" bldLvl="0" animBg="1"/>
      <p:bldP spid="27" grpId="0" animBg="1"/>
      <p:bldP spid="28" grpId="0" animBg="1"/>
      <p:bldP spid="29" grpId="0" animBg="1"/>
      <p:bldP spid="46" grpId="0"/>
      <p:bldP spid="47" grpId="0"/>
      <p:bldP spid="48" grpId="0"/>
      <p:bldP spid="52" grpId="0"/>
      <p:bldP spid="53" grpId="0"/>
      <p:bldP spid="54" grpId="0"/>
      <p:bldP spid="23" grpId="1" animBg="1"/>
      <p:bldP spid="24" grpId="1" animBg="1"/>
      <p:bldP spid="25" grpId="1" animBg="1"/>
      <p:bldP spid="26" grpId="1" animBg="1"/>
      <p:bldP spid="27" grpId="1" animBg="1"/>
      <p:bldP spid="28" grpId="1" animBg="1"/>
      <p:bldP spid="29" grpId="1" animBg="1"/>
      <p:bldP spid="46" grpId="1"/>
      <p:bldP spid="47" grpId="1"/>
      <p:bldP spid="48" grpId="1"/>
      <p:bldP spid="52" grpId="1"/>
      <p:bldP spid="53" grpId="1"/>
      <p:bldP spid="54" grpId="1"/>
      <p:bldP spid="36" grpId="0" animBg="1"/>
      <p:bldP spid="64" grpId="0" animBg="1"/>
      <p:bldP spid="66" grpId="0"/>
      <p:bldP spid="10" grpId="0"/>
      <p:bldP spid="36" grpId="1" animBg="1"/>
      <p:bldP spid="64" grpId="1" animBg="1"/>
      <p:bldP spid="66" grpId="1"/>
      <p:bldP spid="10" grpId="1"/>
      <p:bldP spid="80" grpId="0" animBg="1"/>
      <p:bldP spid="80" grpId="1" animBg="1"/>
      <p:bldP spid="11" grpId="0" animBg="1"/>
      <p:bldP spid="12" grpId="0" animBg="1"/>
      <p:bldP spid="13" grpId="0" animBg="1"/>
      <p:bldP spid="14" grpId="0" bldLvl="0" animBg="1"/>
      <p:bldP spid="15" grpId="0" animBg="1"/>
      <p:bldP spid="16" grpId="0" animBg="1"/>
      <p:bldP spid="17" grpId="0" animBg="1"/>
      <p:bldP spid="39" grpId="0" animBg="1"/>
      <p:bldP spid="41" grpId="0"/>
      <p:bldP spid="42" grpId="0"/>
      <p:bldP spid="43" grpId="0"/>
      <p:bldP spid="45" grpId="0"/>
      <p:bldP spid="49" grpId="0"/>
      <p:bldP spid="50" grpId="0"/>
      <p:bldP spid="51" grpId="0"/>
      <p:bldP spid="59" grpId="0" animBg="1"/>
      <p:bldP spid="68" grpId="0"/>
      <p:bldP spid="69" grpId="0"/>
      <p:bldP spid="70" grpId="0"/>
      <p:bldP spid="72" grpId="0"/>
      <p:bldP spid="74" grpId="0"/>
      <p:bldP spid="78" grpId="0" animBg="1"/>
      <p:bldP spid="11" grpId="1" animBg="1"/>
      <p:bldP spid="12" grpId="1" animBg="1"/>
      <p:bldP spid="13" grpId="1" animBg="1"/>
      <p:bldP spid="14" grpId="1" animBg="1"/>
      <p:bldP spid="15" grpId="1" animBg="1"/>
      <p:bldP spid="16" grpId="1" animBg="1"/>
      <p:bldP spid="17" grpId="1" animBg="1"/>
      <p:bldP spid="39" grpId="1" animBg="1"/>
      <p:bldP spid="41" grpId="1"/>
      <p:bldP spid="42" grpId="1"/>
      <p:bldP spid="43" grpId="1"/>
      <p:bldP spid="45" grpId="1"/>
      <p:bldP spid="49" grpId="1"/>
      <p:bldP spid="50" grpId="1"/>
      <p:bldP spid="51" grpId="1"/>
      <p:bldP spid="59" grpId="1" animBg="1"/>
      <p:bldP spid="68" grpId="1"/>
      <p:bldP spid="69" grpId="1"/>
      <p:bldP spid="70" grpId="1"/>
      <p:bldP spid="72" grpId="1"/>
      <p:bldP spid="74" grpId="1"/>
      <p:bldP spid="7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val 22"/>
          <p:cNvSpPr/>
          <p:nvPr/>
        </p:nvSpPr>
        <p:spPr>
          <a:xfrm>
            <a:off x="894715" y="308927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0</a:t>
            </a:r>
            <a:endParaRPr lang="en-US" sz="2400" b="1"/>
          </a:p>
        </p:txBody>
      </p:sp>
      <p:sp>
        <p:nvSpPr>
          <p:cNvPr id="24" name="Oval 23"/>
          <p:cNvSpPr/>
          <p:nvPr/>
        </p:nvSpPr>
        <p:spPr>
          <a:xfrm>
            <a:off x="3238500" y="1908810"/>
            <a:ext cx="577215" cy="504825"/>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2</a:t>
            </a:r>
            <a:endParaRPr lang="en-US" sz="2400" b="1"/>
          </a:p>
        </p:txBody>
      </p:sp>
      <p:sp>
        <p:nvSpPr>
          <p:cNvPr id="25" name="Oval 24"/>
          <p:cNvSpPr/>
          <p:nvPr/>
        </p:nvSpPr>
        <p:spPr>
          <a:xfrm>
            <a:off x="4508500" y="431355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5</a:t>
            </a:r>
            <a:endParaRPr lang="en-US" sz="2400" b="1"/>
          </a:p>
        </p:txBody>
      </p:sp>
      <p:sp>
        <p:nvSpPr>
          <p:cNvPr id="26" name="Oval 25"/>
          <p:cNvSpPr/>
          <p:nvPr/>
        </p:nvSpPr>
        <p:spPr>
          <a:xfrm>
            <a:off x="3238500" y="308927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8</a:t>
            </a:r>
            <a:endParaRPr lang="en-US" sz="2400" b="1"/>
          </a:p>
        </p:txBody>
      </p:sp>
      <p:sp>
        <p:nvSpPr>
          <p:cNvPr id="27" name="Oval 26"/>
          <p:cNvSpPr/>
          <p:nvPr/>
        </p:nvSpPr>
        <p:spPr>
          <a:xfrm>
            <a:off x="3238500" y="431292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6</a:t>
            </a:r>
            <a:endParaRPr lang="en-US" sz="2400" b="1"/>
          </a:p>
        </p:txBody>
      </p:sp>
      <p:sp>
        <p:nvSpPr>
          <p:cNvPr id="28" name="Oval 27"/>
          <p:cNvSpPr/>
          <p:nvPr/>
        </p:nvSpPr>
        <p:spPr>
          <a:xfrm>
            <a:off x="1968500" y="431292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7</a:t>
            </a:r>
            <a:endParaRPr lang="en-US" sz="2400" b="1"/>
          </a:p>
        </p:txBody>
      </p:sp>
      <p:sp>
        <p:nvSpPr>
          <p:cNvPr id="29" name="Oval 28"/>
          <p:cNvSpPr/>
          <p:nvPr/>
        </p:nvSpPr>
        <p:spPr>
          <a:xfrm>
            <a:off x="1968500" y="191516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1</a:t>
            </a:r>
            <a:endParaRPr lang="en-US" sz="2400" b="1"/>
          </a:p>
        </p:txBody>
      </p:sp>
      <p:cxnSp>
        <p:nvCxnSpPr>
          <p:cNvPr id="30" name="Straight Connector 29"/>
          <p:cNvCxnSpPr>
            <a:stCxn id="23" idx="7"/>
            <a:endCxn id="29" idx="3"/>
          </p:cNvCxnSpPr>
          <p:nvPr/>
        </p:nvCxnSpPr>
        <p:spPr>
          <a:xfrm flipV="1">
            <a:off x="1387475" y="2346325"/>
            <a:ext cx="665480" cy="81661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6"/>
            <a:endCxn id="24" idx="2"/>
          </p:cNvCxnSpPr>
          <p:nvPr/>
        </p:nvCxnSpPr>
        <p:spPr>
          <a:xfrm flipV="1">
            <a:off x="2545715" y="2161540"/>
            <a:ext cx="692785" cy="635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5"/>
            <a:endCxn id="28" idx="1"/>
          </p:cNvCxnSpPr>
          <p:nvPr/>
        </p:nvCxnSpPr>
        <p:spPr>
          <a:xfrm>
            <a:off x="1387475" y="3520440"/>
            <a:ext cx="665480" cy="8661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6"/>
            <a:endCxn id="27" idx="2"/>
          </p:cNvCxnSpPr>
          <p:nvPr/>
        </p:nvCxnSpPr>
        <p:spPr>
          <a:xfrm>
            <a:off x="2545715" y="4565650"/>
            <a:ext cx="69278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6"/>
            <a:endCxn id="25" idx="2"/>
          </p:cNvCxnSpPr>
          <p:nvPr/>
        </p:nvCxnSpPr>
        <p:spPr>
          <a:xfrm>
            <a:off x="3815715" y="4565650"/>
            <a:ext cx="692785" cy="63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23535" y="3089275"/>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4</a:t>
            </a:r>
            <a:endParaRPr lang="en-US" sz="2400" b="1"/>
          </a:p>
        </p:txBody>
      </p:sp>
      <p:cxnSp>
        <p:nvCxnSpPr>
          <p:cNvPr id="37" name="Straight Connector 36"/>
          <p:cNvCxnSpPr>
            <a:stCxn id="25" idx="7"/>
            <a:endCxn id="36" idx="4"/>
          </p:cNvCxnSpPr>
          <p:nvPr/>
        </p:nvCxnSpPr>
        <p:spPr>
          <a:xfrm flipV="1">
            <a:off x="5001260" y="3594100"/>
            <a:ext cx="711200" cy="79311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Text Box 45"/>
          <p:cNvSpPr txBox="1"/>
          <p:nvPr/>
        </p:nvSpPr>
        <p:spPr>
          <a:xfrm>
            <a:off x="981075" y="2690495"/>
            <a:ext cx="403860" cy="398780"/>
          </a:xfrm>
          <a:prstGeom prst="rect">
            <a:avLst/>
          </a:prstGeom>
          <a:noFill/>
        </p:spPr>
        <p:txBody>
          <a:bodyPr wrap="square" rtlCol="0">
            <a:spAutoFit/>
          </a:bodyPr>
          <a:p>
            <a:r>
              <a:rPr lang="en-US" sz="2000" b="1">
                <a:solidFill>
                  <a:schemeClr val="tx1"/>
                </a:solidFill>
              </a:rPr>
              <a:t>0</a:t>
            </a:r>
            <a:endParaRPr lang="en-US" sz="2000" b="1">
              <a:solidFill>
                <a:schemeClr val="tx1"/>
              </a:solidFill>
            </a:endParaRPr>
          </a:p>
        </p:txBody>
      </p:sp>
      <p:sp>
        <p:nvSpPr>
          <p:cNvPr id="47" name="Text Box 46"/>
          <p:cNvSpPr txBox="1"/>
          <p:nvPr/>
        </p:nvSpPr>
        <p:spPr>
          <a:xfrm>
            <a:off x="1968500" y="1448435"/>
            <a:ext cx="534035" cy="460375"/>
          </a:xfrm>
          <a:prstGeom prst="rect">
            <a:avLst/>
          </a:prstGeom>
          <a:noFill/>
        </p:spPr>
        <p:txBody>
          <a:bodyPr wrap="square" rtlCol="0">
            <a:spAutoFit/>
          </a:bodyPr>
          <a:p>
            <a:r>
              <a:rPr lang="en-US" sz="2400" b="1">
                <a:solidFill>
                  <a:srgbClr val="0070C0"/>
                </a:solidFill>
              </a:rPr>
              <a:t>4</a:t>
            </a:r>
            <a:endParaRPr lang="en-US" sz="2400" b="1">
              <a:solidFill>
                <a:srgbClr val="0070C0"/>
              </a:solidFill>
            </a:endParaRPr>
          </a:p>
        </p:txBody>
      </p:sp>
      <p:sp>
        <p:nvSpPr>
          <p:cNvPr id="48" name="Text Box 47"/>
          <p:cNvSpPr txBox="1"/>
          <p:nvPr/>
        </p:nvSpPr>
        <p:spPr>
          <a:xfrm>
            <a:off x="3238500" y="1510030"/>
            <a:ext cx="734695" cy="398780"/>
          </a:xfrm>
          <a:prstGeom prst="rect">
            <a:avLst/>
          </a:prstGeom>
          <a:noFill/>
        </p:spPr>
        <p:txBody>
          <a:bodyPr wrap="square" rtlCol="0">
            <a:spAutoFit/>
          </a:bodyPr>
          <a:p>
            <a:r>
              <a:rPr lang="en-US" sz="2000" b="1">
                <a:solidFill>
                  <a:srgbClr val="0070C0"/>
                </a:solidFill>
              </a:rPr>
              <a:t>12</a:t>
            </a:r>
            <a:endParaRPr lang="en-US" b="1">
              <a:solidFill>
                <a:srgbClr val="0070C0"/>
              </a:solidFill>
            </a:endParaRPr>
          </a:p>
        </p:txBody>
      </p:sp>
      <p:sp>
        <p:nvSpPr>
          <p:cNvPr id="52" name="Text Box 51"/>
          <p:cNvSpPr txBox="1"/>
          <p:nvPr/>
        </p:nvSpPr>
        <p:spPr>
          <a:xfrm>
            <a:off x="2748280" y="3089275"/>
            <a:ext cx="576580" cy="398780"/>
          </a:xfrm>
          <a:prstGeom prst="rect">
            <a:avLst/>
          </a:prstGeom>
          <a:noFill/>
        </p:spPr>
        <p:txBody>
          <a:bodyPr wrap="square" rtlCol="0">
            <a:spAutoFit/>
          </a:bodyPr>
          <a:p>
            <a:r>
              <a:rPr lang="en-US" sz="2000" b="1">
                <a:solidFill>
                  <a:srgbClr val="0070C0"/>
                </a:solidFill>
              </a:rPr>
              <a:t>14</a:t>
            </a:r>
            <a:endParaRPr lang="en-US" sz="2000" b="1">
              <a:solidFill>
                <a:srgbClr val="0070C0"/>
              </a:solidFill>
            </a:endParaRPr>
          </a:p>
        </p:txBody>
      </p:sp>
      <p:sp>
        <p:nvSpPr>
          <p:cNvPr id="53" name="Text Box 52"/>
          <p:cNvSpPr txBox="1"/>
          <p:nvPr/>
        </p:nvSpPr>
        <p:spPr>
          <a:xfrm>
            <a:off x="2062480" y="4818380"/>
            <a:ext cx="389255" cy="460375"/>
          </a:xfrm>
          <a:prstGeom prst="rect">
            <a:avLst/>
          </a:prstGeom>
          <a:noFill/>
        </p:spPr>
        <p:txBody>
          <a:bodyPr wrap="square" rtlCol="0">
            <a:spAutoFit/>
          </a:bodyPr>
          <a:p>
            <a:r>
              <a:rPr lang="en-US" sz="2400" b="1">
                <a:solidFill>
                  <a:srgbClr val="0070C0"/>
                </a:solidFill>
              </a:rPr>
              <a:t>8</a:t>
            </a:r>
            <a:endParaRPr lang="en-US" sz="2400" b="1">
              <a:solidFill>
                <a:srgbClr val="0070C0"/>
              </a:solidFill>
            </a:endParaRPr>
          </a:p>
        </p:txBody>
      </p:sp>
      <p:sp>
        <p:nvSpPr>
          <p:cNvPr id="54" name="Text Box 53"/>
          <p:cNvSpPr txBox="1"/>
          <p:nvPr/>
        </p:nvSpPr>
        <p:spPr>
          <a:xfrm>
            <a:off x="3324860" y="4818380"/>
            <a:ext cx="490855" cy="460375"/>
          </a:xfrm>
          <a:prstGeom prst="rect">
            <a:avLst/>
          </a:prstGeom>
          <a:noFill/>
        </p:spPr>
        <p:txBody>
          <a:bodyPr wrap="square" rtlCol="0">
            <a:spAutoFit/>
          </a:bodyPr>
          <a:p>
            <a:r>
              <a:rPr lang="en-US" sz="2400" b="1">
                <a:solidFill>
                  <a:srgbClr val="0070C0"/>
                </a:solidFill>
              </a:rPr>
              <a:t>9</a:t>
            </a:r>
            <a:endParaRPr lang="en-US" sz="2400" b="1">
              <a:solidFill>
                <a:srgbClr val="0070C0"/>
              </a:solidFill>
            </a:endParaRPr>
          </a:p>
        </p:txBody>
      </p:sp>
      <p:sp>
        <p:nvSpPr>
          <p:cNvPr id="55" name="Text Box 54"/>
          <p:cNvSpPr txBox="1"/>
          <p:nvPr/>
        </p:nvSpPr>
        <p:spPr>
          <a:xfrm>
            <a:off x="4508500" y="4817745"/>
            <a:ext cx="627380" cy="460375"/>
          </a:xfrm>
          <a:prstGeom prst="rect">
            <a:avLst/>
          </a:prstGeom>
          <a:noFill/>
        </p:spPr>
        <p:txBody>
          <a:bodyPr wrap="none" rtlCol="0">
            <a:spAutoFit/>
          </a:bodyPr>
          <a:p>
            <a:r>
              <a:rPr lang="en-US" sz="2400" b="1">
                <a:solidFill>
                  <a:srgbClr val="0070C0"/>
                </a:solidFill>
              </a:rPr>
              <a:t>11</a:t>
            </a:r>
            <a:endParaRPr lang="en-US" sz="2400" b="1">
              <a:solidFill>
                <a:srgbClr val="0070C0"/>
              </a:solidFill>
            </a:endParaRPr>
          </a:p>
        </p:txBody>
      </p:sp>
      <p:sp>
        <p:nvSpPr>
          <p:cNvPr id="56" name="Text Box 55"/>
          <p:cNvSpPr txBox="1"/>
          <p:nvPr/>
        </p:nvSpPr>
        <p:spPr>
          <a:xfrm>
            <a:off x="5644515" y="2659380"/>
            <a:ext cx="627380" cy="460375"/>
          </a:xfrm>
          <a:prstGeom prst="rect">
            <a:avLst/>
          </a:prstGeom>
          <a:noFill/>
        </p:spPr>
        <p:txBody>
          <a:bodyPr wrap="none" rtlCol="0">
            <a:spAutoFit/>
          </a:bodyPr>
          <a:p>
            <a:r>
              <a:rPr lang="en-US" sz="2400" b="1">
                <a:solidFill>
                  <a:srgbClr val="0070C0"/>
                </a:solidFill>
              </a:rPr>
              <a:t>21</a:t>
            </a:r>
            <a:endParaRPr lang="en-US" sz="2400" b="1">
              <a:solidFill>
                <a:srgbClr val="0070C0"/>
              </a:solidFill>
            </a:endParaRPr>
          </a:p>
        </p:txBody>
      </p:sp>
      <p:sp>
        <p:nvSpPr>
          <p:cNvPr id="64" name="Oval 63"/>
          <p:cNvSpPr/>
          <p:nvPr/>
        </p:nvSpPr>
        <p:spPr>
          <a:xfrm>
            <a:off x="4508500" y="1908810"/>
            <a:ext cx="577215" cy="50482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3</a:t>
            </a:r>
            <a:endParaRPr lang="en-US" sz="2400" b="1"/>
          </a:p>
        </p:txBody>
      </p:sp>
      <p:sp>
        <p:nvSpPr>
          <p:cNvPr id="66" name="Text Box 65"/>
          <p:cNvSpPr txBox="1"/>
          <p:nvPr/>
        </p:nvSpPr>
        <p:spPr>
          <a:xfrm>
            <a:off x="4483735" y="1516380"/>
            <a:ext cx="627380" cy="460375"/>
          </a:xfrm>
          <a:prstGeom prst="rect">
            <a:avLst/>
          </a:prstGeom>
          <a:noFill/>
        </p:spPr>
        <p:txBody>
          <a:bodyPr wrap="none" rtlCol="0">
            <a:spAutoFit/>
          </a:bodyPr>
          <a:p>
            <a:r>
              <a:rPr lang="en-US" sz="2400" b="1">
                <a:solidFill>
                  <a:srgbClr val="0070C0"/>
                </a:solidFill>
              </a:rPr>
              <a:t>19</a:t>
            </a:r>
            <a:endParaRPr lang="en-US" sz="2400" b="1">
              <a:solidFill>
                <a:srgbClr val="0070C0"/>
              </a:solidFill>
            </a:endParaRPr>
          </a:p>
        </p:txBody>
      </p:sp>
      <p:cxnSp>
        <p:nvCxnSpPr>
          <p:cNvPr id="4" name="Straight Connector 3"/>
          <p:cNvCxnSpPr>
            <a:stCxn id="24" idx="4"/>
            <a:endCxn id="26" idx="0"/>
          </p:cNvCxnSpPr>
          <p:nvPr/>
        </p:nvCxnSpPr>
        <p:spPr>
          <a:xfrm>
            <a:off x="3527425" y="2413635"/>
            <a:ext cx="0" cy="6756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24" idx="6"/>
            <a:endCxn id="64" idx="2"/>
          </p:cNvCxnSpPr>
          <p:nvPr/>
        </p:nvCxnSpPr>
        <p:spPr>
          <a:xfrm>
            <a:off x="3815715" y="2161540"/>
            <a:ext cx="69278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p:nvPr/>
        </p:nvGraphicFramePr>
        <p:xfrm>
          <a:off x="6442075" y="1448435"/>
          <a:ext cx="4882515" cy="4156710"/>
        </p:xfrm>
        <a:graphic>
          <a:graphicData uri="http://schemas.openxmlformats.org/drawingml/2006/table">
            <a:tbl>
              <a:tblPr firstRow="1" bandRow="1">
                <a:tableStyleId>{5C22544A-7EE6-4342-B048-85BDC9FD1C3A}</a:tableStyleId>
              </a:tblPr>
              <a:tblGrid>
                <a:gridCol w="1670685"/>
                <a:gridCol w="3211830"/>
              </a:tblGrid>
              <a:tr h="426720">
                <a:tc>
                  <a:txBody>
                    <a:bodyPr/>
                    <a:p>
                      <a:pPr algn="ctr">
                        <a:buNone/>
                      </a:pPr>
                      <a:r>
                        <a:rPr lang="en-US" sz="2400">
                          <a:latin typeface="Times New Roman" panose="02020603050405020304" charset="0"/>
                          <a:cs typeface="Times New Roman" panose="02020603050405020304" charset="0"/>
                        </a:rPr>
                        <a:t>NODE</a:t>
                      </a:r>
                      <a:endParaRPr lang="en-US" sz="2400">
                        <a:latin typeface="Times New Roman" panose="02020603050405020304" charset="0"/>
                        <a:cs typeface="Times New Roman" panose="02020603050405020304" charset="0"/>
                      </a:endParaRPr>
                    </a:p>
                  </a:txBody>
                  <a:tcPr/>
                </a:tc>
                <a:tc>
                  <a:txBody>
                    <a:bodyPr/>
                    <a:p>
                      <a:pPr algn="ctr">
                        <a:buNone/>
                      </a:pPr>
                      <a:r>
                        <a:rPr lang="en-US" sz="2000">
                          <a:latin typeface="Times New Roman" panose="02020603050405020304" charset="0"/>
                          <a:cs typeface="Times New Roman" panose="02020603050405020304" charset="0"/>
                        </a:rPr>
                        <a:t>MIN DIST FROM </a:t>
                      </a:r>
                      <a:r>
                        <a:rPr lang="en-US" sz="2000">
                          <a:solidFill>
                            <a:srgbClr val="FF0000"/>
                          </a:solidFill>
                          <a:latin typeface="Times New Roman" panose="02020603050405020304" charset="0"/>
                          <a:cs typeface="Times New Roman" panose="02020603050405020304" charset="0"/>
                        </a:rPr>
                        <a:t>SRC</a:t>
                      </a:r>
                      <a:r>
                        <a:rPr lang="en-US" sz="1800">
                          <a:solidFill>
                            <a:srgbClr val="FF0000"/>
                          </a:solidFill>
                          <a:latin typeface="Times New Roman" panose="02020603050405020304" charset="0"/>
                          <a:cs typeface="Times New Roman" panose="02020603050405020304" charset="0"/>
                        </a:rPr>
                        <a:t> </a:t>
                      </a:r>
                      <a:r>
                        <a:rPr lang="en-US" sz="2400">
                          <a:solidFill>
                            <a:schemeClr val="tx2"/>
                          </a:solidFill>
                          <a:latin typeface="Times New Roman" panose="02020603050405020304" charset="0"/>
                          <a:cs typeface="Times New Roman" panose="02020603050405020304" charset="0"/>
                        </a:rPr>
                        <a:t>0</a:t>
                      </a:r>
                      <a:endParaRPr lang="en-US" sz="2400">
                        <a:solidFill>
                          <a:schemeClr val="tx2"/>
                        </a:solidFill>
                        <a:latin typeface="Times New Roman" panose="02020603050405020304" charset="0"/>
                        <a:cs typeface="Times New Roman" panose="02020603050405020304" charset="0"/>
                      </a:endParaRPr>
                    </a:p>
                  </a:txBody>
                  <a:tcPr/>
                </a:tc>
              </a:tr>
              <a:tr h="411480">
                <a:tc>
                  <a:txBody>
                    <a:bodyPr/>
                    <a:p>
                      <a:pPr algn="ctr">
                        <a:buNone/>
                      </a:pPr>
                      <a:r>
                        <a:rPr lang="en-US" sz="2000" b="1">
                          <a:latin typeface="Calibri" panose="020F0502020204030204" charset="0"/>
                          <a:cs typeface="Calibri" panose="020F0502020204030204" charset="0"/>
                        </a:rPr>
                        <a:t>0</a:t>
                      </a:r>
                      <a:endParaRPr lang="en-US" sz="2000" b="1">
                        <a:latin typeface="Calibri" panose="020F0502020204030204" charset="0"/>
                        <a:cs typeface="Calibri" panose="020F0502020204030204" charset="0"/>
                      </a:endParaRPr>
                    </a:p>
                  </a:txBody>
                  <a:tcPr/>
                </a:tc>
                <a:tc>
                  <a:txBody>
                    <a:bodyPr/>
                    <a:p>
                      <a:pPr algn="ctr">
                        <a:buNone/>
                      </a:pPr>
                      <a:r>
                        <a:rPr lang="en-US" b="1"/>
                        <a:t>0</a:t>
                      </a:r>
                      <a:endParaRPr lang="en-US" b="1"/>
                    </a:p>
                  </a:txBody>
                  <a:tcPr/>
                </a:tc>
              </a:tr>
              <a:tr h="410210">
                <a:tc>
                  <a:txBody>
                    <a:bodyPr/>
                    <a:p>
                      <a:pPr algn="ctr">
                        <a:buNone/>
                      </a:pPr>
                      <a:r>
                        <a:rPr lang="en-US" b="1"/>
                        <a:t>1</a:t>
                      </a:r>
                      <a:endParaRPr lang="en-US" b="1"/>
                    </a:p>
                  </a:txBody>
                  <a:tcPr/>
                </a:tc>
                <a:tc>
                  <a:txBody>
                    <a:bodyPr/>
                    <a:p>
                      <a:pPr algn="ctr">
                        <a:buNone/>
                      </a:pPr>
                      <a:r>
                        <a:rPr lang="en-US" b="1"/>
                        <a:t>4</a:t>
                      </a:r>
                      <a:endParaRPr lang="en-US" b="1"/>
                    </a:p>
                  </a:txBody>
                  <a:tcPr/>
                </a:tc>
              </a:tr>
              <a:tr h="411480">
                <a:tc>
                  <a:txBody>
                    <a:bodyPr/>
                    <a:p>
                      <a:pPr algn="ctr">
                        <a:buNone/>
                      </a:pPr>
                      <a:r>
                        <a:rPr lang="en-US" b="1"/>
                        <a:t>2</a:t>
                      </a:r>
                      <a:endParaRPr lang="en-US" b="1"/>
                    </a:p>
                  </a:txBody>
                  <a:tcPr/>
                </a:tc>
                <a:tc>
                  <a:txBody>
                    <a:bodyPr/>
                    <a:p>
                      <a:pPr algn="ctr">
                        <a:buNone/>
                      </a:pPr>
                      <a:r>
                        <a:rPr lang="en-US" b="1"/>
                        <a:t>12</a:t>
                      </a:r>
                      <a:endParaRPr lang="en-US" b="1"/>
                    </a:p>
                  </a:txBody>
                  <a:tcPr/>
                </a:tc>
              </a:tr>
              <a:tr h="411480">
                <a:tc>
                  <a:txBody>
                    <a:bodyPr/>
                    <a:p>
                      <a:pPr algn="ctr">
                        <a:buNone/>
                      </a:pPr>
                      <a:r>
                        <a:rPr lang="en-US" b="1"/>
                        <a:t>3</a:t>
                      </a:r>
                      <a:endParaRPr lang="en-US" b="1"/>
                    </a:p>
                  </a:txBody>
                  <a:tcPr/>
                </a:tc>
                <a:tc>
                  <a:txBody>
                    <a:bodyPr/>
                    <a:p>
                      <a:pPr algn="ctr">
                        <a:buNone/>
                      </a:pPr>
                      <a:r>
                        <a:rPr lang="en-US" b="1"/>
                        <a:t>19</a:t>
                      </a:r>
                      <a:endParaRPr lang="en-US" b="1"/>
                    </a:p>
                  </a:txBody>
                  <a:tcPr/>
                </a:tc>
              </a:tr>
              <a:tr h="410210">
                <a:tc>
                  <a:txBody>
                    <a:bodyPr/>
                    <a:p>
                      <a:pPr algn="ctr">
                        <a:buNone/>
                      </a:pPr>
                      <a:r>
                        <a:rPr lang="en-US" b="1"/>
                        <a:t>4</a:t>
                      </a:r>
                      <a:endParaRPr lang="en-US" b="1"/>
                    </a:p>
                  </a:txBody>
                  <a:tcPr/>
                </a:tc>
                <a:tc>
                  <a:txBody>
                    <a:bodyPr/>
                    <a:p>
                      <a:pPr algn="ctr">
                        <a:buNone/>
                      </a:pPr>
                      <a:r>
                        <a:rPr lang="en-US" b="1"/>
                        <a:t>21</a:t>
                      </a:r>
                      <a:endParaRPr lang="en-US" b="1"/>
                    </a:p>
                  </a:txBody>
                  <a:tcPr/>
                </a:tc>
              </a:tr>
              <a:tr h="411480">
                <a:tc>
                  <a:txBody>
                    <a:bodyPr/>
                    <a:p>
                      <a:pPr algn="ctr">
                        <a:buNone/>
                      </a:pPr>
                      <a:r>
                        <a:rPr lang="en-US" b="1"/>
                        <a:t>5</a:t>
                      </a:r>
                      <a:endParaRPr lang="en-US" b="1"/>
                    </a:p>
                  </a:txBody>
                  <a:tcPr/>
                </a:tc>
                <a:tc>
                  <a:txBody>
                    <a:bodyPr/>
                    <a:p>
                      <a:pPr algn="ctr">
                        <a:buNone/>
                      </a:pPr>
                      <a:r>
                        <a:rPr lang="en-US" b="1"/>
                        <a:t>11</a:t>
                      </a:r>
                      <a:endParaRPr lang="en-US" b="1"/>
                    </a:p>
                  </a:txBody>
                  <a:tcPr/>
                </a:tc>
              </a:tr>
              <a:tr h="411480">
                <a:tc>
                  <a:txBody>
                    <a:bodyPr/>
                    <a:p>
                      <a:pPr algn="ctr">
                        <a:buNone/>
                      </a:pPr>
                      <a:r>
                        <a:rPr lang="en-US" b="1"/>
                        <a:t>6</a:t>
                      </a:r>
                      <a:endParaRPr lang="en-US" b="1"/>
                    </a:p>
                  </a:txBody>
                  <a:tcPr/>
                </a:tc>
                <a:tc>
                  <a:txBody>
                    <a:bodyPr/>
                    <a:p>
                      <a:pPr algn="ctr">
                        <a:buNone/>
                      </a:pPr>
                      <a:r>
                        <a:rPr lang="en-US" b="1"/>
                        <a:t>9</a:t>
                      </a:r>
                      <a:endParaRPr lang="en-US" b="1"/>
                    </a:p>
                  </a:txBody>
                  <a:tcPr/>
                </a:tc>
              </a:tr>
              <a:tr h="410210">
                <a:tc>
                  <a:txBody>
                    <a:bodyPr/>
                    <a:p>
                      <a:pPr algn="ctr">
                        <a:buNone/>
                      </a:pPr>
                      <a:r>
                        <a:rPr lang="en-US" b="1"/>
                        <a:t>7</a:t>
                      </a:r>
                      <a:endParaRPr lang="en-US" b="1"/>
                    </a:p>
                  </a:txBody>
                  <a:tcPr/>
                </a:tc>
                <a:tc>
                  <a:txBody>
                    <a:bodyPr/>
                    <a:p>
                      <a:pPr algn="ctr">
                        <a:buNone/>
                      </a:pPr>
                      <a:r>
                        <a:rPr lang="en-US" b="1"/>
                        <a:t>8</a:t>
                      </a:r>
                      <a:endParaRPr lang="en-US" b="1"/>
                    </a:p>
                  </a:txBody>
                  <a:tcPr/>
                </a:tc>
              </a:tr>
              <a:tr h="411480">
                <a:tc>
                  <a:txBody>
                    <a:bodyPr/>
                    <a:p>
                      <a:pPr algn="ctr">
                        <a:buNone/>
                      </a:pPr>
                      <a:r>
                        <a:rPr lang="en-US" b="1"/>
                        <a:t>8</a:t>
                      </a:r>
                      <a:endParaRPr lang="en-US" b="1"/>
                    </a:p>
                  </a:txBody>
                  <a:tcPr/>
                </a:tc>
                <a:tc>
                  <a:txBody>
                    <a:bodyPr/>
                    <a:p>
                      <a:pPr algn="ctr">
                        <a:buNone/>
                      </a:pPr>
                      <a:r>
                        <a:rPr lang="en-US" b="1"/>
                        <a:t>14                              </a:t>
                      </a:r>
                      <a:endParaRPr lang="en-US" b="1"/>
                    </a:p>
                  </a:txBody>
                  <a:tcPr/>
                </a:tc>
              </a:tr>
            </a:tbl>
          </a:graphicData>
        </a:graphic>
      </p:graphicFrame>
      <p:sp>
        <p:nvSpPr>
          <p:cNvPr id="18" name="Text Box 17"/>
          <p:cNvSpPr txBox="1"/>
          <p:nvPr/>
        </p:nvSpPr>
        <p:spPr>
          <a:xfrm>
            <a:off x="817880" y="3600450"/>
            <a:ext cx="591820" cy="460375"/>
          </a:xfrm>
          <a:prstGeom prst="rect">
            <a:avLst/>
          </a:prstGeom>
          <a:noFill/>
        </p:spPr>
        <p:txBody>
          <a:bodyPr wrap="square" rtlCol="0">
            <a:spAutoFit/>
          </a:bodyPr>
          <a:p>
            <a:r>
              <a:rPr lang="en-US" sz="2400">
                <a:highlight>
                  <a:srgbClr val="FFFF00"/>
                </a:highlight>
                <a:latin typeface="Times New Roman" panose="02020603050405020304" charset="0"/>
                <a:cs typeface="Times New Roman" panose="02020603050405020304" charset="0"/>
              </a:rPr>
              <a:t>src</a:t>
            </a:r>
            <a:endParaRPr lang="en-US" sz="2400">
              <a:highlight>
                <a:srgbClr val="FFFF00"/>
              </a:highlight>
              <a:latin typeface="Times New Roman" panose="02020603050405020304" charset="0"/>
              <a:cs typeface="Times New Roman" panose="02020603050405020304" charset="0"/>
            </a:endParaRPr>
          </a:p>
        </p:txBody>
      </p:sp>
      <p:sp>
        <p:nvSpPr>
          <p:cNvPr id="3" name="Text Box 2"/>
          <p:cNvSpPr txBox="1"/>
          <p:nvPr/>
        </p:nvSpPr>
        <p:spPr>
          <a:xfrm>
            <a:off x="817880" y="796925"/>
            <a:ext cx="4725035" cy="460375"/>
          </a:xfrm>
          <a:prstGeom prst="rect">
            <a:avLst/>
          </a:prstGeom>
          <a:noFill/>
        </p:spPr>
        <p:txBody>
          <a:bodyPr wrap="square" rtlCol="0">
            <a:sp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So Finally Visited all the Nodes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17245" y="705485"/>
            <a:ext cx="9899015" cy="1568450"/>
          </a:xfrm>
          <a:prstGeom prst="rect">
            <a:avLst/>
          </a:prstGeom>
          <a:noFill/>
        </p:spPr>
        <p:txBody>
          <a:bodyPr wrap="square" rtlCol="0">
            <a:spAutoFit/>
          </a:bodyPr>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But Dijkstra Algorithms Fails in Negative edges of Graph.</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That’s why we need to Modify.</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indent="0">
              <a:buNone/>
            </a:pPr>
            <a:r>
              <a:rPr lang="en-US" sz="2400" b="1">
                <a:latin typeface="Times New Roman" panose="02020603050405020304" charset="0"/>
                <a:cs typeface="Times New Roman" panose="02020603050405020304" charset="0"/>
              </a:rPr>
              <a:t>EXAMPLE :-</a:t>
            </a:r>
            <a:endParaRPr lang="en-US" sz="2400" b="1">
              <a:latin typeface="Times New Roman" panose="02020603050405020304" charset="0"/>
              <a:cs typeface="Times New Roman" panose="02020603050405020304" charset="0"/>
            </a:endParaRPr>
          </a:p>
        </p:txBody>
      </p:sp>
      <p:sp>
        <p:nvSpPr>
          <p:cNvPr id="3" name="Oval 2"/>
          <p:cNvSpPr/>
          <p:nvPr/>
        </p:nvSpPr>
        <p:spPr>
          <a:xfrm>
            <a:off x="1725930" y="256222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0</a:t>
            </a:r>
            <a:endParaRPr lang="en-US" sz="2800" b="1"/>
          </a:p>
        </p:txBody>
      </p:sp>
      <p:sp>
        <p:nvSpPr>
          <p:cNvPr id="4" name="Oval 3"/>
          <p:cNvSpPr/>
          <p:nvPr/>
        </p:nvSpPr>
        <p:spPr>
          <a:xfrm>
            <a:off x="3827145" y="405447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2</a:t>
            </a:r>
            <a:endParaRPr lang="en-US" sz="2800" b="1"/>
          </a:p>
        </p:txBody>
      </p:sp>
      <p:sp>
        <p:nvSpPr>
          <p:cNvPr id="5" name="Oval 4"/>
          <p:cNvSpPr/>
          <p:nvPr/>
        </p:nvSpPr>
        <p:spPr>
          <a:xfrm>
            <a:off x="3827145" y="256222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1</a:t>
            </a:r>
            <a:endParaRPr lang="en-US" sz="3200" b="1"/>
          </a:p>
        </p:txBody>
      </p:sp>
      <p:sp>
        <p:nvSpPr>
          <p:cNvPr id="6" name="Oval 5"/>
          <p:cNvSpPr/>
          <p:nvPr/>
        </p:nvSpPr>
        <p:spPr>
          <a:xfrm>
            <a:off x="1725930" y="405447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3</a:t>
            </a:r>
            <a:endParaRPr lang="en-US" sz="2800" b="1"/>
          </a:p>
        </p:txBody>
      </p:sp>
      <p:cxnSp>
        <p:nvCxnSpPr>
          <p:cNvPr id="7" name="Straight Arrow Connector 6"/>
          <p:cNvCxnSpPr>
            <a:stCxn id="3" idx="6"/>
            <a:endCxn id="5" idx="2"/>
          </p:cNvCxnSpPr>
          <p:nvPr/>
        </p:nvCxnSpPr>
        <p:spPr>
          <a:xfrm>
            <a:off x="2404110" y="2887345"/>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4"/>
            <a:endCxn id="6" idx="0"/>
          </p:cNvCxnSpPr>
          <p:nvPr/>
        </p:nvCxnSpPr>
        <p:spPr>
          <a:xfrm>
            <a:off x="2065020" y="3211830"/>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4" idx="2"/>
          </p:cNvCxnSpPr>
          <p:nvPr/>
        </p:nvCxnSpPr>
        <p:spPr>
          <a:xfrm>
            <a:off x="2404110" y="4379595"/>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0"/>
            <a:endCxn id="5" idx="4"/>
          </p:cNvCxnSpPr>
          <p:nvPr/>
        </p:nvCxnSpPr>
        <p:spPr>
          <a:xfrm flipV="1">
            <a:off x="4166235" y="3211830"/>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2834640" y="2426970"/>
            <a:ext cx="562610" cy="460375"/>
          </a:xfrm>
          <a:prstGeom prst="rect">
            <a:avLst/>
          </a:prstGeom>
          <a:noFill/>
        </p:spPr>
        <p:txBody>
          <a:bodyPr wrap="square" rtlCol="0">
            <a:spAutoFit/>
          </a:bodyPr>
          <a:p>
            <a:r>
              <a:rPr lang="en-US" sz="2400" b="1"/>
              <a:t>3</a:t>
            </a:r>
            <a:endParaRPr lang="en-US" sz="2400" b="1"/>
          </a:p>
        </p:txBody>
      </p:sp>
      <p:sp>
        <p:nvSpPr>
          <p:cNvPr id="13" name="Text Box 12"/>
          <p:cNvSpPr txBox="1"/>
          <p:nvPr/>
        </p:nvSpPr>
        <p:spPr>
          <a:xfrm>
            <a:off x="2819400" y="4379595"/>
            <a:ext cx="591820" cy="521970"/>
          </a:xfrm>
          <a:prstGeom prst="rect">
            <a:avLst/>
          </a:prstGeom>
          <a:noFill/>
        </p:spPr>
        <p:txBody>
          <a:bodyPr wrap="square" rtlCol="0">
            <a:spAutoFit/>
          </a:bodyPr>
          <a:p>
            <a:r>
              <a:rPr lang="en-US" sz="2800" b="1"/>
              <a:t>2</a:t>
            </a:r>
            <a:endParaRPr lang="en-US" sz="2800" b="1"/>
          </a:p>
        </p:txBody>
      </p:sp>
      <p:sp>
        <p:nvSpPr>
          <p:cNvPr id="14" name="Text Box 13"/>
          <p:cNvSpPr txBox="1"/>
          <p:nvPr/>
        </p:nvSpPr>
        <p:spPr>
          <a:xfrm>
            <a:off x="1473200" y="3371850"/>
            <a:ext cx="591820" cy="521970"/>
          </a:xfrm>
          <a:prstGeom prst="rect">
            <a:avLst/>
          </a:prstGeom>
          <a:noFill/>
        </p:spPr>
        <p:txBody>
          <a:bodyPr wrap="square" rtlCol="0">
            <a:spAutoFit/>
          </a:bodyPr>
          <a:p>
            <a:r>
              <a:rPr lang="en-US" sz="2800" b="1"/>
              <a:t>5</a:t>
            </a:r>
            <a:endParaRPr lang="en-US" sz="2800" b="1"/>
          </a:p>
        </p:txBody>
      </p:sp>
      <p:sp>
        <p:nvSpPr>
          <p:cNvPr id="15" name="Text Box 14"/>
          <p:cNvSpPr txBox="1"/>
          <p:nvPr/>
        </p:nvSpPr>
        <p:spPr>
          <a:xfrm>
            <a:off x="4079240" y="3500120"/>
            <a:ext cx="893445" cy="460375"/>
          </a:xfrm>
          <a:prstGeom prst="rect">
            <a:avLst/>
          </a:prstGeom>
          <a:noFill/>
        </p:spPr>
        <p:txBody>
          <a:bodyPr wrap="square" rtlCol="0">
            <a:spAutoFit/>
          </a:bodyPr>
          <a:p>
            <a:r>
              <a:rPr lang="en-US" sz="2400" b="1"/>
              <a:t>-10</a:t>
            </a:r>
            <a:endParaRPr lang="en-US" sz="2400" b="1"/>
          </a:p>
        </p:txBody>
      </p:sp>
      <p:sp>
        <p:nvSpPr>
          <p:cNvPr id="16" name="Text Box 15"/>
          <p:cNvSpPr txBox="1"/>
          <p:nvPr/>
        </p:nvSpPr>
        <p:spPr>
          <a:xfrm>
            <a:off x="1394460" y="2345690"/>
            <a:ext cx="671195" cy="398780"/>
          </a:xfrm>
          <a:prstGeom prst="rect">
            <a:avLst/>
          </a:prstGeom>
          <a:noFill/>
        </p:spPr>
        <p:txBody>
          <a:bodyPr wrap="square" rtlCol="0">
            <a:spAutoFit/>
          </a:bodyPr>
          <a:p>
            <a:r>
              <a:rPr lang="en-US" sz="2000" b="1">
                <a:highlight>
                  <a:srgbClr val="FFFF00"/>
                </a:highlight>
              </a:rPr>
              <a:t>src</a:t>
            </a:r>
            <a:endParaRPr lang="en-US" sz="2000" b="1">
              <a:highlight>
                <a:srgbClr val="FFFF00"/>
              </a:highlight>
            </a:endParaRPr>
          </a:p>
        </p:txBody>
      </p:sp>
      <p:graphicFrame>
        <p:nvGraphicFramePr>
          <p:cNvPr id="17" name="Table 16"/>
          <p:cNvGraphicFramePr/>
          <p:nvPr/>
        </p:nvGraphicFramePr>
        <p:xfrm>
          <a:off x="5569585" y="2474595"/>
          <a:ext cx="5440680" cy="2686050"/>
        </p:xfrm>
        <a:graphic>
          <a:graphicData uri="http://schemas.openxmlformats.org/drawingml/2006/table">
            <a:tbl>
              <a:tblPr firstRow="1" bandRow="1">
                <a:tableStyleId>{5C22544A-7EE6-4342-B048-85BDC9FD1C3A}</a:tableStyleId>
              </a:tblPr>
              <a:tblGrid>
                <a:gridCol w="1178560"/>
                <a:gridCol w="2073910"/>
                <a:gridCol w="2188210"/>
              </a:tblGrid>
              <a:tr h="537210">
                <a:tc>
                  <a:txBody>
                    <a:bodyPr/>
                    <a:p>
                      <a:pPr algn="ctr">
                        <a:buNone/>
                      </a:pPr>
                      <a:r>
                        <a:rPr lang="en-US"/>
                        <a:t>NODE</a:t>
                      </a:r>
                      <a:endParaRPr lang="en-US"/>
                    </a:p>
                  </a:txBody>
                  <a:tcPr/>
                </a:tc>
                <a:tc>
                  <a:txBody>
                    <a:bodyPr/>
                    <a:p>
                      <a:pPr algn="ctr">
                        <a:buNone/>
                      </a:pPr>
                      <a:r>
                        <a:rPr lang="en-US"/>
                        <a:t>OUTPUT</a:t>
                      </a:r>
                      <a:endParaRPr lang="en-US"/>
                    </a:p>
                  </a:txBody>
                  <a:tcPr/>
                </a:tc>
                <a:tc>
                  <a:txBody>
                    <a:bodyPr/>
                    <a:p>
                      <a:pPr algn="ctr">
                        <a:buNone/>
                      </a:pPr>
                      <a:r>
                        <a:rPr lang="en-US"/>
                        <a:t>EXPECTED</a:t>
                      </a:r>
                      <a:endParaRPr lang="en-US"/>
                    </a:p>
                  </a:txBody>
                  <a:tcPr/>
                </a:tc>
              </a:tr>
              <a:tr h="537210">
                <a:tc>
                  <a:txBody>
                    <a:bodyPr/>
                    <a:p>
                      <a:pPr algn="ctr">
                        <a:buNone/>
                      </a:pPr>
                      <a:r>
                        <a:rPr lang="en-US" sz="2400" b="1"/>
                        <a:t>0</a:t>
                      </a:r>
                      <a:endParaRPr lang="en-US" sz="2400" b="1"/>
                    </a:p>
                  </a:txBody>
                  <a:tcPr/>
                </a:tc>
                <a:tc>
                  <a:txBody>
                    <a:bodyPr/>
                    <a:p>
                      <a:pPr algn="ctr">
                        <a:buNone/>
                      </a:pPr>
                      <a:r>
                        <a:rPr lang="en-US" sz="2400" b="1"/>
                        <a:t>0</a:t>
                      </a:r>
                      <a:endParaRPr lang="en-US" sz="2400" b="1"/>
                    </a:p>
                  </a:txBody>
                  <a:tcPr/>
                </a:tc>
                <a:tc>
                  <a:txBody>
                    <a:bodyPr/>
                    <a:p>
                      <a:pPr algn="ctr">
                        <a:buNone/>
                      </a:pPr>
                      <a:r>
                        <a:rPr lang="en-US" sz="2400" b="1"/>
                        <a:t>0</a:t>
                      </a:r>
                      <a:endParaRPr lang="en-US" sz="2400" b="1"/>
                    </a:p>
                  </a:txBody>
                  <a:tcPr/>
                </a:tc>
              </a:tr>
              <a:tr h="537210">
                <a:tc>
                  <a:txBody>
                    <a:bodyPr/>
                    <a:p>
                      <a:pPr algn="ctr">
                        <a:buNone/>
                      </a:pPr>
                      <a:r>
                        <a:rPr lang="en-US" sz="2400" b="1"/>
                        <a:t>1</a:t>
                      </a:r>
                      <a:endParaRPr lang="en-US" sz="2400" b="1"/>
                    </a:p>
                  </a:txBody>
                  <a:tcPr/>
                </a:tc>
                <a:tc>
                  <a:txBody>
                    <a:bodyPr/>
                    <a:p>
                      <a:pPr algn="ctr">
                        <a:buNone/>
                      </a:pPr>
                      <a:r>
                        <a:rPr lang="en-US" sz="2400" b="1"/>
                        <a:t>3</a:t>
                      </a:r>
                      <a:endParaRPr lang="en-US" sz="2400" b="1"/>
                    </a:p>
                  </a:txBody>
                  <a:tcPr/>
                </a:tc>
                <a:tc>
                  <a:txBody>
                    <a:bodyPr/>
                    <a:p>
                      <a:pPr algn="ctr">
                        <a:buNone/>
                      </a:pPr>
                      <a:r>
                        <a:rPr lang="en-US" sz="2400" b="1"/>
                        <a:t>-3</a:t>
                      </a:r>
                      <a:endParaRPr lang="en-US" sz="2400" b="1"/>
                    </a:p>
                  </a:txBody>
                  <a:tcPr/>
                </a:tc>
              </a:tr>
              <a:tr h="537210">
                <a:tc>
                  <a:txBody>
                    <a:bodyPr/>
                    <a:p>
                      <a:pPr algn="ctr">
                        <a:buNone/>
                      </a:pPr>
                      <a:r>
                        <a:rPr lang="en-US" sz="2400" b="1"/>
                        <a:t>2</a:t>
                      </a:r>
                      <a:endParaRPr lang="en-US" sz="2400" b="1"/>
                    </a:p>
                  </a:txBody>
                  <a:tcPr/>
                </a:tc>
                <a:tc>
                  <a:txBody>
                    <a:bodyPr/>
                    <a:p>
                      <a:pPr algn="ctr">
                        <a:buNone/>
                      </a:pPr>
                      <a:r>
                        <a:rPr lang="en-US" sz="2400" b="1"/>
                        <a:t>7</a:t>
                      </a:r>
                      <a:endParaRPr lang="en-US" sz="2400" b="1"/>
                    </a:p>
                  </a:txBody>
                  <a:tcPr/>
                </a:tc>
                <a:tc>
                  <a:txBody>
                    <a:bodyPr/>
                    <a:p>
                      <a:pPr algn="ctr">
                        <a:buNone/>
                      </a:pPr>
                      <a:r>
                        <a:rPr lang="en-US" sz="2400" b="1"/>
                        <a:t>7</a:t>
                      </a:r>
                      <a:endParaRPr lang="en-US" sz="2400" b="1"/>
                    </a:p>
                  </a:txBody>
                  <a:tcPr/>
                </a:tc>
              </a:tr>
              <a:tr h="537210">
                <a:tc>
                  <a:txBody>
                    <a:bodyPr/>
                    <a:p>
                      <a:pPr algn="ctr">
                        <a:buNone/>
                      </a:pPr>
                      <a:r>
                        <a:rPr lang="en-US" sz="2400" b="1"/>
                        <a:t>3</a:t>
                      </a:r>
                      <a:endParaRPr lang="en-US" sz="2400" b="1"/>
                    </a:p>
                  </a:txBody>
                  <a:tcPr/>
                </a:tc>
                <a:tc>
                  <a:txBody>
                    <a:bodyPr/>
                    <a:p>
                      <a:pPr algn="ctr">
                        <a:buNone/>
                      </a:pPr>
                      <a:r>
                        <a:rPr lang="en-US" sz="2400" b="1"/>
                        <a:t>5</a:t>
                      </a:r>
                      <a:endParaRPr lang="en-US" sz="2400" b="1"/>
                    </a:p>
                  </a:txBody>
                  <a:tcPr/>
                </a:tc>
                <a:tc>
                  <a:txBody>
                    <a:bodyPr/>
                    <a:p>
                      <a:pPr algn="ctr">
                        <a:buNone/>
                      </a:pPr>
                      <a:r>
                        <a:rPr lang="en-US" sz="2400" b="1"/>
                        <a:t>5</a:t>
                      </a:r>
                      <a:endParaRPr lang="en-US" sz="2400" b="1"/>
                    </a:p>
                  </a:txBody>
                  <a:tcPr/>
                </a:tc>
              </a:tr>
            </a:tbl>
          </a:graphicData>
        </a:graphic>
      </p:graphicFrame>
      <p:sp>
        <p:nvSpPr>
          <p:cNvPr id="12" name="Text Box 11"/>
          <p:cNvSpPr txBox="1"/>
          <p:nvPr/>
        </p:nvSpPr>
        <p:spPr>
          <a:xfrm>
            <a:off x="1871980" y="2101850"/>
            <a:ext cx="386715" cy="460375"/>
          </a:xfrm>
          <a:prstGeom prst="rect">
            <a:avLst/>
          </a:prstGeom>
          <a:noFill/>
        </p:spPr>
        <p:txBody>
          <a:bodyPr wrap="square" rtlCol="0">
            <a:spAutoFit/>
          </a:bodyPr>
          <a:p>
            <a:r>
              <a:rPr lang="en-US" sz="2400" b="1"/>
              <a:t>0</a:t>
            </a:r>
            <a:endParaRPr lang="en-US" sz="2400" b="1"/>
          </a:p>
        </p:txBody>
      </p:sp>
      <p:sp>
        <p:nvSpPr>
          <p:cNvPr id="18" name="Text Box 17"/>
          <p:cNvSpPr txBox="1"/>
          <p:nvPr/>
        </p:nvSpPr>
        <p:spPr>
          <a:xfrm>
            <a:off x="3950970" y="2101850"/>
            <a:ext cx="558165"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19" name="Text Box 18"/>
          <p:cNvSpPr txBox="1"/>
          <p:nvPr/>
        </p:nvSpPr>
        <p:spPr>
          <a:xfrm>
            <a:off x="1731645" y="4738370"/>
            <a:ext cx="572770"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20" name="Text Box 19"/>
          <p:cNvSpPr txBox="1"/>
          <p:nvPr/>
        </p:nvSpPr>
        <p:spPr>
          <a:xfrm>
            <a:off x="3961130" y="4704080"/>
            <a:ext cx="487045"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62355" y="835025"/>
            <a:ext cx="9972675" cy="5384800"/>
          </a:xfrm>
          <a:prstGeom prst="rect">
            <a:avLst/>
          </a:prstGeom>
          <a:noFill/>
        </p:spPr>
        <p:txBody>
          <a:bodyPr wrap="square" rtlCol="0">
            <a:spAutoFit/>
          </a:bodyPr>
          <a:p>
            <a:pPr indent="0">
              <a:buNone/>
            </a:pPr>
            <a:r>
              <a:rPr lang="en-US" sz="2400" b="1">
                <a:latin typeface="Times New Roman" panose="02020603050405020304" charset="0"/>
                <a:cs typeface="Times New Roman" panose="02020603050405020304" charset="0"/>
              </a:rPr>
              <a:t>First iteration</a:t>
            </a:r>
            <a:endParaRPr lang="en-US" sz="2400" b="1">
              <a:latin typeface="Times New Roman" panose="02020603050405020304" charset="0"/>
              <a:cs typeface="Times New Roman" panose="02020603050405020304" charset="0"/>
            </a:endParaRPr>
          </a:p>
          <a:p>
            <a:pPr indent="0">
              <a:buNone/>
            </a:pPr>
            <a:r>
              <a:rPr lang="en-US" sz="2000">
                <a:latin typeface="Times New Roman" panose="02020603050405020304" charset="0"/>
                <a:cs typeface="Times New Roman" panose="02020603050405020304" charset="0"/>
              </a:rPr>
              <a:t>Consider the edge (0, 1). Denote vertex '0' as 'u' and vertex '1' as 'v'. Now use the relevance formula:</a:t>
            </a:r>
            <a:endParaRPr lang="en-US" sz="2000">
              <a:latin typeface="Times New Roman" panose="02020603050405020304" charset="0"/>
              <a:cs typeface="Times New Roman" panose="02020603050405020304" charset="0"/>
            </a:endParaRPr>
          </a:p>
          <a:p>
            <a:pPr indent="0">
              <a:buNone/>
            </a:pPr>
            <a:endParaRPr lang="en-US" sz="2000">
              <a:latin typeface="Times New Roman" panose="02020603050405020304" charset="0"/>
              <a:cs typeface="Times New Roman" panose="02020603050405020304" charset="0"/>
            </a:endParaRPr>
          </a:p>
          <a:p>
            <a:pPr indent="0">
              <a:buNone/>
            </a:pPr>
            <a:r>
              <a:rPr lang="en-US" sz="2000">
                <a:latin typeface="Times New Roman" panose="02020603050405020304" charset="0"/>
                <a:cs typeface="Times New Roman" panose="02020603050405020304" charset="0"/>
              </a:rPr>
              <a:t>for(1 to node-1)</a:t>
            </a:r>
            <a:endParaRPr lang="en-US" sz="2000">
              <a:latin typeface="Times New Roman" panose="02020603050405020304" charset="0"/>
              <a:cs typeface="Times New Roman" panose="02020603050405020304" charset="0"/>
            </a:endParaRPr>
          </a:p>
          <a:p>
            <a:pPr lvl="1" indent="0">
              <a:buNone/>
            </a:pPr>
            <a:r>
              <a:rPr lang="en-US" sz="2000">
                <a:latin typeface="Times New Roman" panose="02020603050405020304" charset="0"/>
                <a:cs typeface="Times New Roman" panose="02020603050405020304" charset="0"/>
                <a:sym typeface="+mn-ea"/>
              </a:rPr>
              <a:t>for(0 to edgees-1)</a:t>
            </a:r>
            <a:endParaRPr lang="en-US" sz="2000">
              <a:latin typeface="Times New Roman" panose="02020603050405020304" charset="0"/>
              <a:cs typeface="Times New Roman" panose="02020603050405020304" charset="0"/>
            </a:endParaRPr>
          </a:p>
          <a:p>
            <a:pPr lvl="1" indent="0">
              <a:buNone/>
            </a:pPr>
            <a:r>
              <a:rPr 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d(u) = 0</a:t>
            </a:r>
            <a:endParaRPr lang="en-US" sz="2000">
              <a:latin typeface="Times New Roman" panose="02020603050405020304" charset="0"/>
              <a:cs typeface="Times New Roman" panose="02020603050405020304" charset="0"/>
            </a:endParaRPr>
          </a:p>
          <a:p>
            <a:pPr lvl="1" indent="0">
              <a:buNone/>
            </a:pPr>
            <a:r>
              <a:rPr lang="en-US" sz="2000">
                <a:latin typeface="Times New Roman" panose="02020603050405020304" charset="0"/>
                <a:cs typeface="Times New Roman" panose="02020603050405020304" charset="0"/>
                <a:sym typeface="+mn-ea"/>
              </a:rPr>
              <a:t>	d(v) = ∞</a:t>
            </a:r>
            <a:endParaRPr lang="en-US" sz="2000">
              <a:latin typeface="Times New Roman" panose="02020603050405020304" charset="0"/>
              <a:cs typeface="Times New Roman" panose="02020603050405020304" charset="0"/>
            </a:endParaRPr>
          </a:p>
          <a:p>
            <a:pPr lvl="1" indent="0">
              <a:buNone/>
            </a:pPr>
            <a:r>
              <a:rPr lang="en-US" sz="2000">
                <a:latin typeface="Times New Roman" panose="02020603050405020304" charset="0"/>
                <a:cs typeface="Times New Roman" panose="02020603050405020304" charset="0"/>
                <a:sym typeface="+mn-ea"/>
              </a:rPr>
              <a:t>	c(u , v) = 3</a:t>
            </a:r>
            <a:endParaRPr lang="en-US" sz="2000">
              <a:latin typeface="Times New Roman" panose="02020603050405020304" charset="0"/>
              <a:cs typeface="Times New Roman" panose="02020603050405020304" charset="0"/>
            </a:endParaRPr>
          </a:p>
          <a:p>
            <a:pPr lvl="1" indent="0">
              <a:buNone/>
            </a:pPr>
            <a:endParaRPr lang="en-US" sz="2000">
              <a:latin typeface="Times New Roman" panose="02020603050405020304" charset="0"/>
              <a:cs typeface="Times New Roman" panose="02020603050405020304" charset="0"/>
            </a:endParaRPr>
          </a:p>
          <a:p>
            <a:pPr lvl="1" indent="0">
              <a:buNone/>
            </a:pPr>
            <a:r>
              <a:rPr lang="en-US" sz="2000">
                <a:latin typeface="Times New Roman" panose="02020603050405020304" charset="0"/>
                <a:cs typeface="Times New Roman" panose="02020603050405020304" charset="0"/>
                <a:sym typeface="+mn-ea"/>
              </a:rPr>
              <a:t>	if( 0+3 ) &lt; d(v)</a:t>
            </a:r>
            <a:endParaRPr lang="en-US" sz="2000">
              <a:latin typeface="Times New Roman" panose="02020603050405020304" charset="0"/>
              <a:cs typeface="Times New Roman" panose="02020603050405020304" charset="0"/>
            </a:endParaRPr>
          </a:p>
          <a:p>
            <a:pPr lvl="2" indent="0">
              <a:buNone/>
            </a:pPr>
            <a:r>
              <a:rPr lang="en-US" sz="2000">
                <a:latin typeface="Times New Roman" panose="02020603050405020304" charset="0"/>
                <a:cs typeface="Times New Roman" panose="02020603050405020304" charset="0"/>
                <a:sym typeface="+mn-ea"/>
              </a:rPr>
              <a:t>	d(v) = d(u) + c(u , v)  </a:t>
            </a:r>
            <a:endParaRPr lang="en-US" sz="2000">
              <a:latin typeface="Times New Roman" panose="02020603050405020304" charset="0"/>
              <a:cs typeface="Times New Roman" panose="02020603050405020304" charset="0"/>
            </a:endParaRPr>
          </a:p>
          <a:p>
            <a:pPr lvl="2" indent="0">
              <a:buNone/>
            </a:pPr>
            <a:r>
              <a:rPr lang="en-US" sz="2000">
                <a:latin typeface="Times New Roman" panose="02020603050405020304" charset="0"/>
                <a:cs typeface="Times New Roman" panose="02020603050405020304" charset="0"/>
                <a:sym typeface="+mn-ea"/>
              </a:rPr>
              <a:t>	d(v) = 0 + 3 = 3</a:t>
            </a:r>
            <a:endParaRPr lang="en-US" sz="2000">
              <a:latin typeface="Times New Roman" panose="02020603050405020304" charset="0"/>
              <a:cs typeface="Times New Roman" panose="02020603050405020304" charset="0"/>
            </a:endParaRPr>
          </a:p>
          <a:p>
            <a:pPr indent="0">
              <a:buNone/>
            </a:pPr>
            <a:r>
              <a:rPr lang="en-US" sz="2000">
                <a:latin typeface="Times New Roman" panose="02020603050405020304" charset="0"/>
                <a:cs typeface="Times New Roman" panose="02020603050405020304" charset="0"/>
              </a:rPr>
              <a:t>Therefore, the distance of vertex 1 is 3.</a:t>
            </a:r>
            <a:endParaRPr lang="en-US" sz="2000">
              <a:latin typeface="Times New Roman" panose="02020603050405020304" charset="0"/>
              <a:cs typeface="Times New Roman" panose="02020603050405020304" charset="0"/>
            </a:endParaRPr>
          </a:p>
          <a:p>
            <a:pPr indent="0">
              <a:buNone/>
            </a:pPr>
            <a:r>
              <a:rPr lang="en-US" sz="2000">
                <a:latin typeface="Times New Roman" panose="02020603050405020304" charset="0"/>
                <a:cs typeface="Times New Roman" panose="02020603050405020304" charset="0"/>
              </a:rPr>
              <a:t>Similarly find cost for all the edges.</a:t>
            </a:r>
            <a:endParaRPr lang="en-US" sz="2000">
              <a:latin typeface="Times New Roman" panose="02020603050405020304" charset="0"/>
              <a:cs typeface="Times New Roman" panose="02020603050405020304" charset="0"/>
            </a:endParaRPr>
          </a:p>
          <a:p>
            <a:pPr indent="0">
              <a:buNone/>
            </a:pPr>
            <a:r>
              <a:rPr lang="en-US" sz="2000">
                <a:latin typeface="Times New Roman" panose="02020603050405020304" charset="0"/>
                <a:cs typeface="Times New Roman" panose="02020603050405020304" charset="0"/>
              </a:rPr>
              <a:t>After that</a:t>
            </a:r>
            <a:r>
              <a:rPr lang="en-US" sz="2000" b="1">
                <a:latin typeface="Times New Roman" panose="02020603050405020304" charset="0"/>
                <a:cs typeface="Times New Roman" panose="02020603050405020304" charset="0"/>
              </a:rPr>
              <a:t> Relevance</a:t>
            </a:r>
            <a:r>
              <a:rPr lang="en-US" sz="2000">
                <a:latin typeface="Times New Roman" panose="02020603050405020304" charset="0"/>
                <a:cs typeface="Times New Roman" panose="02020603050405020304" charset="0"/>
              </a:rPr>
              <a:t> 2 time more </a:t>
            </a:r>
            <a:r>
              <a:rPr lang="en-US" sz="2000" b="1">
                <a:latin typeface="Times New Roman" panose="02020603050405020304" charset="0"/>
                <a:cs typeface="Times New Roman" panose="02020603050405020304" charset="0"/>
              </a:rPr>
              <a:t>[nodes-1]</a:t>
            </a:r>
            <a:r>
              <a:rPr lang="en-US" sz="2000">
                <a:latin typeface="Times New Roman" panose="02020603050405020304" charset="0"/>
                <a:cs typeface="Times New Roman" panose="02020603050405020304" charset="0"/>
              </a:rPr>
              <a:t>, Then we will get correct Answer.</a:t>
            </a:r>
            <a:endParaRPr lang="en-US" sz="2000">
              <a:latin typeface="Times New Roman" panose="02020603050405020304" charset="0"/>
              <a:cs typeface="Times New Roman" panose="02020603050405020304" charset="0"/>
            </a:endParaRPr>
          </a:p>
          <a:p>
            <a:pPr indent="0">
              <a:buNone/>
            </a:pPr>
            <a:endParaRPr lang="en-US" sz="2000">
              <a:latin typeface="Times New Roman" panose="02020603050405020304" charset="0"/>
              <a:cs typeface="Times New Roman" panose="02020603050405020304" charset="0"/>
            </a:endParaRPr>
          </a:p>
        </p:txBody>
      </p:sp>
      <p:sp>
        <p:nvSpPr>
          <p:cNvPr id="5" name="Oval 4"/>
          <p:cNvSpPr/>
          <p:nvPr/>
        </p:nvSpPr>
        <p:spPr>
          <a:xfrm>
            <a:off x="854075" y="967105"/>
            <a:ext cx="208280" cy="1930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Oval 35"/>
          <p:cNvSpPr/>
          <p:nvPr/>
        </p:nvSpPr>
        <p:spPr>
          <a:xfrm>
            <a:off x="7827645" y="259207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0</a:t>
            </a:r>
            <a:endParaRPr lang="en-US" sz="2800" b="1"/>
          </a:p>
        </p:txBody>
      </p:sp>
      <p:sp>
        <p:nvSpPr>
          <p:cNvPr id="37" name="Oval 36"/>
          <p:cNvSpPr/>
          <p:nvPr/>
        </p:nvSpPr>
        <p:spPr>
          <a:xfrm>
            <a:off x="9928860" y="408432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2</a:t>
            </a:r>
            <a:endParaRPr lang="en-US" sz="2800" b="1"/>
          </a:p>
        </p:txBody>
      </p:sp>
      <p:sp>
        <p:nvSpPr>
          <p:cNvPr id="38" name="Oval 37"/>
          <p:cNvSpPr/>
          <p:nvPr/>
        </p:nvSpPr>
        <p:spPr>
          <a:xfrm>
            <a:off x="9928860" y="259207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1</a:t>
            </a:r>
            <a:endParaRPr lang="en-US" sz="3200" b="1"/>
          </a:p>
        </p:txBody>
      </p:sp>
      <p:sp>
        <p:nvSpPr>
          <p:cNvPr id="39" name="Oval 38"/>
          <p:cNvSpPr/>
          <p:nvPr/>
        </p:nvSpPr>
        <p:spPr>
          <a:xfrm>
            <a:off x="7827645" y="408432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3</a:t>
            </a:r>
            <a:endParaRPr lang="en-US" sz="2800" b="1"/>
          </a:p>
        </p:txBody>
      </p:sp>
      <p:cxnSp>
        <p:nvCxnSpPr>
          <p:cNvPr id="40" name="Straight Arrow Connector 39"/>
          <p:cNvCxnSpPr>
            <a:stCxn id="36" idx="6"/>
            <a:endCxn id="38" idx="2"/>
          </p:cNvCxnSpPr>
          <p:nvPr/>
        </p:nvCxnSpPr>
        <p:spPr>
          <a:xfrm>
            <a:off x="8505825" y="2917190"/>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4"/>
            <a:endCxn id="39" idx="0"/>
          </p:cNvCxnSpPr>
          <p:nvPr/>
        </p:nvCxnSpPr>
        <p:spPr>
          <a:xfrm>
            <a:off x="8166735" y="3241675"/>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6"/>
            <a:endCxn id="37" idx="2"/>
          </p:cNvCxnSpPr>
          <p:nvPr/>
        </p:nvCxnSpPr>
        <p:spPr>
          <a:xfrm>
            <a:off x="8505825" y="4409440"/>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 idx="0"/>
            <a:endCxn id="38" idx="4"/>
          </p:cNvCxnSpPr>
          <p:nvPr/>
        </p:nvCxnSpPr>
        <p:spPr>
          <a:xfrm flipV="1">
            <a:off x="10267950" y="3241675"/>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 Box 43"/>
          <p:cNvSpPr txBox="1"/>
          <p:nvPr/>
        </p:nvSpPr>
        <p:spPr>
          <a:xfrm>
            <a:off x="8936355" y="2456815"/>
            <a:ext cx="562610" cy="460375"/>
          </a:xfrm>
          <a:prstGeom prst="rect">
            <a:avLst/>
          </a:prstGeom>
          <a:noFill/>
        </p:spPr>
        <p:txBody>
          <a:bodyPr wrap="square" rtlCol="0">
            <a:spAutoFit/>
          </a:bodyPr>
          <a:p>
            <a:r>
              <a:rPr lang="en-US" sz="2400" b="1"/>
              <a:t>3</a:t>
            </a:r>
            <a:endParaRPr lang="en-US" sz="2400" b="1"/>
          </a:p>
        </p:txBody>
      </p:sp>
      <p:sp>
        <p:nvSpPr>
          <p:cNvPr id="45" name="Text Box 44"/>
          <p:cNvSpPr txBox="1"/>
          <p:nvPr/>
        </p:nvSpPr>
        <p:spPr>
          <a:xfrm>
            <a:off x="8921115" y="4409440"/>
            <a:ext cx="591820" cy="460375"/>
          </a:xfrm>
          <a:prstGeom prst="rect">
            <a:avLst/>
          </a:prstGeom>
          <a:noFill/>
        </p:spPr>
        <p:txBody>
          <a:bodyPr wrap="square" rtlCol="0">
            <a:spAutoFit/>
          </a:bodyPr>
          <a:p>
            <a:r>
              <a:rPr lang="en-US" sz="2400" b="1"/>
              <a:t>2</a:t>
            </a:r>
            <a:endParaRPr lang="en-US" sz="2400" b="1"/>
          </a:p>
        </p:txBody>
      </p:sp>
      <p:sp>
        <p:nvSpPr>
          <p:cNvPr id="46" name="Text Box 45"/>
          <p:cNvSpPr txBox="1"/>
          <p:nvPr/>
        </p:nvSpPr>
        <p:spPr>
          <a:xfrm>
            <a:off x="7690485" y="3432810"/>
            <a:ext cx="591820" cy="460375"/>
          </a:xfrm>
          <a:prstGeom prst="rect">
            <a:avLst/>
          </a:prstGeom>
          <a:noFill/>
        </p:spPr>
        <p:txBody>
          <a:bodyPr wrap="square" rtlCol="0">
            <a:spAutoFit/>
          </a:bodyPr>
          <a:p>
            <a:r>
              <a:rPr lang="en-US" sz="2400" b="1"/>
              <a:t>5</a:t>
            </a:r>
            <a:endParaRPr lang="en-US" sz="2400" b="1"/>
          </a:p>
        </p:txBody>
      </p:sp>
      <p:sp>
        <p:nvSpPr>
          <p:cNvPr id="47" name="Text Box 46"/>
          <p:cNvSpPr txBox="1"/>
          <p:nvPr/>
        </p:nvSpPr>
        <p:spPr>
          <a:xfrm>
            <a:off x="7409180" y="2312035"/>
            <a:ext cx="671195" cy="398780"/>
          </a:xfrm>
          <a:prstGeom prst="rect">
            <a:avLst/>
          </a:prstGeom>
          <a:noFill/>
        </p:spPr>
        <p:txBody>
          <a:bodyPr wrap="square" rtlCol="0">
            <a:spAutoFit/>
          </a:bodyPr>
          <a:p>
            <a:r>
              <a:rPr lang="en-US" sz="2000" b="1">
                <a:highlight>
                  <a:srgbClr val="FFFF00"/>
                </a:highlight>
              </a:rPr>
              <a:t>src</a:t>
            </a:r>
            <a:endParaRPr lang="en-US" sz="2000" b="1">
              <a:highlight>
                <a:srgbClr val="FFFF00"/>
              </a:highlight>
            </a:endParaRPr>
          </a:p>
        </p:txBody>
      </p:sp>
      <p:sp>
        <p:nvSpPr>
          <p:cNvPr id="48" name="Text Box 47"/>
          <p:cNvSpPr txBox="1"/>
          <p:nvPr/>
        </p:nvSpPr>
        <p:spPr>
          <a:xfrm>
            <a:off x="10267950" y="3472180"/>
            <a:ext cx="893445" cy="398780"/>
          </a:xfrm>
          <a:prstGeom prst="rect">
            <a:avLst/>
          </a:prstGeom>
          <a:noFill/>
        </p:spPr>
        <p:txBody>
          <a:bodyPr wrap="square" rtlCol="0">
            <a:spAutoFit/>
          </a:bodyPr>
          <a:p>
            <a:r>
              <a:rPr lang="en-US" sz="2000" b="1"/>
              <a:t>-10</a:t>
            </a:r>
            <a:endParaRPr lang="en-US" sz="2000" b="1"/>
          </a:p>
        </p:txBody>
      </p:sp>
      <p:sp>
        <p:nvSpPr>
          <p:cNvPr id="49" name="Text Box 48"/>
          <p:cNvSpPr txBox="1"/>
          <p:nvPr/>
        </p:nvSpPr>
        <p:spPr>
          <a:xfrm>
            <a:off x="8001000" y="2192655"/>
            <a:ext cx="504825" cy="460375"/>
          </a:xfrm>
          <a:prstGeom prst="rect">
            <a:avLst/>
          </a:prstGeom>
          <a:noFill/>
        </p:spPr>
        <p:txBody>
          <a:bodyPr wrap="square" rtlCol="0">
            <a:spAutoFit/>
          </a:bodyPr>
          <a:p>
            <a:r>
              <a:rPr lang="en-US" sz="2400" b="1">
                <a:solidFill>
                  <a:srgbClr val="0070C0"/>
                </a:solidFill>
                <a:latin typeface="Times New Roman" panose="02020603050405020304" charset="0"/>
                <a:cs typeface="Times New Roman" panose="02020603050405020304" charset="0"/>
              </a:rPr>
              <a:t>0</a:t>
            </a:r>
            <a:endParaRPr lang="en-US" sz="2400" b="1">
              <a:solidFill>
                <a:srgbClr val="0070C0"/>
              </a:solidFill>
              <a:latin typeface="Times New Roman" panose="02020603050405020304" charset="0"/>
              <a:cs typeface="Times New Roman" panose="02020603050405020304" charset="0"/>
            </a:endParaRPr>
          </a:p>
        </p:txBody>
      </p:sp>
      <p:sp>
        <p:nvSpPr>
          <p:cNvPr id="50" name="Text Box 49"/>
          <p:cNvSpPr txBox="1"/>
          <p:nvPr/>
        </p:nvSpPr>
        <p:spPr>
          <a:xfrm>
            <a:off x="9929495" y="2193290"/>
            <a:ext cx="750570" cy="398780"/>
          </a:xfrm>
          <a:prstGeom prst="rect">
            <a:avLst/>
          </a:prstGeom>
          <a:noFill/>
        </p:spPr>
        <p:txBody>
          <a:bodyPr wrap="square" rtlCol="0">
            <a:spAutoFit/>
          </a:bodyPr>
          <a:p>
            <a:r>
              <a:rPr lang="en-US" sz="2000">
                <a:solidFill>
                  <a:srgbClr val="0070C0"/>
                </a:solidFill>
              </a:rPr>
              <a:t> 3</a:t>
            </a:r>
            <a:endParaRPr lang="en-US" sz="2000">
              <a:solidFill>
                <a:srgbClr val="0070C0"/>
              </a:solidFill>
            </a:endParaRPr>
          </a:p>
        </p:txBody>
      </p:sp>
      <p:sp>
        <p:nvSpPr>
          <p:cNvPr id="51" name="Text Box 50"/>
          <p:cNvSpPr txBox="1"/>
          <p:nvPr/>
        </p:nvSpPr>
        <p:spPr>
          <a:xfrm>
            <a:off x="7913370" y="4672965"/>
            <a:ext cx="591820" cy="398780"/>
          </a:xfrm>
          <a:prstGeom prst="rect">
            <a:avLst/>
          </a:prstGeom>
          <a:noFill/>
        </p:spPr>
        <p:txBody>
          <a:bodyPr wrap="square" rtlCol="0">
            <a:spAutoFit/>
          </a:bodyPr>
          <a:p>
            <a:r>
              <a:rPr lang="en-US" sz="2000" b="1">
                <a:solidFill>
                  <a:srgbClr val="0070C0"/>
                </a:solidFill>
              </a:rPr>
              <a:t>5</a:t>
            </a:r>
            <a:endParaRPr lang="en-US" sz="2000" b="1">
              <a:solidFill>
                <a:srgbClr val="0070C0"/>
              </a:solidFill>
            </a:endParaRPr>
          </a:p>
        </p:txBody>
      </p:sp>
      <p:sp>
        <p:nvSpPr>
          <p:cNvPr id="52" name="Text Box 51"/>
          <p:cNvSpPr txBox="1"/>
          <p:nvPr/>
        </p:nvSpPr>
        <p:spPr>
          <a:xfrm>
            <a:off x="10033000" y="4661535"/>
            <a:ext cx="470535" cy="398780"/>
          </a:xfrm>
          <a:prstGeom prst="rect">
            <a:avLst/>
          </a:prstGeom>
          <a:noFill/>
        </p:spPr>
        <p:txBody>
          <a:bodyPr wrap="square" rtlCol="0">
            <a:spAutoFit/>
          </a:bodyPr>
          <a:p>
            <a:r>
              <a:rPr lang="en-US" sz="2000" b="1">
                <a:solidFill>
                  <a:srgbClr val="0070C0"/>
                </a:solidFill>
              </a:rPr>
              <a:t>7</a:t>
            </a:r>
            <a:endParaRPr lang="en-US" sz="2000" b="1">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val 4"/>
          <p:cNvSpPr/>
          <p:nvPr/>
        </p:nvSpPr>
        <p:spPr>
          <a:xfrm>
            <a:off x="854075" y="861695"/>
            <a:ext cx="208280" cy="1930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ext Box 1"/>
          <p:cNvSpPr txBox="1"/>
          <p:nvPr/>
        </p:nvSpPr>
        <p:spPr>
          <a:xfrm>
            <a:off x="1382395" y="727710"/>
            <a:ext cx="2583815"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Second iteration</a:t>
            </a:r>
            <a:endParaRPr lang="en-US" sz="2400" b="1">
              <a:latin typeface="Times New Roman" panose="02020603050405020304" charset="0"/>
              <a:cs typeface="Times New Roman" panose="02020603050405020304" charset="0"/>
            </a:endParaRPr>
          </a:p>
        </p:txBody>
      </p:sp>
      <p:sp>
        <p:nvSpPr>
          <p:cNvPr id="6" name="Oval 5"/>
          <p:cNvSpPr/>
          <p:nvPr/>
        </p:nvSpPr>
        <p:spPr>
          <a:xfrm>
            <a:off x="7773035" y="168846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0</a:t>
            </a:r>
            <a:endParaRPr lang="en-US" sz="2800" b="1"/>
          </a:p>
        </p:txBody>
      </p:sp>
      <p:sp>
        <p:nvSpPr>
          <p:cNvPr id="7" name="Oval 6"/>
          <p:cNvSpPr/>
          <p:nvPr/>
        </p:nvSpPr>
        <p:spPr>
          <a:xfrm>
            <a:off x="9874250" y="318071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2</a:t>
            </a:r>
            <a:endParaRPr lang="en-US" sz="2800" b="1"/>
          </a:p>
        </p:txBody>
      </p:sp>
      <p:sp>
        <p:nvSpPr>
          <p:cNvPr id="8" name="Oval 7"/>
          <p:cNvSpPr/>
          <p:nvPr/>
        </p:nvSpPr>
        <p:spPr>
          <a:xfrm>
            <a:off x="9874250" y="168846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1</a:t>
            </a:r>
            <a:endParaRPr lang="en-US" sz="3200" b="1"/>
          </a:p>
        </p:txBody>
      </p:sp>
      <p:sp>
        <p:nvSpPr>
          <p:cNvPr id="9" name="Oval 8"/>
          <p:cNvSpPr/>
          <p:nvPr/>
        </p:nvSpPr>
        <p:spPr>
          <a:xfrm>
            <a:off x="7773035" y="318071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3</a:t>
            </a:r>
            <a:endParaRPr lang="en-US" sz="2800" b="1"/>
          </a:p>
        </p:txBody>
      </p:sp>
      <p:cxnSp>
        <p:nvCxnSpPr>
          <p:cNvPr id="10" name="Straight Arrow Connector 9"/>
          <p:cNvCxnSpPr>
            <a:stCxn id="6" idx="6"/>
            <a:endCxn id="8" idx="2"/>
          </p:cNvCxnSpPr>
          <p:nvPr/>
        </p:nvCxnSpPr>
        <p:spPr>
          <a:xfrm>
            <a:off x="8451215" y="2013585"/>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4"/>
            <a:endCxn id="9" idx="0"/>
          </p:cNvCxnSpPr>
          <p:nvPr/>
        </p:nvCxnSpPr>
        <p:spPr>
          <a:xfrm>
            <a:off x="8112125" y="2338070"/>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6"/>
            <a:endCxn id="7" idx="2"/>
          </p:cNvCxnSpPr>
          <p:nvPr/>
        </p:nvCxnSpPr>
        <p:spPr>
          <a:xfrm>
            <a:off x="8451215" y="3505835"/>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a:endCxn id="8" idx="4"/>
          </p:cNvCxnSpPr>
          <p:nvPr/>
        </p:nvCxnSpPr>
        <p:spPr>
          <a:xfrm flipV="1">
            <a:off x="10213340" y="2338070"/>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8881745" y="1553210"/>
            <a:ext cx="562610" cy="460375"/>
          </a:xfrm>
          <a:prstGeom prst="rect">
            <a:avLst/>
          </a:prstGeom>
          <a:noFill/>
        </p:spPr>
        <p:txBody>
          <a:bodyPr wrap="square" rtlCol="0">
            <a:spAutoFit/>
          </a:bodyPr>
          <a:p>
            <a:r>
              <a:rPr lang="en-US" sz="2400" b="1"/>
              <a:t>3</a:t>
            </a:r>
            <a:endParaRPr lang="en-US" sz="2400" b="1"/>
          </a:p>
        </p:txBody>
      </p:sp>
      <p:sp>
        <p:nvSpPr>
          <p:cNvPr id="15" name="Text Box 14"/>
          <p:cNvSpPr txBox="1"/>
          <p:nvPr/>
        </p:nvSpPr>
        <p:spPr>
          <a:xfrm>
            <a:off x="8866505" y="3505835"/>
            <a:ext cx="591820" cy="460375"/>
          </a:xfrm>
          <a:prstGeom prst="rect">
            <a:avLst/>
          </a:prstGeom>
          <a:noFill/>
        </p:spPr>
        <p:txBody>
          <a:bodyPr wrap="square" rtlCol="0">
            <a:spAutoFit/>
          </a:bodyPr>
          <a:p>
            <a:r>
              <a:rPr lang="en-US" sz="2400" b="1"/>
              <a:t>2</a:t>
            </a:r>
            <a:endParaRPr lang="en-US" sz="2400" b="1"/>
          </a:p>
        </p:txBody>
      </p:sp>
      <p:sp>
        <p:nvSpPr>
          <p:cNvPr id="16" name="Text Box 15"/>
          <p:cNvSpPr txBox="1"/>
          <p:nvPr/>
        </p:nvSpPr>
        <p:spPr>
          <a:xfrm>
            <a:off x="7635875" y="2529205"/>
            <a:ext cx="591820" cy="460375"/>
          </a:xfrm>
          <a:prstGeom prst="rect">
            <a:avLst/>
          </a:prstGeom>
          <a:noFill/>
        </p:spPr>
        <p:txBody>
          <a:bodyPr wrap="square" rtlCol="0">
            <a:spAutoFit/>
          </a:bodyPr>
          <a:p>
            <a:r>
              <a:rPr lang="en-US" sz="2400" b="1"/>
              <a:t>5</a:t>
            </a:r>
            <a:endParaRPr lang="en-US" sz="2400" b="1"/>
          </a:p>
        </p:txBody>
      </p:sp>
      <p:sp>
        <p:nvSpPr>
          <p:cNvPr id="17" name="Text Box 16"/>
          <p:cNvSpPr txBox="1"/>
          <p:nvPr/>
        </p:nvSpPr>
        <p:spPr>
          <a:xfrm>
            <a:off x="7354570" y="1408430"/>
            <a:ext cx="671195" cy="398780"/>
          </a:xfrm>
          <a:prstGeom prst="rect">
            <a:avLst/>
          </a:prstGeom>
          <a:noFill/>
        </p:spPr>
        <p:txBody>
          <a:bodyPr wrap="square" rtlCol="0">
            <a:spAutoFit/>
          </a:bodyPr>
          <a:p>
            <a:r>
              <a:rPr lang="en-US" sz="2000" b="1">
                <a:highlight>
                  <a:srgbClr val="FFFF00"/>
                </a:highlight>
              </a:rPr>
              <a:t>src</a:t>
            </a:r>
            <a:endParaRPr lang="en-US" sz="2000" b="1">
              <a:highlight>
                <a:srgbClr val="FFFF00"/>
              </a:highlight>
            </a:endParaRPr>
          </a:p>
        </p:txBody>
      </p:sp>
      <p:sp>
        <p:nvSpPr>
          <p:cNvPr id="18" name="Text Box 17"/>
          <p:cNvSpPr txBox="1"/>
          <p:nvPr/>
        </p:nvSpPr>
        <p:spPr>
          <a:xfrm>
            <a:off x="10213340" y="2568575"/>
            <a:ext cx="893445" cy="398780"/>
          </a:xfrm>
          <a:prstGeom prst="rect">
            <a:avLst/>
          </a:prstGeom>
          <a:noFill/>
        </p:spPr>
        <p:txBody>
          <a:bodyPr wrap="square" rtlCol="0">
            <a:spAutoFit/>
          </a:bodyPr>
          <a:p>
            <a:r>
              <a:rPr lang="en-US" sz="2000" b="1"/>
              <a:t>-10</a:t>
            </a:r>
            <a:endParaRPr lang="en-US" sz="2000" b="1"/>
          </a:p>
        </p:txBody>
      </p:sp>
      <p:sp>
        <p:nvSpPr>
          <p:cNvPr id="32" name="Text Box 31"/>
          <p:cNvSpPr txBox="1"/>
          <p:nvPr/>
        </p:nvSpPr>
        <p:spPr>
          <a:xfrm>
            <a:off x="7946390" y="1327150"/>
            <a:ext cx="504825" cy="460375"/>
          </a:xfrm>
          <a:prstGeom prst="rect">
            <a:avLst/>
          </a:prstGeom>
          <a:noFill/>
        </p:spPr>
        <p:txBody>
          <a:bodyPr wrap="square" rtlCol="0">
            <a:spAutoFit/>
          </a:bodyPr>
          <a:p>
            <a:r>
              <a:rPr lang="en-US" sz="2400" b="1">
                <a:solidFill>
                  <a:srgbClr val="0070C0"/>
                </a:solidFill>
                <a:latin typeface="Times New Roman" panose="02020603050405020304" charset="0"/>
                <a:cs typeface="Times New Roman" panose="02020603050405020304" charset="0"/>
              </a:rPr>
              <a:t>0</a:t>
            </a:r>
            <a:endParaRPr lang="en-US" sz="2400" b="1">
              <a:solidFill>
                <a:srgbClr val="0070C0"/>
              </a:solidFill>
              <a:latin typeface="Times New Roman" panose="02020603050405020304" charset="0"/>
              <a:cs typeface="Times New Roman" panose="02020603050405020304" charset="0"/>
            </a:endParaRPr>
          </a:p>
        </p:txBody>
      </p:sp>
      <p:sp>
        <p:nvSpPr>
          <p:cNvPr id="33" name="Text Box 32"/>
          <p:cNvSpPr txBox="1"/>
          <p:nvPr/>
        </p:nvSpPr>
        <p:spPr>
          <a:xfrm>
            <a:off x="9874885" y="1329055"/>
            <a:ext cx="750570" cy="398780"/>
          </a:xfrm>
          <a:prstGeom prst="rect">
            <a:avLst/>
          </a:prstGeom>
          <a:noFill/>
        </p:spPr>
        <p:txBody>
          <a:bodyPr wrap="square" rtlCol="0">
            <a:spAutoFit/>
          </a:bodyPr>
          <a:p>
            <a:r>
              <a:rPr lang="en-US" sz="2000">
                <a:solidFill>
                  <a:srgbClr val="0070C0"/>
                </a:solidFill>
              </a:rPr>
              <a:t>-3</a:t>
            </a:r>
            <a:endParaRPr lang="en-US" sz="2000">
              <a:solidFill>
                <a:srgbClr val="0070C0"/>
              </a:solidFill>
            </a:endParaRPr>
          </a:p>
        </p:txBody>
      </p:sp>
      <p:sp>
        <p:nvSpPr>
          <p:cNvPr id="34" name="Text Box 33"/>
          <p:cNvSpPr txBox="1"/>
          <p:nvPr/>
        </p:nvSpPr>
        <p:spPr>
          <a:xfrm>
            <a:off x="7858760" y="3896360"/>
            <a:ext cx="591820" cy="398780"/>
          </a:xfrm>
          <a:prstGeom prst="rect">
            <a:avLst/>
          </a:prstGeom>
          <a:noFill/>
        </p:spPr>
        <p:txBody>
          <a:bodyPr wrap="square" rtlCol="0">
            <a:spAutoFit/>
          </a:bodyPr>
          <a:p>
            <a:r>
              <a:rPr lang="en-US" sz="2000" b="1">
                <a:solidFill>
                  <a:srgbClr val="0070C0"/>
                </a:solidFill>
              </a:rPr>
              <a:t>5</a:t>
            </a:r>
            <a:endParaRPr lang="en-US" sz="2000" b="1">
              <a:solidFill>
                <a:srgbClr val="0070C0"/>
              </a:solidFill>
            </a:endParaRPr>
          </a:p>
        </p:txBody>
      </p:sp>
      <p:sp>
        <p:nvSpPr>
          <p:cNvPr id="35" name="Text Box 34"/>
          <p:cNvSpPr txBox="1"/>
          <p:nvPr/>
        </p:nvSpPr>
        <p:spPr>
          <a:xfrm>
            <a:off x="9978390" y="3830320"/>
            <a:ext cx="470535" cy="398780"/>
          </a:xfrm>
          <a:prstGeom prst="rect">
            <a:avLst/>
          </a:prstGeom>
          <a:noFill/>
        </p:spPr>
        <p:txBody>
          <a:bodyPr wrap="square" rtlCol="0">
            <a:spAutoFit/>
          </a:bodyPr>
          <a:p>
            <a:r>
              <a:rPr lang="en-US" sz="2000" b="1">
                <a:solidFill>
                  <a:srgbClr val="0070C0"/>
                </a:solidFill>
              </a:rPr>
              <a:t>7</a:t>
            </a:r>
            <a:endParaRPr lang="en-US" sz="2000" b="1">
              <a:solidFill>
                <a:srgbClr val="0070C0"/>
              </a:solidFill>
            </a:endParaRPr>
          </a:p>
        </p:txBody>
      </p:sp>
      <p:sp>
        <p:nvSpPr>
          <p:cNvPr id="36" name="Oval 35"/>
          <p:cNvSpPr/>
          <p:nvPr/>
        </p:nvSpPr>
        <p:spPr>
          <a:xfrm>
            <a:off x="2515870" y="168910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0</a:t>
            </a:r>
            <a:endParaRPr lang="en-US" sz="2800" b="1"/>
          </a:p>
        </p:txBody>
      </p:sp>
      <p:sp>
        <p:nvSpPr>
          <p:cNvPr id="37" name="Oval 36"/>
          <p:cNvSpPr/>
          <p:nvPr/>
        </p:nvSpPr>
        <p:spPr>
          <a:xfrm>
            <a:off x="4617085" y="318135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2</a:t>
            </a:r>
            <a:endParaRPr lang="en-US" sz="2800" b="1"/>
          </a:p>
        </p:txBody>
      </p:sp>
      <p:sp>
        <p:nvSpPr>
          <p:cNvPr id="38" name="Oval 37"/>
          <p:cNvSpPr/>
          <p:nvPr/>
        </p:nvSpPr>
        <p:spPr>
          <a:xfrm>
            <a:off x="4617085" y="168910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1</a:t>
            </a:r>
            <a:endParaRPr lang="en-US" sz="3200" b="1"/>
          </a:p>
        </p:txBody>
      </p:sp>
      <p:sp>
        <p:nvSpPr>
          <p:cNvPr id="39" name="Oval 38"/>
          <p:cNvSpPr/>
          <p:nvPr/>
        </p:nvSpPr>
        <p:spPr>
          <a:xfrm>
            <a:off x="2515870" y="318135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3</a:t>
            </a:r>
            <a:endParaRPr lang="en-US" sz="2800" b="1"/>
          </a:p>
        </p:txBody>
      </p:sp>
      <p:cxnSp>
        <p:nvCxnSpPr>
          <p:cNvPr id="40" name="Straight Arrow Connector 39"/>
          <p:cNvCxnSpPr>
            <a:stCxn id="36" idx="6"/>
            <a:endCxn id="38" idx="2"/>
          </p:cNvCxnSpPr>
          <p:nvPr/>
        </p:nvCxnSpPr>
        <p:spPr>
          <a:xfrm>
            <a:off x="3194050" y="2014220"/>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4"/>
            <a:endCxn id="39" idx="0"/>
          </p:cNvCxnSpPr>
          <p:nvPr/>
        </p:nvCxnSpPr>
        <p:spPr>
          <a:xfrm>
            <a:off x="2854960" y="2338705"/>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6"/>
            <a:endCxn id="37" idx="2"/>
          </p:cNvCxnSpPr>
          <p:nvPr/>
        </p:nvCxnSpPr>
        <p:spPr>
          <a:xfrm>
            <a:off x="3194050" y="3506470"/>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 idx="0"/>
            <a:endCxn id="38" idx="4"/>
          </p:cNvCxnSpPr>
          <p:nvPr/>
        </p:nvCxnSpPr>
        <p:spPr>
          <a:xfrm flipV="1">
            <a:off x="4956175" y="2338705"/>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 Box 43"/>
          <p:cNvSpPr txBox="1"/>
          <p:nvPr/>
        </p:nvSpPr>
        <p:spPr>
          <a:xfrm>
            <a:off x="3624580" y="1553845"/>
            <a:ext cx="562610" cy="460375"/>
          </a:xfrm>
          <a:prstGeom prst="rect">
            <a:avLst/>
          </a:prstGeom>
          <a:noFill/>
        </p:spPr>
        <p:txBody>
          <a:bodyPr wrap="square" rtlCol="0">
            <a:spAutoFit/>
          </a:bodyPr>
          <a:p>
            <a:r>
              <a:rPr lang="en-US" sz="2400" b="1"/>
              <a:t>3</a:t>
            </a:r>
            <a:endParaRPr lang="en-US" sz="2400" b="1"/>
          </a:p>
        </p:txBody>
      </p:sp>
      <p:sp>
        <p:nvSpPr>
          <p:cNvPr id="45" name="Text Box 44"/>
          <p:cNvSpPr txBox="1"/>
          <p:nvPr/>
        </p:nvSpPr>
        <p:spPr>
          <a:xfrm>
            <a:off x="3609340" y="3506470"/>
            <a:ext cx="591820" cy="460375"/>
          </a:xfrm>
          <a:prstGeom prst="rect">
            <a:avLst/>
          </a:prstGeom>
          <a:noFill/>
        </p:spPr>
        <p:txBody>
          <a:bodyPr wrap="square" rtlCol="0">
            <a:spAutoFit/>
          </a:bodyPr>
          <a:p>
            <a:r>
              <a:rPr lang="en-US" sz="2400" b="1"/>
              <a:t>2</a:t>
            </a:r>
            <a:endParaRPr lang="en-US" sz="2400" b="1"/>
          </a:p>
        </p:txBody>
      </p:sp>
      <p:sp>
        <p:nvSpPr>
          <p:cNvPr id="46" name="Text Box 45"/>
          <p:cNvSpPr txBox="1"/>
          <p:nvPr/>
        </p:nvSpPr>
        <p:spPr>
          <a:xfrm>
            <a:off x="2378710" y="2529840"/>
            <a:ext cx="591820" cy="460375"/>
          </a:xfrm>
          <a:prstGeom prst="rect">
            <a:avLst/>
          </a:prstGeom>
          <a:noFill/>
        </p:spPr>
        <p:txBody>
          <a:bodyPr wrap="square" rtlCol="0">
            <a:spAutoFit/>
          </a:bodyPr>
          <a:p>
            <a:r>
              <a:rPr lang="en-US" sz="2400" b="1"/>
              <a:t>5</a:t>
            </a:r>
            <a:endParaRPr lang="en-US" sz="2400" b="1"/>
          </a:p>
        </p:txBody>
      </p:sp>
      <p:sp>
        <p:nvSpPr>
          <p:cNvPr id="47" name="Text Box 46"/>
          <p:cNvSpPr txBox="1"/>
          <p:nvPr/>
        </p:nvSpPr>
        <p:spPr>
          <a:xfrm>
            <a:off x="2097405" y="1409065"/>
            <a:ext cx="671195" cy="398780"/>
          </a:xfrm>
          <a:prstGeom prst="rect">
            <a:avLst/>
          </a:prstGeom>
          <a:noFill/>
        </p:spPr>
        <p:txBody>
          <a:bodyPr wrap="square" rtlCol="0">
            <a:spAutoFit/>
          </a:bodyPr>
          <a:p>
            <a:r>
              <a:rPr lang="en-US" sz="2000" b="1">
                <a:highlight>
                  <a:srgbClr val="FFFF00"/>
                </a:highlight>
              </a:rPr>
              <a:t>src</a:t>
            </a:r>
            <a:endParaRPr lang="en-US" sz="2000" b="1">
              <a:highlight>
                <a:srgbClr val="FFFF00"/>
              </a:highlight>
            </a:endParaRPr>
          </a:p>
        </p:txBody>
      </p:sp>
      <p:sp>
        <p:nvSpPr>
          <p:cNvPr id="48" name="Text Box 47"/>
          <p:cNvSpPr txBox="1"/>
          <p:nvPr/>
        </p:nvSpPr>
        <p:spPr>
          <a:xfrm>
            <a:off x="4956175" y="2569210"/>
            <a:ext cx="893445" cy="398780"/>
          </a:xfrm>
          <a:prstGeom prst="rect">
            <a:avLst/>
          </a:prstGeom>
          <a:noFill/>
        </p:spPr>
        <p:txBody>
          <a:bodyPr wrap="square" rtlCol="0">
            <a:spAutoFit/>
          </a:bodyPr>
          <a:p>
            <a:r>
              <a:rPr lang="en-US" sz="2000" b="1"/>
              <a:t>-10</a:t>
            </a:r>
            <a:endParaRPr lang="en-US" sz="2000" b="1"/>
          </a:p>
        </p:txBody>
      </p:sp>
      <p:sp>
        <p:nvSpPr>
          <p:cNvPr id="49" name="Text Box 48"/>
          <p:cNvSpPr txBox="1"/>
          <p:nvPr/>
        </p:nvSpPr>
        <p:spPr>
          <a:xfrm>
            <a:off x="2689225" y="1289685"/>
            <a:ext cx="504825" cy="460375"/>
          </a:xfrm>
          <a:prstGeom prst="rect">
            <a:avLst/>
          </a:prstGeom>
          <a:noFill/>
        </p:spPr>
        <p:txBody>
          <a:bodyPr wrap="square" rtlCol="0">
            <a:spAutoFit/>
          </a:bodyPr>
          <a:p>
            <a:r>
              <a:rPr lang="en-US" sz="2400" b="1">
                <a:solidFill>
                  <a:srgbClr val="0070C0"/>
                </a:solidFill>
                <a:latin typeface="Times New Roman" panose="02020603050405020304" charset="0"/>
                <a:cs typeface="Times New Roman" panose="02020603050405020304" charset="0"/>
              </a:rPr>
              <a:t>0</a:t>
            </a:r>
            <a:endParaRPr lang="en-US" sz="2400" b="1">
              <a:solidFill>
                <a:srgbClr val="0070C0"/>
              </a:solidFill>
              <a:latin typeface="Times New Roman" panose="02020603050405020304" charset="0"/>
              <a:cs typeface="Times New Roman" panose="02020603050405020304" charset="0"/>
            </a:endParaRPr>
          </a:p>
        </p:txBody>
      </p:sp>
      <p:sp>
        <p:nvSpPr>
          <p:cNvPr id="50" name="Text Box 49"/>
          <p:cNvSpPr txBox="1"/>
          <p:nvPr/>
        </p:nvSpPr>
        <p:spPr>
          <a:xfrm>
            <a:off x="4617720" y="1290320"/>
            <a:ext cx="750570" cy="398780"/>
          </a:xfrm>
          <a:prstGeom prst="rect">
            <a:avLst/>
          </a:prstGeom>
          <a:noFill/>
        </p:spPr>
        <p:txBody>
          <a:bodyPr wrap="square" rtlCol="0">
            <a:spAutoFit/>
          </a:bodyPr>
          <a:p>
            <a:r>
              <a:rPr lang="en-US" sz="2000">
                <a:solidFill>
                  <a:srgbClr val="0070C0"/>
                </a:solidFill>
              </a:rPr>
              <a:t> 3</a:t>
            </a:r>
            <a:endParaRPr lang="en-US" sz="2000">
              <a:solidFill>
                <a:srgbClr val="0070C0"/>
              </a:solidFill>
            </a:endParaRPr>
          </a:p>
        </p:txBody>
      </p:sp>
      <p:sp>
        <p:nvSpPr>
          <p:cNvPr id="51" name="Text Box 50"/>
          <p:cNvSpPr txBox="1"/>
          <p:nvPr/>
        </p:nvSpPr>
        <p:spPr>
          <a:xfrm>
            <a:off x="2601595" y="3769995"/>
            <a:ext cx="591820" cy="398780"/>
          </a:xfrm>
          <a:prstGeom prst="rect">
            <a:avLst/>
          </a:prstGeom>
          <a:noFill/>
        </p:spPr>
        <p:txBody>
          <a:bodyPr wrap="square" rtlCol="0">
            <a:spAutoFit/>
          </a:bodyPr>
          <a:p>
            <a:r>
              <a:rPr lang="en-US" sz="2000" b="1">
                <a:solidFill>
                  <a:srgbClr val="0070C0"/>
                </a:solidFill>
              </a:rPr>
              <a:t>5</a:t>
            </a:r>
            <a:endParaRPr lang="en-US" sz="2000" b="1">
              <a:solidFill>
                <a:srgbClr val="0070C0"/>
              </a:solidFill>
            </a:endParaRPr>
          </a:p>
        </p:txBody>
      </p:sp>
      <p:sp>
        <p:nvSpPr>
          <p:cNvPr id="52" name="Text Box 51"/>
          <p:cNvSpPr txBox="1"/>
          <p:nvPr/>
        </p:nvSpPr>
        <p:spPr>
          <a:xfrm>
            <a:off x="4721225" y="3758565"/>
            <a:ext cx="470535" cy="398780"/>
          </a:xfrm>
          <a:prstGeom prst="rect">
            <a:avLst/>
          </a:prstGeom>
          <a:noFill/>
        </p:spPr>
        <p:txBody>
          <a:bodyPr wrap="square" rtlCol="0">
            <a:spAutoFit/>
          </a:bodyPr>
          <a:p>
            <a:r>
              <a:rPr lang="en-US" sz="2000" b="1">
                <a:solidFill>
                  <a:srgbClr val="0070C0"/>
                </a:solidFill>
              </a:rPr>
              <a:t>7</a:t>
            </a:r>
            <a:endParaRPr lang="en-US" sz="2000" b="1">
              <a:solidFill>
                <a:srgbClr val="0070C0"/>
              </a:solidFill>
            </a:endParaRPr>
          </a:p>
        </p:txBody>
      </p:sp>
      <p:sp>
        <p:nvSpPr>
          <p:cNvPr id="3" name="Right Arrow 2"/>
          <p:cNvSpPr/>
          <p:nvPr/>
        </p:nvSpPr>
        <p:spPr>
          <a:xfrm>
            <a:off x="6026150" y="2566035"/>
            <a:ext cx="1016635" cy="386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062355" y="4236085"/>
            <a:ext cx="4715510" cy="2306955"/>
          </a:xfrm>
          <a:prstGeom prst="rect">
            <a:avLst/>
          </a:prstGeom>
          <a:noFill/>
        </p:spPr>
        <p:txBody>
          <a:bodyPr wrap="square" rtlCol="0">
            <a:spAutoFit/>
          </a:bodyPr>
          <a:p>
            <a:pPr marL="285750" indent="-285750">
              <a:buFont typeface="Arial" panose="020B0604020202020204" pitchFamily="34" charset="0"/>
              <a:buChar char="•"/>
            </a:pPr>
            <a:r>
              <a:rPr lang="en-US" b="1">
                <a:latin typeface="Times New Roman" panose="02020603050405020304" charset="0"/>
                <a:cs typeface="Times New Roman" panose="02020603050405020304" charset="0"/>
              </a:rPr>
              <a:t>EDGE (0, 3)</a:t>
            </a:r>
            <a:endParaRPr lang="en-US" b="1">
              <a:latin typeface="Times New Roman" panose="02020603050405020304" charset="0"/>
              <a:cs typeface="Times New Roman" panose="02020603050405020304" charset="0"/>
            </a:endParaRPr>
          </a:p>
          <a:p>
            <a:pPr lvl="1" indent="0">
              <a:buNone/>
            </a:pPr>
            <a:r>
              <a:rPr lang="en-US">
                <a:latin typeface="Times New Roman" panose="02020603050405020304" charset="0"/>
                <a:cs typeface="Times New Roman" panose="02020603050405020304" charset="0"/>
              </a:rPr>
              <a:t>condition false (No Change)</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1">
                <a:latin typeface="Times New Roman" panose="02020603050405020304" charset="0"/>
                <a:cs typeface="Times New Roman" panose="02020603050405020304" charset="0"/>
                <a:sym typeface="+mn-ea"/>
              </a:rPr>
              <a:t>EDGE (0, 3) </a:t>
            </a:r>
            <a:endParaRPr lang="en-US" b="1">
              <a:latin typeface="Times New Roman" panose="02020603050405020304" charset="0"/>
              <a:cs typeface="Times New Roman" panose="02020603050405020304" charset="0"/>
            </a:endParaRPr>
          </a:p>
          <a:p>
            <a:pPr lvl="1" indent="0">
              <a:buNone/>
            </a:pPr>
            <a:r>
              <a:rPr lang="en-US">
                <a:latin typeface="Times New Roman" panose="02020603050405020304" charset="0"/>
                <a:cs typeface="Times New Roman" panose="02020603050405020304" charset="0"/>
                <a:sym typeface="+mn-ea"/>
              </a:rPr>
              <a:t>condition false (No Change)</a:t>
            </a:r>
            <a:endParaRPr lang="en-US">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b="1">
                <a:latin typeface="Times New Roman" panose="02020603050405020304" charset="0"/>
                <a:cs typeface="Times New Roman" panose="02020603050405020304" charset="0"/>
                <a:sym typeface="+mn-ea"/>
              </a:rPr>
              <a:t>EDGE (,3, 2) </a:t>
            </a:r>
            <a:endParaRPr lang="en-US" b="1">
              <a:latin typeface="Times New Roman" panose="02020603050405020304" charset="0"/>
              <a:cs typeface="Times New Roman" panose="02020603050405020304" charset="0"/>
            </a:endParaRPr>
          </a:p>
          <a:p>
            <a:pPr lvl="1" indent="0">
              <a:buNone/>
            </a:pPr>
            <a:r>
              <a:rPr lang="en-US">
                <a:latin typeface="Times New Roman" panose="02020603050405020304" charset="0"/>
                <a:cs typeface="Times New Roman" panose="02020603050405020304" charset="0"/>
                <a:sym typeface="+mn-ea"/>
              </a:rPr>
              <a:t>condition false (No Change)</a:t>
            </a:r>
            <a:endParaRPr lang="en-US">
              <a:latin typeface="Times New Roman" panose="02020603050405020304" charset="0"/>
              <a:cs typeface="Times New Roman" panose="02020603050405020304" charset="0"/>
            </a:endParaRPr>
          </a:p>
          <a:p>
            <a:pPr lvl="1" indent="0">
              <a:buNone/>
            </a:pPr>
            <a:endParaRPr lang="en-US">
              <a:latin typeface="Times New Roman" panose="02020603050405020304" charset="0"/>
              <a:cs typeface="Times New Roman" panose="02020603050405020304" charset="0"/>
            </a:endParaRPr>
          </a:p>
          <a:p>
            <a:pPr lvl="1" indent="0">
              <a:buNone/>
            </a:pPr>
            <a:endParaRPr lang="en-US">
              <a:latin typeface="Times New Roman" panose="02020603050405020304" charset="0"/>
              <a:cs typeface="Times New Roman" panose="02020603050405020304" charset="0"/>
            </a:endParaRPr>
          </a:p>
        </p:txBody>
      </p:sp>
      <p:sp>
        <p:nvSpPr>
          <p:cNvPr id="19" name="Text Box 18"/>
          <p:cNvSpPr txBox="1"/>
          <p:nvPr/>
        </p:nvSpPr>
        <p:spPr>
          <a:xfrm>
            <a:off x="6026150" y="4324350"/>
            <a:ext cx="5484495" cy="1630045"/>
          </a:xfrm>
          <a:prstGeom prst="rect">
            <a:avLst/>
          </a:prstGeom>
          <a:noFill/>
        </p:spPr>
        <p:txBody>
          <a:bodyPr wrap="square" rtlCol="0">
            <a:spAutoFit/>
          </a:bodyPr>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For </a:t>
            </a:r>
            <a:r>
              <a:rPr lang="en-US" sz="2000" b="1">
                <a:latin typeface="Times New Roman" panose="02020603050405020304" charset="0"/>
                <a:cs typeface="Times New Roman" panose="02020603050405020304" charset="0"/>
              </a:rPr>
              <a:t>EDGE</a:t>
            </a:r>
            <a:r>
              <a:rPr lang="en-US" sz="2000" b="1">
                <a:latin typeface="Times New Roman" panose="02020603050405020304" charset="0"/>
                <a:cs typeface="Times New Roman" panose="02020603050405020304" charset="0"/>
              </a:rPr>
              <a:t> (2, 1)</a:t>
            </a:r>
            <a:endParaRPr lang="en-US" sz="2000" b="1">
              <a:latin typeface="Times New Roman" panose="02020603050405020304" charset="0"/>
              <a:cs typeface="Times New Roman" panose="02020603050405020304" charset="0"/>
            </a:endParaRPr>
          </a:p>
          <a:p>
            <a:pPr marL="800100" lvl="1" indent="-342900">
              <a:buNone/>
            </a:pPr>
            <a:r>
              <a:rPr lang="en-US" sz="2000" b="1">
                <a:latin typeface="Times New Roman" panose="02020603050405020304" charset="0"/>
                <a:cs typeface="Times New Roman" panose="02020603050405020304" charset="0"/>
              </a:rPr>
              <a:t>d(u) = 7, d(v) = 3</a:t>
            </a:r>
            <a:r>
              <a:rPr lang="en-US" sz="2000" b="1">
                <a:latin typeface="Times New Roman" panose="02020603050405020304" charset="0"/>
                <a:cs typeface="Times New Roman" panose="02020603050405020304" charset="0"/>
                <a:sym typeface="+mn-ea"/>
              </a:rPr>
              <a:t> and d(u, v) = -10</a:t>
            </a:r>
            <a:endParaRPr lang="en-US" sz="2000" b="1">
              <a:latin typeface="Times New Roman" panose="02020603050405020304" charset="0"/>
              <a:cs typeface="Times New Roman" panose="02020603050405020304" charset="0"/>
            </a:endParaRPr>
          </a:p>
          <a:p>
            <a:pPr lvl="1" indent="0">
              <a:buNone/>
            </a:pPr>
            <a:r>
              <a:rPr lang="en-US" sz="2000" b="1">
                <a:latin typeface="Times New Roman" panose="02020603050405020304" charset="0"/>
                <a:cs typeface="Times New Roman" panose="02020603050405020304" charset="0"/>
              </a:rPr>
              <a:t>if(</a:t>
            </a:r>
            <a:r>
              <a:rPr lang="en-US" sz="2000" b="1">
                <a:solidFill>
                  <a:srgbClr val="0070C0"/>
                </a:solidFill>
                <a:latin typeface="Times New Roman" panose="02020603050405020304" charset="0"/>
                <a:cs typeface="Times New Roman" panose="02020603050405020304" charset="0"/>
              </a:rPr>
              <a:t>d(u)+d(u, v)</a:t>
            </a:r>
            <a:r>
              <a:rPr lang="en-US" sz="2000" b="1">
                <a:latin typeface="Times New Roman" panose="02020603050405020304" charset="0"/>
                <a:cs typeface="Times New Roman" panose="02020603050405020304" charset="0"/>
              </a:rPr>
              <a:t>) &lt; d(v)</a:t>
            </a:r>
            <a:endParaRPr lang="en-US" sz="2000" b="1">
              <a:latin typeface="Times New Roman" panose="02020603050405020304" charset="0"/>
              <a:cs typeface="Times New Roman" panose="02020603050405020304" charset="0"/>
            </a:endParaRPr>
          </a:p>
          <a:p>
            <a:pPr lvl="1" indent="0">
              <a:buNone/>
            </a:pPr>
            <a:r>
              <a:rPr lang="en-US" sz="2000" b="1">
                <a:latin typeface="Times New Roman" panose="02020603050405020304" charset="0"/>
                <a:cs typeface="Times New Roman" panose="02020603050405020304" charset="0"/>
              </a:rPr>
              <a:t>	d(v) = </a:t>
            </a:r>
            <a:r>
              <a:rPr lang="en-US" sz="2000" b="1">
                <a:latin typeface="Times New Roman" panose="02020603050405020304" charset="0"/>
                <a:cs typeface="Times New Roman" panose="02020603050405020304" charset="0"/>
                <a:sym typeface="+mn-ea"/>
              </a:rPr>
              <a:t>d(u)+d(u, v); // d(v) = -3;</a:t>
            </a:r>
            <a:r>
              <a:rPr lang="en-US" sz="2000" b="1">
                <a:latin typeface="Times New Roman" panose="02020603050405020304" charset="0"/>
                <a:cs typeface="Times New Roman" panose="02020603050405020304" charset="0"/>
              </a:rPr>
              <a:t>	</a:t>
            </a:r>
            <a:endParaRPr lang="en-US" sz="2000" b="1">
              <a:latin typeface="Times New Roman" panose="02020603050405020304" charset="0"/>
              <a:cs typeface="Times New Roman" panose="02020603050405020304" charset="0"/>
            </a:endParaRPr>
          </a:p>
          <a:p>
            <a:pPr lvl="1" indent="0" algn="l">
              <a:buNone/>
            </a:pPr>
            <a:endParaRPr lang="en-US" sz="2000" b="1">
              <a:highlight>
                <a:srgbClr val="C0C0C0"/>
              </a:highlight>
              <a:latin typeface="Times New Roman" panose="02020603050405020304" charset="0"/>
              <a:cs typeface="Times New Roman" panose="02020603050405020304" charset="0"/>
            </a:endParaRPr>
          </a:p>
        </p:txBody>
      </p:sp>
      <p:sp>
        <p:nvSpPr>
          <p:cNvPr id="20" name="Text Box 19"/>
          <p:cNvSpPr txBox="1"/>
          <p:nvPr/>
        </p:nvSpPr>
        <p:spPr>
          <a:xfrm>
            <a:off x="5777865" y="5621020"/>
            <a:ext cx="5196840" cy="922020"/>
          </a:xfrm>
          <a:prstGeom prst="rect">
            <a:avLst/>
          </a:prstGeom>
          <a:noFill/>
        </p:spPr>
        <p:txBody>
          <a:bodyPr wrap="square" rtlCol="0">
            <a:spAutoFit/>
          </a:bodyPr>
          <a:p>
            <a:pPr lvl="1" indent="0" algn="l">
              <a:buNone/>
            </a:pPr>
            <a:r>
              <a:rPr lang="en-US" b="1">
                <a:latin typeface="Times New Roman" panose="02020603050405020304" charset="0"/>
                <a:cs typeface="Times New Roman" panose="02020603050405020304" charset="0"/>
                <a:sym typeface="+mn-ea"/>
              </a:rPr>
              <a:t>Now This is min distance from src to dest</a:t>
            </a:r>
            <a:endParaRPr lang="en-US" b="1">
              <a:latin typeface="Times New Roman" panose="02020603050405020304" charset="0"/>
              <a:cs typeface="Times New Roman" panose="02020603050405020304" charset="0"/>
            </a:endParaRPr>
          </a:p>
          <a:p>
            <a:pPr lvl="1" indent="0" algn="l">
              <a:buNone/>
            </a:pPr>
            <a:r>
              <a:rPr lang="en-US" b="1">
                <a:highlight>
                  <a:srgbClr val="FFFF00"/>
                </a:highlight>
                <a:latin typeface="Times New Roman" panose="02020603050405020304" charset="0"/>
                <a:cs typeface="Times New Roman" panose="02020603050405020304" charset="0"/>
                <a:sym typeface="+mn-ea"/>
              </a:rPr>
              <a:t>So we will Stop.</a:t>
            </a:r>
            <a:endParaRPr lang="en-US" b="1">
              <a:highlight>
                <a:srgbClr val="FFFF00"/>
              </a:highlight>
              <a:latin typeface="Times New Roman" panose="02020603050405020304" charset="0"/>
              <a:cs typeface="Times New Roman" panose="02020603050405020304" charset="0"/>
            </a:endParaRPr>
          </a:p>
          <a:p>
            <a:endParaRPr lang="en-US" b="1">
              <a:highlight>
                <a:srgbClr val="FFFF00"/>
              </a:highlight>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Oval 2"/>
          <p:cNvSpPr/>
          <p:nvPr/>
        </p:nvSpPr>
        <p:spPr>
          <a:xfrm>
            <a:off x="1240155" y="346837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0</a:t>
            </a:r>
            <a:endParaRPr lang="en-US" sz="2800" b="1"/>
          </a:p>
        </p:txBody>
      </p:sp>
      <p:sp>
        <p:nvSpPr>
          <p:cNvPr id="4" name="Oval 3"/>
          <p:cNvSpPr/>
          <p:nvPr/>
        </p:nvSpPr>
        <p:spPr>
          <a:xfrm>
            <a:off x="3341370" y="496062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2</a:t>
            </a:r>
            <a:endParaRPr lang="en-US" sz="2800" b="1"/>
          </a:p>
        </p:txBody>
      </p:sp>
      <p:sp>
        <p:nvSpPr>
          <p:cNvPr id="5" name="Oval 4"/>
          <p:cNvSpPr/>
          <p:nvPr/>
        </p:nvSpPr>
        <p:spPr>
          <a:xfrm>
            <a:off x="3341370" y="346837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1</a:t>
            </a:r>
            <a:endParaRPr lang="en-US" sz="3200" b="1"/>
          </a:p>
        </p:txBody>
      </p:sp>
      <p:sp>
        <p:nvSpPr>
          <p:cNvPr id="6" name="Oval 5"/>
          <p:cNvSpPr/>
          <p:nvPr/>
        </p:nvSpPr>
        <p:spPr>
          <a:xfrm>
            <a:off x="1240155" y="496062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3</a:t>
            </a:r>
            <a:endParaRPr lang="en-US" sz="2800" b="1"/>
          </a:p>
        </p:txBody>
      </p:sp>
      <p:cxnSp>
        <p:nvCxnSpPr>
          <p:cNvPr id="7" name="Straight Arrow Connector 6"/>
          <p:cNvCxnSpPr>
            <a:stCxn id="3" idx="6"/>
            <a:endCxn id="5" idx="2"/>
          </p:cNvCxnSpPr>
          <p:nvPr/>
        </p:nvCxnSpPr>
        <p:spPr>
          <a:xfrm>
            <a:off x="1918335" y="3793490"/>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4"/>
            <a:endCxn id="6" idx="0"/>
          </p:cNvCxnSpPr>
          <p:nvPr/>
        </p:nvCxnSpPr>
        <p:spPr>
          <a:xfrm>
            <a:off x="1579245" y="4117975"/>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4" idx="2"/>
          </p:cNvCxnSpPr>
          <p:nvPr/>
        </p:nvCxnSpPr>
        <p:spPr>
          <a:xfrm>
            <a:off x="1918335" y="5285740"/>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0"/>
            <a:endCxn id="5" idx="4"/>
          </p:cNvCxnSpPr>
          <p:nvPr/>
        </p:nvCxnSpPr>
        <p:spPr>
          <a:xfrm flipV="1">
            <a:off x="3680460" y="4117975"/>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2348865" y="3333115"/>
            <a:ext cx="562610" cy="460375"/>
          </a:xfrm>
          <a:prstGeom prst="rect">
            <a:avLst/>
          </a:prstGeom>
          <a:noFill/>
        </p:spPr>
        <p:txBody>
          <a:bodyPr wrap="square" rtlCol="0">
            <a:spAutoFit/>
          </a:bodyPr>
          <a:p>
            <a:r>
              <a:rPr lang="en-US" sz="2400" b="1"/>
              <a:t>3</a:t>
            </a:r>
            <a:endParaRPr lang="en-US" sz="2400" b="1"/>
          </a:p>
        </p:txBody>
      </p:sp>
      <p:sp>
        <p:nvSpPr>
          <p:cNvPr id="13" name="Text Box 12"/>
          <p:cNvSpPr txBox="1"/>
          <p:nvPr/>
        </p:nvSpPr>
        <p:spPr>
          <a:xfrm>
            <a:off x="2333625" y="5285740"/>
            <a:ext cx="591820" cy="521970"/>
          </a:xfrm>
          <a:prstGeom prst="rect">
            <a:avLst/>
          </a:prstGeom>
          <a:noFill/>
        </p:spPr>
        <p:txBody>
          <a:bodyPr wrap="square" rtlCol="0">
            <a:spAutoFit/>
          </a:bodyPr>
          <a:p>
            <a:r>
              <a:rPr lang="en-US" sz="2800" b="1"/>
              <a:t>2</a:t>
            </a:r>
            <a:endParaRPr lang="en-US" sz="2800" b="1"/>
          </a:p>
        </p:txBody>
      </p:sp>
      <p:sp>
        <p:nvSpPr>
          <p:cNvPr id="14" name="Text Box 13"/>
          <p:cNvSpPr txBox="1"/>
          <p:nvPr/>
        </p:nvSpPr>
        <p:spPr>
          <a:xfrm>
            <a:off x="987425" y="4277995"/>
            <a:ext cx="591820" cy="521970"/>
          </a:xfrm>
          <a:prstGeom prst="rect">
            <a:avLst/>
          </a:prstGeom>
          <a:noFill/>
        </p:spPr>
        <p:txBody>
          <a:bodyPr wrap="square" rtlCol="0">
            <a:spAutoFit/>
          </a:bodyPr>
          <a:p>
            <a:r>
              <a:rPr lang="en-US" sz="2800" b="1"/>
              <a:t>5</a:t>
            </a:r>
            <a:endParaRPr lang="en-US" sz="2800" b="1"/>
          </a:p>
        </p:txBody>
      </p:sp>
      <p:sp>
        <p:nvSpPr>
          <p:cNvPr id="15" name="Text Box 14"/>
          <p:cNvSpPr txBox="1"/>
          <p:nvPr/>
        </p:nvSpPr>
        <p:spPr>
          <a:xfrm>
            <a:off x="3556635" y="4307205"/>
            <a:ext cx="893445" cy="460375"/>
          </a:xfrm>
          <a:prstGeom prst="rect">
            <a:avLst/>
          </a:prstGeom>
          <a:noFill/>
        </p:spPr>
        <p:txBody>
          <a:bodyPr wrap="square" rtlCol="0">
            <a:spAutoFit/>
          </a:bodyPr>
          <a:p>
            <a:r>
              <a:rPr lang="en-US" sz="2400" b="1"/>
              <a:t>-10</a:t>
            </a:r>
            <a:endParaRPr lang="en-US" sz="2400" b="1"/>
          </a:p>
        </p:txBody>
      </p:sp>
      <p:sp>
        <p:nvSpPr>
          <p:cNvPr id="16" name="Text Box 15"/>
          <p:cNvSpPr txBox="1"/>
          <p:nvPr/>
        </p:nvSpPr>
        <p:spPr>
          <a:xfrm>
            <a:off x="908685" y="3251835"/>
            <a:ext cx="671195" cy="398780"/>
          </a:xfrm>
          <a:prstGeom prst="rect">
            <a:avLst/>
          </a:prstGeom>
          <a:noFill/>
        </p:spPr>
        <p:txBody>
          <a:bodyPr wrap="square" rtlCol="0">
            <a:spAutoFit/>
          </a:bodyPr>
          <a:p>
            <a:r>
              <a:rPr lang="en-US" sz="2000" b="1">
                <a:highlight>
                  <a:srgbClr val="FFFF00"/>
                </a:highlight>
              </a:rPr>
              <a:t>src</a:t>
            </a:r>
            <a:endParaRPr lang="en-US" sz="2000" b="1">
              <a:highlight>
                <a:srgbClr val="FFFF00"/>
              </a:highlight>
            </a:endParaRPr>
          </a:p>
        </p:txBody>
      </p:sp>
      <p:sp>
        <p:nvSpPr>
          <p:cNvPr id="12" name="Text Box 11"/>
          <p:cNvSpPr txBox="1"/>
          <p:nvPr/>
        </p:nvSpPr>
        <p:spPr>
          <a:xfrm>
            <a:off x="1386205" y="3007995"/>
            <a:ext cx="386715" cy="460375"/>
          </a:xfrm>
          <a:prstGeom prst="rect">
            <a:avLst/>
          </a:prstGeom>
          <a:noFill/>
        </p:spPr>
        <p:txBody>
          <a:bodyPr wrap="square" rtlCol="0">
            <a:spAutoFit/>
          </a:bodyPr>
          <a:p>
            <a:r>
              <a:rPr lang="en-US" sz="2400" b="1"/>
              <a:t>0</a:t>
            </a:r>
            <a:endParaRPr lang="en-US" sz="2400" b="1"/>
          </a:p>
        </p:txBody>
      </p:sp>
      <p:sp>
        <p:nvSpPr>
          <p:cNvPr id="18" name="Text Box 17"/>
          <p:cNvSpPr txBox="1"/>
          <p:nvPr/>
        </p:nvSpPr>
        <p:spPr>
          <a:xfrm>
            <a:off x="3465195" y="3007995"/>
            <a:ext cx="558165"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19" name="Text Box 18"/>
          <p:cNvSpPr txBox="1"/>
          <p:nvPr/>
        </p:nvSpPr>
        <p:spPr>
          <a:xfrm>
            <a:off x="1245870" y="5644515"/>
            <a:ext cx="572770"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20" name="Text Box 19"/>
          <p:cNvSpPr txBox="1"/>
          <p:nvPr/>
        </p:nvSpPr>
        <p:spPr>
          <a:xfrm>
            <a:off x="3475355" y="5610225"/>
            <a:ext cx="487045"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2" name="Text Box 1"/>
          <p:cNvSpPr txBox="1"/>
          <p:nvPr/>
        </p:nvSpPr>
        <p:spPr>
          <a:xfrm>
            <a:off x="928370" y="719455"/>
            <a:ext cx="10426700" cy="2368550"/>
          </a:xfrm>
          <a:prstGeom prst="rect">
            <a:avLst/>
          </a:prstGeom>
          <a:noFill/>
        </p:spPr>
        <p:txBody>
          <a:bodyPr wrap="square" rtlCol="0">
            <a:spAutoFit/>
          </a:bodyPr>
          <a:p>
            <a:pPr indent="0" algn="just">
              <a:buNone/>
            </a:pPr>
            <a:r>
              <a:rPr lang="en-US" sz="2400" b="1">
                <a:latin typeface="Times New Roman" panose="02020603050405020304" charset="0"/>
                <a:cs typeface="Times New Roman" panose="02020603050405020304" charset="0"/>
              </a:rPr>
              <a:t>SECOND APPROACH</a:t>
            </a:r>
            <a:r>
              <a:rPr lang="en-US" sz="2800" b="1">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Calculate the minimum weight value, and add a positive value ( equal to absolute value of minimum weigth value) to add weight and run Dijkstra algorithms for Modified graph. </a:t>
            </a:r>
            <a:endParaRPr lang="en-US" sz="2400">
              <a:latin typeface="Times New Roman" panose="02020603050405020304" charset="0"/>
              <a:cs typeface="Times New Roman" panose="02020603050405020304" charset="0"/>
            </a:endParaRPr>
          </a:p>
          <a:p>
            <a:pPr indent="0" algn="just">
              <a:buNone/>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And finally we will subtracts absolute minimum weight value from all weight.</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b="1">
                <a:latin typeface="Times New Roman" panose="02020603050405020304" charset="0"/>
                <a:cs typeface="Times New Roman" panose="02020603050405020304" charset="0"/>
              </a:rPr>
              <a:t>Minimum weight value = -10</a:t>
            </a:r>
            <a:r>
              <a:rPr lang="en-US" sz="2400">
                <a:latin typeface="Times New Roman" panose="02020603050405020304" charset="0"/>
                <a:cs typeface="Times New Roman" panose="02020603050405020304" charset="0"/>
              </a:rPr>
              <a:t>,  A</a:t>
            </a:r>
            <a:r>
              <a:rPr lang="en-US" sz="2400" b="1">
                <a:latin typeface="Times New Roman" panose="02020603050405020304" charset="0"/>
                <a:cs typeface="Times New Roman" panose="02020603050405020304" charset="0"/>
              </a:rPr>
              <a:t>bsolute value = 10</a:t>
            </a:r>
            <a:endParaRPr lang="en-US" sz="2400" b="1">
              <a:latin typeface="Times New Roman" panose="02020603050405020304" charset="0"/>
              <a:cs typeface="Times New Roman" panose="02020603050405020304" charset="0"/>
            </a:endParaRPr>
          </a:p>
        </p:txBody>
      </p:sp>
      <p:sp>
        <p:nvSpPr>
          <p:cNvPr id="17" name="Oval 16"/>
          <p:cNvSpPr/>
          <p:nvPr/>
        </p:nvSpPr>
        <p:spPr>
          <a:xfrm>
            <a:off x="4781550" y="346710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0</a:t>
            </a:r>
            <a:endParaRPr lang="en-US" sz="2800" b="1"/>
          </a:p>
        </p:txBody>
      </p:sp>
      <p:sp>
        <p:nvSpPr>
          <p:cNvPr id="21" name="Oval 20"/>
          <p:cNvSpPr/>
          <p:nvPr/>
        </p:nvSpPr>
        <p:spPr>
          <a:xfrm>
            <a:off x="6882765" y="495935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2</a:t>
            </a:r>
            <a:endParaRPr lang="en-US" sz="2800" b="1"/>
          </a:p>
        </p:txBody>
      </p:sp>
      <p:sp>
        <p:nvSpPr>
          <p:cNvPr id="22" name="Oval 21"/>
          <p:cNvSpPr/>
          <p:nvPr/>
        </p:nvSpPr>
        <p:spPr>
          <a:xfrm>
            <a:off x="6882765" y="346710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1</a:t>
            </a:r>
            <a:endParaRPr lang="en-US" sz="3200" b="1"/>
          </a:p>
        </p:txBody>
      </p:sp>
      <p:sp>
        <p:nvSpPr>
          <p:cNvPr id="23" name="Oval 22"/>
          <p:cNvSpPr/>
          <p:nvPr/>
        </p:nvSpPr>
        <p:spPr>
          <a:xfrm>
            <a:off x="4781550" y="4959350"/>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3</a:t>
            </a:r>
            <a:endParaRPr lang="en-US" sz="2800" b="1"/>
          </a:p>
        </p:txBody>
      </p:sp>
      <p:cxnSp>
        <p:nvCxnSpPr>
          <p:cNvPr id="24" name="Straight Arrow Connector 23"/>
          <p:cNvCxnSpPr>
            <a:stCxn id="17" idx="6"/>
            <a:endCxn id="22" idx="2"/>
          </p:cNvCxnSpPr>
          <p:nvPr/>
        </p:nvCxnSpPr>
        <p:spPr>
          <a:xfrm>
            <a:off x="5459730" y="3792220"/>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4"/>
            <a:endCxn id="23" idx="0"/>
          </p:cNvCxnSpPr>
          <p:nvPr/>
        </p:nvCxnSpPr>
        <p:spPr>
          <a:xfrm>
            <a:off x="5120640" y="4116705"/>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6"/>
            <a:endCxn id="21" idx="2"/>
          </p:cNvCxnSpPr>
          <p:nvPr/>
        </p:nvCxnSpPr>
        <p:spPr>
          <a:xfrm>
            <a:off x="5459730" y="5284470"/>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0"/>
            <a:endCxn id="22" idx="4"/>
          </p:cNvCxnSpPr>
          <p:nvPr/>
        </p:nvCxnSpPr>
        <p:spPr>
          <a:xfrm flipV="1">
            <a:off x="7221855" y="4116705"/>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5678805" y="3331845"/>
            <a:ext cx="1060450" cy="398780"/>
          </a:xfrm>
          <a:prstGeom prst="rect">
            <a:avLst/>
          </a:prstGeom>
          <a:noFill/>
        </p:spPr>
        <p:txBody>
          <a:bodyPr wrap="square" rtlCol="0">
            <a:spAutoFit/>
          </a:bodyPr>
          <a:p>
            <a:r>
              <a:rPr lang="en-US" sz="2000" b="1"/>
              <a:t>3+10</a:t>
            </a:r>
            <a:endParaRPr lang="en-US" sz="2000" b="1"/>
          </a:p>
        </p:txBody>
      </p:sp>
      <p:sp>
        <p:nvSpPr>
          <p:cNvPr id="29" name="Text Box 28"/>
          <p:cNvSpPr txBox="1"/>
          <p:nvPr/>
        </p:nvSpPr>
        <p:spPr>
          <a:xfrm>
            <a:off x="5678805" y="5284470"/>
            <a:ext cx="1280160" cy="398780"/>
          </a:xfrm>
          <a:prstGeom prst="rect">
            <a:avLst/>
          </a:prstGeom>
          <a:noFill/>
        </p:spPr>
        <p:txBody>
          <a:bodyPr wrap="square" rtlCol="0">
            <a:spAutoFit/>
          </a:bodyPr>
          <a:p>
            <a:r>
              <a:rPr lang="en-US" sz="2000" b="1"/>
              <a:t>2+10</a:t>
            </a:r>
            <a:endParaRPr lang="en-US" sz="2000" b="1"/>
          </a:p>
        </p:txBody>
      </p:sp>
      <p:sp>
        <p:nvSpPr>
          <p:cNvPr id="30" name="Text Box 29"/>
          <p:cNvSpPr txBox="1"/>
          <p:nvPr/>
        </p:nvSpPr>
        <p:spPr>
          <a:xfrm>
            <a:off x="4586605" y="4278630"/>
            <a:ext cx="1288415" cy="398780"/>
          </a:xfrm>
          <a:prstGeom prst="rect">
            <a:avLst/>
          </a:prstGeom>
          <a:noFill/>
        </p:spPr>
        <p:txBody>
          <a:bodyPr wrap="square" rtlCol="0">
            <a:spAutoFit/>
          </a:bodyPr>
          <a:p>
            <a:r>
              <a:rPr lang="en-US" sz="2000" b="1"/>
              <a:t>5+10</a:t>
            </a:r>
            <a:endParaRPr lang="en-US" sz="2000" b="1"/>
          </a:p>
        </p:txBody>
      </p:sp>
      <p:sp>
        <p:nvSpPr>
          <p:cNvPr id="31" name="Text Box 30"/>
          <p:cNvSpPr txBox="1"/>
          <p:nvPr/>
        </p:nvSpPr>
        <p:spPr>
          <a:xfrm>
            <a:off x="6882130" y="4307840"/>
            <a:ext cx="1459230" cy="398780"/>
          </a:xfrm>
          <a:prstGeom prst="rect">
            <a:avLst/>
          </a:prstGeom>
          <a:noFill/>
        </p:spPr>
        <p:txBody>
          <a:bodyPr wrap="square" rtlCol="0">
            <a:spAutoFit/>
          </a:bodyPr>
          <a:p>
            <a:r>
              <a:rPr lang="en-US" sz="2000" b="1"/>
              <a:t>-10+10</a:t>
            </a:r>
            <a:endParaRPr lang="en-US" sz="2000" b="1"/>
          </a:p>
        </p:txBody>
      </p:sp>
      <p:sp>
        <p:nvSpPr>
          <p:cNvPr id="32" name="Text Box 31"/>
          <p:cNvSpPr txBox="1"/>
          <p:nvPr/>
        </p:nvSpPr>
        <p:spPr>
          <a:xfrm>
            <a:off x="4450080" y="3250565"/>
            <a:ext cx="671195" cy="398780"/>
          </a:xfrm>
          <a:prstGeom prst="rect">
            <a:avLst/>
          </a:prstGeom>
          <a:noFill/>
        </p:spPr>
        <p:txBody>
          <a:bodyPr wrap="square" rtlCol="0">
            <a:spAutoFit/>
          </a:bodyPr>
          <a:p>
            <a:r>
              <a:rPr lang="en-US" sz="2000" b="1">
                <a:highlight>
                  <a:srgbClr val="FFFF00"/>
                </a:highlight>
              </a:rPr>
              <a:t>src</a:t>
            </a:r>
            <a:endParaRPr lang="en-US" sz="2000" b="1">
              <a:highlight>
                <a:srgbClr val="FFFF00"/>
              </a:highlight>
            </a:endParaRPr>
          </a:p>
        </p:txBody>
      </p:sp>
      <p:sp>
        <p:nvSpPr>
          <p:cNvPr id="33" name="Text Box 32"/>
          <p:cNvSpPr txBox="1"/>
          <p:nvPr/>
        </p:nvSpPr>
        <p:spPr>
          <a:xfrm>
            <a:off x="4927600" y="3006725"/>
            <a:ext cx="386715" cy="460375"/>
          </a:xfrm>
          <a:prstGeom prst="rect">
            <a:avLst/>
          </a:prstGeom>
          <a:noFill/>
        </p:spPr>
        <p:txBody>
          <a:bodyPr wrap="square" rtlCol="0">
            <a:spAutoFit/>
          </a:bodyPr>
          <a:p>
            <a:r>
              <a:rPr lang="en-US" sz="2400" b="1"/>
              <a:t>0</a:t>
            </a:r>
            <a:endParaRPr lang="en-US" sz="2400" b="1"/>
          </a:p>
        </p:txBody>
      </p:sp>
      <p:sp>
        <p:nvSpPr>
          <p:cNvPr id="34" name="Text Box 33"/>
          <p:cNvSpPr txBox="1"/>
          <p:nvPr/>
        </p:nvSpPr>
        <p:spPr>
          <a:xfrm>
            <a:off x="7006590" y="3006725"/>
            <a:ext cx="558165"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35" name="Text Box 34"/>
          <p:cNvSpPr txBox="1"/>
          <p:nvPr/>
        </p:nvSpPr>
        <p:spPr>
          <a:xfrm>
            <a:off x="4787265" y="5643245"/>
            <a:ext cx="572770"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36" name="Text Box 35"/>
          <p:cNvSpPr txBox="1"/>
          <p:nvPr/>
        </p:nvSpPr>
        <p:spPr>
          <a:xfrm>
            <a:off x="7016750" y="5608955"/>
            <a:ext cx="487045"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37" name="Oval 36"/>
          <p:cNvSpPr/>
          <p:nvPr/>
        </p:nvSpPr>
        <p:spPr>
          <a:xfrm>
            <a:off x="8575675" y="346773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0</a:t>
            </a:r>
            <a:endParaRPr lang="en-US" sz="2800" b="1"/>
          </a:p>
        </p:txBody>
      </p:sp>
      <p:sp>
        <p:nvSpPr>
          <p:cNvPr id="38" name="Oval 37"/>
          <p:cNvSpPr/>
          <p:nvPr/>
        </p:nvSpPr>
        <p:spPr>
          <a:xfrm>
            <a:off x="10676890" y="495998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2</a:t>
            </a:r>
            <a:endParaRPr lang="en-US" sz="2800" b="1"/>
          </a:p>
        </p:txBody>
      </p:sp>
      <p:sp>
        <p:nvSpPr>
          <p:cNvPr id="39" name="Oval 38"/>
          <p:cNvSpPr/>
          <p:nvPr/>
        </p:nvSpPr>
        <p:spPr>
          <a:xfrm>
            <a:off x="10676890" y="346773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1</a:t>
            </a:r>
            <a:endParaRPr lang="en-US" sz="3200" b="1"/>
          </a:p>
        </p:txBody>
      </p:sp>
      <p:sp>
        <p:nvSpPr>
          <p:cNvPr id="40" name="Oval 39"/>
          <p:cNvSpPr/>
          <p:nvPr/>
        </p:nvSpPr>
        <p:spPr>
          <a:xfrm>
            <a:off x="8575675" y="4959985"/>
            <a:ext cx="678180" cy="649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3</a:t>
            </a:r>
            <a:endParaRPr lang="en-US" sz="2800" b="1"/>
          </a:p>
        </p:txBody>
      </p:sp>
      <p:cxnSp>
        <p:nvCxnSpPr>
          <p:cNvPr id="41" name="Straight Arrow Connector 40"/>
          <p:cNvCxnSpPr>
            <a:stCxn id="37" idx="6"/>
            <a:endCxn id="39" idx="2"/>
          </p:cNvCxnSpPr>
          <p:nvPr/>
        </p:nvCxnSpPr>
        <p:spPr>
          <a:xfrm>
            <a:off x="9253855" y="3792855"/>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4"/>
            <a:endCxn id="40" idx="0"/>
          </p:cNvCxnSpPr>
          <p:nvPr/>
        </p:nvCxnSpPr>
        <p:spPr>
          <a:xfrm>
            <a:off x="8914765" y="4117340"/>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6"/>
            <a:endCxn id="38" idx="2"/>
          </p:cNvCxnSpPr>
          <p:nvPr/>
        </p:nvCxnSpPr>
        <p:spPr>
          <a:xfrm>
            <a:off x="9253855" y="5285105"/>
            <a:ext cx="14230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8" idx="0"/>
            <a:endCxn id="39" idx="4"/>
          </p:cNvCxnSpPr>
          <p:nvPr/>
        </p:nvCxnSpPr>
        <p:spPr>
          <a:xfrm flipV="1">
            <a:off x="11015980" y="4117340"/>
            <a:ext cx="0" cy="8426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9684385" y="3332480"/>
            <a:ext cx="698500" cy="460375"/>
          </a:xfrm>
          <a:prstGeom prst="rect">
            <a:avLst/>
          </a:prstGeom>
          <a:noFill/>
        </p:spPr>
        <p:txBody>
          <a:bodyPr wrap="square" rtlCol="0">
            <a:spAutoFit/>
          </a:bodyPr>
          <a:p>
            <a:r>
              <a:rPr lang="en-US" sz="2400" b="1"/>
              <a:t>13</a:t>
            </a:r>
            <a:endParaRPr lang="en-US" sz="2400" b="1"/>
          </a:p>
        </p:txBody>
      </p:sp>
      <p:sp>
        <p:nvSpPr>
          <p:cNvPr id="46" name="Text Box 45"/>
          <p:cNvSpPr txBox="1"/>
          <p:nvPr/>
        </p:nvSpPr>
        <p:spPr>
          <a:xfrm>
            <a:off x="9669145" y="5285105"/>
            <a:ext cx="833120" cy="521970"/>
          </a:xfrm>
          <a:prstGeom prst="rect">
            <a:avLst/>
          </a:prstGeom>
          <a:noFill/>
        </p:spPr>
        <p:txBody>
          <a:bodyPr wrap="square" rtlCol="0">
            <a:spAutoFit/>
          </a:bodyPr>
          <a:p>
            <a:r>
              <a:rPr lang="en-US" sz="2800" b="1"/>
              <a:t>12</a:t>
            </a:r>
            <a:endParaRPr lang="en-US" sz="2800" b="1"/>
          </a:p>
        </p:txBody>
      </p:sp>
      <p:sp>
        <p:nvSpPr>
          <p:cNvPr id="47" name="Text Box 46"/>
          <p:cNvSpPr txBox="1"/>
          <p:nvPr/>
        </p:nvSpPr>
        <p:spPr>
          <a:xfrm>
            <a:off x="8341995" y="4307840"/>
            <a:ext cx="766445" cy="521970"/>
          </a:xfrm>
          <a:prstGeom prst="rect">
            <a:avLst/>
          </a:prstGeom>
          <a:noFill/>
        </p:spPr>
        <p:txBody>
          <a:bodyPr wrap="square" rtlCol="0">
            <a:spAutoFit/>
          </a:bodyPr>
          <a:p>
            <a:r>
              <a:rPr lang="en-US" sz="2800" b="1"/>
              <a:t>15</a:t>
            </a:r>
            <a:endParaRPr lang="en-US" sz="2800" b="1"/>
          </a:p>
        </p:txBody>
      </p:sp>
      <p:sp>
        <p:nvSpPr>
          <p:cNvPr id="48" name="Text Box 47"/>
          <p:cNvSpPr txBox="1"/>
          <p:nvPr/>
        </p:nvSpPr>
        <p:spPr>
          <a:xfrm>
            <a:off x="10913745" y="4340225"/>
            <a:ext cx="893445" cy="460375"/>
          </a:xfrm>
          <a:prstGeom prst="rect">
            <a:avLst/>
          </a:prstGeom>
          <a:noFill/>
        </p:spPr>
        <p:txBody>
          <a:bodyPr wrap="square" rtlCol="0">
            <a:spAutoFit/>
          </a:bodyPr>
          <a:p>
            <a:r>
              <a:rPr lang="en-US" sz="2400" b="1"/>
              <a:t>0</a:t>
            </a:r>
            <a:endParaRPr lang="en-US" sz="2400" b="1"/>
          </a:p>
        </p:txBody>
      </p:sp>
      <p:sp>
        <p:nvSpPr>
          <p:cNvPr id="49" name="Text Box 48"/>
          <p:cNvSpPr txBox="1"/>
          <p:nvPr/>
        </p:nvSpPr>
        <p:spPr>
          <a:xfrm>
            <a:off x="8244205" y="3251200"/>
            <a:ext cx="671195" cy="398780"/>
          </a:xfrm>
          <a:prstGeom prst="rect">
            <a:avLst/>
          </a:prstGeom>
          <a:noFill/>
        </p:spPr>
        <p:txBody>
          <a:bodyPr wrap="square" rtlCol="0">
            <a:spAutoFit/>
          </a:bodyPr>
          <a:p>
            <a:r>
              <a:rPr lang="en-US" sz="2000" b="1">
                <a:highlight>
                  <a:srgbClr val="FFFF00"/>
                </a:highlight>
              </a:rPr>
              <a:t>src</a:t>
            </a:r>
            <a:endParaRPr lang="en-US" sz="2000" b="1">
              <a:highlight>
                <a:srgbClr val="FFFF00"/>
              </a:highlight>
            </a:endParaRPr>
          </a:p>
        </p:txBody>
      </p:sp>
      <p:sp>
        <p:nvSpPr>
          <p:cNvPr id="50" name="Text Box 49"/>
          <p:cNvSpPr txBox="1"/>
          <p:nvPr/>
        </p:nvSpPr>
        <p:spPr>
          <a:xfrm>
            <a:off x="8721725" y="3007360"/>
            <a:ext cx="386715" cy="460375"/>
          </a:xfrm>
          <a:prstGeom prst="rect">
            <a:avLst/>
          </a:prstGeom>
          <a:noFill/>
        </p:spPr>
        <p:txBody>
          <a:bodyPr wrap="square" rtlCol="0">
            <a:spAutoFit/>
          </a:bodyPr>
          <a:p>
            <a:r>
              <a:rPr lang="en-US" sz="2400" b="1"/>
              <a:t>0</a:t>
            </a:r>
            <a:endParaRPr lang="en-US" sz="2400" b="1"/>
          </a:p>
        </p:txBody>
      </p:sp>
      <p:sp>
        <p:nvSpPr>
          <p:cNvPr id="51" name="Text Box 50"/>
          <p:cNvSpPr txBox="1"/>
          <p:nvPr/>
        </p:nvSpPr>
        <p:spPr>
          <a:xfrm>
            <a:off x="10800715" y="3007360"/>
            <a:ext cx="558165"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52" name="Text Box 51"/>
          <p:cNvSpPr txBox="1"/>
          <p:nvPr/>
        </p:nvSpPr>
        <p:spPr>
          <a:xfrm>
            <a:off x="8581390" y="5643880"/>
            <a:ext cx="572770"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53" name="Text Box 52"/>
          <p:cNvSpPr txBox="1"/>
          <p:nvPr/>
        </p:nvSpPr>
        <p:spPr>
          <a:xfrm>
            <a:off x="10810875" y="5609590"/>
            <a:ext cx="487045" cy="460375"/>
          </a:xfrm>
          <a:prstGeom prst="rect">
            <a:avLst/>
          </a:prstGeom>
          <a:noFill/>
        </p:spPr>
        <p:txBody>
          <a:bodyPr wrap="square" rtlCol="0">
            <a:spAutoFit/>
          </a:bodyPr>
          <a:p>
            <a:r>
              <a:rPr lang="en-US" sz="2400" b="1">
                <a:solidFill>
                  <a:srgbClr val="0070C0"/>
                </a:solidFill>
                <a:sym typeface="+mn-ea"/>
              </a:rPr>
              <a:t>∞</a:t>
            </a:r>
            <a:endParaRPr lang="en-US" sz="2400" b="1">
              <a:solidFill>
                <a:srgbClr val="0070C0"/>
              </a:solidFill>
              <a:sym typeface="+mn-ea"/>
            </a:endParaRPr>
          </a:p>
        </p:txBody>
      </p:sp>
      <p:sp>
        <p:nvSpPr>
          <p:cNvPr id="54" name="Text Box 53"/>
          <p:cNvSpPr txBox="1"/>
          <p:nvPr/>
        </p:nvSpPr>
        <p:spPr>
          <a:xfrm>
            <a:off x="9006205" y="5807710"/>
            <a:ext cx="2897505" cy="337185"/>
          </a:xfrm>
          <a:prstGeom prst="rect">
            <a:avLst/>
          </a:prstGeom>
          <a:noFill/>
        </p:spPr>
        <p:txBody>
          <a:bodyPr wrap="square" rtlCol="0">
            <a:spAutoFit/>
          </a:bodyPr>
          <a:p>
            <a:r>
              <a:rPr lang="en-US" sz="1600" b="1">
                <a:solidFill>
                  <a:schemeClr val="tx1"/>
                </a:solidFill>
                <a:highlight>
                  <a:srgbClr val="FFFF00"/>
                </a:highlight>
                <a:latin typeface="Times New Roman" panose="02020603050405020304" charset="0"/>
                <a:cs typeface="Times New Roman" panose="02020603050405020304" charset="0"/>
              </a:rPr>
              <a:t>Now Dijkstra work</a:t>
            </a:r>
            <a:endParaRPr lang="en-US" sz="1600" b="1">
              <a:solidFill>
                <a:schemeClr val="tx1"/>
              </a:solidFill>
              <a:highlight>
                <a:srgbClr val="FFFF00"/>
              </a:highligh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400550" y="902335"/>
            <a:ext cx="3391535" cy="521970"/>
          </a:xfrm>
          <a:prstGeom prst="rect">
            <a:avLst/>
          </a:prstGeom>
          <a:noFill/>
        </p:spPr>
        <p:txBody>
          <a:bodyPr wrap="square" rtlCol="0">
            <a:spAutoFit/>
          </a:bodyPr>
          <a:p>
            <a:pPr algn="ctr"/>
            <a:r>
              <a:rPr lang="en-US" sz="2800" b="1">
                <a:latin typeface="Times New Roman" panose="02020603050405020304" charset="0"/>
                <a:cs typeface="Times New Roman" panose="02020603050405020304" charset="0"/>
              </a:rPr>
              <a:t>Application</a:t>
            </a:r>
            <a:endParaRPr lang="en-US" sz="2800" b="1">
              <a:latin typeface="Times New Roman" panose="02020603050405020304" charset="0"/>
              <a:cs typeface="Times New Roman" panose="02020603050405020304" charset="0"/>
            </a:endParaRPr>
          </a:p>
        </p:txBody>
      </p:sp>
      <p:sp>
        <p:nvSpPr>
          <p:cNvPr id="3" name="Text Box 2"/>
          <p:cNvSpPr txBox="1"/>
          <p:nvPr/>
        </p:nvSpPr>
        <p:spPr>
          <a:xfrm>
            <a:off x="2343150" y="2185670"/>
            <a:ext cx="7525385" cy="3046095"/>
          </a:xfrm>
          <a:prstGeom prst="rect">
            <a:avLst/>
          </a:prstGeom>
          <a:noFill/>
        </p:spPr>
        <p:txBody>
          <a:bodyPr wrap="square" rtlCol="0">
            <a:spAutoFit/>
          </a:bodyPr>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It is used in Digital Mapping Services in</a:t>
            </a:r>
            <a:r>
              <a:rPr lang="en-US" sz="2400" b="1">
                <a:latin typeface="Times New Roman" panose="02020603050405020304" charset="0"/>
                <a:cs typeface="Times New Roman" panose="02020603050405020304" charset="0"/>
              </a:rPr>
              <a:t> Google Maps</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sym typeface="+mn-ea"/>
              </a:rPr>
              <a:t>It is used in </a:t>
            </a:r>
            <a:r>
              <a:rPr lang="en-US" sz="2400" b="1">
                <a:latin typeface="Times New Roman" panose="02020603050405020304" charset="0"/>
                <a:cs typeface="Times New Roman" panose="02020603050405020304" charset="0"/>
              </a:rPr>
              <a:t>Social Networking</a:t>
            </a:r>
            <a:r>
              <a:rPr lang="en-US" sz="2400">
                <a:latin typeface="Times New Roman" panose="02020603050405020304" charset="0"/>
                <a:cs typeface="Times New Roman" panose="02020603050405020304" charset="0"/>
              </a:rPr>
              <a:t> Application</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sym typeface="+mn-ea"/>
              </a:rPr>
              <a:t>It is used in </a:t>
            </a:r>
            <a:r>
              <a:rPr lang="en-US" sz="2400" b="1">
                <a:latin typeface="Times New Roman" panose="02020603050405020304" charset="0"/>
                <a:cs typeface="Times New Roman" panose="02020603050405020304" charset="0"/>
              </a:rPr>
              <a:t>Telephonic Network</a:t>
            </a:r>
            <a:r>
              <a:rPr lang="en-US" sz="2400">
                <a:latin typeface="Times New Roman" panose="02020603050405020304" charset="0"/>
                <a:cs typeface="Times New Roman" panose="02020603050405020304" charset="0"/>
              </a:rPr>
              <a:t> System</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sym typeface="+mn-ea"/>
              </a:rPr>
              <a:t>It is used in </a:t>
            </a:r>
            <a:r>
              <a:rPr lang="en-US" sz="2400" b="1">
                <a:latin typeface="Times New Roman" panose="02020603050405020304" charset="0"/>
                <a:cs typeface="Times New Roman" panose="02020603050405020304" charset="0"/>
              </a:rPr>
              <a:t>IP Routing</a:t>
            </a:r>
            <a:r>
              <a:rPr lang="en-US" sz="2400">
                <a:latin typeface="Times New Roman" panose="02020603050405020304" charset="0"/>
                <a:cs typeface="Times New Roman" panose="02020603050405020304" charset="0"/>
              </a:rPr>
              <a:t> to find open shortest Path</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321810" y="1006475"/>
            <a:ext cx="3905250" cy="1198880"/>
          </a:xfrm>
          <a:prstGeom prst="rect">
            <a:avLst/>
          </a:prstGeom>
          <a:noFill/>
        </p:spPr>
        <p:txBody>
          <a:bodyPr wrap="square" rtlCol="0">
            <a:spAutoFit/>
          </a:bodyPr>
          <a:p>
            <a:r>
              <a:rPr lang="en-US" sz="3600" b="1" dirty="0" smtClean="0">
                <a:latin typeface="Times New Roman" panose="02020603050405020304" charset="0"/>
                <a:cs typeface="Times New Roman" panose="02020603050405020304" charset="0"/>
                <a:sym typeface="+mn-ea"/>
              </a:rPr>
              <a:t>Acknowledgments</a:t>
            </a:r>
            <a:endParaRPr lang="en-US" sz="3600" b="1" dirty="0">
              <a:solidFill>
                <a:schemeClr val="tx1"/>
              </a:solidFill>
              <a:latin typeface="Times New Roman" panose="02020603050405020304" charset="0"/>
              <a:cs typeface="Times New Roman" panose="02020603050405020304" charset="0"/>
            </a:endParaRPr>
          </a:p>
          <a:p>
            <a:endParaRPr lang="en-US" sz="3600" b="1" dirty="0">
              <a:solidFill>
                <a:schemeClr val="tx1"/>
              </a:solidFill>
              <a:latin typeface="Times New Roman" panose="02020603050405020304" charset="0"/>
              <a:cs typeface="Times New Roman" panose="02020603050405020304" charset="0"/>
            </a:endParaRPr>
          </a:p>
        </p:txBody>
      </p:sp>
      <p:sp>
        <p:nvSpPr>
          <p:cNvPr id="5" name="Text Box 4"/>
          <p:cNvSpPr txBox="1"/>
          <p:nvPr/>
        </p:nvSpPr>
        <p:spPr>
          <a:xfrm>
            <a:off x="1378585" y="1906270"/>
            <a:ext cx="9434830" cy="3046095"/>
          </a:xfrm>
          <a:prstGeom prst="rect">
            <a:avLst/>
          </a:prstGeom>
          <a:noFill/>
        </p:spPr>
        <p:txBody>
          <a:bodyPr wrap="square" rtlCol="0">
            <a:spAutoFit/>
          </a:bodyPr>
          <a:p>
            <a:pPr algn="just"/>
            <a:r>
              <a:rPr lang="en-US" sz="2400" dirty="0" smtClean="0">
                <a:latin typeface="Times New Roman" panose="02020603050405020304" charset="0"/>
                <a:cs typeface="Times New Roman" panose="02020603050405020304" charset="0"/>
                <a:sym typeface="+mn-ea"/>
              </a:rPr>
              <a:t>We take this opportunity to thank Mr. Pallab Banerjee And Amity University for his valuable guidance and support in completing our project which helped me in doing a lot of research and come to know about so many new things which help in increasing our knowledge and skills.</a:t>
            </a:r>
            <a:endParaRPr lang="en-US" sz="2400" dirty="0" smtClean="0">
              <a:latin typeface="Times New Roman" panose="02020603050405020304" charset="0"/>
              <a:cs typeface="Times New Roman" panose="02020603050405020304" charset="0"/>
            </a:endParaRPr>
          </a:p>
          <a:p>
            <a:pPr algn="just"/>
            <a:endParaRPr lang="en-US" sz="2400" dirty="0" smtClean="0">
              <a:latin typeface="Times New Roman" panose="02020603050405020304" charset="0"/>
              <a:cs typeface="Times New Roman" panose="02020603050405020304" charset="0"/>
            </a:endParaRPr>
          </a:p>
          <a:p>
            <a:pPr algn="just"/>
            <a:r>
              <a:rPr lang="en-US" sz="2400" dirty="0" smtClean="0">
                <a:latin typeface="Times New Roman" panose="02020603050405020304" charset="0"/>
                <a:cs typeface="Times New Roman" panose="02020603050405020304" charset="0"/>
                <a:sym typeface="+mn-ea"/>
              </a:rPr>
              <a:t>We would once again thank all those who were involved in making this project a success. </a:t>
            </a:r>
            <a:endParaRPr lang="en-US" sz="2400" dirty="0">
              <a:latin typeface="Times New Roman" panose="02020603050405020304" charset="0"/>
              <a:cs typeface="Times New Roman" panose="02020603050405020304" charset="0"/>
            </a:endParaRPr>
          </a:p>
          <a:p>
            <a:pPr algn="just"/>
            <a:endParaRPr lang="en-US" sz="2400" dirty="0">
              <a:latin typeface="Times New Roman" panose="02020603050405020304" charset="0"/>
              <a:cs typeface="Times New Roman" panose="02020603050405020304" charset="0"/>
            </a:endParaRPr>
          </a:p>
        </p:txBody>
      </p:sp>
      <p:sp>
        <p:nvSpPr>
          <p:cNvPr id="6" name="Text Box 5"/>
          <p:cNvSpPr txBox="1"/>
          <p:nvPr/>
        </p:nvSpPr>
        <p:spPr>
          <a:xfrm>
            <a:off x="7137400" y="5179695"/>
            <a:ext cx="3597910" cy="398780"/>
          </a:xfrm>
          <a:prstGeom prst="rect">
            <a:avLst/>
          </a:prstGeom>
          <a:noFill/>
        </p:spPr>
        <p:txBody>
          <a:bodyPr wrap="none" rtlCol="0">
            <a:spAutoFit/>
          </a:bodyPr>
          <a:p>
            <a:r>
              <a:rPr lang="en-US" sz="2000" b="1">
                <a:latin typeface="Times New Roman" panose="02020603050405020304" charset="0"/>
                <a:cs typeface="Times New Roman" panose="02020603050405020304" charset="0"/>
              </a:rPr>
              <a:t>Pappu Kumar :- A35705220025</a:t>
            </a:r>
            <a:endParaRPr lang="en-US" sz="2000" b="1">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79005" y="4726305"/>
            <a:ext cx="1809115" cy="453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04130" y="946150"/>
            <a:ext cx="2332990" cy="583565"/>
          </a:xfrm>
          <a:prstGeom prst="rect">
            <a:avLst/>
          </a:prstGeom>
          <a:noFill/>
        </p:spPr>
        <p:txBody>
          <a:bodyPr wrap="square" rtlCol="0">
            <a:spAutoFit/>
          </a:bodyPr>
          <a:p>
            <a:pPr algn="ctr"/>
            <a:r>
              <a:rPr lang="en-US" sz="3200" b="1">
                <a:latin typeface="Times New Roman" panose="02020603050405020304" charset="0"/>
                <a:cs typeface="Times New Roman" panose="02020603050405020304" charset="0"/>
              </a:rPr>
              <a:t>Conclusion</a:t>
            </a:r>
            <a:endParaRPr lang="en-US" sz="3200" b="1">
              <a:latin typeface="Times New Roman" panose="02020603050405020304" charset="0"/>
              <a:cs typeface="Times New Roman" panose="02020603050405020304" charset="0"/>
            </a:endParaRPr>
          </a:p>
        </p:txBody>
      </p:sp>
      <p:sp>
        <p:nvSpPr>
          <p:cNvPr id="4" name="Text Box 3"/>
          <p:cNvSpPr txBox="1"/>
          <p:nvPr/>
        </p:nvSpPr>
        <p:spPr>
          <a:xfrm>
            <a:off x="1285875" y="1946275"/>
            <a:ext cx="9620885" cy="3784600"/>
          </a:xfrm>
          <a:prstGeom prst="rect">
            <a:avLst/>
          </a:prstGeom>
          <a:noFill/>
        </p:spPr>
        <p:txBody>
          <a:bodyPr wrap="square" rtlCol="0">
            <a:spAutoFit/>
          </a:bodyPr>
          <a:p>
            <a:pPr algn="just"/>
            <a:r>
              <a:rPr lang="en-US" sz="2400">
                <a:latin typeface="Times New Roman" panose="02020603050405020304" charset="0"/>
                <a:cs typeface="Times New Roman" panose="02020603050405020304" charset="0"/>
              </a:rPr>
              <a:t>This paper mainly studied the application of the shortest path algorithm based on the data structure, and proposed the improved Dijkstra’s algorithm, which also able to find on </a:t>
            </a:r>
            <a:r>
              <a:rPr lang="en-US" sz="2400" b="1">
                <a:latin typeface="Times New Roman" panose="02020603050405020304" charset="0"/>
                <a:cs typeface="Times New Roman" panose="02020603050405020304" charset="0"/>
              </a:rPr>
              <a:t>negative edge graph</a:t>
            </a:r>
            <a:r>
              <a:rPr lang="en-US" sz="2400">
                <a:latin typeface="Times New Roman" panose="02020603050405020304" charset="0"/>
                <a:cs typeface="Times New Roman" panose="02020603050405020304" charset="0"/>
              </a:rPr>
              <a:t> of the shortest path node and data storage structure and organization. Studies showed that, compared with the traditional Dijkstra’s algorithm, the optimized Dijkstra’s algorithm which has optimized the work in any graph.</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Dijkstra Algorithms is very very useful concept it’s help us alot in our Every Day life from beginig to end. Now We can’t think that without this algorithms t live comfortfully.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68215" y="765810"/>
            <a:ext cx="2655570" cy="521970"/>
          </a:xfrm>
          <a:prstGeom prst="rect">
            <a:avLst/>
          </a:prstGeom>
          <a:noFill/>
        </p:spPr>
        <p:txBody>
          <a:bodyPr wrap="square" rtlCol="0">
            <a:spAutoFit/>
          </a:bodyPr>
          <a:p>
            <a:r>
              <a:rPr lang="en-US" sz="2800" b="1" u="sng">
                <a:latin typeface="Times New Roman" panose="02020603050405020304" charset="0"/>
                <a:cs typeface="Times New Roman" panose="02020603050405020304" charset="0"/>
              </a:rPr>
              <a:t>REFERENCES</a:t>
            </a:r>
            <a:endParaRPr lang="en-US" sz="2800" b="1" u="sng">
              <a:latin typeface="Times New Roman" panose="02020603050405020304" charset="0"/>
              <a:cs typeface="Times New Roman" panose="02020603050405020304" charset="0"/>
            </a:endParaRPr>
          </a:p>
        </p:txBody>
      </p:sp>
      <p:sp>
        <p:nvSpPr>
          <p:cNvPr id="3" name="Text Box 2"/>
          <p:cNvSpPr txBox="1"/>
          <p:nvPr/>
        </p:nvSpPr>
        <p:spPr>
          <a:xfrm>
            <a:off x="1244600" y="2123440"/>
            <a:ext cx="10125075" cy="2861310"/>
          </a:xfrm>
          <a:prstGeom prst="rect">
            <a:avLst/>
          </a:prstGeom>
          <a:noFill/>
        </p:spPr>
        <p:txBody>
          <a:bodyPr wrap="square" rtlCol="0">
            <a:spAutoFit/>
          </a:bodyPr>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rPr>
              <a:t> Ahuja, R.K., Magnanti, T.L. and Orlin, J.B. (1993), Network Flow Theory, Algorithms, and Applications, Prentice-Hall, Englewood_x0002_Cliffs, NJ. </a:t>
            </a: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rPr>
              <a:t> Bellman, R. (1957), Dynamic Programming, Princeton University Press, Princeton, NJ. </a:t>
            </a: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rPr>
              <a:t> Brassard, G. and Bratley, P. (1988) Algorithmics,Prentice-Hall,  Englewood Cliffs, NJ.</a:t>
            </a: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0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latin typeface="Times New Roman" panose="02020603050405020304" charset="0"/>
                <a:cs typeface="Times New Roman" panose="02020603050405020304" charset="0"/>
              </a:rPr>
              <a:t> Markland, R.E. and J.R. Sweigart, (1987), Quantitative Methods: Applications to Managerial Decision Making, John Wiley, NY. </a:t>
            </a:r>
            <a:r>
              <a:rPr lang="en-US"/>
              <a:t>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2687953" y="2252131"/>
            <a:ext cx="6815669" cy="1515533"/>
          </a:xfrm>
        </p:spPr>
        <p:txBody>
          <a:bodyPr/>
          <a:p>
            <a:r>
              <a:rPr lang="en-US" sz="6600" b="1"/>
              <a:t>THANK YOU</a:t>
            </a:r>
            <a:endParaRPr lang="en-US" sz="6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Table 5"/>
          <p:cNvGraphicFramePr>
            <a:graphicFrameLocks noGrp="1"/>
          </p:cNvGraphicFramePr>
          <p:nvPr/>
        </p:nvGraphicFramePr>
        <p:xfrm>
          <a:off x="1421765" y="2259965"/>
          <a:ext cx="9270365" cy="2966720"/>
        </p:xfrm>
        <a:graphic>
          <a:graphicData uri="http://schemas.openxmlformats.org/drawingml/2006/table">
            <a:tbl>
              <a:tblPr firstRow="1" bandRow="1">
                <a:tableStyleId>{21E4AEA4-8DFA-4A89-87EB-49C32662AFE0}</a:tableStyleId>
              </a:tblPr>
              <a:tblGrid>
                <a:gridCol w="1141730"/>
                <a:gridCol w="5093335"/>
                <a:gridCol w="3035300"/>
              </a:tblGrid>
              <a:tr h="370840">
                <a:tc>
                  <a:txBody>
                    <a:bodyPr/>
                    <a:p>
                      <a:r>
                        <a:rPr lang="en-US" dirty="0" err="1" smtClean="0"/>
                        <a:t>Sno</a:t>
                      </a:r>
                      <a:r>
                        <a:rPr lang="en-US" dirty="0" smtClean="0"/>
                        <a:t>.</a:t>
                      </a:r>
                      <a:endParaRPr lang="en-US" dirty="0"/>
                    </a:p>
                  </a:txBody>
                  <a:tcPr/>
                </a:tc>
                <a:tc>
                  <a:txBody>
                    <a:bodyPr/>
                    <a:p>
                      <a:pPr algn="ctr"/>
                      <a:r>
                        <a:rPr lang="en-US" dirty="0" smtClean="0"/>
                        <a:t>Topic</a:t>
                      </a:r>
                      <a:endParaRPr lang="en-US" dirty="0"/>
                    </a:p>
                  </a:txBody>
                  <a:tcPr/>
                </a:tc>
                <a:tc>
                  <a:txBody>
                    <a:bodyPr/>
                    <a:p>
                      <a:pPr algn="ctr"/>
                      <a:r>
                        <a:rPr lang="en-US" dirty="0" smtClean="0"/>
                        <a:t>Page no.</a:t>
                      </a:r>
                      <a:endParaRPr lang="en-US" dirty="0"/>
                    </a:p>
                  </a:txBody>
                  <a:tcPr/>
                </a:tc>
              </a:tr>
              <a:tr h="370840">
                <a:tc>
                  <a:txBody>
                    <a:bodyPr/>
                    <a:p>
                      <a:r>
                        <a:rPr lang="en-US" dirty="0" smtClean="0"/>
                        <a:t>1.</a:t>
                      </a:r>
                      <a:endParaRPr lang="en-US" dirty="0"/>
                    </a:p>
                  </a:txBody>
                  <a:tcPr/>
                </a:tc>
                <a:tc>
                  <a:txBody>
                    <a:bodyPr/>
                    <a:p>
                      <a:r>
                        <a:rPr lang="en-US" b="1" dirty="0" smtClean="0"/>
                        <a:t>Acknowledgment</a:t>
                      </a:r>
                      <a:endParaRPr lang="en-US" b="1" dirty="0"/>
                    </a:p>
                  </a:txBody>
                  <a:tcPr/>
                </a:tc>
                <a:tc>
                  <a:txBody>
                    <a:bodyPr/>
                    <a:p>
                      <a:pPr algn="ctr"/>
                      <a:r>
                        <a:rPr lang="en-US" b="1" dirty="0"/>
                        <a:t>3</a:t>
                      </a:r>
                      <a:endParaRPr lang="en-US" b="1" dirty="0"/>
                    </a:p>
                  </a:txBody>
                  <a:tcPr/>
                </a:tc>
              </a:tr>
              <a:tr h="370840">
                <a:tc>
                  <a:txBody>
                    <a:bodyPr/>
                    <a:p>
                      <a:r>
                        <a:rPr lang="en-US" dirty="0" smtClean="0"/>
                        <a:t>2.</a:t>
                      </a:r>
                      <a:endParaRPr lang="en-US" dirty="0"/>
                    </a:p>
                  </a:txBody>
                  <a:tcPr/>
                </a:tc>
                <a:tc>
                  <a:txBody>
                    <a:bodyPr/>
                    <a:p>
                      <a:r>
                        <a:rPr lang="en-US" b="1" dirty="0"/>
                        <a:t>Abstract</a:t>
                      </a:r>
                      <a:endParaRPr lang="en-US" b="1" dirty="0"/>
                    </a:p>
                  </a:txBody>
                  <a:tcPr/>
                </a:tc>
                <a:tc>
                  <a:txBody>
                    <a:bodyPr/>
                    <a:p>
                      <a:pPr algn="ctr"/>
                      <a:r>
                        <a:rPr lang="en-US" b="1" dirty="0" smtClean="0"/>
                        <a:t>4</a:t>
                      </a:r>
                      <a:endParaRPr lang="en-US" b="1" dirty="0" smtClean="0"/>
                    </a:p>
                  </a:txBody>
                  <a:tcPr/>
                </a:tc>
              </a:tr>
              <a:tr h="370840">
                <a:tc>
                  <a:txBody>
                    <a:bodyPr/>
                    <a:p>
                      <a:r>
                        <a:rPr lang="en-US" dirty="0" smtClean="0"/>
                        <a:t>3.</a:t>
                      </a:r>
                      <a:endParaRPr lang="en-US" dirty="0"/>
                    </a:p>
                  </a:txBody>
                  <a:tcPr/>
                </a:tc>
                <a:tc>
                  <a:txBody>
                    <a:bodyPr/>
                    <a:p>
                      <a:r>
                        <a:rPr lang="en-US" b="1" dirty="0"/>
                        <a:t>Explnation of Dijkstra </a:t>
                      </a:r>
                      <a:endParaRPr lang="en-US" b="1" dirty="0"/>
                    </a:p>
                  </a:txBody>
                  <a:tcPr/>
                </a:tc>
                <a:tc>
                  <a:txBody>
                    <a:bodyPr/>
                    <a:p>
                      <a:pPr algn="ctr"/>
                      <a:r>
                        <a:rPr lang="en-US" b="1" dirty="0"/>
                        <a:t>5</a:t>
                      </a:r>
                      <a:endParaRPr lang="en-US" b="1" dirty="0"/>
                    </a:p>
                  </a:txBody>
                  <a:tcPr/>
                </a:tc>
              </a:tr>
              <a:tr h="370840">
                <a:tc>
                  <a:txBody>
                    <a:bodyPr/>
                    <a:p>
                      <a:r>
                        <a:rPr lang="en-US" dirty="0" smtClean="0"/>
                        <a:t>4.</a:t>
                      </a:r>
                      <a:endParaRPr lang="en-US" dirty="0"/>
                    </a:p>
                  </a:txBody>
                  <a:tcPr/>
                </a:tc>
                <a:tc>
                  <a:txBody>
                    <a:bodyPr/>
                    <a:p>
                      <a:r>
                        <a:rPr lang="en-US" b="1" dirty="0"/>
                        <a:t>Modified Algorithms</a:t>
                      </a:r>
                      <a:endParaRPr lang="en-US" b="1" dirty="0"/>
                    </a:p>
                  </a:txBody>
                  <a:tcPr/>
                </a:tc>
                <a:tc>
                  <a:txBody>
                    <a:bodyPr/>
                    <a:p>
                      <a:pPr algn="ctr"/>
                      <a:r>
                        <a:rPr lang="en-US" b="1" dirty="0"/>
                        <a:t>14</a:t>
                      </a:r>
                      <a:endParaRPr lang="en-US" b="1" dirty="0"/>
                    </a:p>
                  </a:txBody>
                  <a:tcPr/>
                </a:tc>
              </a:tr>
              <a:tr h="370840">
                <a:tc>
                  <a:txBody>
                    <a:bodyPr/>
                    <a:p>
                      <a:r>
                        <a:rPr lang="en-US" dirty="0" smtClean="0"/>
                        <a:t>5.</a:t>
                      </a:r>
                      <a:endParaRPr lang="en-US" dirty="0"/>
                    </a:p>
                  </a:txBody>
                  <a:tcPr/>
                </a:tc>
                <a:tc>
                  <a:txBody>
                    <a:bodyPr/>
                    <a:p>
                      <a:r>
                        <a:rPr lang="en-US" b="1" dirty="0"/>
                        <a:t>Apptication of Dijkstra</a:t>
                      </a:r>
                      <a:endParaRPr lang="en-US" b="1" dirty="0"/>
                    </a:p>
                  </a:txBody>
                  <a:tcPr/>
                </a:tc>
                <a:tc>
                  <a:txBody>
                    <a:bodyPr/>
                    <a:p>
                      <a:pPr algn="ctr"/>
                      <a:r>
                        <a:rPr lang="en-US" b="1" dirty="0"/>
                        <a:t>17</a:t>
                      </a:r>
                      <a:endParaRPr lang="en-US" b="1" dirty="0"/>
                    </a:p>
                  </a:txBody>
                  <a:tcPr/>
                </a:tc>
              </a:tr>
              <a:tr h="370840">
                <a:tc>
                  <a:txBody>
                    <a:bodyPr/>
                    <a:p>
                      <a:r>
                        <a:rPr lang="en-US" dirty="0" smtClean="0"/>
                        <a:t>6.</a:t>
                      </a:r>
                      <a:endParaRPr lang="en-US" dirty="0"/>
                    </a:p>
                  </a:txBody>
                  <a:tcPr/>
                </a:tc>
                <a:tc>
                  <a:txBody>
                    <a:bodyPr/>
                    <a:p>
                      <a:r>
                        <a:rPr lang="en-US" b="1" dirty="0" smtClean="0"/>
                        <a:t>Conclusion</a:t>
                      </a:r>
                      <a:endParaRPr lang="en-US" b="1" dirty="0"/>
                    </a:p>
                  </a:txBody>
                  <a:tcPr/>
                </a:tc>
                <a:tc>
                  <a:txBody>
                    <a:bodyPr/>
                    <a:p>
                      <a:pPr algn="ctr"/>
                      <a:r>
                        <a:rPr lang="en-US" b="1" dirty="0" smtClean="0"/>
                        <a:t>18</a:t>
                      </a:r>
                      <a:endParaRPr lang="en-US" b="1" dirty="0" smtClean="0"/>
                    </a:p>
                  </a:txBody>
                  <a:tcPr/>
                </a:tc>
              </a:tr>
              <a:tr h="370840">
                <a:tc>
                  <a:txBody>
                    <a:bodyPr/>
                    <a:p>
                      <a:r>
                        <a:rPr lang="en-US" dirty="0" smtClean="0"/>
                        <a:t>7.</a:t>
                      </a:r>
                      <a:endParaRPr lang="en-US" dirty="0"/>
                    </a:p>
                  </a:txBody>
                  <a:tcPr/>
                </a:tc>
                <a:tc>
                  <a:txBody>
                    <a:bodyPr/>
                    <a:p>
                      <a:r>
                        <a:rPr lang="en-US" b="1" dirty="0" smtClean="0"/>
                        <a:t>Reference</a:t>
                      </a:r>
                      <a:endParaRPr lang="en-US" b="1" dirty="0"/>
                    </a:p>
                  </a:txBody>
                  <a:tcPr/>
                </a:tc>
                <a:tc>
                  <a:txBody>
                    <a:bodyPr/>
                    <a:p>
                      <a:pPr algn="ctr"/>
                      <a:r>
                        <a:rPr lang="en-US" b="1" dirty="0" smtClean="0"/>
                        <a:t>19</a:t>
                      </a:r>
                      <a:endParaRPr lang="en-US" b="1" dirty="0" smtClean="0"/>
                    </a:p>
                  </a:txBody>
                  <a:tcPr/>
                </a:tc>
              </a:tr>
            </a:tbl>
          </a:graphicData>
        </a:graphic>
      </p:graphicFrame>
      <p:sp>
        <p:nvSpPr>
          <p:cNvPr id="4" name="Text Box 3"/>
          <p:cNvSpPr txBox="1"/>
          <p:nvPr/>
        </p:nvSpPr>
        <p:spPr>
          <a:xfrm>
            <a:off x="5111750" y="857250"/>
            <a:ext cx="1968500" cy="706755"/>
          </a:xfrm>
          <a:prstGeom prst="rect">
            <a:avLst/>
          </a:prstGeom>
          <a:noFill/>
        </p:spPr>
        <p:txBody>
          <a:bodyPr wrap="square" rtlCol="0">
            <a:spAutoFit/>
          </a:bodyPr>
          <a:p>
            <a:r>
              <a:rPr lang="en-US" sz="4000" b="1">
                <a:latin typeface="Times New Roman" panose="02020603050405020304" charset="0"/>
                <a:cs typeface="Times New Roman" panose="02020603050405020304" charset="0"/>
              </a:rPr>
              <a:t>INDEX</a:t>
            </a:r>
            <a:endParaRPr lang="en-US" sz="40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007610" y="797560"/>
            <a:ext cx="2176780" cy="706755"/>
          </a:xfrm>
          <a:prstGeom prst="rect">
            <a:avLst/>
          </a:prstGeom>
          <a:noFill/>
        </p:spPr>
        <p:txBody>
          <a:bodyPr wrap="square" rtlCol="0">
            <a:spAutoFit/>
          </a:bodyPr>
          <a:p>
            <a:r>
              <a:rPr lang="en-US" sz="4000" b="1">
                <a:latin typeface="Times New Roman" panose="02020603050405020304" charset="0"/>
                <a:cs typeface="Times New Roman" panose="02020603050405020304" charset="0"/>
              </a:rPr>
              <a:t>Abstract</a:t>
            </a:r>
            <a:endParaRPr lang="en-US" sz="4000" b="1">
              <a:latin typeface="Times New Roman" panose="02020603050405020304" charset="0"/>
              <a:cs typeface="Times New Roman" panose="02020603050405020304" charset="0"/>
            </a:endParaRPr>
          </a:p>
        </p:txBody>
      </p:sp>
      <p:sp>
        <p:nvSpPr>
          <p:cNvPr id="10" name="Text Box 9"/>
          <p:cNvSpPr txBox="1"/>
          <p:nvPr/>
        </p:nvSpPr>
        <p:spPr>
          <a:xfrm>
            <a:off x="1607820" y="2169160"/>
            <a:ext cx="9509125" cy="1938020"/>
          </a:xfrm>
          <a:prstGeom prst="rect">
            <a:avLst/>
          </a:prstGeom>
          <a:noFill/>
        </p:spPr>
        <p:txBody>
          <a:bodyPr wrap="square" rtlCol="0">
            <a:spAutoFit/>
          </a:bodyPr>
          <a:p>
            <a:pPr algn="just"/>
            <a:r>
              <a:rPr lang="en-US" sz="2400">
                <a:latin typeface="Times New Roman" panose="02020603050405020304" charset="0"/>
                <a:cs typeface="Times New Roman" panose="02020603050405020304" charset="0"/>
              </a:rPr>
              <a:t>Dijkstra's algorithm solves the problem of finding the shortest path from a point in a graph (the source) to a destination. It turns out that one can find the shortest paths from a given source to all points in a graph in the same time, hence this problem is sometimes called the single-source shortest paths problem. </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95045" y="765175"/>
            <a:ext cx="10291445" cy="521970"/>
          </a:xfrm>
          <a:prstGeom prst="rect">
            <a:avLst/>
          </a:prstGeom>
          <a:noFill/>
        </p:spPr>
        <p:txBody>
          <a:bodyPr wrap="square" rtlCol="0">
            <a:spAutoFit/>
          </a:bodyPr>
          <a:p>
            <a:r>
              <a:rPr lang="en-US" sz="2800" b="1">
                <a:latin typeface="Times New Roman" panose="02020603050405020304" charset="0"/>
                <a:cs typeface="Times New Roman" panose="02020603050405020304" charset="0"/>
              </a:rPr>
              <a:t>Example :- Understand Dijkstra Using a Example</a:t>
            </a:r>
            <a:endParaRPr lang="en-US" sz="2800" b="1">
              <a:latin typeface="Times New Roman" panose="02020603050405020304" charset="0"/>
              <a:cs typeface="Times New Roman" panose="02020603050405020304" charset="0"/>
            </a:endParaRPr>
          </a:p>
        </p:txBody>
      </p:sp>
      <p:sp>
        <p:nvSpPr>
          <p:cNvPr id="5" name="Oval 4"/>
          <p:cNvSpPr/>
          <p:nvPr/>
        </p:nvSpPr>
        <p:spPr>
          <a:xfrm>
            <a:off x="3274060" y="1558290"/>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1</a:t>
            </a:r>
            <a:endParaRPr lang="en-US" sz="3600" b="1"/>
          </a:p>
        </p:txBody>
      </p:sp>
      <p:sp>
        <p:nvSpPr>
          <p:cNvPr id="6" name="Oval 5"/>
          <p:cNvSpPr/>
          <p:nvPr/>
        </p:nvSpPr>
        <p:spPr>
          <a:xfrm>
            <a:off x="9832975" y="331533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4</a:t>
            </a:r>
            <a:endParaRPr lang="en-US" sz="3600" b="1"/>
          </a:p>
        </p:txBody>
      </p:sp>
      <p:sp>
        <p:nvSpPr>
          <p:cNvPr id="7" name="Oval 6"/>
          <p:cNvSpPr/>
          <p:nvPr/>
        </p:nvSpPr>
        <p:spPr>
          <a:xfrm>
            <a:off x="7917815" y="509841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5</a:t>
            </a:r>
            <a:endParaRPr lang="en-US" sz="3600" b="1"/>
          </a:p>
        </p:txBody>
      </p:sp>
      <p:sp>
        <p:nvSpPr>
          <p:cNvPr id="8" name="Oval 7"/>
          <p:cNvSpPr/>
          <p:nvPr/>
        </p:nvSpPr>
        <p:spPr>
          <a:xfrm>
            <a:off x="5658485" y="509841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6</a:t>
            </a:r>
            <a:endParaRPr lang="en-US" sz="3600" b="1"/>
          </a:p>
        </p:txBody>
      </p:sp>
      <p:sp>
        <p:nvSpPr>
          <p:cNvPr id="9" name="Oval 8"/>
          <p:cNvSpPr/>
          <p:nvPr/>
        </p:nvSpPr>
        <p:spPr>
          <a:xfrm>
            <a:off x="3274060" y="509841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7</a:t>
            </a:r>
            <a:endParaRPr lang="en-US" sz="3600" b="1"/>
          </a:p>
        </p:txBody>
      </p:sp>
      <p:sp>
        <p:nvSpPr>
          <p:cNvPr id="10" name="Oval 9"/>
          <p:cNvSpPr/>
          <p:nvPr/>
        </p:nvSpPr>
        <p:spPr>
          <a:xfrm>
            <a:off x="5626735" y="331533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8</a:t>
            </a:r>
            <a:endParaRPr lang="en-US" sz="3600" b="1"/>
          </a:p>
        </p:txBody>
      </p:sp>
      <p:sp>
        <p:nvSpPr>
          <p:cNvPr id="11" name="Oval 10"/>
          <p:cNvSpPr/>
          <p:nvPr/>
        </p:nvSpPr>
        <p:spPr>
          <a:xfrm>
            <a:off x="1477645" y="3315335"/>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0</a:t>
            </a:r>
            <a:endParaRPr lang="en-US" sz="3200" b="1"/>
          </a:p>
        </p:txBody>
      </p:sp>
      <p:sp>
        <p:nvSpPr>
          <p:cNvPr id="12" name="Oval 11"/>
          <p:cNvSpPr/>
          <p:nvPr/>
        </p:nvSpPr>
        <p:spPr>
          <a:xfrm>
            <a:off x="5595620" y="153225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2</a:t>
            </a:r>
            <a:endParaRPr lang="en-US" sz="3600" b="1"/>
          </a:p>
        </p:txBody>
      </p:sp>
      <p:sp>
        <p:nvSpPr>
          <p:cNvPr id="13" name="Oval 12"/>
          <p:cNvSpPr/>
          <p:nvPr/>
        </p:nvSpPr>
        <p:spPr>
          <a:xfrm>
            <a:off x="7917815" y="1558290"/>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3</a:t>
            </a:r>
            <a:endParaRPr lang="en-US" sz="3600" b="1"/>
          </a:p>
        </p:txBody>
      </p:sp>
      <p:cxnSp>
        <p:nvCxnSpPr>
          <p:cNvPr id="14" name="Straight Connector 13"/>
          <p:cNvCxnSpPr>
            <a:stCxn id="11" idx="7"/>
            <a:endCxn id="5" idx="3"/>
          </p:cNvCxnSpPr>
          <p:nvPr/>
        </p:nvCxnSpPr>
        <p:spPr>
          <a:xfrm flipV="1">
            <a:off x="2224405" y="2266950"/>
            <a:ext cx="1177925" cy="1169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12" idx="2"/>
          </p:cNvCxnSpPr>
          <p:nvPr/>
        </p:nvCxnSpPr>
        <p:spPr>
          <a:xfrm flipV="1">
            <a:off x="4149090" y="1947545"/>
            <a:ext cx="1446530" cy="260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6"/>
            <a:endCxn id="13" idx="2"/>
          </p:cNvCxnSpPr>
          <p:nvPr/>
        </p:nvCxnSpPr>
        <p:spPr>
          <a:xfrm>
            <a:off x="6470650" y="1947545"/>
            <a:ext cx="1447165" cy="260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5"/>
            <a:endCxn id="6" idx="1"/>
          </p:cNvCxnSpPr>
          <p:nvPr/>
        </p:nvCxnSpPr>
        <p:spPr>
          <a:xfrm>
            <a:off x="8664575" y="2266950"/>
            <a:ext cx="1296670" cy="116967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5"/>
            <a:endCxn id="9" idx="1"/>
          </p:cNvCxnSpPr>
          <p:nvPr/>
        </p:nvCxnSpPr>
        <p:spPr>
          <a:xfrm>
            <a:off x="2224405" y="4023995"/>
            <a:ext cx="1177925" cy="11957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6"/>
            <a:endCxn id="8" idx="2"/>
          </p:cNvCxnSpPr>
          <p:nvPr/>
        </p:nvCxnSpPr>
        <p:spPr>
          <a:xfrm>
            <a:off x="4149090" y="5513705"/>
            <a:ext cx="150939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6"/>
            <a:endCxn id="7" idx="2"/>
          </p:cNvCxnSpPr>
          <p:nvPr/>
        </p:nvCxnSpPr>
        <p:spPr>
          <a:xfrm>
            <a:off x="6533515" y="5513705"/>
            <a:ext cx="13843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7"/>
            <a:endCxn id="6" idx="3"/>
          </p:cNvCxnSpPr>
          <p:nvPr/>
        </p:nvCxnSpPr>
        <p:spPr>
          <a:xfrm flipV="1">
            <a:off x="8664575" y="4023995"/>
            <a:ext cx="1296670" cy="11957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4"/>
            <a:endCxn id="9" idx="0"/>
          </p:cNvCxnSpPr>
          <p:nvPr/>
        </p:nvCxnSpPr>
        <p:spPr>
          <a:xfrm>
            <a:off x="3711575" y="2388235"/>
            <a:ext cx="0" cy="27101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7"/>
            <a:endCxn id="10" idx="3"/>
          </p:cNvCxnSpPr>
          <p:nvPr/>
        </p:nvCxnSpPr>
        <p:spPr>
          <a:xfrm flipV="1">
            <a:off x="4020820" y="4023995"/>
            <a:ext cx="1734185" cy="11957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4"/>
            <a:endCxn id="10" idx="0"/>
          </p:cNvCxnSpPr>
          <p:nvPr/>
        </p:nvCxnSpPr>
        <p:spPr>
          <a:xfrm>
            <a:off x="6033135" y="2362200"/>
            <a:ext cx="31115" cy="953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4"/>
            <a:endCxn id="8" idx="0"/>
          </p:cNvCxnSpPr>
          <p:nvPr/>
        </p:nvCxnSpPr>
        <p:spPr>
          <a:xfrm>
            <a:off x="6064250" y="4145280"/>
            <a:ext cx="31750" cy="953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5"/>
            <a:endCxn id="7" idx="1"/>
          </p:cNvCxnSpPr>
          <p:nvPr/>
        </p:nvCxnSpPr>
        <p:spPr>
          <a:xfrm>
            <a:off x="6342380" y="2240915"/>
            <a:ext cx="1703705" cy="29787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0"/>
            <a:endCxn id="13" idx="4"/>
          </p:cNvCxnSpPr>
          <p:nvPr/>
        </p:nvCxnSpPr>
        <p:spPr>
          <a:xfrm flipV="1">
            <a:off x="8355330" y="2388235"/>
            <a:ext cx="0" cy="27101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Text Box 28"/>
          <p:cNvSpPr txBox="1"/>
          <p:nvPr/>
        </p:nvSpPr>
        <p:spPr>
          <a:xfrm>
            <a:off x="2224405" y="2394585"/>
            <a:ext cx="586740" cy="521970"/>
          </a:xfrm>
          <a:prstGeom prst="rect">
            <a:avLst/>
          </a:prstGeom>
          <a:noFill/>
        </p:spPr>
        <p:txBody>
          <a:bodyPr wrap="square" rtlCol="0">
            <a:spAutoFit/>
          </a:bodyPr>
          <a:p>
            <a:r>
              <a:rPr lang="en-US" sz="2800" b="1"/>
              <a:t>4</a:t>
            </a:r>
            <a:endParaRPr lang="en-US" sz="2800" b="1"/>
          </a:p>
        </p:txBody>
      </p:sp>
      <p:sp>
        <p:nvSpPr>
          <p:cNvPr id="33" name="Text Box 32"/>
          <p:cNvSpPr txBox="1"/>
          <p:nvPr/>
        </p:nvSpPr>
        <p:spPr>
          <a:xfrm>
            <a:off x="4589145" y="1390015"/>
            <a:ext cx="629920" cy="583565"/>
          </a:xfrm>
          <a:prstGeom prst="rect">
            <a:avLst/>
          </a:prstGeom>
          <a:noFill/>
        </p:spPr>
        <p:txBody>
          <a:bodyPr wrap="square" rtlCol="0">
            <a:spAutoFit/>
          </a:bodyPr>
          <a:p>
            <a:r>
              <a:rPr lang="en-US" sz="3200" b="1"/>
              <a:t>8</a:t>
            </a:r>
            <a:endParaRPr lang="en-US" sz="3200" b="1"/>
          </a:p>
        </p:txBody>
      </p:sp>
      <p:sp>
        <p:nvSpPr>
          <p:cNvPr id="34" name="Text Box 33"/>
          <p:cNvSpPr txBox="1"/>
          <p:nvPr/>
        </p:nvSpPr>
        <p:spPr>
          <a:xfrm>
            <a:off x="7001510" y="1363345"/>
            <a:ext cx="916305" cy="583565"/>
          </a:xfrm>
          <a:prstGeom prst="rect">
            <a:avLst/>
          </a:prstGeom>
          <a:noFill/>
        </p:spPr>
        <p:txBody>
          <a:bodyPr wrap="square" rtlCol="0">
            <a:spAutoFit/>
          </a:bodyPr>
          <a:p>
            <a:r>
              <a:rPr lang="en-US" sz="3200" b="1"/>
              <a:t>7</a:t>
            </a:r>
            <a:endParaRPr lang="en-US" sz="3200" b="1"/>
          </a:p>
        </p:txBody>
      </p:sp>
      <p:sp>
        <p:nvSpPr>
          <p:cNvPr id="35" name="Text Box 34"/>
          <p:cNvSpPr txBox="1"/>
          <p:nvPr/>
        </p:nvSpPr>
        <p:spPr>
          <a:xfrm>
            <a:off x="9363075" y="2232660"/>
            <a:ext cx="643890" cy="583565"/>
          </a:xfrm>
          <a:prstGeom prst="rect">
            <a:avLst/>
          </a:prstGeom>
          <a:noFill/>
        </p:spPr>
        <p:txBody>
          <a:bodyPr wrap="square" rtlCol="0">
            <a:spAutoFit/>
          </a:bodyPr>
          <a:p>
            <a:r>
              <a:rPr lang="en-US" sz="3200" b="1"/>
              <a:t>9</a:t>
            </a:r>
            <a:endParaRPr lang="en-US" sz="3200" b="1"/>
          </a:p>
        </p:txBody>
      </p:sp>
      <p:sp>
        <p:nvSpPr>
          <p:cNvPr id="36" name="Text Box 35"/>
          <p:cNvSpPr txBox="1"/>
          <p:nvPr/>
        </p:nvSpPr>
        <p:spPr>
          <a:xfrm>
            <a:off x="9363075" y="4514850"/>
            <a:ext cx="802005" cy="583565"/>
          </a:xfrm>
          <a:prstGeom prst="rect">
            <a:avLst/>
          </a:prstGeom>
          <a:noFill/>
        </p:spPr>
        <p:txBody>
          <a:bodyPr wrap="square" rtlCol="0">
            <a:spAutoFit/>
          </a:bodyPr>
          <a:p>
            <a:r>
              <a:rPr lang="en-US" sz="3200" b="1"/>
              <a:t>10</a:t>
            </a:r>
            <a:endParaRPr lang="en-US" sz="3200" b="1"/>
          </a:p>
        </p:txBody>
      </p:sp>
      <p:sp>
        <p:nvSpPr>
          <p:cNvPr id="37" name="Text Box 36"/>
          <p:cNvSpPr txBox="1"/>
          <p:nvPr/>
        </p:nvSpPr>
        <p:spPr>
          <a:xfrm>
            <a:off x="8416925" y="3559175"/>
            <a:ext cx="800735" cy="521970"/>
          </a:xfrm>
          <a:prstGeom prst="rect">
            <a:avLst/>
          </a:prstGeom>
          <a:noFill/>
        </p:spPr>
        <p:txBody>
          <a:bodyPr wrap="square" rtlCol="0">
            <a:spAutoFit/>
          </a:bodyPr>
          <a:p>
            <a:r>
              <a:rPr lang="en-US" sz="2800" b="1"/>
              <a:t>14</a:t>
            </a:r>
            <a:endParaRPr lang="en-US" sz="2800" b="1"/>
          </a:p>
        </p:txBody>
      </p:sp>
      <p:sp>
        <p:nvSpPr>
          <p:cNvPr id="38" name="Text Box 37"/>
          <p:cNvSpPr txBox="1"/>
          <p:nvPr/>
        </p:nvSpPr>
        <p:spPr>
          <a:xfrm>
            <a:off x="7158355" y="3220720"/>
            <a:ext cx="472440" cy="583565"/>
          </a:xfrm>
          <a:prstGeom prst="rect">
            <a:avLst/>
          </a:prstGeom>
          <a:noFill/>
        </p:spPr>
        <p:txBody>
          <a:bodyPr wrap="square" rtlCol="0">
            <a:spAutoFit/>
          </a:bodyPr>
          <a:p>
            <a:r>
              <a:rPr lang="en-US" sz="3200" b="1"/>
              <a:t>4</a:t>
            </a:r>
            <a:endParaRPr lang="en-US" sz="3200" b="1"/>
          </a:p>
        </p:txBody>
      </p:sp>
      <p:sp>
        <p:nvSpPr>
          <p:cNvPr id="39" name="Text Box 38"/>
          <p:cNvSpPr txBox="1"/>
          <p:nvPr/>
        </p:nvSpPr>
        <p:spPr>
          <a:xfrm>
            <a:off x="5527675" y="2560320"/>
            <a:ext cx="443865" cy="583565"/>
          </a:xfrm>
          <a:prstGeom prst="rect">
            <a:avLst/>
          </a:prstGeom>
          <a:noFill/>
        </p:spPr>
        <p:txBody>
          <a:bodyPr wrap="square" rtlCol="0">
            <a:spAutoFit/>
          </a:bodyPr>
          <a:p>
            <a:r>
              <a:rPr lang="en-US" sz="3200" b="1"/>
              <a:t>2</a:t>
            </a:r>
            <a:endParaRPr lang="en-US" sz="3200" b="1"/>
          </a:p>
        </p:txBody>
      </p:sp>
      <p:sp>
        <p:nvSpPr>
          <p:cNvPr id="40" name="Text Box 39"/>
          <p:cNvSpPr txBox="1"/>
          <p:nvPr/>
        </p:nvSpPr>
        <p:spPr>
          <a:xfrm>
            <a:off x="6024880" y="4330065"/>
            <a:ext cx="458470" cy="583565"/>
          </a:xfrm>
          <a:prstGeom prst="rect">
            <a:avLst/>
          </a:prstGeom>
          <a:noFill/>
        </p:spPr>
        <p:txBody>
          <a:bodyPr wrap="square" rtlCol="0">
            <a:spAutoFit/>
          </a:bodyPr>
          <a:p>
            <a:r>
              <a:rPr lang="en-US" sz="3200" b="1"/>
              <a:t>6</a:t>
            </a:r>
            <a:endParaRPr lang="en-US" sz="3200" b="1"/>
          </a:p>
        </p:txBody>
      </p:sp>
      <p:sp>
        <p:nvSpPr>
          <p:cNvPr id="41" name="Text Box 40"/>
          <p:cNvSpPr txBox="1"/>
          <p:nvPr/>
        </p:nvSpPr>
        <p:spPr>
          <a:xfrm>
            <a:off x="4509770" y="4330065"/>
            <a:ext cx="515620" cy="583565"/>
          </a:xfrm>
          <a:prstGeom prst="rect">
            <a:avLst/>
          </a:prstGeom>
          <a:noFill/>
        </p:spPr>
        <p:txBody>
          <a:bodyPr wrap="square" rtlCol="0">
            <a:spAutoFit/>
          </a:bodyPr>
          <a:p>
            <a:r>
              <a:rPr lang="en-US" sz="3200" b="1"/>
              <a:t>7</a:t>
            </a:r>
            <a:endParaRPr lang="en-US" sz="3200" b="1"/>
          </a:p>
        </p:txBody>
      </p:sp>
      <p:sp>
        <p:nvSpPr>
          <p:cNvPr id="42" name="Text Box 41"/>
          <p:cNvSpPr txBox="1"/>
          <p:nvPr/>
        </p:nvSpPr>
        <p:spPr>
          <a:xfrm>
            <a:off x="4566920" y="5513705"/>
            <a:ext cx="673100" cy="583565"/>
          </a:xfrm>
          <a:prstGeom prst="rect">
            <a:avLst/>
          </a:prstGeom>
          <a:noFill/>
        </p:spPr>
        <p:txBody>
          <a:bodyPr wrap="square" rtlCol="0">
            <a:spAutoFit/>
          </a:bodyPr>
          <a:p>
            <a:r>
              <a:rPr lang="en-US" sz="3200" b="1"/>
              <a:t>1</a:t>
            </a:r>
            <a:endParaRPr lang="en-US" sz="3200" b="1"/>
          </a:p>
        </p:txBody>
      </p:sp>
      <p:sp>
        <p:nvSpPr>
          <p:cNvPr id="43" name="Text Box 42"/>
          <p:cNvSpPr txBox="1"/>
          <p:nvPr/>
        </p:nvSpPr>
        <p:spPr>
          <a:xfrm>
            <a:off x="6931660" y="5487035"/>
            <a:ext cx="587375" cy="583565"/>
          </a:xfrm>
          <a:prstGeom prst="rect">
            <a:avLst/>
          </a:prstGeom>
          <a:noFill/>
        </p:spPr>
        <p:txBody>
          <a:bodyPr wrap="square" rtlCol="0">
            <a:spAutoFit/>
          </a:bodyPr>
          <a:p>
            <a:r>
              <a:rPr lang="en-US" sz="3200" b="1"/>
              <a:t>2</a:t>
            </a:r>
            <a:endParaRPr lang="en-US" sz="3200" b="1"/>
          </a:p>
        </p:txBody>
      </p:sp>
      <p:sp>
        <p:nvSpPr>
          <p:cNvPr id="44" name="Text Box 43"/>
          <p:cNvSpPr txBox="1"/>
          <p:nvPr/>
        </p:nvSpPr>
        <p:spPr>
          <a:xfrm>
            <a:off x="3735705" y="3449320"/>
            <a:ext cx="758190" cy="521970"/>
          </a:xfrm>
          <a:prstGeom prst="rect">
            <a:avLst/>
          </a:prstGeom>
          <a:noFill/>
        </p:spPr>
        <p:txBody>
          <a:bodyPr wrap="square" rtlCol="0">
            <a:spAutoFit/>
          </a:bodyPr>
          <a:p>
            <a:r>
              <a:rPr lang="en-US" sz="2800" b="1"/>
              <a:t>11</a:t>
            </a:r>
            <a:endParaRPr lang="en-US" sz="2800" b="1"/>
          </a:p>
        </p:txBody>
      </p:sp>
      <p:sp>
        <p:nvSpPr>
          <p:cNvPr id="45" name="Text Box 44"/>
          <p:cNvSpPr txBox="1"/>
          <p:nvPr/>
        </p:nvSpPr>
        <p:spPr>
          <a:xfrm>
            <a:off x="2253615" y="4351020"/>
            <a:ext cx="543560" cy="583565"/>
          </a:xfrm>
          <a:prstGeom prst="rect">
            <a:avLst/>
          </a:prstGeom>
          <a:noFill/>
        </p:spPr>
        <p:txBody>
          <a:bodyPr wrap="square" rtlCol="0">
            <a:spAutoFit/>
          </a:bodyPr>
          <a:p>
            <a:r>
              <a:rPr lang="en-US" sz="3200" b="1"/>
              <a:t>8</a:t>
            </a:r>
            <a:endParaRPr lang="en-US" sz="3200" b="1"/>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ppt_x"/>
                                          </p:val>
                                        </p:tav>
                                        <p:tav tm="100000">
                                          <p:val>
                                            <p:strVal val="#ppt_x"/>
                                          </p:val>
                                        </p:tav>
                                      </p:tavLst>
                                    </p:anim>
                                    <p:anim calcmode="lin" valueType="num">
                                      <p:cBhvr additive="base">
                                        <p:cTn id="66" dur="500" fill="hold"/>
                                        <p:tgtEl>
                                          <p:spTgt spid="1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500" fill="hold"/>
                                        <p:tgtEl>
                                          <p:spTgt spid="23"/>
                                        </p:tgtEl>
                                        <p:attrNameLst>
                                          <p:attrName>ppt_x</p:attrName>
                                        </p:attrNameLst>
                                      </p:cBhvr>
                                      <p:tavLst>
                                        <p:tav tm="0">
                                          <p:val>
                                            <p:strVal val="#ppt_x"/>
                                          </p:val>
                                        </p:tav>
                                        <p:tav tm="100000">
                                          <p:val>
                                            <p:strVal val="#ppt_x"/>
                                          </p:val>
                                        </p:tav>
                                      </p:tavLst>
                                    </p:anim>
                                    <p:anim calcmode="lin" valueType="num">
                                      <p:cBhvr additive="base">
                                        <p:cTn id="82" dur="500" fill="hold"/>
                                        <p:tgtEl>
                                          <p:spTgt spid="2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28"/>
                                        </p:tgtEl>
                                        <p:attrNameLst>
                                          <p:attrName>style.visibility</p:attrName>
                                        </p:attrNameLst>
                                      </p:cBhvr>
                                      <p:to>
                                        <p:strVal val="visible"/>
                                      </p:to>
                                    </p:set>
                                    <p:anim calcmode="lin" valueType="num">
                                      <p:cBhvr additive="base">
                                        <p:cTn id="101" dur="500" fill="hold"/>
                                        <p:tgtEl>
                                          <p:spTgt spid="28"/>
                                        </p:tgtEl>
                                        <p:attrNameLst>
                                          <p:attrName>ppt_x</p:attrName>
                                        </p:attrNameLst>
                                      </p:cBhvr>
                                      <p:tavLst>
                                        <p:tav tm="0">
                                          <p:val>
                                            <p:strVal val="#ppt_x"/>
                                          </p:val>
                                        </p:tav>
                                        <p:tav tm="100000">
                                          <p:val>
                                            <p:strVal val="#ppt_x"/>
                                          </p:val>
                                        </p:tav>
                                      </p:tavLst>
                                    </p:anim>
                                    <p:anim calcmode="lin" valueType="num">
                                      <p:cBhvr additive="base">
                                        <p:cTn id="102" dur="500" fill="hold"/>
                                        <p:tgtEl>
                                          <p:spTgt spid="2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additive="base">
                                        <p:cTn id="105" dur="500" fill="hold"/>
                                        <p:tgtEl>
                                          <p:spTgt spid="29"/>
                                        </p:tgtEl>
                                        <p:attrNameLst>
                                          <p:attrName>ppt_x</p:attrName>
                                        </p:attrNameLst>
                                      </p:cBhvr>
                                      <p:tavLst>
                                        <p:tav tm="0">
                                          <p:val>
                                            <p:strVal val="#ppt_x"/>
                                          </p:val>
                                        </p:tav>
                                        <p:tav tm="100000">
                                          <p:val>
                                            <p:strVal val="#ppt_x"/>
                                          </p:val>
                                        </p:tav>
                                      </p:tavLst>
                                    </p:anim>
                                    <p:anim calcmode="lin" valueType="num">
                                      <p:cBhvr additive="base">
                                        <p:cTn id="106" dur="500" fill="hold"/>
                                        <p:tgtEl>
                                          <p:spTgt spid="2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ppt_x"/>
                                          </p:val>
                                        </p:tav>
                                        <p:tav tm="100000">
                                          <p:val>
                                            <p:strVal val="#ppt_x"/>
                                          </p:val>
                                        </p:tav>
                                      </p:tavLst>
                                    </p:anim>
                                    <p:anim calcmode="lin" valueType="num">
                                      <p:cBhvr additive="base">
                                        <p:cTn id="110" dur="5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additive="base">
                                        <p:cTn id="113" dur="500" fill="hold"/>
                                        <p:tgtEl>
                                          <p:spTgt spid="34"/>
                                        </p:tgtEl>
                                        <p:attrNameLst>
                                          <p:attrName>ppt_x</p:attrName>
                                        </p:attrNameLst>
                                      </p:cBhvr>
                                      <p:tavLst>
                                        <p:tav tm="0">
                                          <p:val>
                                            <p:strVal val="#ppt_x"/>
                                          </p:val>
                                        </p:tav>
                                        <p:tav tm="100000">
                                          <p:val>
                                            <p:strVal val="#ppt_x"/>
                                          </p:val>
                                        </p:tav>
                                      </p:tavLst>
                                    </p:anim>
                                    <p:anim calcmode="lin" valueType="num">
                                      <p:cBhvr additive="base">
                                        <p:cTn id="114" dur="500" fill="hold"/>
                                        <p:tgtEl>
                                          <p:spTgt spid="3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anim calcmode="lin" valueType="num">
                                      <p:cBhvr additive="base">
                                        <p:cTn id="117" dur="500" fill="hold"/>
                                        <p:tgtEl>
                                          <p:spTgt spid="35"/>
                                        </p:tgtEl>
                                        <p:attrNameLst>
                                          <p:attrName>ppt_x</p:attrName>
                                        </p:attrNameLst>
                                      </p:cBhvr>
                                      <p:tavLst>
                                        <p:tav tm="0">
                                          <p:val>
                                            <p:strVal val="#ppt_x"/>
                                          </p:val>
                                        </p:tav>
                                        <p:tav tm="100000">
                                          <p:val>
                                            <p:strVal val="#ppt_x"/>
                                          </p:val>
                                        </p:tav>
                                      </p:tavLst>
                                    </p:anim>
                                    <p:anim calcmode="lin" valueType="num">
                                      <p:cBhvr additive="base">
                                        <p:cTn id="118" dur="500" fill="hold"/>
                                        <p:tgtEl>
                                          <p:spTgt spid="35"/>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 calcmode="lin" valueType="num">
                                      <p:cBhvr additive="base">
                                        <p:cTn id="121" dur="500" fill="hold"/>
                                        <p:tgtEl>
                                          <p:spTgt spid="36"/>
                                        </p:tgtEl>
                                        <p:attrNameLst>
                                          <p:attrName>ppt_x</p:attrName>
                                        </p:attrNameLst>
                                      </p:cBhvr>
                                      <p:tavLst>
                                        <p:tav tm="0">
                                          <p:val>
                                            <p:strVal val="#ppt_x"/>
                                          </p:val>
                                        </p:tav>
                                        <p:tav tm="100000">
                                          <p:val>
                                            <p:strVal val="#ppt_x"/>
                                          </p:val>
                                        </p:tav>
                                      </p:tavLst>
                                    </p:anim>
                                    <p:anim calcmode="lin" valueType="num">
                                      <p:cBhvr additive="base">
                                        <p:cTn id="122" dur="500" fill="hold"/>
                                        <p:tgtEl>
                                          <p:spTgt spid="3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37"/>
                                        </p:tgtEl>
                                        <p:attrNameLst>
                                          <p:attrName>style.visibility</p:attrName>
                                        </p:attrNameLst>
                                      </p:cBhvr>
                                      <p:to>
                                        <p:strVal val="visible"/>
                                      </p:to>
                                    </p:set>
                                    <p:anim calcmode="lin" valueType="num">
                                      <p:cBhvr additive="base">
                                        <p:cTn id="125" dur="500" fill="hold"/>
                                        <p:tgtEl>
                                          <p:spTgt spid="37"/>
                                        </p:tgtEl>
                                        <p:attrNameLst>
                                          <p:attrName>ppt_x</p:attrName>
                                        </p:attrNameLst>
                                      </p:cBhvr>
                                      <p:tavLst>
                                        <p:tav tm="0">
                                          <p:val>
                                            <p:strVal val="#ppt_x"/>
                                          </p:val>
                                        </p:tav>
                                        <p:tav tm="100000">
                                          <p:val>
                                            <p:strVal val="#ppt_x"/>
                                          </p:val>
                                        </p:tav>
                                      </p:tavLst>
                                    </p:anim>
                                    <p:anim calcmode="lin" valueType="num">
                                      <p:cBhvr additive="base">
                                        <p:cTn id="126" dur="500" fill="hold"/>
                                        <p:tgtEl>
                                          <p:spTgt spid="3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38"/>
                                        </p:tgtEl>
                                        <p:attrNameLst>
                                          <p:attrName>style.visibility</p:attrName>
                                        </p:attrNameLst>
                                      </p:cBhvr>
                                      <p:to>
                                        <p:strVal val="visible"/>
                                      </p:to>
                                    </p:set>
                                    <p:anim calcmode="lin" valueType="num">
                                      <p:cBhvr additive="base">
                                        <p:cTn id="129" dur="500" fill="hold"/>
                                        <p:tgtEl>
                                          <p:spTgt spid="38"/>
                                        </p:tgtEl>
                                        <p:attrNameLst>
                                          <p:attrName>ppt_x</p:attrName>
                                        </p:attrNameLst>
                                      </p:cBhvr>
                                      <p:tavLst>
                                        <p:tav tm="0">
                                          <p:val>
                                            <p:strVal val="#ppt_x"/>
                                          </p:val>
                                        </p:tav>
                                        <p:tav tm="100000">
                                          <p:val>
                                            <p:strVal val="#ppt_x"/>
                                          </p:val>
                                        </p:tav>
                                      </p:tavLst>
                                    </p:anim>
                                    <p:anim calcmode="lin" valueType="num">
                                      <p:cBhvr additive="base">
                                        <p:cTn id="130" dur="500" fill="hold"/>
                                        <p:tgtEl>
                                          <p:spTgt spid="38"/>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 calcmode="lin" valueType="num">
                                      <p:cBhvr additive="base">
                                        <p:cTn id="133" dur="500" fill="hold"/>
                                        <p:tgtEl>
                                          <p:spTgt spid="39"/>
                                        </p:tgtEl>
                                        <p:attrNameLst>
                                          <p:attrName>ppt_x</p:attrName>
                                        </p:attrNameLst>
                                      </p:cBhvr>
                                      <p:tavLst>
                                        <p:tav tm="0">
                                          <p:val>
                                            <p:strVal val="#ppt_x"/>
                                          </p:val>
                                        </p:tav>
                                        <p:tav tm="100000">
                                          <p:val>
                                            <p:strVal val="#ppt_x"/>
                                          </p:val>
                                        </p:tav>
                                      </p:tavLst>
                                    </p:anim>
                                    <p:anim calcmode="lin" valueType="num">
                                      <p:cBhvr additive="base">
                                        <p:cTn id="134" dur="500" fill="hold"/>
                                        <p:tgtEl>
                                          <p:spTgt spid="39"/>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40"/>
                                        </p:tgtEl>
                                        <p:attrNameLst>
                                          <p:attrName>style.visibility</p:attrName>
                                        </p:attrNameLst>
                                      </p:cBhvr>
                                      <p:to>
                                        <p:strVal val="visible"/>
                                      </p:to>
                                    </p:set>
                                    <p:anim calcmode="lin" valueType="num">
                                      <p:cBhvr additive="base">
                                        <p:cTn id="137" dur="500" fill="hold"/>
                                        <p:tgtEl>
                                          <p:spTgt spid="40"/>
                                        </p:tgtEl>
                                        <p:attrNameLst>
                                          <p:attrName>ppt_x</p:attrName>
                                        </p:attrNameLst>
                                      </p:cBhvr>
                                      <p:tavLst>
                                        <p:tav tm="0">
                                          <p:val>
                                            <p:strVal val="#ppt_x"/>
                                          </p:val>
                                        </p:tav>
                                        <p:tav tm="100000">
                                          <p:val>
                                            <p:strVal val="#ppt_x"/>
                                          </p:val>
                                        </p:tav>
                                      </p:tavLst>
                                    </p:anim>
                                    <p:anim calcmode="lin" valueType="num">
                                      <p:cBhvr additive="base">
                                        <p:cTn id="138" dur="500" fill="hold"/>
                                        <p:tgtEl>
                                          <p:spTgt spid="4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 calcmode="lin" valueType="num">
                                      <p:cBhvr additive="base">
                                        <p:cTn id="141" dur="500" fill="hold"/>
                                        <p:tgtEl>
                                          <p:spTgt spid="41"/>
                                        </p:tgtEl>
                                        <p:attrNameLst>
                                          <p:attrName>ppt_x</p:attrName>
                                        </p:attrNameLst>
                                      </p:cBhvr>
                                      <p:tavLst>
                                        <p:tav tm="0">
                                          <p:val>
                                            <p:strVal val="#ppt_x"/>
                                          </p:val>
                                        </p:tav>
                                        <p:tav tm="100000">
                                          <p:val>
                                            <p:strVal val="#ppt_x"/>
                                          </p:val>
                                        </p:tav>
                                      </p:tavLst>
                                    </p:anim>
                                    <p:anim calcmode="lin" valueType="num">
                                      <p:cBhvr additive="base">
                                        <p:cTn id="142" dur="500" fill="hold"/>
                                        <p:tgtEl>
                                          <p:spTgt spid="41"/>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42"/>
                                        </p:tgtEl>
                                        <p:attrNameLst>
                                          <p:attrName>style.visibility</p:attrName>
                                        </p:attrNameLst>
                                      </p:cBhvr>
                                      <p:to>
                                        <p:strVal val="visible"/>
                                      </p:to>
                                    </p:set>
                                    <p:anim calcmode="lin" valueType="num">
                                      <p:cBhvr additive="base">
                                        <p:cTn id="145" dur="500" fill="hold"/>
                                        <p:tgtEl>
                                          <p:spTgt spid="42"/>
                                        </p:tgtEl>
                                        <p:attrNameLst>
                                          <p:attrName>ppt_x</p:attrName>
                                        </p:attrNameLst>
                                      </p:cBhvr>
                                      <p:tavLst>
                                        <p:tav tm="0">
                                          <p:val>
                                            <p:strVal val="#ppt_x"/>
                                          </p:val>
                                        </p:tav>
                                        <p:tav tm="100000">
                                          <p:val>
                                            <p:strVal val="#ppt_x"/>
                                          </p:val>
                                        </p:tav>
                                      </p:tavLst>
                                    </p:anim>
                                    <p:anim calcmode="lin" valueType="num">
                                      <p:cBhvr additive="base">
                                        <p:cTn id="146" dur="500" fill="hold"/>
                                        <p:tgtEl>
                                          <p:spTgt spid="42"/>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43"/>
                                        </p:tgtEl>
                                        <p:attrNameLst>
                                          <p:attrName>style.visibility</p:attrName>
                                        </p:attrNameLst>
                                      </p:cBhvr>
                                      <p:to>
                                        <p:strVal val="visible"/>
                                      </p:to>
                                    </p:set>
                                    <p:anim calcmode="lin" valueType="num">
                                      <p:cBhvr additive="base">
                                        <p:cTn id="149" dur="500" fill="hold"/>
                                        <p:tgtEl>
                                          <p:spTgt spid="43"/>
                                        </p:tgtEl>
                                        <p:attrNameLst>
                                          <p:attrName>ppt_x</p:attrName>
                                        </p:attrNameLst>
                                      </p:cBhvr>
                                      <p:tavLst>
                                        <p:tav tm="0">
                                          <p:val>
                                            <p:strVal val="#ppt_x"/>
                                          </p:val>
                                        </p:tav>
                                        <p:tav tm="100000">
                                          <p:val>
                                            <p:strVal val="#ppt_x"/>
                                          </p:val>
                                        </p:tav>
                                      </p:tavLst>
                                    </p:anim>
                                    <p:anim calcmode="lin" valueType="num">
                                      <p:cBhvr additive="base">
                                        <p:cTn id="150" dur="500" fill="hold"/>
                                        <p:tgtEl>
                                          <p:spTgt spid="43"/>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 calcmode="lin" valueType="num">
                                      <p:cBhvr additive="base">
                                        <p:cTn id="153" dur="500" fill="hold"/>
                                        <p:tgtEl>
                                          <p:spTgt spid="44"/>
                                        </p:tgtEl>
                                        <p:attrNameLst>
                                          <p:attrName>ppt_x</p:attrName>
                                        </p:attrNameLst>
                                      </p:cBhvr>
                                      <p:tavLst>
                                        <p:tav tm="0">
                                          <p:val>
                                            <p:strVal val="#ppt_x"/>
                                          </p:val>
                                        </p:tav>
                                        <p:tav tm="100000">
                                          <p:val>
                                            <p:strVal val="#ppt_x"/>
                                          </p:val>
                                        </p:tav>
                                      </p:tavLst>
                                    </p:anim>
                                    <p:anim calcmode="lin" valueType="num">
                                      <p:cBhvr additive="base">
                                        <p:cTn id="154" dur="500" fill="hold"/>
                                        <p:tgtEl>
                                          <p:spTgt spid="44"/>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45"/>
                                        </p:tgtEl>
                                        <p:attrNameLst>
                                          <p:attrName>style.visibility</p:attrName>
                                        </p:attrNameLst>
                                      </p:cBhvr>
                                      <p:to>
                                        <p:strVal val="visible"/>
                                      </p:to>
                                    </p:set>
                                    <p:anim calcmode="lin" valueType="num">
                                      <p:cBhvr additive="base">
                                        <p:cTn id="157" dur="500" fill="hold"/>
                                        <p:tgtEl>
                                          <p:spTgt spid="45"/>
                                        </p:tgtEl>
                                        <p:attrNameLst>
                                          <p:attrName>ppt_x</p:attrName>
                                        </p:attrNameLst>
                                      </p:cBhvr>
                                      <p:tavLst>
                                        <p:tav tm="0">
                                          <p:val>
                                            <p:strVal val="#ppt_x"/>
                                          </p:val>
                                        </p:tav>
                                        <p:tav tm="100000">
                                          <p:val>
                                            <p:strVal val="#ppt_x"/>
                                          </p:val>
                                        </p:tav>
                                      </p:tavLst>
                                    </p:anim>
                                    <p:anim calcmode="lin" valueType="num">
                                      <p:cBhvr additive="base">
                                        <p:cTn id="15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6" grpId="0" animBg="1"/>
      <p:bldP spid="7" grpId="0" animBg="1"/>
      <p:bldP spid="8" grpId="0" animBg="1"/>
      <p:bldP spid="9" grpId="0" animBg="1"/>
      <p:bldP spid="10" grpId="0" animBg="1"/>
      <p:bldP spid="11" grpId="0" animBg="1"/>
      <p:bldP spid="12" grpId="0" animBg="1"/>
      <p:bldP spid="13" grpId="0" animBg="1"/>
      <p:bldP spid="29" grpId="0"/>
      <p:bldP spid="33" grpId="0"/>
      <p:bldP spid="34" grpId="0"/>
      <p:bldP spid="35" grpId="0"/>
      <p:bldP spid="36" grpId="0"/>
      <p:bldP spid="37" grpId="0"/>
      <p:bldP spid="38" grpId="0"/>
      <p:bldP spid="39" grpId="0"/>
      <p:bldP spid="40" grpId="0"/>
      <p:bldP spid="41" grpId="0"/>
      <p:bldP spid="42" grpId="0"/>
      <p:bldP spid="43" grpId="0"/>
      <p:bldP spid="44" grpId="0"/>
      <p:bldP spid="45" grpId="0"/>
      <p:bldP spid="5" grpId="1" animBg="1"/>
      <p:bldP spid="6" grpId="1" animBg="1"/>
      <p:bldP spid="7" grpId="1" animBg="1"/>
      <p:bldP spid="8" grpId="1" animBg="1"/>
      <p:bldP spid="9" grpId="1" animBg="1"/>
      <p:bldP spid="10" grpId="1" animBg="1"/>
      <p:bldP spid="11" grpId="1" animBg="1"/>
      <p:bldP spid="12" grpId="1" animBg="1"/>
      <p:bldP spid="13" grpId="1" animBg="1"/>
      <p:bldP spid="29" grpId="1"/>
      <p:bldP spid="33" grpId="1"/>
      <p:bldP spid="34" grpId="1"/>
      <p:bldP spid="35" grpId="1"/>
      <p:bldP spid="36" grpId="1"/>
      <p:bldP spid="37" grpId="1"/>
      <p:bldP spid="38" grpId="1"/>
      <p:bldP spid="39" grpId="1"/>
      <p:bldP spid="40" grpId="1"/>
      <p:bldP spid="41" grpId="1"/>
      <p:bldP spid="42" grpId="1"/>
      <p:bldP spid="43" grpId="1"/>
      <p:bldP spid="44" grpId="1"/>
      <p:bldP spid="4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val 3"/>
          <p:cNvSpPr/>
          <p:nvPr/>
        </p:nvSpPr>
        <p:spPr>
          <a:xfrm>
            <a:off x="3274060" y="1558290"/>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1</a:t>
            </a:r>
            <a:endParaRPr lang="en-US" sz="3600" b="1"/>
          </a:p>
        </p:txBody>
      </p:sp>
      <p:sp>
        <p:nvSpPr>
          <p:cNvPr id="17" name="Oval 16"/>
          <p:cNvSpPr/>
          <p:nvPr/>
        </p:nvSpPr>
        <p:spPr>
          <a:xfrm>
            <a:off x="9832975" y="331533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4</a:t>
            </a:r>
            <a:endParaRPr lang="en-US" sz="3600" b="1"/>
          </a:p>
        </p:txBody>
      </p:sp>
      <p:sp>
        <p:nvSpPr>
          <p:cNvPr id="30" name="Oval 29"/>
          <p:cNvSpPr/>
          <p:nvPr/>
        </p:nvSpPr>
        <p:spPr>
          <a:xfrm>
            <a:off x="7917815" y="509841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5</a:t>
            </a:r>
            <a:endParaRPr lang="en-US" sz="3600" b="1"/>
          </a:p>
        </p:txBody>
      </p:sp>
      <p:sp>
        <p:nvSpPr>
          <p:cNvPr id="31" name="Oval 30"/>
          <p:cNvSpPr/>
          <p:nvPr/>
        </p:nvSpPr>
        <p:spPr>
          <a:xfrm>
            <a:off x="5658485" y="509841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6</a:t>
            </a:r>
            <a:endParaRPr lang="en-US" sz="3600" b="1"/>
          </a:p>
        </p:txBody>
      </p:sp>
      <p:sp>
        <p:nvSpPr>
          <p:cNvPr id="32" name="Oval 31"/>
          <p:cNvSpPr/>
          <p:nvPr/>
        </p:nvSpPr>
        <p:spPr>
          <a:xfrm>
            <a:off x="3274060" y="509841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7</a:t>
            </a:r>
            <a:endParaRPr lang="en-US" sz="3600" b="1"/>
          </a:p>
        </p:txBody>
      </p:sp>
      <p:sp>
        <p:nvSpPr>
          <p:cNvPr id="33" name="Oval 32"/>
          <p:cNvSpPr/>
          <p:nvPr/>
        </p:nvSpPr>
        <p:spPr>
          <a:xfrm>
            <a:off x="5626735" y="331533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8</a:t>
            </a:r>
            <a:endParaRPr lang="en-US" sz="3600" b="1"/>
          </a:p>
        </p:txBody>
      </p:sp>
      <p:sp>
        <p:nvSpPr>
          <p:cNvPr id="34" name="Oval 33"/>
          <p:cNvSpPr/>
          <p:nvPr/>
        </p:nvSpPr>
        <p:spPr>
          <a:xfrm>
            <a:off x="1477645" y="331533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0</a:t>
            </a:r>
            <a:endParaRPr lang="en-US" sz="3200" b="1"/>
          </a:p>
        </p:txBody>
      </p:sp>
      <p:sp>
        <p:nvSpPr>
          <p:cNvPr id="46" name="Oval 45"/>
          <p:cNvSpPr/>
          <p:nvPr/>
        </p:nvSpPr>
        <p:spPr>
          <a:xfrm>
            <a:off x="5595620" y="153225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2</a:t>
            </a:r>
            <a:endParaRPr lang="en-US" sz="3600" b="1"/>
          </a:p>
        </p:txBody>
      </p:sp>
      <p:sp>
        <p:nvSpPr>
          <p:cNvPr id="47" name="Oval 46"/>
          <p:cNvSpPr/>
          <p:nvPr/>
        </p:nvSpPr>
        <p:spPr>
          <a:xfrm>
            <a:off x="7917815" y="1558290"/>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3</a:t>
            </a:r>
            <a:endParaRPr lang="en-US" sz="3600" b="1"/>
          </a:p>
        </p:txBody>
      </p:sp>
      <p:cxnSp>
        <p:nvCxnSpPr>
          <p:cNvPr id="48" name="Straight Connector 47"/>
          <p:cNvCxnSpPr>
            <a:stCxn id="34" idx="7"/>
            <a:endCxn id="4" idx="3"/>
          </p:cNvCxnSpPr>
          <p:nvPr/>
        </p:nvCxnSpPr>
        <p:spPr>
          <a:xfrm flipV="1">
            <a:off x="2224405" y="2266950"/>
            <a:ext cx="1177925" cy="1169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6"/>
            <a:endCxn id="46" idx="2"/>
          </p:cNvCxnSpPr>
          <p:nvPr/>
        </p:nvCxnSpPr>
        <p:spPr>
          <a:xfrm flipV="1">
            <a:off x="4149090" y="1947545"/>
            <a:ext cx="1446530" cy="260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6" idx="6"/>
            <a:endCxn id="47" idx="2"/>
          </p:cNvCxnSpPr>
          <p:nvPr/>
        </p:nvCxnSpPr>
        <p:spPr>
          <a:xfrm>
            <a:off x="6470650" y="1947545"/>
            <a:ext cx="1447165" cy="260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5"/>
            <a:endCxn id="17" idx="1"/>
          </p:cNvCxnSpPr>
          <p:nvPr/>
        </p:nvCxnSpPr>
        <p:spPr>
          <a:xfrm>
            <a:off x="8664575" y="2266950"/>
            <a:ext cx="1296670" cy="116967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4" idx="5"/>
            <a:endCxn id="32" idx="1"/>
          </p:cNvCxnSpPr>
          <p:nvPr/>
        </p:nvCxnSpPr>
        <p:spPr>
          <a:xfrm>
            <a:off x="2224405" y="4023995"/>
            <a:ext cx="1177925" cy="11957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2" idx="6"/>
            <a:endCxn id="31" idx="2"/>
          </p:cNvCxnSpPr>
          <p:nvPr/>
        </p:nvCxnSpPr>
        <p:spPr>
          <a:xfrm>
            <a:off x="4149090" y="5513705"/>
            <a:ext cx="150939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1" idx="6"/>
            <a:endCxn id="30" idx="2"/>
          </p:cNvCxnSpPr>
          <p:nvPr/>
        </p:nvCxnSpPr>
        <p:spPr>
          <a:xfrm>
            <a:off x="6533515" y="5513705"/>
            <a:ext cx="13843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0" idx="7"/>
            <a:endCxn id="17" idx="3"/>
          </p:cNvCxnSpPr>
          <p:nvPr/>
        </p:nvCxnSpPr>
        <p:spPr>
          <a:xfrm flipV="1">
            <a:off x="8664575" y="4023995"/>
            <a:ext cx="1296670" cy="11957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 idx="4"/>
            <a:endCxn id="32" idx="0"/>
          </p:cNvCxnSpPr>
          <p:nvPr/>
        </p:nvCxnSpPr>
        <p:spPr>
          <a:xfrm>
            <a:off x="3711575" y="2388235"/>
            <a:ext cx="0" cy="27101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2" idx="7"/>
            <a:endCxn id="33" idx="3"/>
          </p:cNvCxnSpPr>
          <p:nvPr/>
        </p:nvCxnSpPr>
        <p:spPr>
          <a:xfrm flipV="1">
            <a:off x="4020820" y="4023995"/>
            <a:ext cx="1734185" cy="11957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6" idx="4"/>
            <a:endCxn id="33" idx="0"/>
          </p:cNvCxnSpPr>
          <p:nvPr/>
        </p:nvCxnSpPr>
        <p:spPr>
          <a:xfrm>
            <a:off x="6033135" y="2362200"/>
            <a:ext cx="31115" cy="953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3" idx="4"/>
            <a:endCxn id="31" idx="0"/>
          </p:cNvCxnSpPr>
          <p:nvPr/>
        </p:nvCxnSpPr>
        <p:spPr>
          <a:xfrm>
            <a:off x="6064250" y="4145280"/>
            <a:ext cx="31750" cy="953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6" idx="5"/>
            <a:endCxn id="30" idx="1"/>
          </p:cNvCxnSpPr>
          <p:nvPr/>
        </p:nvCxnSpPr>
        <p:spPr>
          <a:xfrm>
            <a:off x="6342380" y="2240915"/>
            <a:ext cx="1703705" cy="29787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0" idx="0"/>
            <a:endCxn id="47" idx="4"/>
          </p:cNvCxnSpPr>
          <p:nvPr/>
        </p:nvCxnSpPr>
        <p:spPr>
          <a:xfrm flipV="1">
            <a:off x="8355330" y="2388235"/>
            <a:ext cx="0" cy="27101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2" name="Text Box 61"/>
          <p:cNvSpPr txBox="1"/>
          <p:nvPr/>
        </p:nvSpPr>
        <p:spPr>
          <a:xfrm>
            <a:off x="2224405" y="2394585"/>
            <a:ext cx="586740" cy="521970"/>
          </a:xfrm>
          <a:prstGeom prst="rect">
            <a:avLst/>
          </a:prstGeom>
          <a:noFill/>
        </p:spPr>
        <p:txBody>
          <a:bodyPr wrap="square" rtlCol="0">
            <a:spAutoFit/>
          </a:bodyPr>
          <a:p>
            <a:r>
              <a:rPr lang="en-US" sz="2800" b="1"/>
              <a:t>4</a:t>
            </a:r>
            <a:endParaRPr lang="en-US" sz="2800" b="1"/>
          </a:p>
        </p:txBody>
      </p:sp>
      <p:sp>
        <p:nvSpPr>
          <p:cNvPr id="63" name="Text Box 62"/>
          <p:cNvSpPr txBox="1"/>
          <p:nvPr/>
        </p:nvSpPr>
        <p:spPr>
          <a:xfrm>
            <a:off x="4589145" y="1390015"/>
            <a:ext cx="629920" cy="583565"/>
          </a:xfrm>
          <a:prstGeom prst="rect">
            <a:avLst/>
          </a:prstGeom>
          <a:noFill/>
        </p:spPr>
        <p:txBody>
          <a:bodyPr wrap="square" rtlCol="0">
            <a:spAutoFit/>
          </a:bodyPr>
          <a:p>
            <a:r>
              <a:rPr lang="en-US" sz="3200" b="1"/>
              <a:t>8</a:t>
            </a:r>
            <a:endParaRPr lang="en-US" sz="3200" b="1"/>
          </a:p>
        </p:txBody>
      </p:sp>
      <p:sp>
        <p:nvSpPr>
          <p:cNvPr id="64" name="Text Box 63"/>
          <p:cNvSpPr txBox="1"/>
          <p:nvPr/>
        </p:nvSpPr>
        <p:spPr>
          <a:xfrm>
            <a:off x="7001510" y="1363345"/>
            <a:ext cx="916305" cy="583565"/>
          </a:xfrm>
          <a:prstGeom prst="rect">
            <a:avLst/>
          </a:prstGeom>
          <a:noFill/>
        </p:spPr>
        <p:txBody>
          <a:bodyPr wrap="square" rtlCol="0">
            <a:spAutoFit/>
          </a:bodyPr>
          <a:p>
            <a:r>
              <a:rPr lang="en-US" sz="3200" b="1"/>
              <a:t>7</a:t>
            </a:r>
            <a:endParaRPr lang="en-US" sz="3200" b="1"/>
          </a:p>
        </p:txBody>
      </p:sp>
      <p:sp>
        <p:nvSpPr>
          <p:cNvPr id="65" name="Text Box 64"/>
          <p:cNvSpPr txBox="1"/>
          <p:nvPr/>
        </p:nvSpPr>
        <p:spPr>
          <a:xfrm>
            <a:off x="9363075" y="2232660"/>
            <a:ext cx="643890" cy="583565"/>
          </a:xfrm>
          <a:prstGeom prst="rect">
            <a:avLst/>
          </a:prstGeom>
          <a:noFill/>
        </p:spPr>
        <p:txBody>
          <a:bodyPr wrap="square" rtlCol="0">
            <a:spAutoFit/>
          </a:bodyPr>
          <a:p>
            <a:r>
              <a:rPr lang="en-US" sz="3200" b="1"/>
              <a:t>9</a:t>
            </a:r>
            <a:endParaRPr lang="en-US" sz="3200" b="1"/>
          </a:p>
        </p:txBody>
      </p:sp>
      <p:sp>
        <p:nvSpPr>
          <p:cNvPr id="66" name="Text Box 65"/>
          <p:cNvSpPr txBox="1"/>
          <p:nvPr/>
        </p:nvSpPr>
        <p:spPr>
          <a:xfrm>
            <a:off x="9363075" y="4514850"/>
            <a:ext cx="802005" cy="583565"/>
          </a:xfrm>
          <a:prstGeom prst="rect">
            <a:avLst/>
          </a:prstGeom>
          <a:noFill/>
        </p:spPr>
        <p:txBody>
          <a:bodyPr wrap="square" rtlCol="0">
            <a:spAutoFit/>
          </a:bodyPr>
          <a:p>
            <a:r>
              <a:rPr lang="en-US" sz="3200" b="1"/>
              <a:t>10</a:t>
            </a:r>
            <a:endParaRPr lang="en-US" sz="3200" b="1"/>
          </a:p>
        </p:txBody>
      </p:sp>
      <p:sp>
        <p:nvSpPr>
          <p:cNvPr id="67" name="Text Box 66"/>
          <p:cNvSpPr txBox="1"/>
          <p:nvPr/>
        </p:nvSpPr>
        <p:spPr>
          <a:xfrm>
            <a:off x="8416925" y="3559175"/>
            <a:ext cx="800735" cy="521970"/>
          </a:xfrm>
          <a:prstGeom prst="rect">
            <a:avLst/>
          </a:prstGeom>
          <a:noFill/>
        </p:spPr>
        <p:txBody>
          <a:bodyPr wrap="square" rtlCol="0">
            <a:spAutoFit/>
          </a:bodyPr>
          <a:p>
            <a:r>
              <a:rPr lang="en-US" sz="2800" b="1"/>
              <a:t>14</a:t>
            </a:r>
            <a:endParaRPr lang="en-US" sz="2800" b="1"/>
          </a:p>
        </p:txBody>
      </p:sp>
      <p:sp>
        <p:nvSpPr>
          <p:cNvPr id="68" name="Text Box 67"/>
          <p:cNvSpPr txBox="1"/>
          <p:nvPr/>
        </p:nvSpPr>
        <p:spPr>
          <a:xfrm>
            <a:off x="7158355" y="3220720"/>
            <a:ext cx="472440" cy="583565"/>
          </a:xfrm>
          <a:prstGeom prst="rect">
            <a:avLst/>
          </a:prstGeom>
          <a:noFill/>
        </p:spPr>
        <p:txBody>
          <a:bodyPr wrap="square" rtlCol="0">
            <a:spAutoFit/>
          </a:bodyPr>
          <a:p>
            <a:r>
              <a:rPr lang="en-US" sz="3200" b="1"/>
              <a:t>4</a:t>
            </a:r>
            <a:endParaRPr lang="en-US" sz="3200" b="1"/>
          </a:p>
        </p:txBody>
      </p:sp>
      <p:sp>
        <p:nvSpPr>
          <p:cNvPr id="69" name="Text Box 68"/>
          <p:cNvSpPr txBox="1"/>
          <p:nvPr/>
        </p:nvSpPr>
        <p:spPr>
          <a:xfrm>
            <a:off x="5527675" y="2560320"/>
            <a:ext cx="443865" cy="583565"/>
          </a:xfrm>
          <a:prstGeom prst="rect">
            <a:avLst/>
          </a:prstGeom>
          <a:noFill/>
        </p:spPr>
        <p:txBody>
          <a:bodyPr wrap="square" rtlCol="0">
            <a:spAutoFit/>
          </a:bodyPr>
          <a:p>
            <a:r>
              <a:rPr lang="en-US" sz="3200" b="1"/>
              <a:t>2</a:t>
            </a:r>
            <a:endParaRPr lang="en-US" sz="3200" b="1"/>
          </a:p>
        </p:txBody>
      </p:sp>
      <p:sp>
        <p:nvSpPr>
          <p:cNvPr id="70" name="Text Box 69"/>
          <p:cNvSpPr txBox="1"/>
          <p:nvPr/>
        </p:nvSpPr>
        <p:spPr>
          <a:xfrm>
            <a:off x="6024880" y="4330065"/>
            <a:ext cx="458470" cy="583565"/>
          </a:xfrm>
          <a:prstGeom prst="rect">
            <a:avLst/>
          </a:prstGeom>
          <a:noFill/>
        </p:spPr>
        <p:txBody>
          <a:bodyPr wrap="square" rtlCol="0">
            <a:spAutoFit/>
          </a:bodyPr>
          <a:p>
            <a:r>
              <a:rPr lang="en-US" sz="3200" b="1"/>
              <a:t>6</a:t>
            </a:r>
            <a:endParaRPr lang="en-US" sz="3200" b="1"/>
          </a:p>
        </p:txBody>
      </p:sp>
      <p:sp>
        <p:nvSpPr>
          <p:cNvPr id="71" name="Text Box 70"/>
          <p:cNvSpPr txBox="1"/>
          <p:nvPr/>
        </p:nvSpPr>
        <p:spPr>
          <a:xfrm>
            <a:off x="4509770" y="4330065"/>
            <a:ext cx="515620" cy="583565"/>
          </a:xfrm>
          <a:prstGeom prst="rect">
            <a:avLst/>
          </a:prstGeom>
          <a:noFill/>
        </p:spPr>
        <p:txBody>
          <a:bodyPr wrap="square" rtlCol="0">
            <a:spAutoFit/>
          </a:bodyPr>
          <a:p>
            <a:r>
              <a:rPr lang="en-US" sz="3200" b="1"/>
              <a:t>7</a:t>
            </a:r>
            <a:endParaRPr lang="en-US" sz="3200" b="1"/>
          </a:p>
        </p:txBody>
      </p:sp>
      <p:sp>
        <p:nvSpPr>
          <p:cNvPr id="72" name="Text Box 71"/>
          <p:cNvSpPr txBox="1"/>
          <p:nvPr/>
        </p:nvSpPr>
        <p:spPr>
          <a:xfrm>
            <a:off x="4566920" y="5513705"/>
            <a:ext cx="673100" cy="583565"/>
          </a:xfrm>
          <a:prstGeom prst="rect">
            <a:avLst/>
          </a:prstGeom>
          <a:noFill/>
        </p:spPr>
        <p:txBody>
          <a:bodyPr wrap="square" rtlCol="0">
            <a:spAutoFit/>
          </a:bodyPr>
          <a:p>
            <a:r>
              <a:rPr lang="en-US" sz="3200" b="1"/>
              <a:t>1</a:t>
            </a:r>
            <a:endParaRPr lang="en-US" sz="3200" b="1"/>
          </a:p>
        </p:txBody>
      </p:sp>
      <p:sp>
        <p:nvSpPr>
          <p:cNvPr id="73" name="Text Box 72"/>
          <p:cNvSpPr txBox="1"/>
          <p:nvPr/>
        </p:nvSpPr>
        <p:spPr>
          <a:xfrm>
            <a:off x="6931660" y="5487035"/>
            <a:ext cx="587375" cy="583565"/>
          </a:xfrm>
          <a:prstGeom prst="rect">
            <a:avLst/>
          </a:prstGeom>
          <a:noFill/>
        </p:spPr>
        <p:txBody>
          <a:bodyPr wrap="square" rtlCol="0">
            <a:spAutoFit/>
          </a:bodyPr>
          <a:p>
            <a:r>
              <a:rPr lang="en-US" sz="3200" b="1"/>
              <a:t>2</a:t>
            </a:r>
            <a:endParaRPr lang="en-US" sz="3200" b="1"/>
          </a:p>
        </p:txBody>
      </p:sp>
      <p:sp>
        <p:nvSpPr>
          <p:cNvPr id="74" name="Text Box 73"/>
          <p:cNvSpPr txBox="1"/>
          <p:nvPr/>
        </p:nvSpPr>
        <p:spPr>
          <a:xfrm>
            <a:off x="3735705" y="3449320"/>
            <a:ext cx="758190" cy="521970"/>
          </a:xfrm>
          <a:prstGeom prst="rect">
            <a:avLst/>
          </a:prstGeom>
          <a:noFill/>
        </p:spPr>
        <p:txBody>
          <a:bodyPr wrap="square" rtlCol="0">
            <a:spAutoFit/>
          </a:bodyPr>
          <a:p>
            <a:r>
              <a:rPr lang="en-US" sz="2800" b="1"/>
              <a:t>11</a:t>
            </a:r>
            <a:endParaRPr lang="en-US" sz="2800" b="1"/>
          </a:p>
        </p:txBody>
      </p:sp>
      <p:sp>
        <p:nvSpPr>
          <p:cNvPr id="75" name="Text Box 74"/>
          <p:cNvSpPr txBox="1"/>
          <p:nvPr/>
        </p:nvSpPr>
        <p:spPr>
          <a:xfrm>
            <a:off x="2253615" y="4351020"/>
            <a:ext cx="543560" cy="583565"/>
          </a:xfrm>
          <a:prstGeom prst="rect">
            <a:avLst/>
          </a:prstGeom>
          <a:noFill/>
        </p:spPr>
        <p:txBody>
          <a:bodyPr wrap="square" rtlCol="0">
            <a:spAutoFit/>
          </a:bodyPr>
          <a:p>
            <a:r>
              <a:rPr lang="en-US" sz="3200" b="1"/>
              <a:t>8</a:t>
            </a:r>
            <a:endParaRPr lang="en-US" sz="3200" b="1"/>
          </a:p>
        </p:txBody>
      </p:sp>
      <p:sp>
        <p:nvSpPr>
          <p:cNvPr id="76" name="Text Box 75"/>
          <p:cNvSpPr txBox="1"/>
          <p:nvPr/>
        </p:nvSpPr>
        <p:spPr>
          <a:xfrm>
            <a:off x="1184910" y="765175"/>
            <a:ext cx="8535035" cy="521970"/>
          </a:xfrm>
          <a:prstGeom prst="rect">
            <a:avLst/>
          </a:prstGeom>
          <a:noFill/>
        </p:spPr>
        <p:txBody>
          <a:bodyPr wrap="square" rtlCol="0">
            <a:sp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Let’s select </a:t>
            </a:r>
            <a:r>
              <a:rPr lang="en-US" sz="2800" b="1">
                <a:latin typeface="Times New Roman" panose="02020603050405020304" charset="0"/>
                <a:cs typeface="Times New Roman" panose="02020603050405020304" charset="0"/>
              </a:rPr>
              <a:t>src = 0</a:t>
            </a:r>
            <a:r>
              <a:rPr lang="en-US" sz="2800">
                <a:latin typeface="Times New Roman" panose="02020603050405020304" charset="0"/>
                <a:cs typeface="Times New Roman" panose="02020603050405020304" charset="0"/>
              </a:rPr>
              <a:t>  And Initially All are </a:t>
            </a:r>
            <a:r>
              <a:rPr lang="en-US" sz="2800" b="1">
                <a:latin typeface="Times New Roman" panose="02020603050405020304" charset="0"/>
                <a:cs typeface="Times New Roman" panose="02020603050405020304" charset="0"/>
              </a:rPr>
              <a:t>Infinite</a:t>
            </a:r>
            <a:r>
              <a:rPr lang="en-US" b="1"/>
              <a:t> </a:t>
            </a:r>
            <a:endParaRPr lang="en-US" b="1"/>
          </a:p>
        </p:txBody>
      </p:sp>
      <p:sp>
        <p:nvSpPr>
          <p:cNvPr id="77" name="Text Box 76"/>
          <p:cNvSpPr txBox="1"/>
          <p:nvPr/>
        </p:nvSpPr>
        <p:spPr>
          <a:xfrm>
            <a:off x="843915" y="3436620"/>
            <a:ext cx="744220"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src</a:t>
            </a:r>
            <a:endParaRPr lang="en-US" sz="2400" b="1">
              <a:latin typeface="Times New Roman" panose="02020603050405020304" charset="0"/>
              <a:cs typeface="Times New Roman" panose="02020603050405020304" charset="0"/>
            </a:endParaRPr>
          </a:p>
        </p:txBody>
      </p:sp>
      <p:sp>
        <p:nvSpPr>
          <p:cNvPr id="78" name="Text Box 77"/>
          <p:cNvSpPr txBox="1"/>
          <p:nvPr/>
        </p:nvSpPr>
        <p:spPr>
          <a:xfrm>
            <a:off x="3439160" y="1115695"/>
            <a:ext cx="544195" cy="645160"/>
          </a:xfrm>
          <a:prstGeom prst="rect">
            <a:avLst/>
          </a:prstGeom>
          <a:noFill/>
        </p:spPr>
        <p:txBody>
          <a:bodyPr wrap="square" rtlCol="0">
            <a:spAutoFit/>
          </a:bodyPr>
          <a:p>
            <a:r>
              <a:rPr lang="en-US" sz="3600" b="1">
                <a:solidFill>
                  <a:srgbClr val="0070C0"/>
                </a:solidFill>
              </a:rPr>
              <a:t>∞</a:t>
            </a:r>
            <a:endParaRPr lang="en-US" sz="3600" b="1">
              <a:solidFill>
                <a:srgbClr val="0070C0"/>
              </a:solidFill>
            </a:endParaRPr>
          </a:p>
        </p:txBody>
      </p:sp>
      <p:sp>
        <p:nvSpPr>
          <p:cNvPr id="79" name="Text Box 78"/>
          <p:cNvSpPr txBox="1"/>
          <p:nvPr/>
        </p:nvSpPr>
        <p:spPr>
          <a:xfrm>
            <a:off x="1750695" y="2853055"/>
            <a:ext cx="328930" cy="583565"/>
          </a:xfrm>
          <a:prstGeom prst="rect">
            <a:avLst/>
          </a:prstGeom>
          <a:noFill/>
        </p:spPr>
        <p:txBody>
          <a:bodyPr wrap="square" rtlCol="0">
            <a:spAutoFit/>
          </a:bodyPr>
          <a:p>
            <a:r>
              <a:rPr lang="en-US" sz="3200" b="1">
                <a:solidFill>
                  <a:srgbClr val="0070C0"/>
                </a:solidFill>
              </a:rPr>
              <a:t>0</a:t>
            </a:r>
            <a:endParaRPr lang="en-US" sz="3200" b="1">
              <a:solidFill>
                <a:srgbClr val="0070C0"/>
              </a:solidFill>
            </a:endParaRPr>
          </a:p>
        </p:txBody>
      </p:sp>
      <p:sp>
        <p:nvSpPr>
          <p:cNvPr id="80" name="Text Box 79"/>
          <p:cNvSpPr txBox="1"/>
          <p:nvPr/>
        </p:nvSpPr>
        <p:spPr>
          <a:xfrm>
            <a:off x="5755005" y="1115695"/>
            <a:ext cx="873760" cy="645160"/>
          </a:xfrm>
          <a:prstGeom prst="rect">
            <a:avLst/>
          </a:prstGeom>
          <a:noFill/>
        </p:spPr>
        <p:txBody>
          <a:bodyPr wrap="square" rtlCol="0">
            <a:spAutoFit/>
          </a:bodyPr>
          <a:p>
            <a:r>
              <a:rPr lang="en-US" sz="3600" b="1">
                <a:solidFill>
                  <a:srgbClr val="0070C0"/>
                </a:solidFill>
                <a:sym typeface="+mn-ea"/>
              </a:rPr>
              <a:t>∞</a:t>
            </a:r>
            <a:endParaRPr lang="en-US" sz="3600" b="1">
              <a:solidFill>
                <a:srgbClr val="0070C0"/>
              </a:solidFill>
              <a:sym typeface="+mn-ea"/>
            </a:endParaRPr>
          </a:p>
        </p:txBody>
      </p:sp>
      <p:sp>
        <p:nvSpPr>
          <p:cNvPr id="81" name="Text Box 80"/>
          <p:cNvSpPr txBox="1"/>
          <p:nvPr/>
        </p:nvSpPr>
        <p:spPr>
          <a:xfrm>
            <a:off x="8258810" y="1115695"/>
            <a:ext cx="534035" cy="645160"/>
          </a:xfrm>
          <a:prstGeom prst="rect">
            <a:avLst/>
          </a:prstGeom>
          <a:noFill/>
        </p:spPr>
        <p:txBody>
          <a:bodyPr wrap="square" rtlCol="0">
            <a:spAutoFit/>
          </a:bodyPr>
          <a:p>
            <a:r>
              <a:rPr lang="en-US" sz="3600" b="1">
                <a:solidFill>
                  <a:srgbClr val="0070C0"/>
                </a:solidFill>
                <a:sym typeface="+mn-ea"/>
              </a:rPr>
              <a:t>∞</a:t>
            </a:r>
            <a:endParaRPr lang="en-US" sz="3600" b="1">
              <a:solidFill>
                <a:srgbClr val="0070C0"/>
              </a:solidFill>
            </a:endParaRPr>
          </a:p>
        </p:txBody>
      </p:sp>
      <p:sp>
        <p:nvSpPr>
          <p:cNvPr id="82" name="Text Box 81"/>
          <p:cNvSpPr txBox="1"/>
          <p:nvPr/>
        </p:nvSpPr>
        <p:spPr>
          <a:xfrm>
            <a:off x="10006965" y="2853055"/>
            <a:ext cx="544195" cy="645160"/>
          </a:xfrm>
          <a:prstGeom prst="rect">
            <a:avLst/>
          </a:prstGeom>
          <a:noFill/>
        </p:spPr>
        <p:txBody>
          <a:bodyPr wrap="square" rtlCol="0">
            <a:spAutoFit/>
          </a:bodyPr>
          <a:p>
            <a:r>
              <a:rPr lang="en-US" sz="3600" b="1">
                <a:solidFill>
                  <a:srgbClr val="0070C0"/>
                </a:solidFill>
                <a:sym typeface="+mn-ea"/>
              </a:rPr>
              <a:t>∞</a:t>
            </a:r>
            <a:endParaRPr lang="en-US" sz="3600" b="1">
              <a:solidFill>
                <a:srgbClr val="0070C0"/>
              </a:solidFill>
              <a:sym typeface="+mn-ea"/>
            </a:endParaRPr>
          </a:p>
        </p:txBody>
      </p:sp>
      <p:sp>
        <p:nvSpPr>
          <p:cNvPr id="83" name="Text Box 82"/>
          <p:cNvSpPr txBox="1"/>
          <p:nvPr/>
        </p:nvSpPr>
        <p:spPr>
          <a:xfrm>
            <a:off x="3402330" y="5768975"/>
            <a:ext cx="715645" cy="645160"/>
          </a:xfrm>
          <a:prstGeom prst="rect">
            <a:avLst/>
          </a:prstGeom>
          <a:noFill/>
        </p:spPr>
        <p:txBody>
          <a:bodyPr wrap="square" rtlCol="0">
            <a:spAutoFit/>
          </a:bodyPr>
          <a:p>
            <a:r>
              <a:rPr lang="en-US" sz="3600" b="1">
                <a:solidFill>
                  <a:srgbClr val="0070C0"/>
                </a:solidFill>
                <a:sym typeface="+mn-ea"/>
              </a:rPr>
              <a:t>∞</a:t>
            </a:r>
            <a:endParaRPr lang="en-US" sz="3600" b="1">
              <a:solidFill>
                <a:srgbClr val="0070C0"/>
              </a:solidFill>
              <a:sym typeface="+mn-ea"/>
            </a:endParaRPr>
          </a:p>
        </p:txBody>
      </p:sp>
      <p:sp>
        <p:nvSpPr>
          <p:cNvPr id="84" name="Text Box 83"/>
          <p:cNvSpPr txBox="1"/>
          <p:nvPr/>
        </p:nvSpPr>
        <p:spPr>
          <a:xfrm>
            <a:off x="5869305" y="5768975"/>
            <a:ext cx="644525" cy="645160"/>
          </a:xfrm>
          <a:prstGeom prst="rect">
            <a:avLst/>
          </a:prstGeom>
          <a:noFill/>
        </p:spPr>
        <p:txBody>
          <a:bodyPr wrap="square" rtlCol="0">
            <a:spAutoFit/>
          </a:bodyPr>
          <a:p>
            <a:r>
              <a:rPr lang="en-US" sz="3600" b="1">
                <a:solidFill>
                  <a:srgbClr val="0070C0"/>
                </a:solidFill>
                <a:sym typeface="+mn-ea"/>
              </a:rPr>
              <a:t>∞</a:t>
            </a:r>
            <a:endParaRPr lang="en-US" sz="3600" b="1">
              <a:solidFill>
                <a:srgbClr val="0070C0"/>
              </a:solidFill>
              <a:sym typeface="+mn-ea"/>
            </a:endParaRPr>
          </a:p>
        </p:txBody>
      </p:sp>
      <p:sp>
        <p:nvSpPr>
          <p:cNvPr id="85" name="Text Box 84"/>
          <p:cNvSpPr txBox="1"/>
          <p:nvPr/>
        </p:nvSpPr>
        <p:spPr>
          <a:xfrm>
            <a:off x="8120380" y="5768975"/>
            <a:ext cx="544195" cy="645160"/>
          </a:xfrm>
          <a:prstGeom prst="rect">
            <a:avLst/>
          </a:prstGeom>
          <a:noFill/>
        </p:spPr>
        <p:txBody>
          <a:bodyPr wrap="square" rtlCol="0">
            <a:spAutoFit/>
          </a:bodyPr>
          <a:p>
            <a:r>
              <a:rPr lang="en-US" sz="3600" b="1">
                <a:solidFill>
                  <a:srgbClr val="0070C0"/>
                </a:solidFill>
                <a:sym typeface="+mn-ea"/>
              </a:rPr>
              <a:t>∞</a:t>
            </a:r>
            <a:endParaRPr lang="en-US" sz="3600" b="1">
              <a:solidFill>
                <a:srgbClr val="0070C0"/>
              </a:solidFill>
              <a:sym typeface="+mn-ea"/>
            </a:endParaRPr>
          </a:p>
        </p:txBody>
      </p:sp>
      <p:sp>
        <p:nvSpPr>
          <p:cNvPr id="86" name="Text Box 85"/>
          <p:cNvSpPr txBox="1"/>
          <p:nvPr/>
        </p:nvSpPr>
        <p:spPr>
          <a:xfrm>
            <a:off x="5168265" y="3449320"/>
            <a:ext cx="572135" cy="583565"/>
          </a:xfrm>
          <a:prstGeom prst="rect">
            <a:avLst/>
          </a:prstGeom>
          <a:noFill/>
        </p:spPr>
        <p:txBody>
          <a:bodyPr wrap="square" rtlCol="0">
            <a:spAutoFit/>
          </a:bodyPr>
          <a:p>
            <a:r>
              <a:rPr lang="en-US" sz="3200" b="1">
                <a:solidFill>
                  <a:srgbClr val="0070C0"/>
                </a:solidFill>
                <a:sym typeface="+mn-ea"/>
              </a:rPr>
              <a:t>∞</a:t>
            </a:r>
            <a:endParaRPr lang="en-US" sz="3200" b="1">
              <a:solidFill>
                <a:srgbClr val="0070C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barn(inVertical)">
                                      <p:cBhvr>
                                        <p:cTn id="16" dur="500"/>
                                        <p:tgtEl>
                                          <p:spTgt spid="7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barn(inVertical)">
                                      <p:cBhvr>
                                        <p:cTn id="19" dur="500"/>
                                        <p:tgtEl>
                                          <p:spTgt spid="7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arn(inVertical)">
                                      <p:cBhvr>
                                        <p:cTn id="33" dur="500"/>
                                        <p:tgtEl>
                                          <p:spTgt spid="3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arn(inVertical)">
                                      <p:cBhvr>
                                        <p:cTn id="36" dur="500"/>
                                        <p:tgtEl>
                                          <p:spTgt spid="3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arn(inVertical)">
                                      <p:cBhvr>
                                        <p:cTn id="39" dur="500"/>
                                        <p:tgtEl>
                                          <p:spTgt spid="3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barn(inVertical)">
                                      <p:cBhvr>
                                        <p:cTn id="42" dur="500"/>
                                        <p:tgtEl>
                                          <p:spTgt spid="4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arn(inVertical)">
                                      <p:cBhvr>
                                        <p:cTn id="45" dur="500"/>
                                        <p:tgtEl>
                                          <p:spTgt spid="47"/>
                                        </p:tgtEl>
                                      </p:cBhvr>
                                    </p:animEffect>
                                  </p:childTnLst>
                                </p:cTn>
                              </p:par>
                              <p:par>
                                <p:cTn id="46" presetID="16" presetClass="entr" presetSubtype="21"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barn(inVertical)">
                                      <p:cBhvr>
                                        <p:cTn id="48" dur="500"/>
                                        <p:tgtEl>
                                          <p:spTgt spid="48"/>
                                        </p:tgtEl>
                                      </p:cBhvr>
                                    </p:animEffect>
                                  </p:childTnLst>
                                </p:cTn>
                              </p:par>
                              <p:par>
                                <p:cTn id="49" presetID="16" presetClass="entr" presetSubtype="21"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barn(inVertical)">
                                      <p:cBhvr>
                                        <p:cTn id="51" dur="500"/>
                                        <p:tgtEl>
                                          <p:spTgt spid="49"/>
                                        </p:tgtEl>
                                      </p:cBhvr>
                                    </p:animEffect>
                                  </p:childTnLst>
                                </p:cTn>
                              </p:par>
                              <p:par>
                                <p:cTn id="52" presetID="16" presetClass="entr" presetSubtype="21" fill="hold"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barn(inVertical)">
                                      <p:cBhvr>
                                        <p:cTn id="54" dur="500"/>
                                        <p:tgtEl>
                                          <p:spTgt spid="50"/>
                                        </p:tgtEl>
                                      </p:cBhvr>
                                    </p:animEffect>
                                  </p:childTnLst>
                                </p:cTn>
                              </p:par>
                              <p:par>
                                <p:cTn id="55" presetID="16" presetClass="entr" presetSubtype="21"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barn(inVertical)">
                                      <p:cBhvr>
                                        <p:cTn id="57" dur="500"/>
                                        <p:tgtEl>
                                          <p:spTgt spid="51"/>
                                        </p:tgtEl>
                                      </p:cBhvr>
                                    </p:animEffect>
                                  </p:childTnLst>
                                </p:cTn>
                              </p:par>
                              <p:par>
                                <p:cTn id="58" presetID="16" presetClass="entr" presetSubtype="21"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barn(inVertical)">
                                      <p:cBhvr>
                                        <p:cTn id="60" dur="500"/>
                                        <p:tgtEl>
                                          <p:spTgt spid="52"/>
                                        </p:tgtEl>
                                      </p:cBhvr>
                                    </p:animEffect>
                                  </p:childTnLst>
                                </p:cTn>
                              </p:par>
                              <p:par>
                                <p:cTn id="61" presetID="16" presetClass="entr" presetSubtype="21"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barn(inVertical)">
                                      <p:cBhvr>
                                        <p:cTn id="63" dur="500"/>
                                        <p:tgtEl>
                                          <p:spTgt spid="53"/>
                                        </p:tgtEl>
                                      </p:cBhvr>
                                    </p:animEffect>
                                  </p:childTnLst>
                                </p:cTn>
                              </p:par>
                              <p:par>
                                <p:cTn id="64" presetID="16" presetClass="entr" presetSubtype="21"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barn(inVertical)">
                                      <p:cBhvr>
                                        <p:cTn id="66" dur="500"/>
                                        <p:tgtEl>
                                          <p:spTgt spid="54"/>
                                        </p:tgtEl>
                                      </p:cBhvr>
                                    </p:animEffect>
                                  </p:childTnLst>
                                </p:cTn>
                              </p:par>
                              <p:par>
                                <p:cTn id="67" presetID="16" presetClass="entr" presetSubtype="21" fill="hold"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barn(inVertical)">
                                      <p:cBhvr>
                                        <p:cTn id="69" dur="500"/>
                                        <p:tgtEl>
                                          <p:spTgt spid="55"/>
                                        </p:tgtEl>
                                      </p:cBhvr>
                                    </p:animEffect>
                                  </p:childTnLst>
                                </p:cTn>
                              </p:par>
                              <p:par>
                                <p:cTn id="70" presetID="16" presetClass="entr" presetSubtype="21"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barn(inVertical)">
                                      <p:cBhvr>
                                        <p:cTn id="72" dur="500"/>
                                        <p:tgtEl>
                                          <p:spTgt spid="56"/>
                                        </p:tgtEl>
                                      </p:cBhvr>
                                    </p:animEffect>
                                  </p:childTnLst>
                                </p:cTn>
                              </p:par>
                              <p:par>
                                <p:cTn id="73" presetID="16" presetClass="entr" presetSubtype="21"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barn(inVertical)">
                                      <p:cBhvr>
                                        <p:cTn id="75" dur="500"/>
                                        <p:tgtEl>
                                          <p:spTgt spid="57"/>
                                        </p:tgtEl>
                                      </p:cBhvr>
                                    </p:animEffect>
                                  </p:childTnLst>
                                </p:cTn>
                              </p:par>
                              <p:par>
                                <p:cTn id="76" presetID="16" presetClass="entr" presetSubtype="21" fill="hold"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barn(inVertical)">
                                      <p:cBhvr>
                                        <p:cTn id="78" dur="500"/>
                                        <p:tgtEl>
                                          <p:spTgt spid="58"/>
                                        </p:tgtEl>
                                      </p:cBhvr>
                                    </p:animEffect>
                                  </p:childTnLst>
                                </p:cTn>
                              </p:par>
                              <p:par>
                                <p:cTn id="79" presetID="16" presetClass="entr" presetSubtype="21"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barn(inVertical)">
                                      <p:cBhvr>
                                        <p:cTn id="81" dur="500"/>
                                        <p:tgtEl>
                                          <p:spTgt spid="59"/>
                                        </p:tgtEl>
                                      </p:cBhvr>
                                    </p:animEffect>
                                  </p:childTnLst>
                                </p:cTn>
                              </p:par>
                              <p:par>
                                <p:cTn id="82" presetID="16" presetClass="entr" presetSubtype="21" fill="hold" nodeType="with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barn(inVertical)">
                                      <p:cBhvr>
                                        <p:cTn id="84" dur="500"/>
                                        <p:tgtEl>
                                          <p:spTgt spid="60"/>
                                        </p:tgtEl>
                                      </p:cBhvr>
                                    </p:animEffect>
                                  </p:childTnLst>
                                </p:cTn>
                              </p:par>
                              <p:par>
                                <p:cTn id="85" presetID="16" presetClass="entr" presetSubtype="21"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barn(inVertical)">
                                      <p:cBhvr>
                                        <p:cTn id="87" dur="500"/>
                                        <p:tgtEl>
                                          <p:spTgt spid="61"/>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barn(inVertical)">
                                      <p:cBhvr>
                                        <p:cTn id="90" dur="500"/>
                                        <p:tgtEl>
                                          <p:spTgt spid="6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barn(inVertical)">
                                      <p:cBhvr>
                                        <p:cTn id="93" dur="500"/>
                                        <p:tgtEl>
                                          <p:spTgt spid="63"/>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barn(inVertical)">
                                      <p:cBhvr>
                                        <p:cTn id="96" dur="500"/>
                                        <p:tgtEl>
                                          <p:spTgt spid="64"/>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barn(inVertical)">
                                      <p:cBhvr>
                                        <p:cTn id="99" dur="500"/>
                                        <p:tgtEl>
                                          <p:spTgt spid="65"/>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barn(inVertical)">
                                      <p:cBhvr>
                                        <p:cTn id="102" dur="500"/>
                                        <p:tgtEl>
                                          <p:spTgt spid="66"/>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barn(inVertical)">
                                      <p:cBhvr>
                                        <p:cTn id="105" dur="500"/>
                                        <p:tgtEl>
                                          <p:spTgt spid="67"/>
                                        </p:tgtEl>
                                      </p:cBhvr>
                                    </p:animEffect>
                                  </p:childTnLst>
                                </p:cTn>
                              </p:par>
                              <p:par>
                                <p:cTn id="106" presetID="16" presetClass="entr" presetSubtype="21" fill="hold" grpId="0" nodeType="withEffect">
                                  <p:stCondLst>
                                    <p:cond delay="0"/>
                                  </p:stCondLst>
                                  <p:childTnLst>
                                    <p:set>
                                      <p:cBhvr>
                                        <p:cTn id="107" dur="1" fill="hold">
                                          <p:stCondLst>
                                            <p:cond delay="0"/>
                                          </p:stCondLst>
                                        </p:cTn>
                                        <p:tgtEl>
                                          <p:spTgt spid="68"/>
                                        </p:tgtEl>
                                        <p:attrNameLst>
                                          <p:attrName>style.visibility</p:attrName>
                                        </p:attrNameLst>
                                      </p:cBhvr>
                                      <p:to>
                                        <p:strVal val="visible"/>
                                      </p:to>
                                    </p:set>
                                    <p:animEffect transition="in" filter="barn(inVertical)">
                                      <p:cBhvr>
                                        <p:cTn id="108" dur="500"/>
                                        <p:tgtEl>
                                          <p:spTgt spid="68"/>
                                        </p:tgtEl>
                                      </p:cBhvr>
                                    </p:animEffect>
                                  </p:childTnLst>
                                </p:cTn>
                              </p:par>
                              <p:par>
                                <p:cTn id="109" presetID="16" presetClass="entr" presetSubtype="21"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animEffect transition="in" filter="barn(inVertical)">
                                      <p:cBhvr>
                                        <p:cTn id="111" dur="500"/>
                                        <p:tgtEl>
                                          <p:spTgt spid="69"/>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70"/>
                                        </p:tgtEl>
                                        <p:attrNameLst>
                                          <p:attrName>style.visibility</p:attrName>
                                        </p:attrNameLst>
                                      </p:cBhvr>
                                      <p:to>
                                        <p:strVal val="visible"/>
                                      </p:to>
                                    </p:set>
                                    <p:animEffect transition="in" filter="barn(inVertical)">
                                      <p:cBhvr>
                                        <p:cTn id="114" dur="500"/>
                                        <p:tgtEl>
                                          <p:spTgt spid="70"/>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barn(inVertical)">
                                      <p:cBhvr>
                                        <p:cTn id="117" dur="500"/>
                                        <p:tgtEl>
                                          <p:spTgt spid="71"/>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barn(inVertical)">
                                      <p:cBhvr>
                                        <p:cTn id="120" dur="500"/>
                                        <p:tgtEl>
                                          <p:spTgt spid="72"/>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73"/>
                                        </p:tgtEl>
                                        <p:attrNameLst>
                                          <p:attrName>style.visibility</p:attrName>
                                        </p:attrNameLst>
                                      </p:cBhvr>
                                      <p:to>
                                        <p:strVal val="visible"/>
                                      </p:to>
                                    </p:set>
                                    <p:animEffect transition="in" filter="barn(inVertical)">
                                      <p:cBhvr>
                                        <p:cTn id="123" dur="500"/>
                                        <p:tgtEl>
                                          <p:spTgt spid="73"/>
                                        </p:tgtEl>
                                      </p:cBhvr>
                                    </p:animEffect>
                                  </p:childTnLst>
                                </p:cTn>
                              </p:par>
                              <p:par>
                                <p:cTn id="124" presetID="16" presetClass="entr" presetSubtype="21" fill="hold" grpId="0" nodeType="with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barn(inVertical)">
                                      <p:cBhvr>
                                        <p:cTn id="126" dur="500"/>
                                        <p:tgtEl>
                                          <p:spTgt spid="74"/>
                                        </p:tgtEl>
                                      </p:cBhvr>
                                    </p:animEffect>
                                  </p:childTnLst>
                                </p:cTn>
                              </p:par>
                              <p:par>
                                <p:cTn id="127" presetID="16" presetClass="entr" presetSubtype="21"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Effect transition="in" filter="barn(inVertical)">
                                      <p:cBhvr>
                                        <p:cTn id="129" dur="500"/>
                                        <p:tgtEl>
                                          <p:spTgt spid="75"/>
                                        </p:tgtEl>
                                      </p:cBhvr>
                                    </p:animEffect>
                                  </p:childTnLst>
                                </p:cTn>
                              </p:par>
                              <p:par>
                                <p:cTn id="130" presetID="16" presetClass="entr" presetSubtype="21" fill="hold" grpId="0" nodeType="with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barn(inVertical)">
                                      <p:cBhvr>
                                        <p:cTn id="132" dur="500"/>
                                        <p:tgtEl>
                                          <p:spTgt spid="78"/>
                                        </p:tgtEl>
                                      </p:cBhvr>
                                    </p:animEffect>
                                  </p:childTnLst>
                                </p:cTn>
                              </p:par>
                              <p:par>
                                <p:cTn id="133" presetID="16" presetClass="entr" presetSubtype="21"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animEffect transition="in" filter="barn(inVertical)">
                                      <p:cBhvr>
                                        <p:cTn id="135" dur="500"/>
                                        <p:tgtEl>
                                          <p:spTgt spid="80"/>
                                        </p:tgtEl>
                                      </p:cBhvr>
                                    </p:animEffect>
                                  </p:childTnLst>
                                </p:cTn>
                              </p:par>
                              <p:par>
                                <p:cTn id="136" presetID="16" presetClass="entr" presetSubtype="21" fill="hold" grpId="0" nodeType="withEffect">
                                  <p:stCondLst>
                                    <p:cond delay="0"/>
                                  </p:stCondLst>
                                  <p:childTnLst>
                                    <p:set>
                                      <p:cBhvr>
                                        <p:cTn id="137" dur="1" fill="hold">
                                          <p:stCondLst>
                                            <p:cond delay="0"/>
                                          </p:stCondLst>
                                        </p:cTn>
                                        <p:tgtEl>
                                          <p:spTgt spid="81"/>
                                        </p:tgtEl>
                                        <p:attrNameLst>
                                          <p:attrName>style.visibility</p:attrName>
                                        </p:attrNameLst>
                                      </p:cBhvr>
                                      <p:to>
                                        <p:strVal val="visible"/>
                                      </p:to>
                                    </p:set>
                                    <p:animEffect transition="in" filter="barn(inVertical)">
                                      <p:cBhvr>
                                        <p:cTn id="138" dur="500"/>
                                        <p:tgtEl>
                                          <p:spTgt spid="81"/>
                                        </p:tgtEl>
                                      </p:cBhvr>
                                    </p:animEffect>
                                  </p:childTnLst>
                                </p:cTn>
                              </p:par>
                              <p:par>
                                <p:cTn id="139" presetID="16" presetClass="entr" presetSubtype="21" fill="hold" grpId="0" nodeType="with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barn(inVertical)">
                                      <p:cBhvr>
                                        <p:cTn id="141" dur="500"/>
                                        <p:tgtEl>
                                          <p:spTgt spid="82"/>
                                        </p:tgtEl>
                                      </p:cBhvr>
                                    </p:animEffect>
                                  </p:childTnLst>
                                </p:cTn>
                              </p:par>
                              <p:par>
                                <p:cTn id="142" presetID="16" presetClass="entr" presetSubtype="21" fill="hold" grpId="0" nodeType="withEffect">
                                  <p:stCondLst>
                                    <p:cond delay="0"/>
                                  </p:stCondLst>
                                  <p:childTnLst>
                                    <p:set>
                                      <p:cBhvr>
                                        <p:cTn id="143" dur="1" fill="hold">
                                          <p:stCondLst>
                                            <p:cond delay="0"/>
                                          </p:stCondLst>
                                        </p:cTn>
                                        <p:tgtEl>
                                          <p:spTgt spid="83"/>
                                        </p:tgtEl>
                                        <p:attrNameLst>
                                          <p:attrName>style.visibility</p:attrName>
                                        </p:attrNameLst>
                                      </p:cBhvr>
                                      <p:to>
                                        <p:strVal val="visible"/>
                                      </p:to>
                                    </p:set>
                                    <p:animEffect transition="in" filter="barn(inVertical)">
                                      <p:cBhvr>
                                        <p:cTn id="144" dur="500"/>
                                        <p:tgtEl>
                                          <p:spTgt spid="83"/>
                                        </p:tgtEl>
                                      </p:cBhvr>
                                    </p:animEffect>
                                  </p:childTnLst>
                                </p:cTn>
                              </p:par>
                              <p:par>
                                <p:cTn id="145" presetID="16" presetClass="entr" presetSubtype="21" fill="hold" grpId="0" nodeType="withEffect">
                                  <p:stCondLst>
                                    <p:cond delay="0"/>
                                  </p:stCondLst>
                                  <p:childTnLst>
                                    <p:set>
                                      <p:cBhvr>
                                        <p:cTn id="146" dur="1" fill="hold">
                                          <p:stCondLst>
                                            <p:cond delay="0"/>
                                          </p:stCondLst>
                                        </p:cTn>
                                        <p:tgtEl>
                                          <p:spTgt spid="84"/>
                                        </p:tgtEl>
                                        <p:attrNameLst>
                                          <p:attrName>style.visibility</p:attrName>
                                        </p:attrNameLst>
                                      </p:cBhvr>
                                      <p:to>
                                        <p:strVal val="visible"/>
                                      </p:to>
                                    </p:set>
                                    <p:animEffect transition="in" filter="barn(inVertical)">
                                      <p:cBhvr>
                                        <p:cTn id="147" dur="500"/>
                                        <p:tgtEl>
                                          <p:spTgt spid="84"/>
                                        </p:tgtEl>
                                      </p:cBhvr>
                                    </p:animEffect>
                                  </p:childTnLst>
                                </p:cTn>
                              </p:par>
                              <p:par>
                                <p:cTn id="148" presetID="16" presetClass="entr" presetSubtype="21" fill="hold" grpId="0" nodeType="withEffect">
                                  <p:stCondLst>
                                    <p:cond delay="0"/>
                                  </p:stCondLst>
                                  <p:childTnLst>
                                    <p:set>
                                      <p:cBhvr>
                                        <p:cTn id="149" dur="1" fill="hold">
                                          <p:stCondLst>
                                            <p:cond delay="0"/>
                                          </p:stCondLst>
                                        </p:cTn>
                                        <p:tgtEl>
                                          <p:spTgt spid="85"/>
                                        </p:tgtEl>
                                        <p:attrNameLst>
                                          <p:attrName>style.visibility</p:attrName>
                                        </p:attrNameLst>
                                      </p:cBhvr>
                                      <p:to>
                                        <p:strVal val="visible"/>
                                      </p:to>
                                    </p:set>
                                    <p:animEffect transition="in" filter="barn(inVertical)">
                                      <p:cBhvr>
                                        <p:cTn id="150" dur="500"/>
                                        <p:tgtEl>
                                          <p:spTgt spid="85"/>
                                        </p:tgtEl>
                                      </p:cBhvr>
                                    </p:animEffect>
                                  </p:childTnLst>
                                </p:cTn>
                              </p:par>
                              <p:par>
                                <p:cTn id="151" presetID="16" presetClass="entr" presetSubtype="21" fill="hold" grpId="0" nodeType="withEffect">
                                  <p:stCondLst>
                                    <p:cond delay="0"/>
                                  </p:stCondLst>
                                  <p:childTnLst>
                                    <p:set>
                                      <p:cBhvr>
                                        <p:cTn id="152" dur="1" fill="hold">
                                          <p:stCondLst>
                                            <p:cond delay="0"/>
                                          </p:stCondLst>
                                        </p:cTn>
                                        <p:tgtEl>
                                          <p:spTgt spid="86"/>
                                        </p:tgtEl>
                                        <p:attrNameLst>
                                          <p:attrName>style.visibility</p:attrName>
                                        </p:attrNameLst>
                                      </p:cBhvr>
                                      <p:to>
                                        <p:strVal val="visible"/>
                                      </p:to>
                                    </p:set>
                                    <p:animEffect transition="in" filter="barn(inVertical)">
                                      <p:cBhvr>
                                        <p:cTn id="15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34" grpId="0" animBg="1"/>
      <p:bldP spid="77" grpId="0"/>
      <p:bldP spid="79" grpId="0"/>
      <p:bldP spid="34" grpId="1" animBg="1"/>
      <p:bldP spid="77" grpId="1"/>
      <p:bldP spid="79" grpId="1"/>
      <p:bldP spid="4" grpId="0" animBg="1"/>
      <p:bldP spid="17" grpId="0" animBg="1"/>
      <p:bldP spid="30" grpId="0" animBg="1"/>
      <p:bldP spid="31" grpId="0" animBg="1"/>
      <p:bldP spid="32" grpId="0" animBg="1"/>
      <p:bldP spid="33" grpId="0" animBg="1"/>
      <p:bldP spid="46" grpId="0" animBg="1"/>
      <p:bldP spid="47" grpId="0" animBg="1"/>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8" grpId="0"/>
      <p:bldP spid="80" grpId="0"/>
      <p:bldP spid="81" grpId="0"/>
      <p:bldP spid="82" grpId="0"/>
      <p:bldP spid="83" grpId="0"/>
      <p:bldP spid="84" grpId="0"/>
      <p:bldP spid="85" grpId="0"/>
      <p:bldP spid="86" grpId="0"/>
      <p:bldP spid="4" grpId="1" animBg="1"/>
      <p:bldP spid="17" grpId="1" animBg="1"/>
      <p:bldP spid="30" grpId="1" animBg="1"/>
      <p:bldP spid="31" grpId="1" animBg="1"/>
      <p:bldP spid="32" grpId="1" animBg="1"/>
      <p:bldP spid="33" grpId="1" animBg="1"/>
      <p:bldP spid="46" grpId="1" animBg="1"/>
      <p:bldP spid="47" grpId="1" animBg="1"/>
      <p:bldP spid="62" grpId="1"/>
      <p:bldP spid="63" grpId="1"/>
      <p:bldP spid="64" grpId="1"/>
      <p:bldP spid="65" grpId="1"/>
      <p:bldP spid="66" grpId="1"/>
      <p:bldP spid="67" grpId="1"/>
      <p:bldP spid="68" grpId="1"/>
      <p:bldP spid="69" grpId="1"/>
      <p:bldP spid="70" grpId="1"/>
      <p:bldP spid="71" grpId="1"/>
      <p:bldP spid="72" grpId="1"/>
      <p:bldP spid="73" grpId="1"/>
      <p:bldP spid="74" grpId="1"/>
      <p:bldP spid="75" grpId="1"/>
      <p:bldP spid="78" grpId="1"/>
      <p:bldP spid="80" grpId="1"/>
      <p:bldP spid="81" grpId="1"/>
      <p:bldP spid="82" grpId="1"/>
      <p:bldP spid="83" grpId="1"/>
      <p:bldP spid="84" grpId="1"/>
      <p:bldP spid="85" grpId="1"/>
      <p:bldP spid="8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62990" y="757555"/>
            <a:ext cx="10321290" cy="1198880"/>
          </a:xfrm>
          <a:prstGeom prst="rect">
            <a:avLst/>
          </a:prstGeom>
          <a:noFill/>
        </p:spPr>
        <p:txBody>
          <a:bodyPr wrap="square" rtlCol="0">
            <a:spAutoFit/>
          </a:bodyPr>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Now pick the vertex with a </a:t>
            </a:r>
            <a:r>
              <a:rPr lang="en-US" sz="2400" b="1">
                <a:latin typeface="Times New Roman" panose="02020603050405020304" charset="0"/>
                <a:cs typeface="Times New Roman" panose="02020603050405020304" charset="0"/>
              </a:rPr>
              <a:t>Minimum distance value</a:t>
            </a:r>
            <a:r>
              <a:rPr lang="en-US" sz="2400">
                <a:latin typeface="Times New Roman" panose="02020603050405020304" charset="0"/>
                <a:cs typeface="Times New Roman" panose="02020603050405020304" charset="0"/>
              </a:rPr>
              <a:t>. The vertex </a:t>
            </a:r>
            <a:r>
              <a:rPr lang="en-US" sz="2400" b="1">
                <a:latin typeface="Times New Roman" panose="02020603050405020304" charset="0"/>
                <a:cs typeface="Times New Roman" panose="02020603050405020304" charset="0"/>
              </a:rPr>
              <a:t>0</a:t>
            </a:r>
            <a:r>
              <a:rPr lang="en-US" sz="2400">
                <a:latin typeface="Times New Roman" panose="02020603050405020304" charset="0"/>
                <a:cs typeface="Times New Roman" panose="02020603050405020304" charset="0"/>
              </a:rPr>
              <a:t> is picked</a:t>
            </a:r>
            <a:r>
              <a:rPr lang="en-US"/>
              <a:t>.</a:t>
            </a:r>
            <a:endParaRPr lang="en-US"/>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Adjacent vertices of </a:t>
            </a:r>
            <a:r>
              <a:rPr lang="en-US" sz="2400" b="1">
                <a:latin typeface="Times New Roman" panose="02020603050405020304" charset="0"/>
                <a:cs typeface="Times New Roman" panose="02020603050405020304" charset="0"/>
              </a:rPr>
              <a:t>0 </a:t>
            </a:r>
            <a:r>
              <a:rPr lang="en-US" sz="2400">
                <a:latin typeface="Times New Roman" panose="02020603050405020304" charset="0"/>
                <a:cs typeface="Times New Roman" panose="02020603050405020304" charset="0"/>
              </a:rPr>
              <a:t>are </a:t>
            </a:r>
            <a:r>
              <a:rPr lang="en-US" sz="2400" b="1">
                <a:latin typeface="Times New Roman" panose="02020603050405020304" charset="0"/>
                <a:cs typeface="Times New Roman" panose="02020603050405020304" charset="0"/>
              </a:rPr>
              <a:t>1</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7</a:t>
            </a:r>
            <a:r>
              <a:rPr lang="en-US" sz="2400">
                <a:latin typeface="Times New Roman" panose="02020603050405020304" charset="0"/>
                <a:cs typeface="Times New Roman" panose="02020603050405020304" charset="0"/>
              </a:rPr>
              <a:t>. So distance values of </a:t>
            </a:r>
            <a:r>
              <a:rPr lang="en-US" sz="2400" b="1">
                <a:latin typeface="Times New Roman" panose="02020603050405020304" charset="0"/>
                <a:cs typeface="Times New Roman" panose="02020603050405020304" charset="0"/>
              </a:rPr>
              <a:t>1</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7</a:t>
            </a:r>
            <a:r>
              <a:rPr lang="en-US" sz="2400">
                <a:latin typeface="Times New Roman" panose="02020603050405020304" charset="0"/>
                <a:cs typeface="Times New Roman" panose="02020603050405020304" charset="0"/>
              </a:rPr>
              <a:t> are updated as </a:t>
            </a:r>
            <a:r>
              <a:rPr lang="en-US" sz="2400" b="1">
                <a:latin typeface="Times New Roman" panose="02020603050405020304" charset="0"/>
                <a:cs typeface="Times New Roman" panose="02020603050405020304" charset="0"/>
              </a:rPr>
              <a:t>4 </a:t>
            </a:r>
            <a:r>
              <a:rPr lang="en-US" sz="2400">
                <a:latin typeface="Times New Roman" panose="02020603050405020304" charset="0"/>
                <a:cs typeface="Times New Roman" panose="02020603050405020304" charset="0"/>
              </a:rPr>
              <a:t>and </a:t>
            </a:r>
            <a:r>
              <a:rPr lang="en-US" sz="2400" b="1">
                <a:latin typeface="Times New Roman" panose="02020603050405020304" charset="0"/>
                <a:cs typeface="Times New Roman" panose="02020603050405020304" charset="0"/>
              </a:rPr>
              <a:t>8</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
        <p:nvSpPr>
          <p:cNvPr id="5" name="Oval 4"/>
          <p:cNvSpPr/>
          <p:nvPr/>
        </p:nvSpPr>
        <p:spPr>
          <a:xfrm>
            <a:off x="3211830" y="195643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1</a:t>
            </a:r>
            <a:endParaRPr lang="en-US" sz="3600" b="1"/>
          </a:p>
        </p:txBody>
      </p:sp>
      <p:sp>
        <p:nvSpPr>
          <p:cNvPr id="32" name="Oval 31"/>
          <p:cNvSpPr/>
          <p:nvPr/>
        </p:nvSpPr>
        <p:spPr>
          <a:xfrm>
            <a:off x="3211830" y="477964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7</a:t>
            </a:r>
            <a:endParaRPr lang="en-US" sz="3600" b="1"/>
          </a:p>
        </p:txBody>
      </p:sp>
      <p:sp>
        <p:nvSpPr>
          <p:cNvPr id="34" name="Oval 33"/>
          <p:cNvSpPr/>
          <p:nvPr/>
        </p:nvSpPr>
        <p:spPr>
          <a:xfrm>
            <a:off x="1477645" y="331533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0</a:t>
            </a:r>
            <a:endParaRPr lang="en-US" sz="3200" b="1"/>
          </a:p>
        </p:txBody>
      </p:sp>
      <p:cxnSp>
        <p:nvCxnSpPr>
          <p:cNvPr id="48" name="Straight Connector 47"/>
          <p:cNvCxnSpPr>
            <a:stCxn id="34" idx="7"/>
            <a:endCxn id="5" idx="3"/>
          </p:cNvCxnSpPr>
          <p:nvPr/>
        </p:nvCxnSpPr>
        <p:spPr>
          <a:xfrm flipV="1">
            <a:off x="2224405" y="2665095"/>
            <a:ext cx="1115695" cy="7715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4" idx="5"/>
            <a:endCxn id="32" idx="1"/>
          </p:cNvCxnSpPr>
          <p:nvPr/>
        </p:nvCxnSpPr>
        <p:spPr>
          <a:xfrm>
            <a:off x="2224405" y="4023995"/>
            <a:ext cx="1115695" cy="8769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2" name="Text Box 61"/>
          <p:cNvSpPr txBox="1"/>
          <p:nvPr/>
        </p:nvSpPr>
        <p:spPr>
          <a:xfrm>
            <a:off x="2224405" y="2394585"/>
            <a:ext cx="586740" cy="521970"/>
          </a:xfrm>
          <a:prstGeom prst="rect">
            <a:avLst/>
          </a:prstGeom>
          <a:noFill/>
        </p:spPr>
        <p:txBody>
          <a:bodyPr wrap="square" rtlCol="0">
            <a:spAutoFit/>
          </a:bodyPr>
          <a:p>
            <a:r>
              <a:rPr lang="en-US" sz="2800" b="1"/>
              <a:t>4</a:t>
            </a:r>
            <a:endParaRPr lang="en-US" sz="2800" b="1"/>
          </a:p>
        </p:txBody>
      </p:sp>
      <p:sp>
        <p:nvSpPr>
          <p:cNvPr id="75" name="Text Box 74"/>
          <p:cNvSpPr txBox="1"/>
          <p:nvPr/>
        </p:nvSpPr>
        <p:spPr>
          <a:xfrm>
            <a:off x="2253615" y="4351020"/>
            <a:ext cx="543560" cy="583565"/>
          </a:xfrm>
          <a:prstGeom prst="rect">
            <a:avLst/>
          </a:prstGeom>
          <a:noFill/>
        </p:spPr>
        <p:txBody>
          <a:bodyPr wrap="square" rtlCol="0">
            <a:spAutoFit/>
          </a:bodyPr>
          <a:p>
            <a:r>
              <a:rPr lang="en-US" sz="3200" b="1"/>
              <a:t>8</a:t>
            </a:r>
            <a:endParaRPr lang="en-US" sz="3200" b="1"/>
          </a:p>
        </p:txBody>
      </p:sp>
      <p:sp>
        <p:nvSpPr>
          <p:cNvPr id="77" name="Text Box 76"/>
          <p:cNvSpPr txBox="1"/>
          <p:nvPr/>
        </p:nvSpPr>
        <p:spPr>
          <a:xfrm>
            <a:off x="843915" y="3436620"/>
            <a:ext cx="744220" cy="460375"/>
          </a:xfrm>
          <a:prstGeom prst="rect">
            <a:avLst/>
          </a:prstGeom>
          <a:noFill/>
        </p:spPr>
        <p:txBody>
          <a:bodyPr wrap="square" rtlCol="0">
            <a:spAutoFit/>
          </a:bodyPr>
          <a:p>
            <a:r>
              <a:rPr lang="en-US" sz="2400" b="1">
                <a:highlight>
                  <a:srgbClr val="FFFF00"/>
                </a:highlight>
                <a:latin typeface="Times New Roman" panose="02020603050405020304" charset="0"/>
                <a:cs typeface="Times New Roman" panose="02020603050405020304" charset="0"/>
              </a:rPr>
              <a:t>src</a:t>
            </a:r>
            <a:endParaRPr lang="en-US" sz="2400" b="1">
              <a:highlight>
                <a:srgbClr val="FFFF00"/>
              </a:highlight>
              <a:latin typeface="Times New Roman" panose="02020603050405020304" charset="0"/>
              <a:cs typeface="Times New Roman" panose="02020603050405020304" charset="0"/>
            </a:endParaRPr>
          </a:p>
        </p:txBody>
      </p:sp>
      <p:sp>
        <p:nvSpPr>
          <p:cNvPr id="79" name="Text Box 78"/>
          <p:cNvSpPr txBox="1"/>
          <p:nvPr/>
        </p:nvSpPr>
        <p:spPr>
          <a:xfrm>
            <a:off x="1588135" y="2853055"/>
            <a:ext cx="328930" cy="583565"/>
          </a:xfrm>
          <a:prstGeom prst="rect">
            <a:avLst/>
          </a:prstGeom>
          <a:noFill/>
        </p:spPr>
        <p:txBody>
          <a:bodyPr wrap="square" rtlCol="0">
            <a:spAutoFit/>
          </a:bodyPr>
          <a:p>
            <a:r>
              <a:rPr lang="en-US" sz="3200" b="1">
                <a:solidFill>
                  <a:srgbClr val="0070C0"/>
                </a:solidFill>
              </a:rPr>
              <a:t>0</a:t>
            </a:r>
            <a:endParaRPr lang="en-US" sz="3200" b="1">
              <a:solidFill>
                <a:srgbClr val="0070C0"/>
              </a:solidFill>
            </a:endParaRPr>
          </a:p>
        </p:txBody>
      </p:sp>
      <p:sp>
        <p:nvSpPr>
          <p:cNvPr id="83" name="Text Box 82"/>
          <p:cNvSpPr txBox="1"/>
          <p:nvPr/>
        </p:nvSpPr>
        <p:spPr>
          <a:xfrm>
            <a:off x="3371215" y="5509895"/>
            <a:ext cx="715645" cy="645160"/>
          </a:xfrm>
          <a:prstGeom prst="rect">
            <a:avLst/>
          </a:prstGeom>
          <a:noFill/>
        </p:spPr>
        <p:txBody>
          <a:bodyPr wrap="square" rtlCol="0">
            <a:spAutoFit/>
          </a:bodyPr>
          <a:p>
            <a:r>
              <a:rPr lang="en-US" sz="3600" b="1">
                <a:solidFill>
                  <a:srgbClr val="0070C0"/>
                </a:solidFill>
                <a:sym typeface="+mn-ea"/>
              </a:rPr>
              <a:t>∞</a:t>
            </a:r>
            <a:endParaRPr lang="en-US" sz="3600" b="1">
              <a:solidFill>
                <a:srgbClr val="0070C0"/>
              </a:solidFill>
              <a:sym typeface="+mn-ea"/>
            </a:endParaRPr>
          </a:p>
        </p:txBody>
      </p:sp>
      <p:sp>
        <p:nvSpPr>
          <p:cNvPr id="6" name="Text Box 5"/>
          <p:cNvSpPr txBox="1"/>
          <p:nvPr/>
        </p:nvSpPr>
        <p:spPr>
          <a:xfrm>
            <a:off x="3371215" y="1410970"/>
            <a:ext cx="558165" cy="645160"/>
          </a:xfrm>
          <a:prstGeom prst="rect">
            <a:avLst/>
          </a:prstGeom>
          <a:noFill/>
        </p:spPr>
        <p:txBody>
          <a:bodyPr wrap="square" rtlCol="0">
            <a:spAutoFit/>
          </a:bodyPr>
          <a:p>
            <a:r>
              <a:rPr lang="en-US" sz="3600" b="1">
                <a:solidFill>
                  <a:srgbClr val="0070C0"/>
                </a:solidFill>
                <a:sym typeface="+mn-ea"/>
              </a:rPr>
              <a:t>∞</a:t>
            </a:r>
            <a:endParaRPr lang="en-US" sz="3600" b="1">
              <a:solidFill>
                <a:srgbClr val="0070C0"/>
              </a:solidFill>
              <a:sym typeface="+mn-ea"/>
            </a:endParaRPr>
          </a:p>
        </p:txBody>
      </p:sp>
      <p:sp>
        <p:nvSpPr>
          <p:cNvPr id="7" name="Right Arrow 6"/>
          <p:cNvSpPr/>
          <p:nvPr/>
        </p:nvSpPr>
        <p:spPr>
          <a:xfrm>
            <a:off x="5196840" y="3549650"/>
            <a:ext cx="916305" cy="400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Oval 8"/>
          <p:cNvSpPr/>
          <p:nvPr/>
        </p:nvSpPr>
        <p:spPr>
          <a:xfrm>
            <a:off x="8808085" y="1956435"/>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1</a:t>
            </a:r>
            <a:endParaRPr lang="en-US" sz="3600" b="1"/>
          </a:p>
        </p:txBody>
      </p:sp>
      <p:sp>
        <p:nvSpPr>
          <p:cNvPr id="10" name="Oval 9"/>
          <p:cNvSpPr/>
          <p:nvPr/>
        </p:nvSpPr>
        <p:spPr>
          <a:xfrm>
            <a:off x="8808085" y="4779645"/>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7</a:t>
            </a:r>
            <a:endParaRPr lang="en-US" sz="3600" b="1"/>
          </a:p>
        </p:txBody>
      </p:sp>
      <p:sp>
        <p:nvSpPr>
          <p:cNvPr id="11" name="Oval 10"/>
          <p:cNvSpPr/>
          <p:nvPr/>
        </p:nvSpPr>
        <p:spPr>
          <a:xfrm>
            <a:off x="7073900" y="331533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0</a:t>
            </a:r>
            <a:endParaRPr lang="en-US" sz="3200" b="1"/>
          </a:p>
        </p:txBody>
      </p:sp>
      <p:cxnSp>
        <p:nvCxnSpPr>
          <p:cNvPr id="12" name="Straight Connector 11"/>
          <p:cNvCxnSpPr>
            <a:stCxn id="11" idx="7"/>
            <a:endCxn id="9" idx="3"/>
          </p:cNvCxnSpPr>
          <p:nvPr/>
        </p:nvCxnSpPr>
        <p:spPr>
          <a:xfrm flipV="1">
            <a:off x="7820660" y="2665095"/>
            <a:ext cx="1115695" cy="7715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0" idx="1"/>
          </p:cNvCxnSpPr>
          <p:nvPr/>
        </p:nvCxnSpPr>
        <p:spPr>
          <a:xfrm>
            <a:off x="7820660" y="4023995"/>
            <a:ext cx="1115695" cy="8769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7245985" y="2759075"/>
            <a:ext cx="328930" cy="583565"/>
          </a:xfrm>
          <a:prstGeom prst="rect">
            <a:avLst/>
          </a:prstGeom>
          <a:noFill/>
        </p:spPr>
        <p:txBody>
          <a:bodyPr wrap="square" rtlCol="0">
            <a:spAutoFit/>
          </a:bodyPr>
          <a:p>
            <a:r>
              <a:rPr lang="en-US" sz="3200" b="1">
                <a:solidFill>
                  <a:srgbClr val="0070C0"/>
                </a:solidFill>
              </a:rPr>
              <a:t>0</a:t>
            </a:r>
            <a:endParaRPr lang="en-US" sz="3200" b="1">
              <a:solidFill>
                <a:srgbClr val="0070C0"/>
              </a:solidFill>
            </a:endParaRPr>
          </a:p>
        </p:txBody>
      </p:sp>
      <p:sp>
        <p:nvSpPr>
          <p:cNvPr id="17" name="Text Box 16"/>
          <p:cNvSpPr txBox="1"/>
          <p:nvPr/>
        </p:nvSpPr>
        <p:spPr>
          <a:xfrm>
            <a:off x="8967470" y="5509895"/>
            <a:ext cx="715645" cy="645160"/>
          </a:xfrm>
          <a:prstGeom prst="rect">
            <a:avLst/>
          </a:prstGeom>
          <a:noFill/>
        </p:spPr>
        <p:txBody>
          <a:bodyPr wrap="square" rtlCol="0">
            <a:spAutoFit/>
          </a:bodyPr>
          <a:p>
            <a:r>
              <a:rPr lang="en-US" sz="3600" b="1">
                <a:solidFill>
                  <a:srgbClr val="0070C0"/>
                </a:solidFill>
                <a:sym typeface="+mn-ea"/>
              </a:rPr>
              <a:t>8</a:t>
            </a:r>
            <a:endParaRPr lang="en-US" sz="3600" b="1">
              <a:solidFill>
                <a:srgbClr val="0070C0"/>
              </a:solidFill>
              <a:sym typeface="+mn-ea"/>
            </a:endParaRPr>
          </a:p>
        </p:txBody>
      </p:sp>
      <p:sp>
        <p:nvSpPr>
          <p:cNvPr id="18" name="Text Box 17"/>
          <p:cNvSpPr txBox="1"/>
          <p:nvPr/>
        </p:nvSpPr>
        <p:spPr>
          <a:xfrm>
            <a:off x="8996045" y="1534160"/>
            <a:ext cx="687070" cy="521970"/>
          </a:xfrm>
          <a:prstGeom prst="rect">
            <a:avLst/>
          </a:prstGeom>
          <a:noFill/>
        </p:spPr>
        <p:txBody>
          <a:bodyPr wrap="square" rtlCol="0">
            <a:spAutoFit/>
          </a:bodyPr>
          <a:p>
            <a:r>
              <a:rPr lang="en-US" sz="2800" b="1">
                <a:solidFill>
                  <a:srgbClr val="0070C0"/>
                </a:solidFill>
              </a:rPr>
              <a:t>4</a:t>
            </a:r>
            <a:endParaRPr lang="en-US" sz="2800" b="1">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arn(inVertical)">
                                      <p:cBhvr>
                                        <p:cTn id="16" dur="500"/>
                                        <p:tgtEl>
                                          <p:spTgt spid="3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arn(inVertical)">
                                      <p:cBhvr>
                                        <p:cTn id="19" dur="500"/>
                                        <p:tgtEl>
                                          <p:spTgt spid="34"/>
                                        </p:tgtEl>
                                      </p:cBhvr>
                                    </p:animEffect>
                                  </p:childTnLst>
                                </p:cTn>
                              </p:par>
                              <p:par>
                                <p:cTn id="20" presetID="16" presetClass="entr" presetSubtype="21"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arn(inVertical)">
                                      <p:cBhvr>
                                        <p:cTn id="22" dur="500"/>
                                        <p:tgtEl>
                                          <p:spTgt spid="48"/>
                                        </p:tgtEl>
                                      </p:cBhvr>
                                    </p:animEffect>
                                  </p:childTnLst>
                                </p:cTn>
                              </p:par>
                              <p:par>
                                <p:cTn id="23" presetID="16" presetClass="entr" presetSubtype="21"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barn(inVertical)">
                                      <p:cBhvr>
                                        <p:cTn id="25" dur="500"/>
                                        <p:tgtEl>
                                          <p:spTgt spid="5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barn(inVertical)">
                                      <p:cBhvr>
                                        <p:cTn id="28" dur="500"/>
                                        <p:tgtEl>
                                          <p:spTgt spid="6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barn(inVertical)">
                                      <p:cBhvr>
                                        <p:cTn id="31" dur="500"/>
                                        <p:tgtEl>
                                          <p:spTgt spid="7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barn(inVertical)">
                                      <p:cBhvr>
                                        <p:cTn id="34" dur="500"/>
                                        <p:tgtEl>
                                          <p:spTgt spid="7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barn(inVertical)">
                                      <p:cBhvr>
                                        <p:cTn id="37" dur="500"/>
                                        <p:tgtEl>
                                          <p:spTgt spid="7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barn(inVertical)">
                                      <p:cBhvr>
                                        <p:cTn id="40" dur="500"/>
                                        <p:tgtEl>
                                          <p:spTgt spid="8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inVertic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arn(inVertic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arn(inVertical)">
                                      <p:cBhvr>
                                        <p:cTn id="53" dur="500"/>
                                        <p:tgtEl>
                                          <p:spTgt spid="9"/>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arn(inVertical)">
                                      <p:cBhvr>
                                        <p:cTn id="56" dur="500"/>
                                        <p:tgtEl>
                                          <p:spTgt spid="10"/>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barn(inVertical)">
                                      <p:cBhvr>
                                        <p:cTn id="59" dur="500"/>
                                        <p:tgtEl>
                                          <p:spTgt spid="11"/>
                                        </p:tgtEl>
                                      </p:cBhvr>
                                    </p:animEffect>
                                  </p:childTnLst>
                                </p:cTn>
                              </p:par>
                              <p:par>
                                <p:cTn id="60" presetID="16" presetClass="entr" presetSubtype="21"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par>
                                <p:cTn id="63" presetID="16" presetClass="entr" presetSubtype="21"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arn(inVertical)">
                                      <p:cBhvr>
                                        <p:cTn id="65" dur="500"/>
                                        <p:tgtEl>
                                          <p:spTgt spid="1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arn(inVertical)">
                                      <p:cBhvr>
                                        <p:cTn id="71" dur="500"/>
                                        <p:tgtEl>
                                          <p:spTgt spid="17"/>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32" grpId="0" animBg="1"/>
      <p:bldP spid="34" grpId="0" animBg="1"/>
      <p:bldP spid="62" grpId="0"/>
      <p:bldP spid="75" grpId="0"/>
      <p:bldP spid="77" grpId="0"/>
      <p:bldP spid="79" grpId="0"/>
      <p:bldP spid="83" grpId="0"/>
      <p:bldP spid="6" grpId="0"/>
      <p:bldP spid="5" grpId="1" animBg="1"/>
      <p:bldP spid="32" grpId="1" animBg="1"/>
      <p:bldP spid="34" grpId="1" animBg="1"/>
      <p:bldP spid="62" grpId="1"/>
      <p:bldP spid="75" grpId="1"/>
      <p:bldP spid="77" grpId="1"/>
      <p:bldP spid="79" grpId="1"/>
      <p:bldP spid="83" grpId="1"/>
      <p:bldP spid="6" grpId="1"/>
      <p:bldP spid="7" grpId="0" animBg="1"/>
      <p:bldP spid="7" grpId="1" animBg="1"/>
      <p:bldP spid="9" grpId="0" animBg="1"/>
      <p:bldP spid="10" grpId="0" animBg="1"/>
      <p:bldP spid="11" grpId="0" animBg="1"/>
      <p:bldP spid="16" grpId="0"/>
      <p:bldP spid="17" grpId="0"/>
      <p:bldP spid="18" grpId="0"/>
      <p:bldP spid="9" grpId="1" animBg="1"/>
      <p:bldP spid="10" grpId="1" animBg="1"/>
      <p:bldP spid="11" grpId="1" animBg="1"/>
      <p:bldP spid="16" grpId="1"/>
      <p:bldP spid="17" grpId="1"/>
      <p:bldP spid="1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41755" y="840105"/>
            <a:ext cx="6202680" cy="460375"/>
          </a:xfrm>
          <a:prstGeom prst="rect">
            <a:avLst/>
          </a:prstGeom>
          <a:noFill/>
        </p:spPr>
        <p:txBody>
          <a:bodyPr wrap="square" rtlCol="0">
            <a:sp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So Now Minimum Distance is 4 (Node 1)</a:t>
            </a:r>
            <a:endParaRPr lang="en-US" sz="2400" b="1">
              <a:latin typeface="Times New Roman" panose="02020603050405020304" charset="0"/>
              <a:cs typeface="Times New Roman" panose="02020603050405020304" charset="0"/>
            </a:endParaRPr>
          </a:p>
        </p:txBody>
      </p:sp>
      <p:sp>
        <p:nvSpPr>
          <p:cNvPr id="9" name="Oval 8"/>
          <p:cNvSpPr/>
          <p:nvPr/>
        </p:nvSpPr>
        <p:spPr>
          <a:xfrm>
            <a:off x="3255010" y="1835785"/>
            <a:ext cx="875030" cy="82994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1</a:t>
            </a:r>
            <a:endParaRPr lang="en-US" sz="3600" b="1"/>
          </a:p>
        </p:txBody>
      </p:sp>
      <p:sp>
        <p:nvSpPr>
          <p:cNvPr id="10" name="Oval 9"/>
          <p:cNvSpPr/>
          <p:nvPr/>
        </p:nvSpPr>
        <p:spPr>
          <a:xfrm>
            <a:off x="3255010" y="4658995"/>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7</a:t>
            </a:r>
            <a:endParaRPr lang="en-US" sz="3600" b="1"/>
          </a:p>
        </p:txBody>
      </p:sp>
      <p:sp>
        <p:nvSpPr>
          <p:cNvPr id="11" name="Oval 10"/>
          <p:cNvSpPr/>
          <p:nvPr/>
        </p:nvSpPr>
        <p:spPr>
          <a:xfrm>
            <a:off x="1520825" y="319468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0</a:t>
            </a:r>
            <a:endParaRPr lang="en-US" sz="3200" b="1"/>
          </a:p>
        </p:txBody>
      </p:sp>
      <p:cxnSp>
        <p:nvCxnSpPr>
          <p:cNvPr id="12" name="Straight Connector 11"/>
          <p:cNvCxnSpPr>
            <a:stCxn id="11" idx="7"/>
            <a:endCxn id="9" idx="3"/>
          </p:cNvCxnSpPr>
          <p:nvPr/>
        </p:nvCxnSpPr>
        <p:spPr>
          <a:xfrm flipV="1">
            <a:off x="2267585" y="2544445"/>
            <a:ext cx="1115695" cy="7715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0" idx="1"/>
          </p:cNvCxnSpPr>
          <p:nvPr/>
        </p:nvCxnSpPr>
        <p:spPr>
          <a:xfrm>
            <a:off x="2267585" y="3903345"/>
            <a:ext cx="1115695" cy="8769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1692910" y="2732405"/>
            <a:ext cx="328930" cy="583565"/>
          </a:xfrm>
          <a:prstGeom prst="rect">
            <a:avLst/>
          </a:prstGeom>
          <a:noFill/>
        </p:spPr>
        <p:txBody>
          <a:bodyPr wrap="square" rtlCol="0">
            <a:spAutoFit/>
          </a:bodyPr>
          <a:p>
            <a:r>
              <a:rPr lang="en-US" sz="3200" b="1">
                <a:solidFill>
                  <a:srgbClr val="0070C0"/>
                </a:solidFill>
              </a:rPr>
              <a:t>0</a:t>
            </a:r>
            <a:endParaRPr lang="en-US" sz="3200" b="1">
              <a:solidFill>
                <a:srgbClr val="0070C0"/>
              </a:solidFill>
            </a:endParaRPr>
          </a:p>
        </p:txBody>
      </p:sp>
      <p:sp>
        <p:nvSpPr>
          <p:cNvPr id="17" name="Text Box 16"/>
          <p:cNvSpPr txBox="1"/>
          <p:nvPr/>
        </p:nvSpPr>
        <p:spPr>
          <a:xfrm>
            <a:off x="3414395" y="5389245"/>
            <a:ext cx="715645" cy="645160"/>
          </a:xfrm>
          <a:prstGeom prst="rect">
            <a:avLst/>
          </a:prstGeom>
          <a:noFill/>
        </p:spPr>
        <p:txBody>
          <a:bodyPr wrap="square" rtlCol="0">
            <a:spAutoFit/>
          </a:bodyPr>
          <a:p>
            <a:r>
              <a:rPr lang="en-US" sz="3600" b="1">
                <a:solidFill>
                  <a:srgbClr val="0070C0"/>
                </a:solidFill>
                <a:sym typeface="+mn-ea"/>
              </a:rPr>
              <a:t>8</a:t>
            </a:r>
            <a:endParaRPr lang="en-US" sz="3600" b="1">
              <a:solidFill>
                <a:srgbClr val="0070C0"/>
              </a:solidFill>
              <a:sym typeface="+mn-ea"/>
            </a:endParaRPr>
          </a:p>
        </p:txBody>
      </p:sp>
      <p:sp>
        <p:nvSpPr>
          <p:cNvPr id="46" name="Oval 45"/>
          <p:cNvSpPr/>
          <p:nvPr/>
        </p:nvSpPr>
        <p:spPr>
          <a:xfrm>
            <a:off x="5219065" y="183578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2</a:t>
            </a:r>
            <a:endParaRPr lang="en-US" sz="3600" b="1"/>
          </a:p>
        </p:txBody>
      </p:sp>
      <p:cxnSp>
        <p:nvCxnSpPr>
          <p:cNvPr id="49" name="Straight Connector 48"/>
          <p:cNvCxnSpPr>
            <a:stCxn id="9" idx="6"/>
            <a:endCxn id="46" idx="2"/>
          </p:cNvCxnSpPr>
          <p:nvPr/>
        </p:nvCxnSpPr>
        <p:spPr>
          <a:xfrm>
            <a:off x="4130040" y="2251075"/>
            <a:ext cx="108902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3" name="Text Box 62"/>
          <p:cNvSpPr txBox="1"/>
          <p:nvPr/>
        </p:nvSpPr>
        <p:spPr>
          <a:xfrm>
            <a:off x="4530725" y="1667510"/>
            <a:ext cx="629920" cy="583565"/>
          </a:xfrm>
          <a:prstGeom prst="rect">
            <a:avLst/>
          </a:prstGeom>
          <a:noFill/>
        </p:spPr>
        <p:txBody>
          <a:bodyPr wrap="square" rtlCol="0">
            <a:spAutoFit/>
          </a:bodyPr>
          <a:p>
            <a:r>
              <a:rPr lang="en-US" sz="3200" b="1"/>
              <a:t>8</a:t>
            </a:r>
            <a:endParaRPr lang="en-US" sz="3200" b="1"/>
          </a:p>
        </p:txBody>
      </p:sp>
      <p:sp>
        <p:nvSpPr>
          <p:cNvPr id="18" name="Text Box 17"/>
          <p:cNvSpPr txBox="1"/>
          <p:nvPr/>
        </p:nvSpPr>
        <p:spPr>
          <a:xfrm>
            <a:off x="3414395" y="1390015"/>
            <a:ext cx="1116330" cy="521970"/>
          </a:xfrm>
          <a:prstGeom prst="rect">
            <a:avLst/>
          </a:prstGeom>
          <a:noFill/>
        </p:spPr>
        <p:txBody>
          <a:bodyPr wrap="square" rtlCol="0">
            <a:spAutoFit/>
          </a:bodyPr>
          <a:p>
            <a:r>
              <a:rPr lang="en-US" sz="2800" b="1">
                <a:solidFill>
                  <a:srgbClr val="0070C0"/>
                </a:solidFill>
              </a:rPr>
              <a:t>4</a:t>
            </a:r>
            <a:r>
              <a:rPr lang="en-US" b="1">
                <a:solidFill>
                  <a:srgbClr val="0070C0"/>
                </a:solidFill>
              </a:rPr>
              <a:t>(min)</a:t>
            </a:r>
            <a:endParaRPr lang="en-US" b="1">
              <a:solidFill>
                <a:srgbClr val="0070C0"/>
              </a:solidFill>
            </a:endParaRPr>
          </a:p>
        </p:txBody>
      </p:sp>
      <p:sp>
        <p:nvSpPr>
          <p:cNvPr id="3" name="Right Arrow 2"/>
          <p:cNvSpPr/>
          <p:nvPr/>
        </p:nvSpPr>
        <p:spPr>
          <a:xfrm>
            <a:off x="5271770" y="3435985"/>
            <a:ext cx="769620" cy="347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Oval 3"/>
          <p:cNvSpPr/>
          <p:nvPr/>
        </p:nvSpPr>
        <p:spPr>
          <a:xfrm>
            <a:off x="8403590" y="183578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1</a:t>
            </a:r>
            <a:endParaRPr lang="en-US" sz="3600" b="1"/>
          </a:p>
        </p:txBody>
      </p:sp>
      <p:sp>
        <p:nvSpPr>
          <p:cNvPr id="5" name="Oval 4"/>
          <p:cNvSpPr/>
          <p:nvPr/>
        </p:nvSpPr>
        <p:spPr>
          <a:xfrm>
            <a:off x="8403590" y="4658995"/>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7</a:t>
            </a:r>
            <a:endParaRPr lang="en-US" sz="3600" b="1"/>
          </a:p>
        </p:txBody>
      </p:sp>
      <p:sp>
        <p:nvSpPr>
          <p:cNvPr id="6" name="Oval 5"/>
          <p:cNvSpPr/>
          <p:nvPr/>
        </p:nvSpPr>
        <p:spPr>
          <a:xfrm>
            <a:off x="6669405" y="319468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0</a:t>
            </a:r>
            <a:endParaRPr lang="en-US" sz="3200" b="1"/>
          </a:p>
        </p:txBody>
      </p:sp>
      <p:cxnSp>
        <p:nvCxnSpPr>
          <p:cNvPr id="7" name="Straight Connector 6"/>
          <p:cNvCxnSpPr>
            <a:stCxn id="6" idx="7"/>
            <a:endCxn id="4" idx="3"/>
          </p:cNvCxnSpPr>
          <p:nvPr/>
        </p:nvCxnSpPr>
        <p:spPr>
          <a:xfrm flipV="1">
            <a:off x="7416165" y="2544445"/>
            <a:ext cx="1115695" cy="7715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5"/>
            <a:endCxn id="5" idx="1"/>
          </p:cNvCxnSpPr>
          <p:nvPr/>
        </p:nvCxnSpPr>
        <p:spPr>
          <a:xfrm>
            <a:off x="7416165" y="3903345"/>
            <a:ext cx="1115695" cy="8769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6856095" y="2732405"/>
            <a:ext cx="328930" cy="583565"/>
          </a:xfrm>
          <a:prstGeom prst="rect">
            <a:avLst/>
          </a:prstGeom>
          <a:noFill/>
        </p:spPr>
        <p:txBody>
          <a:bodyPr wrap="square" rtlCol="0">
            <a:spAutoFit/>
          </a:bodyPr>
          <a:p>
            <a:r>
              <a:rPr lang="en-US" sz="3200" b="1">
                <a:solidFill>
                  <a:srgbClr val="0070C0"/>
                </a:solidFill>
              </a:rPr>
              <a:t>0</a:t>
            </a:r>
            <a:endParaRPr lang="en-US" sz="3200" b="1">
              <a:solidFill>
                <a:srgbClr val="0070C0"/>
              </a:solidFill>
            </a:endParaRPr>
          </a:p>
        </p:txBody>
      </p:sp>
      <p:sp>
        <p:nvSpPr>
          <p:cNvPr id="22" name="Text Box 21"/>
          <p:cNvSpPr txBox="1"/>
          <p:nvPr/>
        </p:nvSpPr>
        <p:spPr>
          <a:xfrm>
            <a:off x="8562975" y="5389245"/>
            <a:ext cx="538480" cy="645160"/>
          </a:xfrm>
          <a:prstGeom prst="rect">
            <a:avLst/>
          </a:prstGeom>
          <a:noFill/>
        </p:spPr>
        <p:txBody>
          <a:bodyPr wrap="square" rtlCol="0">
            <a:spAutoFit/>
          </a:bodyPr>
          <a:p>
            <a:r>
              <a:rPr lang="en-US" sz="3600" b="1">
                <a:solidFill>
                  <a:srgbClr val="0070C0"/>
                </a:solidFill>
                <a:sym typeface="+mn-ea"/>
              </a:rPr>
              <a:t>8</a:t>
            </a:r>
            <a:endParaRPr lang="en-US" sz="2000" b="1">
              <a:solidFill>
                <a:srgbClr val="0070C0"/>
              </a:solidFill>
              <a:sym typeface="+mn-ea"/>
            </a:endParaRPr>
          </a:p>
        </p:txBody>
      </p:sp>
      <p:sp>
        <p:nvSpPr>
          <p:cNvPr id="23" name="Oval 22"/>
          <p:cNvSpPr/>
          <p:nvPr/>
        </p:nvSpPr>
        <p:spPr>
          <a:xfrm>
            <a:off x="10367645" y="1835785"/>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2</a:t>
            </a:r>
            <a:endParaRPr lang="en-US" sz="3600" b="1"/>
          </a:p>
        </p:txBody>
      </p:sp>
      <p:cxnSp>
        <p:nvCxnSpPr>
          <p:cNvPr id="24" name="Straight Connector 23"/>
          <p:cNvCxnSpPr>
            <a:stCxn id="4" idx="6"/>
            <a:endCxn id="23" idx="2"/>
          </p:cNvCxnSpPr>
          <p:nvPr/>
        </p:nvCxnSpPr>
        <p:spPr>
          <a:xfrm>
            <a:off x="9278620" y="2251075"/>
            <a:ext cx="108902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8562975" y="1390015"/>
            <a:ext cx="687070" cy="521970"/>
          </a:xfrm>
          <a:prstGeom prst="rect">
            <a:avLst/>
          </a:prstGeom>
          <a:noFill/>
        </p:spPr>
        <p:txBody>
          <a:bodyPr wrap="square" rtlCol="0">
            <a:spAutoFit/>
          </a:bodyPr>
          <a:p>
            <a:r>
              <a:rPr lang="en-US" sz="2800" b="1">
                <a:solidFill>
                  <a:srgbClr val="0070C0"/>
                </a:solidFill>
              </a:rPr>
              <a:t>4</a:t>
            </a:r>
            <a:endParaRPr lang="en-US" sz="2800" b="1">
              <a:solidFill>
                <a:srgbClr val="0070C0"/>
              </a:solidFill>
            </a:endParaRPr>
          </a:p>
        </p:txBody>
      </p:sp>
      <p:sp>
        <p:nvSpPr>
          <p:cNvPr id="27" name="Text Box 26"/>
          <p:cNvSpPr txBox="1"/>
          <p:nvPr/>
        </p:nvSpPr>
        <p:spPr>
          <a:xfrm>
            <a:off x="5377815" y="1328420"/>
            <a:ext cx="558165" cy="645160"/>
          </a:xfrm>
          <a:prstGeom prst="rect">
            <a:avLst/>
          </a:prstGeom>
          <a:noFill/>
        </p:spPr>
        <p:txBody>
          <a:bodyPr wrap="square" rtlCol="0">
            <a:spAutoFit/>
          </a:bodyPr>
          <a:p>
            <a:r>
              <a:rPr lang="en-US" sz="3600" b="1">
                <a:solidFill>
                  <a:srgbClr val="0070C0"/>
                </a:solidFill>
                <a:sym typeface="+mn-ea"/>
              </a:rPr>
              <a:t>∞</a:t>
            </a:r>
            <a:endParaRPr lang="en-US" sz="3600" b="1">
              <a:solidFill>
                <a:srgbClr val="0070C0"/>
              </a:solidFill>
              <a:sym typeface="+mn-ea"/>
            </a:endParaRPr>
          </a:p>
        </p:txBody>
      </p:sp>
      <p:sp>
        <p:nvSpPr>
          <p:cNvPr id="28" name="Text Box 27"/>
          <p:cNvSpPr txBox="1"/>
          <p:nvPr/>
        </p:nvSpPr>
        <p:spPr>
          <a:xfrm>
            <a:off x="10367645" y="1328420"/>
            <a:ext cx="1063625" cy="583565"/>
          </a:xfrm>
          <a:prstGeom prst="rect">
            <a:avLst/>
          </a:prstGeom>
          <a:noFill/>
        </p:spPr>
        <p:txBody>
          <a:bodyPr wrap="square" rtlCol="0">
            <a:spAutoFit/>
          </a:bodyPr>
          <a:p>
            <a:r>
              <a:rPr lang="en-US" sz="3200" b="1">
                <a:solidFill>
                  <a:srgbClr val="0070C0"/>
                </a:solidFill>
                <a:sym typeface="+mn-ea"/>
              </a:rPr>
              <a:t>12</a:t>
            </a:r>
            <a:endParaRPr lang="en-US" sz="3200" b="1">
              <a:solidFill>
                <a:srgbClr val="0070C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2000"/>
                                        <p:tgtEl>
                                          <p:spTgt spid="10"/>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2000"/>
                                        <p:tgtEl>
                                          <p:spTgt spid="11"/>
                                        </p:tgtEl>
                                      </p:cBhvr>
                                    </p:animEffect>
                                  </p:childTnLst>
                                </p:cTn>
                              </p:par>
                              <p:par>
                                <p:cTn id="25" presetID="21" presetClass="entr" presetSubtype="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2000"/>
                                        <p:tgtEl>
                                          <p:spTgt spid="12"/>
                                        </p:tgtEl>
                                      </p:cBhvr>
                                    </p:animEffect>
                                  </p:childTnLst>
                                </p:cTn>
                              </p:par>
                              <p:par>
                                <p:cTn id="28" presetID="21" presetClass="entr" presetSubtype="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heel(1)">
                                      <p:cBhvr>
                                        <p:cTn id="30" dur="2000"/>
                                        <p:tgtEl>
                                          <p:spTgt spid="13"/>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heel(1)">
                                      <p:cBhvr>
                                        <p:cTn id="33" dur="2000"/>
                                        <p:tgtEl>
                                          <p:spTgt spid="16"/>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heel(1)">
                                      <p:cBhvr>
                                        <p:cTn id="36" dur="2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additive="base">
                                        <p:cTn id="41" dur="500" fill="hold"/>
                                        <p:tgtEl>
                                          <p:spTgt spid="46"/>
                                        </p:tgtEl>
                                        <p:attrNameLst>
                                          <p:attrName>ppt_x</p:attrName>
                                        </p:attrNameLst>
                                      </p:cBhvr>
                                      <p:tavLst>
                                        <p:tav tm="0">
                                          <p:val>
                                            <p:strVal val="#ppt_x"/>
                                          </p:val>
                                        </p:tav>
                                        <p:tav tm="100000">
                                          <p:val>
                                            <p:strVal val="#ppt_x"/>
                                          </p:val>
                                        </p:tav>
                                      </p:tavLst>
                                    </p:anim>
                                    <p:anim calcmode="lin" valueType="num">
                                      <p:cBhvr additive="base">
                                        <p:cTn id="42" dur="500" fill="hold"/>
                                        <p:tgtEl>
                                          <p:spTgt spid="4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additive="base">
                                        <p:cTn id="49" dur="500" fill="hold"/>
                                        <p:tgtEl>
                                          <p:spTgt spid="63"/>
                                        </p:tgtEl>
                                        <p:attrNameLst>
                                          <p:attrName>ppt_x</p:attrName>
                                        </p:attrNameLst>
                                      </p:cBhvr>
                                      <p:tavLst>
                                        <p:tav tm="0">
                                          <p:val>
                                            <p:strVal val="#ppt_x"/>
                                          </p:val>
                                        </p:tav>
                                        <p:tav tm="100000">
                                          <p:val>
                                            <p:strVal val="#ppt_x"/>
                                          </p:val>
                                        </p:tav>
                                      </p:tavLst>
                                    </p:anim>
                                    <p:anim calcmode="lin" valueType="num">
                                      <p:cBhvr additive="base">
                                        <p:cTn id="50" dur="500" fill="hold"/>
                                        <p:tgtEl>
                                          <p:spTgt spid="6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barn(inVertical)">
                                      <p:cBhvr>
                                        <p:cTn id="59" dur="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4"/>
                                        </p:tgtEl>
                                        <p:attrNameLst>
                                          <p:attrName>style.visibility</p:attrName>
                                        </p:attrNameLst>
                                      </p:cBhvr>
                                      <p:to>
                                        <p:strVal val="visible"/>
                                      </p:to>
                                    </p:set>
                                    <p:anim calcmode="lin" valueType="num">
                                      <p:cBhvr additive="base">
                                        <p:cTn id="64" dur="500" fill="hold"/>
                                        <p:tgtEl>
                                          <p:spTgt spid="4"/>
                                        </p:tgtEl>
                                        <p:attrNameLst>
                                          <p:attrName>ppt_x</p:attrName>
                                        </p:attrNameLst>
                                      </p:cBhvr>
                                      <p:tavLst>
                                        <p:tav tm="0">
                                          <p:val>
                                            <p:strVal val="#ppt_x"/>
                                          </p:val>
                                        </p:tav>
                                        <p:tav tm="100000">
                                          <p:val>
                                            <p:strVal val="#ppt_x"/>
                                          </p:val>
                                        </p:tav>
                                      </p:tavLst>
                                    </p:anim>
                                    <p:anim calcmode="lin" valueType="num">
                                      <p:cBhvr additive="base">
                                        <p:cTn id="65" dur="500" fill="hold"/>
                                        <p:tgtEl>
                                          <p:spTgt spid="4"/>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500" fill="hold"/>
                                        <p:tgtEl>
                                          <p:spTgt spid="5"/>
                                        </p:tgtEl>
                                        <p:attrNameLst>
                                          <p:attrName>ppt_x</p:attrName>
                                        </p:attrNameLst>
                                      </p:cBhvr>
                                      <p:tavLst>
                                        <p:tav tm="0">
                                          <p:val>
                                            <p:strVal val="#ppt_x"/>
                                          </p:val>
                                        </p:tav>
                                        <p:tav tm="100000">
                                          <p:val>
                                            <p:strVal val="#ppt_x"/>
                                          </p:val>
                                        </p:tav>
                                      </p:tavLst>
                                    </p:anim>
                                    <p:anim calcmode="lin" valueType="num">
                                      <p:cBhvr additive="base">
                                        <p:cTn id="69" dur="500" fill="hold"/>
                                        <p:tgtEl>
                                          <p:spTgt spid="5"/>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additive="base">
                                        <p:cTn id="72" dur="500" fill="hold"/>
                                        <p:tgtEl>
                                          <p:spTgt spid="6"/>
                                        </p:tgtEl>
                                        <p:attrNameLst>
                                          <p:attrName>ppt_x</p:attrName>
                                        </p:attrNameLst>
                                      </p:cBhvr>
                                      <p:tavLst>
                                        <p:tav tm="0">
                                          <p:val>
                                            <p:strVal val="#ppt_x"/>
                                          </p:val>
                                        </p:tav>
                                        <p:tav tm="100000">
                                          <p:val>
                                            <p:strVal val="#ppt_x"/>
                                          </p:val>
                                        </p:tav>
                                      </p:tavLst>
                                    </p:anim>
                                    <p:anim calcmode="lin" valueType="num">
                                      <p:cBhvr additive="base">
                                        <p:cTn id="73" dur="500" fill="hold"/>
                                        <p:tgtEl>
                                          <p:spTgt spid="6"/>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ppt_x"/>
                                          </p:val>
                                        </p:tav>
                                        <p:tav tm="100000">
                                          <p:val>
                                            <p:strVal val="#ppt_x"/>
                                          </p:val>
                                        </p:tav>
                                      </p:tavLst>
                                    </p:anim>
                                    <p:anim calcmode="lin" valueType="num">
                                      <p:cBhvr additive="base">
                                        <p:cTn id="77" dur="500" fill="hold"/>
                                        <p:tgtEl>
                                          <p:spTgt spid="7"/>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fill="hold"/>
                                        <p:tgtEl>
                                          <p:spTgt spid="8"/>
                                        </p:tgtEl>
                                        <p:attrNameLst>
                                          <p:attrName>ppt_x</p:attrName>
                                        </p:attrNameLst>
                                      </p:cBhvr>
                                      <p:tavLst>
                                        <p:tav tm="0">
                                          <p:val>
                                            <p:strVal val="#ppt_x"/>
                                          </p:val>
                                        </p:tav>
                                        <p:tav tm="100000">
                                          <p:val>
                                            <p:strVal val="#ppt_x"/>
                                          </p:val>
                                        </p:tav>
                                      </p:tavLst>
                                    </p:anim>
                                    <p:anim calcmode="lin" valueType="num">
                                      <p:cBhvr additive="base">
                                        <p:cTn id="81" dur="500" fill="hold"/>
                                        <p:tgtEl>
                                          <p:spTgt spid="8"/>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additive="base">
                                        <p:cTn id="84" dur="500" fill="hold"/>
                                        <p:tgtEl>
                                          <p:spTgt spid="21"/>
                                        </p:tgtEl>
                                        <p:attrNameLst>
                                          <p:attrName>ppt_x</p:attrName>
                                        </p:attrNameLst>
                                      </p:cBhvr>
                                      <p:tavLst>
                                        <p:tav tm="0">
                                          <p:val>
                                            <p:strVal val="#ppt_x"/>
                                          </p:val>
                                        </p:tav>
                                        <p:tav tm="100000">
                                          <p:val>
                                            <p:strVal val="#ppt_x"/>
                                          </p:val>
                                        </p:tav>
                                      </p:tavLst>
                                    </p:anim>
                                    <p:anim calcmode="lin" valueType="num">
                                      <p:cBhvr additive="base">
                                        <p:cTn id="85" dur="500" fill="hold"/>
                                        <p:tgtEl>
                                          <p:spTgt spid="2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ppt_x"/>
                                          </p:val>
                                        </p:tav>
                                        <p:tav tm="100000">
                                          <p:val>
                                            <p:strVal val="#ppt_x"/>
                                          </p:val>
                                        </p:tav>
                                      </p:tavLst>
                                    </p:anim>
                                    <p:anim calcmode="lin" valueType="num">
                                      <p:cBhvr additive="base">
                                        <p:cTn id="89" dur="500" fill="hold"/>
                                        <p:tgtEl>
                                          <p:spTgt spid="22"/>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additive="base">
                                        <p:cTn id="92" dur="500" fill="hold"/>
                                        <p:tgtEl>
                                          <p:spTgt spid="23"/>
                                        </p:tgtEl>
                                        <p:attrNameLst>
                                          <p:attrName>ppt_x</p:attrName>
                                        </p:attrNameLst>
                                      </p:cBhvr>
                                      <p:tavLst>
                                        <p:tav tm="0">
                                          <p:val>
                                            <p:strVal val="#ppt_x"/>
                                          </p:val>
                                        </p:tav>
                                        <p:tav tm="100000">
                                          <p:val>
                                            <p:strVal val="#ppt_x"/>
                                          </p:val>
                                        </p:tav>
                                      </p:tavLst>
                                    </p:anim>
                                    <p:anim calcmode="lin" valueType="num">
                                      <p:cBhvr additive="base">
                                        <p:cTn id="93" dur="500" fill="hold"/>
                                        <p:tgtEl>
                                          <p:spTgt spid="23"/>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anim calcmode="lin" valueType="num">
                                      <p:cBhvr additive="base">
                                        <p:cTn id="96" dur="500" fill="hold"/>
                                        <p:tgtEl>
                                          <p:spTgt spid="24"/>
                                        </p:tgtEl>
                                        <p:attrNameLst>
                                          <p:attrName>ppt_x</p:attrName>
                                        </p:attrNameLst>
                                      </p:cBhvr>
                                      <p:tavLst>
                                        <p:tav tm="0">
                                          <p:val>
                                            <p:strVal val="#ppt_x"/>
                                          </p:val>
                                        </p:tav>
                                        <p:tav tm="100000">
                                          <p:val>
                                            <p:strVal val="#ppt_x"/>
                                          </p:val>
                                        </p:tav>
                                      </p:tavLst>
                                    </p:anim>
                                    <p:anim calcmode="lin" valueType="num">
                                      <p:cBhvr additive="base">
                                        <p:cTn id="97" dur="500" fill="hold"/>
                                        <p:tgtEl>
                                          <p:spTgt spid="24"/>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ppt_x"/>
                                          </p:val>
                                        </p:tav>
                                        <p:tav tm="100000">
                                          <p:val>
                                            <p:strVal val="#ppt_x"/>
                                          </p:val>
                                        </p:tav>
                                      </p:tavLst>
                                    </p:anim>
                                    <p:anim calcmode="lin" valueType="num">
                                      <p:cBhvr additive="base">
                                        <p:cTn id="101" dur="500" fill="hold"/>
                                        <p:tgtEl>
                                          <p:spTgt spid="26"/>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 calcmode="lin" valueType="num">
                                      <p:cBhvr additive="base">
                                        <p:cTn id="104" dur="500" fill="hold"/>
                                        <p:tgtEl>
                                          <p:spTgt spid="28"/>
                                        </p:tgtEl>
                                        <p:attrNameLst>
                                          <p:attrName>ppt_x</p:attrName>
                                        </p:attrNameLst>
                                      </p:cBhvr>
                                      <p:tavLst>
                                        <p:tav tm="0">
                                          <p:val>
                                            <p:strVal val="#ppt_x"/>
                                          </p:val>
                                        </p:tav>
                                        <p:tav tm="100000">
                                          <p:val>
                                            <p:strVal val="#ppt_x"/>
                                          </p:val>
                                        </p:tav>
                                      </p:tavLst>
                                    </p:anim>
                                    <p:anim calcmode="lin" valueType="num">
                                      <p:cBhvr additive="base">
                                        <p:cTn id="10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 grpId="0"/>
      <p:bldP spid="2" grpId="1"/>
      <p:bldP spid="9" grpId="0" animBg="1"/>
      <p:bldP spid="10" grpId="0" animBg="1"/>
      <p:bldP spid="11" grpId="0" animBg="1"/>
      <p:bldP spid="16" grpId="0"/>
      <p:bldP spid="17" grpId="0"/>
      <p:bldP spid="9" grpId="1" animBg="1"/>
      <p:bldP spid="10" grpId="1" animBg="1"/>
      <p:bldP spid="11" grpId="1" animBg="1"/>
      <p:bldP spid="16" grpId="1"/>
      <p:bldP spid="17" grpId="1"/>
      <p:bldP spid="46" grpId="0" animBg="1"/>
      <p:bldP spid="63" grpId="0"/>
      <p:bldP spid="27" grpId="0"/>
      <p:bldP spid="46" grpId="1" animBg="1"/>
      <p:bldP spid="63" grpId="1"/>
      <p:bldP spid="27" grpId="1"/>
      <p:bldP spid="3" grpId="0" animBg="1"/>
      <p:bldP spid="3" grpId="1" animBg="1"/>
      <p:bldP spid="4" grpId="0" animBg="1"/>
      <p:bldP spid="5" grpId="0" animBg="1"/>
      <p:bldP spid="6" grpId="0" animBg="1"/>
      <p:bldP spid="21" grpId="0"/>
      <p:bldP spid="22" grpId="0"/>
      <p:bldP spid="23" grpId="0" animBg="1"/>
      <p:bldP spid="26" grpId="0"/>
      <p:bldP spid="28" grpId="0"/>
      <p:bldP spid="4" grpId="1" animBg="1"/>
      <p:bldP spid="5" grpId="1" animBg="1"/>
      <p:bldP spid="6" grpId="1" animBg="1"/>
      <p:bldP spid="21" grpId="1"/>
      <p:bldP spid="22" grpId="1"/>
      <p:bldP spid="23" grpId="1" animBg="1"/>
      <p:bldP spid="26" grpId="1"/>
      <p:bldP spid="2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val 3"/>
          <p:cNvSpPr/>
          <p:nvPr/>
        </p:nvSpPr>
        <p:spPr>
          <a:xfrm>
            <a:off x="2519680" y="165544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1</a:t>
            </a:r>
            <a:endParaRPr lang="en-US" sz="3600" b="1"/>
          </a:p>
        </p:txBody>
      </p:sp>
      <p:sp>
        <p:nvSpPr>
          <p:cNvPr id="5" name="Oval 4"/>
          <p:cNvSpPr/>
          <p:nvPr/>
        </p:nvSpPr>
        <p:spPr>
          <a:xfrm>
            <a:off x="2519680" y="4378325"/>
            <a:ext cx="875030" cy="82994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7</a:t>
            </a:r>
            <a:endParaRPr lang="en-US" sz="3600" b="1"/>
          </a:p>
        </p:txBody>
      </p:sp>
      <p:sp>
        <p:nvSpPr>
          <p:cNvPr id="6" name="Oval 5"/>
          <p:cNvSpPr/>
          <p:nvPr/>
        </p:nvSpPr>
        <p:spPr>
          <a:xfrm>
            <a:off x="1041400" y="3013710"/>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0</a:t>
            </a:r>
            <a:endParaRPr lang="en-US" sz="3200" b="1"/>
          </a:p>
        </p:txBody>
      </p:sp>
      <p:cxnSp>
        <p:nvCxnSpPr>
          <p:cNvPr id="7" name="Straight Connector 6"/>
          <p:cNvCxnSpPr>
            <a:stCxn id="6" idx="7"/>
            <a:endCxn id="4" idx="3"/>
          </p:cNvCxnSpPr>
          <p:nvPr/>
        </p:nvCxnSpPr>
        <p:spPr>
          <a:xfrm flipV="1">
            <a:off x="1788160" y="2364105"/>
            <a:ext cx="859790" cy="7708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5"/>
            <a:endCxn id="5" idx="1"/>
          </p:cNvCxnSpPr>
          <p:nvPr/>
        </p:nvCxnSpPr>
        <p:spPr>
          <a:xfrm>
            <a:off x="1788160" y="3722370"/>
            <a:ext cx="859790" cy="7772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1155700" y="2551430"/>
            <a:ext cx="328930" cy="583565"/>
          </a:xfrm>
          <a:prstGeom prst="rect">
            <a:avLst/>
          </a:prstGeom>
          <a:noFill/>
        </p:spPr>
        <p:txBody>
          <a:bodyPr wrap="square" rtlCol="0">
            <a:spAutoFit/>
          </a:bodyPr>
          <a:p>
            <a:r>
              <a:rPr lang="en-US" sz="3200" b="1">
                <a:solidFill>
                  <a:srgbClr val="0070C0"/>
                </a:solidFill>
              </a:rPr>
              <a:t>0</a:t>
            </a:r>
            <a:endParaRPr lang="en-US" sz="3200" b="1">
              <a:solidFill>
                <a:srgbClr val="0070C0"/>
              </a:solidFill>
            </a:endParaRPr>
          </a:p>
        </p:txBody>
      </p:sp>
      <p:sp>
        <p:nvSpPr>
          <p:cNvPr id="22" name="Text Box 21"/>
          <p:cNvSpPr txBox="1"/>
          <p:nvPr/>
        </p:nvSpPr>
        <p:spPr>
          <a:xfrm>
            <a:off x="2374265" y="5049520"/>
            <a:ext cx="1259205" cy="645160"/>
          </a:xfrm>
          <a:prstGeom prst="rect">
            <a:avLst/>
          </a:prstGeom>
          <a:noFill/>
        </p:spPr>
        <p:txBody>
          <a:bodyPr wrap="square" rtlCol="0">
            <a:spAutoFit/>
          </a:bodyPr>
          <a:p>
            <a:r>
              <a:rPr lang="en-US" sz="3600" b="1">
                <a:solidFill>
                  <a:srgbClr val="0070C0"/>
                </a:solidFill>
                <a:sym typeface="+mn-ea"/>
              </a:rPr>
              <a:t>8</a:t>
            </a:r>
            <a:r>
              <a:rPr lang="en-US" sz="2000" b="1">
                <a:solidFill>
                  <a:srgbClr val="0070C0"/>
                </a:solidFill>
                <a:sym typeface="+mn-ea"/>
              </a:rPr>
              <a:t>(min)</a:t>
            </a:r>
            <a:endParaRPr lang="en-US" sz="2000" b="1">
              <a:solidFill>
                <a:srgbClr val="0070C0"/>
              </a:solidFill>
              <a:sym typeface="+mn-ea"/>
            </a:endParaRPr>
          </a:p>
        </p:txBody>
      </p:sp>
      <p:sp>
        <p:nvSpPr>
          <p:cNvPr id="23" name="Oval 22"/>
          <p:cNvSpPr/>
          <p:nvPr/>
        </p:nvSpPr>
        <p:spPr>
          <a:xfrm>
            <a:off x="4263390" y="1655445"/>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2</a:t>
            </a:r>
            <a:endParaRPr lang="en-US" sz="3600" b="1"/>
          </a:p>
        </p:txBody>
      </p:sp>
      <p:cxnSp>
        <p:nvCxnSpPr>
          <p:cNvPr id="24" name="Straight Connector 23"/>
          <p:cNvCxnSpPr>
            <a:stCxn id="4" idx="6"/>
            <a:endCxn id="23" idx="2"/>
          </p:cNvCxnSpPr>
          <p:nvPr/>
        </p:nvCxnSpPr>
        <p:spPr>
          <a:xfrm>
            <a:off x="3394710" y="2070735"/>
            <a:ext cx="8686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2707640" y="1209040"/>
            <a:ext cx="687070" cy="521970"/>
          </a:xfrm>
          <a:prstGeom prst="rect">
            <a:avLst/>
          </a:prstGeom>
          <a:noFill/>
        </p:spPr>
        <p:txBody>
          <a:bodyPr wrap="square" rtlCol="0">
            <a:spAutoFit/>
          </a:bodyPr>
          <a:p>
            <a:r>
              <a:rPr lang="en-US" sz="2800" b="1">
                <a:solidFill>
                  <a:srgbClr val="0070C0"/>
                </a:solidFill>
              </a:rPr>
              <a:t>4</a:t>
            </a:r>
            <a:endParaRPr lang="en-US" sz="2800" b="1">
              <a:solidFill>
                <a:srgbClr val="0070C0"/>
              </a:solidFill>
            </a:endParaRPr>
          </a:p>
        </p:txBody>
      </p:sp>
      <p:sp>
        <p:nvSpPr>
          <p:cNvPr id="28" name="Text Box 27"/>
          <p:cNvSpPr txBox="1"/>
          <p:nvPr/>
        </p:nvSpPr>
        <p:spPr>
          <a:xfrm>
            <a:off x="4263390" y="1147445"/>
            <a:ext cx="1063625" cy="583565"/>
          </a:xfrm>
          <a:prstGeom prst="rect">
            <a:avLst/>
          </a:prstGeom>
          <a:noFill/>
        </p:spPr>
        <p:txBody>
          <a:bodyPr wrap="square" rtlCol="0">
            <a:spAutoFit/>
          </a:bodyPr>
          <a:p>
            <a:r>
              <a:rPr lang="en-US" sz="3200" b="1">
                <a:solidFill>
                  <a:srgbClr val="0070C0"/>
                </a:solidFill>
                <a:sym typeface="+mn-ea"/>
              </a:rPr>
              <a:t>12</a:t>
            </a:r>
            <a:endParaRPr lang="en-US" sz="3200" b="1">
              <a:solidFill>
                <a:srgbClr val="0070C0"/>
              </a:solidFill>
              <a:sym typeface="+mn-ea"/>
            </a:endParaRPr>
          </a:p>
        </p:txBody>
      </p:sp>
      <p:sp>
        <p:nvSpPr>
          <p:cNvPr id="9" name="Oval 8"/>
          <p:cNvSpPr/>
          <p:nvPr/>
        </p:nvSpPr>
        <p:spPr>
          <a:xfrm>
            <a:off x="8158480" y="165544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1</a:t>
            </a:r>
            <a:endParaRPr lang="en-US" sz="3600" b="1"/>
          </a:p>
        </p:txBody>
      </p:sp>
      <p:sp>
        <p:nvSpPr>
          <p:cNvPr id="10" name="Oval 9"/>
          <p:cNvSpPr/>
          <p:nvPr/>
        </p:nvSpPr>
        <p:spPr>
          <a:xfrm>
            <a:off x="8158480" y="447865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7</a:t>
            </a:r>
            <a:endParaRPr lang="en-US" sz="3600" b="1"/>
          </a:p>
        </p:txBody>
      </p:sp>
      <p:sp>
        <p:nvSpPr>
          <p:cNvPr id="11" name="Oval 10"/>
          <p:cNvSpPr/>
          <p:nvPr/>
        </p:nvSpPr>
        <p:spPr>
          <a:xfrm>
            <a:off x="6424295" y="3014345"/>
            <a:ext cx="875030" cy="8299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a:t>0</a:t>
            </a:r>
            <a:endParaRPr lang="en-US" sz="3200" b="1"/>
          </a:p>
        </p:txBody>
      </p:sp>
      <p:cxnSp>
        <p:nvCxnSpPr>
          <p:cNvPr id="12" name="Straight Connector 11"/>
          <p:cNvCxnSpPr>
            <a:stCxn id="11" idx="7"/>
            <a:endCxn id="9" idx="3"/>
          </p:cNvCxnSpPr>
          <p:nvPr/>
        </p:nvCxnSpPr>
        <p:spPr>
          <a:xfrm flipV="1">
            <a:off x="7171055" y="2364105"/>
            <a:ext cx="1115695" cy="7715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0" idx="1"/>
          </p:cNvCxnSpPr>
          <p:nvPr/>
        </p:nvCxnSpPr>
        <p:spPr>
          <a:xfrm>
            <a:off x="7171055" y="3723005"/>
            <a:ext cx="1115695" cy="8769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6538595" y="2520950"/>
            <a:ext cx="328930" cy="583565"/>
          </a:xfrm>
          <a:prstGeom prst="rect">
            <a:avLst/>
          </a:prstGeom>
          <a:noFill/>
        </p:spPr>
        <p:txBody>
          <a:bodyPr wrap="square" rtlCol="0">
            <a:spAutoFit/>
          </a:bodyPr>
          <a:p>
            <a:r>
              <a:rPr lang="en-US" sz="3200" b="1">
                <a:solidFill>
                  <a:srgbClr val="0070C0"/>
                </a:solidFill>
              </a:rPr>
              <a:t>0</a:t>
            </a:r>
            <a:endParaRPr lang="en-US" sz="3200" b="1">
              <a:solidFill>
                <a:srgbClr val="0070C0"/>
              </a:solidFill>
            </a:endParaRPr>
          </a:p>
        </p:txBody>
      </p:sp>
      <p:sp>
        <p:nvSpPr>
          <p:cNvPr id="17" name="Text Box 16"/>
          <p:cNvSpPr txBox="1"/>
          <p:nvPr/>
        </p:nvSpPr>
        <p:spPr>
          <a:xfrm>
            <a:off x="8317865" y="5208905"/>
            <a:ext cx="715645" cy="645160"/>
          </a:xfrm>
          <a:prstGeom prst="rect">
            <a:avLst/>
          </a:prstGeom>
          <a:noFill/>
        </p:spPr>
        <p:txBody>
          <a:bodyPr wrap="square" rtlCol="0">
            <a:spAutoFit/>
          </a:bodyPr>
          <a:p>
            <a:r>
              <a:rPr lang="en-US" sz="3600" b="1">
                <a:solidFill>
                  <a:srgbClr val="0070C0"/>
                </a:solidFill>
                <a:sym typeface="+mn-ea"/>
              </a:rPr>
              <a:t>8</a:t>
            </a:r>
            <a:endParaRPr lang="en-US" sz="3600" b="1">
              <a:solidFill>
                <a:srgbClr val="0070C0"/>
              </a:solidFill>
              <a:sym typeface="+mn-ea"/>
            </a:endParaRPr>
          </a:p>
        </p:txBody>
      </p:sp>
      <p:sp>
        <p:nvSpPr>
          <p:cNvPr id="18" name="Oval 17"/>
          <p:cNvSpPr/>
          <p:nvPr/>
        </p:nvSpPr>
        <p:spPr>
          <a:xfrm>
            <a:off x="10122535" y="1655445"/>
            <a:ext cx="875030" cy="8299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2</a:t>
            </a:r>
            <a:endParaRPr lang="en-US" sz="3600" b="1"/>
          </a:p>
        </p:txBody>
      </p:sp>
      <p:cxnSp>
        <p:nvCxnSpPr>
          <p:cNvPr id="27" name="Straight Connector 26"/>
          <p:cNvCxnSpPr>
            <a:stCxn id="9" idx="6"/>
            <a:endCxn id="18" idx="2"/>
          </p:cNvCxnSpPr>
          <p:nvPr/>
        </p:nvCxnSpPr>
        <p:spPr>
          <a:xfrm>
            <a:off x="9033510" y="2070735"/>
            <a:ext cx="108902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8317865" y="1209675"/>
            <a:ext cx="687070" cy="521970"/>
          </a:xfrm>
          <a:prstGeom prst="rect">
            <a:avLst/>
          </a:prstGeom>
          <a:noFill/>
        </p:spPr>
        <p:txBody>
          <a:bodyPr wrap="square" rtlCol="0">
            <a:spAutoFit/>
          </a:bodyPr>
          <a:p>
            <a:r>
              <a:rPr lang="en-US" sz="2800" b="1">
                <a:solidFill>
                  <a:srgbClr val="0070C0"/>
                </a:solidFill>
              </a:rPr>
              <a:t>4</a:t>
            </a:r>
            <a:endParaRPr lang="en-US" sz="2800" b="1">
              <a:solidFill>
                <a:srgbClr val="0070C0"/>
              </a:solidFill>
            </a:endParaRPr>
          </a:p>
        </p:txBody>
      </p:sp>
      <p:sp>
        <p:nvSpPr>
          <p:cNvPr id="31" name="Text Box 30"/>
          <p:cNvSpPr txBox="1"/>
          <p:nvPr/>
        </p:nvSpPr>
        <p:spPr>
          <a:xfrm>
            <a:off x="10122535" y="1148080"/>
            <a:ext cx="1063625" cy="583565"/>
          </a:xfrm>
          <a:prstGeom prst="rect">
            <a:avLst/>
          </a:prstGeom>
          <a:noFill/>
        </p:spPr>
        <p:txBody>
          <a:bodyPr wrap="square" rtlCol="0">
            <a:spAutoFit/>
          </a:bodyPr>
          <a:p>
            <a:r>
              <a:rPr lang="en-US" sz="3200" b="1">
                <a:solidFill>
                  <a:srgbClr val="0070C0"/>
                </a:solidFill>
                <a:sym typeface="+mn-ea"/>
              </a:rPr>
              <a:t>12</a:t>
            </a:r>
            <a:endParaRPr lang="en-US" sz="3200" b="1">
              <a:solidFill>
                <a:srgbClr val="0070C0"/>
              </a:solidFill>
              <a:sym typeface="+mn-ea"/>
            </a:endParaRPr>
          </a:p>
        </p:txBody>
      </p:sp>
      <p:sp>
        <p:nvSpPr>
          <p:cNvPr id="32" name="Oval 31"/>
          <p:cNvSpPr/>
          <p:nvPr/>
        </p:nvSpPr>
        <p:spPr>
          <a:xfrm>
            <a:off x="10122535" y="4464050"/>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6</a:t>
            </a:r>
            <a:endParaRPr lang="en-US" sz="3600" b="1"/>
          </a:p>
        </p:txBody>
      </p:sp>
      <p:sp>
        <p:nvSpPr>
          <p:cNvPr id="33" name="Oval 32"/>
          <p:cNvSpPr/>
          <p:nvPr/>
        </p:nvSpPr>
        <p:spPr>
          <a:xfrm>
            <a:off x="10122535" y="3025140"/>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8</a:t>
            </a:r>
            <a:endParaRPr lang="en-US" sz="3600" b="1"/>
          </a:p>
        </p:txBody>
      </p:sp>
      <p:cxnSp>
        <p:nvCxnSpPr>
          <p:cNvPr id="53" name="Straight Connector 52"/>
          <p:cNvCxnSpPr>
            <a:stCxn id="10" idx="6"/>
            <a:endCxn id="32" idx="2"/>
          </p:cNvCxnSpPr>
          <p:nvPr/>
        </p:nvCxnSpPr>
        <p:spPr>
          <a:xfrm flipV="1">
            <a:off x="9033510" y="4879340"/>
            <a:ext cx="1089025" cy="146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 Box 83"/>
          <p:cNvSpPr txBox="1"/>
          <p:nvPr/>
        </p:nvSpPr>
        <p:spPr>
          <a:xfrm>
            <a:off x="10309860" y="5196205"/>
            <a:ext cx="499745" cy="645160"/>
          </a:xfrm>
          <a:prstGeom prst="rect">
            <a:avLst/>
          </a:prstGeom>
          <a:noFill/>
        </p:spPr>
        <p:txBody>
          <a:bodyPr wrap="square" rtlCol="0">
            <a:spAutoFit/>
          </a:bodyPr>
          <a:p>
            <a:r>
              <a:rPr lang="en-US" sz="3600" b="1">
                <a:solidFill>
                  <a:srgbClr val="0070C0"/>
                </a:solidFill>
                <a:sym typeface="+mn-ea"/>
              </a:rPr>
              <a:t>9</a:t>
            </a:r>
            <a:endParaRPr lang="en-US" sz="1600" b="1">
              <a:solidFill>
                <a:srgbClr val="0070C0"/>
              </a:solidFill>
              <a:sym typeface="+mn-ea"/>
            </a:endParaRPr>
          </a:p>
        </p:txBody>
      </p:sp>
      <p:sp>
        <p:nvSpPr>
          <p:cNvPr id="86" name="Text Box 85"/>
          <p:cNvSpPr txBox="1"/>
          <p:nvPr/>
        </p:nvSpPr>
        <p:spPr>
          <a:xfrm>
            <a:off x="10175875" y="2615565"/>
            <a:ext cx="831850" cy="521970"/>
          </a:xfrm>
          <a:prstGeom prst="rect">
            <a:avLst/>
          </a:prstGeom>
          <a:noFill/>
        </p:spPr>
        <p:txBody>
          <a:bodyPr wrap="square" rtlCol="0">
            <a:spAutoFit/>
          </a:bodyPr>
          <a:p>
            <a:r>
              <a:rPr lang="en-US" sz="2800" b="1">
                <a:solidFill>
                  <a:srgbClr val="0070C0"/>
                </a:solidFill>
                <a:sym typeface="+mn-ea"/>
              </a:rPr>
              <a:t>15</a:t>
            </a:r>
            <a:endParaRPr lang="en-US" sz="2800" b="1">
              <a:solidFill>
                <a:srgbClr val="0070C0"/>
              </a:solidFill>
              <a:sym typeface="+mn-ea"/>
            </a:endParaRPr>
          </a:p>
        </p:txBody>
      </p:sp>
      <p:cxnSp>
        <p:nvCxnSpPr>
          <p:cNvPr id="34" name="Straight Connector 33"/>
          <p:cNvCxnSpPr>
            <a:stCxn id="10" idx="7"/>
            <a:endCxn id="33" idx="3"/>
          </p:cNvCxnSpPr>
          <p:nvPr/>
        </p:nvCxnSpPr>
        <p:spPr>
          <a:xfrm flipV="1">
            <a:off x="8905240" y="3733800"/>
            <a:ext cx="1345565" cy="8661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5437505" y="3333750"/>
            <a:ext cx="894715" cy="389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4" name="Text Box 43"/>
          <p:cNvSpPr txBox="1"/>
          <p:nvPr/>
        </p:nvSpPr>
        <p:spPr>
          <a:xfrm>
            <a:off x="4476750" y="2552065"/>
            <a:ext cx="461645" cy="521970"/>
          </a:xfrm>
          <a:prstGeom prst="rect">
            <a:avLst/>
          </a:prstGeom>
          <a:noFill/>
        </p:spPr>
        <p:txBody>
          <a:bodyPr wrap="square" rtlCol="0">
            <a:spAutoFit/>
          </a:bodyPr>
          <a:p>
            <a:r>
              <a:rPr lang="en-US" sz="2800" b="1">
                <a:solidFill>
                  <a:srgbClr val="0070C0"/>
                </a:solidFill>
                <a:sym typeface="+mn-ea"/>
              </a:rPr>
              <a:t>∞</a:t>
            </a:r>
            <a:endParaRPr lang="en-US" sz="2800" b="1">
              <a:solidFill>
                <a:srgbClr val="0070C0"/>
              </a:solidFill>
              <a:sym typeface="+mn-ea"/>
            </a:endParaRPr>
          </a:p>
        </p:txBody>
      </p:sp>
      <p:sp>
        <p:nvSpPr>
          <p:cNvPr id="45" name="Text Box 44"/>
          <p:cNvSpPr txBox="1"/>
          <p:nvPr/>
        </p:nvSpPr>
        <p:spPr>
          <a:xfrm>
            <a:off x="1341755" y="840105"/>
            <a:ext cx="6202680" cy="460375"/>
          </a:xfrm>
          <a:prstGeom prst="rect">
            <a:avLst/>
          </a:prstGeom>
          <a:noFill/>
        </p:spPr>
        <p:txBody>
          <a:bodyPr wrap="square" rtlCol="0">
            <a:sp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So Now Minimum Distance is 8 (Node 7)</a:t>
            </a:r>
            <a:endParaRPr lang="en-US" sz="2400" b="1">
              <a:latin typeface="Times New Roman" panose="02020603050405020304" charset="0"/>
              <a:cs typeface="Times New Roman" panose="02020603050405020304" charset="0"/>
            </a:endParaRPr>
          </a:p>
        </p:txBody>
      </p:sp>
      <p:sp>
        <p:nvSpPr>
          <p:cNvPr id="46" name="Oval 45"/>
          <p:cNvSpPr/>
          <p:nvPr/>
        </p:nvSpPr>
        <p:spPr>
          <a:xfrm>
            <a:off x="4250055" y="4366260"/>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6</a:t>
            </a:r>
            <a:endParaRPr lang="en-US" sz="3600" b="1"/>
          </a:p>
        </p:txBody>
      </p:sp>
      <p:sp>
        <p:nvSpPr>
          <p:cNvPr id="47" name="Oval 46"/>
          <p:cNvSpPr/>
          <p:nvPr/>
        </p:nvSpPr>
        <p:spPr>
          <a:xfrm>
            <a:off x="4263390" y="2903855"/>
            <a:ext cx="875030" cy="829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t>8</a:t>
            </a:r>
            <a:endParaRPr lang="en-US" sz="3600" b="1"/>
          </a:p>
        </p:txBody>
      </p:sp>
      <p:cxnSp>
        <p:nvCxnSpPr>
          <p:cNvPr id="48" name="Straight Connector 47"/>
          <p:cNvCxnSpPr>
            <a:endCxn id="46" idx="2"/>
          </p:cNvCxnSpPr>
          <p:nvPr/>
        </p:nvCxnSpPr>
        <p:spPr>
          <a:xfrm flipV="1">
            <a:off x="3394710" y="4781550"/>
            <a:ext cx="855345" cy="12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3485515" y="4725035"/>
            <a:ext cx="673100" cy="583565"/>
          </a:xfrm>
          <a:prstGeom prst="rect">
            <a:avLst/>
          </a:prstGeom>
          <a:noFill/>
        </p:spPr>
        <p:txBody>
          <a:bodyPr wrap="square" rtlCol="0">
            <a:spAutoFit/>
          </a:bodyPr>
          <a:p>
            <a:r>
              <a:rPr lang="en-US" sz="3200" b="1"/>
              <a:t>1</a:t>
            </a:r>
            <a:endParaRPr lang="en-US" sz="3200" b="1"/>
          </a:p>
        </p:txBody>
      </p:sp>
      <p:sp>
        <p:nvSpPr>
          <p:cNvPr id="50" name="Text Box 49"/>
          <p:cNvSpPr txBox="1"/>
          <p:nvPr/>
        </p:nvSpPr>
        <p:spPr>
          <a:xfrm>
            <a:off x="4391660" y="5049520"/>
            <a:ext cx="631825" cy="645160"/>
          </a:xfrm>
          <a:prstGeom prst="rect">
            <a:avLst/>
          </a:prstGeom>
          <a:noFill/>
        </p:spPr>
        <p:txBody>
          <a:bodyPr wrap="square" rtlCol="0">
            <a:spAutoFit/>
          </a:bodyPr>
          <a:p>
            <a:r>
              <a:rPr lang="en-US" sz="3600" b="1">
                <a:solidFill>
                  <a:srgbClr val="0070C0"/>
                </a:solidFill>
                <a:sym typeface="+mn-ea"/>
              </a:rPr>
              <a:t>∞</a:t>
            </a:r>
            <a:endParaRPr lang="en-US" sz="1600" b="1">
              <a:solidFill>
                <a:srgbClr val="0070C0"/>
              </a:solidFill>
              <a:sym typeface="+mn-ea"/>
            </a:endParaRPr>
          </a:p>
        </p:txBody>
      </p:sp>
      <p:cxnSp>
        <p:nvCxnSpPr>
          <p:cNvPr id="51" name="Straight Connector 50"/>
          <p:cNvCxnSpPr>
            <a:endCxn id="47" idx="3"/>
          </p:cNvCxnSpPr>
          <p:nvPr/>
        </p:nvCxnSpPr>
        <p:spPr>
          <a:xfrm flipV="1">
            <a:off x="3266440" y="3612515"/>
            <a:ext cx="1125220" cy="8870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2" name="Text Box 51"/>
          <p:cNvSpPr txBox="1"/>
          <p:nvPr/>
        </p:nvSpPr>
        <p:spPr>
          <a:xfrm>
            <a:off x="3520440" y="3591560"/>
            <a:ext cx="644525" cy="645160"/>
          </a:xfrm>
          <a:prstGeom prst="rect">
            <a:avLst/>
          </a:prstGeom>
          <a:noFill/>
        </p:spPr>
        <p:txBody>
          <a:bodyPr wrap="square" rtlCol="0">
            <a:spAutoFit/>
          </a:bodyPr>
          <a:p>
            <a:r>
              <a:rPr lang="en-US" sz="3600" b="1">
                <a:solidFill>
                  <a:schemeClr val="tx1"/>
                </a:solidFill>
                <a:sym typeface="+mn-ea"/>
              </a:rPr>
              <a:t>7</a:t>
            </a:r>
            <a:endParaRPr lang="en-US" sz="3600" b="1">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par>
                                <p:cTn id="35" presetID="16" presetClass="entr" presetSubtype="21"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inVertical)">
                                      <p:cBhvr>
                                        <p:cTn id="37" dur="500"/>
                                        <p:tgtEl>
                                          <p:spTgt spid="2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inVertical)">
                                      <p:cBhvr>
                                        <p:cTn id="40" dur="500"/>
                                        <p:tgtEl>
                                          <p:spTgt spid="2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inVertical)">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heel(1)">
                                      <p:cBhvr>
                                        <p:cTn id="48" dur="2000"/>
                                        <p:tgtEl>
                                          <p:spTgt spid="46"/>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heel(1)">
                                      <p:cBhvr>
                                        <p:cTn id="51" dur="2000"/>
                                        <p:tgtEl>
                                          <p:spTgt spid="47"/>
                                        </p:tgtEl>
                                      </p:cBhvr>
                                    </p:animEffect>
                                  </p:childTnLst>
                                </p:cTn>
                              </p:par>
                              <p:par>
                                <p:cTn id="52" presetID="21" presetClass="entr" presetSubtype="1" fill="hold"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heel(1)">
                                      <p:cBhvr>
                                        <p:cTn id="54" dur="2000"/>
                                        <p:tgtEl>
                                          <p:spTgt spid="48"/>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heel(1)">
                                      <p:cBhvr>
                                        <p:cTn id="57" dur="2000"/>
                                        <p:tgtEl>
                                          <p:spTgt spid="49"/>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heel(1)">
                                      <p:cBhvr>
                                        <p:cTn id="60" dur="2000"/>
                                        <p:tgtEl>
                                          <p:spTgt spid="50"/>
                                        </p:tgtEl>
                                      </p:cBhvr>
                                    </p:animEffect>
                                  </p:childTnLst>
                                </p:cTn>
                              </p:par>
                              <p:par>
                                <p:cTn id="61" presetID="21" presetClass="entr" presetSubtype="1"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wheel(1)">
                                      <p:cBhvr>
                                        <p:cTn id="63" dur="2000"/>
                                        <p:tgtEl>
                                          <p:spTgt spid="51"/>
                                        </p:tgtEl>
                                      </p:cBhvr>
                                    </p:animEffect>
                                  </p:childTnLst>
                                </p:cTn>
                              </p:par>
                              <p:par>
                                <p:cTn id="64" presetID="21" presetClass="entr" presetSubtype="1"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heel(1)">
                                      <p:cBhvr>
                                        <p:cTn id="66" dur="2000"/>
                                        <p:tgtEl>
                                          <p:spTgt spid="52"/>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heel(1)">
                                      <p:cBhvr>
                                        <p:cTn id="69" dur="20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 calcmode="lin" valueType="num">
                                      <p:cBhvr additive="base">
                                        <p:cTn id="80" dur="500" fill="hold"/>
                                        <p:tgtEl>
                                          <p:spTgt spid="9"/>
                                        </p:tgtEl>
                                        <p:attrNameLst>
                                          <p:attrName>ppt_x</p:attrName>
                                        </p:attrNameLst>
                                      </p:cBhvr>
                                      <p:tavLst>
                                        <p:tav tm="0">
                                          <p:val>
                                            <p:strVal val="#ppt_x"/>
                                          </p:val>
                                        </p:tav>
                                        <p:tav tm="100000">
                                          <p:val>
                                            <p:strVal val="#ppt_x"/>
                                          </p:val>
                                        </p:tav>
                                      </p:tavLst>
                                    </p:anim>
                                    <p:anim calcmode="lin" valueType="num">
                                      <p:cBhvr additive="base">
                                        <p:cTn id="81" dur="500" fill="hold"/>
                                        <p:tgtEl>
                                          <p:spTgt spid="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 calcmode="lin" valueType="num">
                                      <p:cBhvr additive="base">
                                        <p:cTn id="84" dur="500" fill="hold"/>
                                        <p:tgtEl>
                                          <p:spTgt spid="10"/>
                                        </p:tgtEl>
                                        <p:attrNameLst>
                                          <p:attrName>ppt_x</p:attrName>
                                        </p:attrNameLst>
                                      </p:cBhvr>
                                      <p:tavLst>
                                        <p:tav tm="0">
                                          <p:val>
                                            <p:strVal val="#ppt_x"/>
                                          </p:val>
                                        </p:tav>
                                        <p:tav tm="100000">
                                          <p:val>
                                            <p:strVal val="#ppt_x"/>
                                          </p:val>
                                        </p:tav>
                                      </p:tavLst>
                                    </p:anim>
                                    <p:anim calcmode="lin" valueType="num">
                                      <p:cBhvr additive="base">
                                        <p:cTn id="85" dur="500" fill="hold"/>
                                        <p:tgtEl>
                                          <p:spTgt spid="10"/>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 calcmode="lin" valueType="num">
                                      <p:cBhvr additive="base">
                                        <p:cTn id="88" dur="500" fill="hold"/>
                                        <p:tgtEl>
                                          <p:spTgt spid="11"/>
                                        </p:tgtEl>
                                        <p:attrNameLst>
                                          <p:attrName>ppt_x</p:attrName>
                                        </p:attrNameLst>
                                      </p:cBhvr>
                                      <p:tavLst>
                                        <p:tav tm="0">
                                          <p:val>
                                            <p:strVal val="#ppt_x"/>
                                          </p:val>
                                        </p:tav>
                                        <p:tav tm="100000">
                                          <p:val>
                                            <p:strVal val="#ppt_x"/>
                                          </p:val>
                                        </p:tav>
                                      </p:tavLst>
                                    </p:anim>
                                    <p:anim calcmode="lin" valueType="num">
                                      <p:cBhvr additive="base">
                                        <p:cTn id="89" dur="500" fill="hold"/>
                                        <p:tgtEl>
                                          <p:spTgt spid="11"/>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 calcmode="lin" valueType="num">
                                      <p:cBhvr additive="base">
                                        <p:cTn id="92" dur="500" fill="hold"/>
                                        <p:tgtEl>
                                          <p:spTgt spid="12"/>
                                        </p:tgtEl>
                                        <p:attrNameLst>
                                          <p:attrName>ppt_x</p:attrName>
                                        </p:attrNameLst>
                                      </p:cBhvr>
                                      <p:tavLst>
                                        <p:tav tm="0">
                                          <p:val>
                                            <p:strVal val="#ppt_x"/>
                                          </p:val>
                                        </p:tav>
                                        <p:tav tm="100000">
                                          <p:val>
                                            <p:strVal val="#ppt_x"/>
                                          </p:val>
                                        </p:tav>
                                      </p:tavLst>
                                    </p:anim>
                                    <p:anim calcmode="lin" valueType="num">
                                      <p:cBhvr additive="base">
                                        <p:cTn id="93" dur="500" fill="hold"/>
                                        <p:tgtEl>
                                          <p:spTgt spid="12"/>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13"/>
                                        </p:tgtEl>
                                        <p:attrNameLst>
                                          <p:attrName>style.visibility</p:attrName>
                                        </p:attrNameLst>
                                      </p:cBhvr>
                                      <p:to>
                                        <p:strVal val="visible"/>
                                      </p:to>
                                    </p:set>
                                    <p:anim calcmode="lin" valueType="num">
                                      <p:cBhvr additive="base">
                                        <p:cTn id="96" dur="500" fill="hold"/>
                                        <p:tgtEl>
                                          <p:spTgt spid="13"/>
                                        </p:tgtEl>
                                        <p:attrNameLst>
                                          <p:attrName>ppt_x</p:attrName>
                                        </p:attrNameLst>
                                      </p:cBhvr>
                                      <p:tavLst>
                                        <p:tav tm="0">
                                          <p:val>
                                            <p:strVal val="#ppt_x"/>
                                          </p:val>
                                        </p:tav>
                                        <p:tav tm="100000">
                                          <p:val>
                                            <p:strVal val="#ppt_x"/>
                                          </p:val>
                                        </p:tav>
                                      </p:tavLst>
                                    </p:anim>
                                    <p:anim calcmode="lin" valueType="num">
                                      <p:cBhvr additive="base">
                                        <p:cTn id="97" dur="500" fill="hold"/>
                                        <p:tgtEl>
                                          <p:spTgt spid="1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16"/>
                                        </p:tgtEl>
                                        <p:attrNameLst>
                                          <p:attrName>style.visibility</p:attrName>
                                        </p:attrNameLst>
                                      </p:cBhvr>
                                      <p:to>
                                        <p:strVal val="visible"/>
                                      </p:to>
                                    </p:set>
                                    <p:anim calcmode="lin" valueType="num">
                                      <p:cBhvr additive="base">
                                        <p:cTn id="100" dur="500" fill="hold"/>
                                        <p:tgtEl>
                                          <p:spTgt spid="16"/>
                                        </p:tgtEl>
                                        <p:attrNameLst>
                                          <p:attrName>ppt_x</p:attrName>
                                        </p:attrNameLst>
                                      </p:cBhvr>
                                      <p:tavLst>
                                        <p:tav tm="0">
                                          <p:val>
                                            <p:strVal val="#ppt_x"/>
                                          </p:val>
                                        </p:tav>
                                        <p:tav tm="100000">
                                          <p:val>
                                            <p:strVal val="#ppt_x"/>
                                          </p:val>
                                        </p:tav>
                                      </p:tavLst>
                                    </p:anim>
                                    <p:anim calcmode="lin" valueType="num">
                                      <p:cBhvr additive="base">
                                        <p:cTn id="101" dur="500" fill="hold"/>
                                        <p:tgtEl>
                                          <p:spTgt spid="16"/>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 calcmode="lin" valueType="num">
                                      <p:cBhvr additive="base">
                                        <p:cTn id="104" dur="500" fill="hold"/>
                                        <p:tgtEl>
                                          <p:spTgt spid="17"/>
                                        </p:tgtEl>
                                        <p:attrNameLst>
                                          <p:attrName>ppt_x</p:attrName>
                                        </p:attrNameLst>
                                      </p:cBhvr>
                                      <p:tavLst>
                                        <p:tav tm="0">
                                          <p:val>
                                            <p:strVal val="#ppt_x"/>
                                          </p:val>
                                        </p:tav>
                                        <p:tav tm="100000">
                                          <p:val>
                                            <p:strVal val="#ppt_x"/>
                                          </p:val>
                                        </p:tav>
                                      </p:tavLst>
                                    </p:anim>
                                    <p:anim calcmode="lin" valueType="num">
                                      <p:cBhvr additive="base">
                                        <p:cTn id="105" dur="500" fill="hold"/>
                                        <p:tgtEl>
                                          <p:spTgt spid="17"/>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additive="base">
                                        <p:cTn id="108" dur="500" fill="hold"/>
                                        <p:tgtEl>
                                          <p:spTgt spid="18"/>
                                        </p:tgtEl>
                                        <p:attrNameLst>
                                          <p:attrName>ppt_x</p:attrName>
                                        </p:attrNameLst>
                                      </p:cBhvr>
                                      <p:tavLst>
                                        <p:tav tm="0">
                                          <p:val>
                                            <p:strVal val="#ppt_x"/>
                                          </p:val>
                                        </p:tav>
                                        <p:tav tm="100000">
                                          <p:val>
                                            <p:strVal val="#ppt_x"/>
                                          </p:val>
                                        </p:tav>
                                      </p:tavLst>
                                    </p:anim>
                                    <p:anim calcmode="lin" valueType="num">
                                      <p:cBhvr additive="base">
                                        <p:cTn id="109" dur="500" fill="hold"/>
                                        <p:tgtEl>
                                          <p:spTgt spid="18"/>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500" fill="hold"/>
                                        <p:tgtEl>
                                          <p:spTgt spid="27"/>
                                        </p:tgtEl>
                                        <p:attrNameLst>
                                          <p:attrName>ppt_x</p:attrName>
                                        </p:attrNameLst>
                                      </p:cBhvr>
                                      <p:tavLst>
                                        <p:tav tm="0">
                                          <p:val>
                                            <p:strVal val="#ppt_x"/>
                                          </p:val>
                                        </p:tav>
                                        <p:tav tm="100000">
                                          <p:val>
                                            <p:strVal val="#ppt_x"/>
                                          </p:val>
                                        </p:tav>
                                      </p:tavLst>
                                    </p:anim>
                                    <p:anim calcmode="lin" valueType="num">
                                      <p:cBhvr additive="base">
                                        <p:cTn id="113" dur="500" fill="hold"/>
                                        <p:tgtEl>
                                          <p:spTgt spid="2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500" fill="hold"/>
                                        <p:tgtEl>
                                          <p:spTgt spid="30"/>
                                        </p:tgtEl>
                                        <p:attrNameLst>
                                          <p:attrName>ppt_x</p:attrName>
                                        </p:attrNameLst>
                                      </p:cBhvr>
                                      <p:tavLst>
                                        <p:tav tm="0">
                                          <p:val>
                                            <p:strVal val="#ppt_x"/>
                                          </p:val>
                                        </p:tav>
                                        <p:tav tm="100000">
                                          <p:val>
                                            <p:strVal val="#ppt_x"/>
                                          </p:val>
                                        </p:tav>
                                      </p:tavLst>
                                    </p:anim>
                                    <p:anim calcmode="lin" valueType="num">
                                      <p:cBhvr additive="base">
                                        <p:cTn id="117" dur="500" fill="hold"/>
                                        <p:tgtEl>
                                          <p:spTgt spid="30"/>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31"/>
                                        </p:tgtEl>
                                        <p:attrNameLst>
                                          <p:attrName>style.visibility</p:attrName>
                                        </p:attrNameLst>
                                      </p:cBhvr>
                                      <p:to>
                                        <p:strVal val="visible"/>
                                      </p:to>
                                    </p:set>
                                    <p:anim calcmode="lin" valueType="num">
                                      <p:cBhvr additive="base">
                                        <p:cTn id="120" dur="500" fill="hold"/>
                                        <p:tgtEl>
                                          <p:spTgt spid="31"/>
                                        </p:tgtEl>
                                        <p:attrNameLst>
                                          <p:attrName>ppt_x</p:attrName>
                                        </p:attrNameLst>
                                      </p:cBhvr>
                                      <p:tavLst>
                                        <p:tav tm="0">
                                          <p:val>
                                            <p:strVal val="#ppt_x"/>
                                          </p:val>
                                        </p:tav>
                                        <p:tav tm="100000">
                                          <p:val>
                                            <p:strVal val="#ppt_x"/>
                                          </p:val>
                                        </p:tav>
                                      </p:tavLst>
                                    </p:anim>
                                    <p:anim calcmode="lin" valueType="num">
                                      <p:cBhvr additive="base">
                                        <p:cTn id="121" dur="500" fill="hold"/>
                                        <p:tgtEl>
                                          <p:spTgt spid="31"/>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additive="base">
                                        <p:cTn id="124" dur="500" fill="hold"/>
                                        <p:tgtEl>
                                          <p:spTgt spid="32"/>
                                        </p:tgtEl>
                                        <p:attrNameLst>
                                          <p:attrName>ppt_x</p:attrName>
                                        </p:attrNameLst>
                                      </p:cBhvr>
                                      <p:tavLst>
                                        <p:tav tm="0">
                                          <p:val>
                                            <p:strVal val="#ppt_x"/>
                                          </p:val>
                                        </p:tav>
                                        <p:tav tm="100000">
                                          <p:val>
                                            <p:strVal val="#ppt_x"/>
                                          </p:val>
                                        </p:tav>
                                      </p:tavLst>
                                    </p:anim>
                                    <p:anim calcmode="lin" valueType="num">
                                      <p:cBhvr additive="base">
                                        <p:cTn id="125" dur="500" fill="hold"/>
                                        <p:tgtEl>
                                          <p:spTgt spid="32"/>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anim calcmode="lin" valueType="num">
                                      <p:cBhvr additive="base">
                                        <p:cTn id="128" dur="500" fill="hold"/>
                                        <p:tgtEl>
                                          <p:spTgt spid="33"/>
                                        </p:tgtEl>
                                        <p:attrNameLst>
                                          <p:attrName>ppt_x</p:attrName>
                                        </p:attrNameLst>
                                      </p:cBhvr>
                                      <p:tavLst>
                                        <p:tav tm="0">
                                          <p:val>
                                            <p:strVal val="#ppt_x"/>
                                          </p:val>
                                        </p:tav>
                                        <p:tav tm="100000">
                                          <p:val>
                                            <p:strVal val="#ppt_x"/>
                                          </p:val>
                                        </p:tav>
                                      </p:tavLst>
                                    </p:anim>
                                    <p:anim calcmode="lin" valueType="num">
                                      <p:cBhvr additive="base">
                                        <p:cTn id="129" dur="500" fill="hold"/>
                                        <p:tgtEl>
                                          <p:spTgt spid="33"/>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53"/>
                                        </p:tgtEl>
                                        <p:attrNameLst>
                                          <p:attrName>style.visibility</p:attrName>
                                        </p:attrNameLst>
                                      </p:cBhvr>
                                      <p:to>
                                        <p:strVal val="visible"/>
                                      </p:to>
                                    </p:set>
                                    <p:anim calcmode="lin" valueType="num">
                                      <p:cBhvr additive="base">
                                        <p:cTn id="132" dur="500" fill="hold"/>
                                        <p:tgtEl>
                                          <p:spTgt spid="53"/>
                                        </p:tgtEl>
                                        <p:attrNameLst>
                                          <p:attrName>ppt_x</p:attrName>
                                        </p:attrNameLst>
                                      </p:cBhvr>
                                      <p:tavLst>
                                        <p:tav tm="0">
                                          <p:val>
                                            <p:strVal val="#ppt_x"/>
                                          </p:val>
                                        </p:tav>
                                        <p:tav tm="100000">
                                          <p:val>
                                            <p:strVal val="#ppt_x"/>
                                          </p:val>
                                        </p:tav>
                                      </p:tavLst>
                                    </p:anim>
                                    <p:anim calcmode="lin" valueType="num">
                                      <p:cBhvr additive="base">
                                        <p:cTn id="133" dur="500" fill="hold"/>
                                        <p:tgtEl>
                                          <p:spTgt spid="53"/>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84"/>
                                        </p:tgtEl>
                                        <p:attrNameLst>
                                          <p:attrName>style.visibility</p:attrName>
                                        </p:attrNameLst>
                                      </p:cBhvr>
                                      <p:to>
                                        <p:strVal val="visible"/>
                                      </p:to>
                                    </p:set>
                                    <p:anim calcmode="lin" valueType="num">
                                      <p:cBhvr additive="base">
                                        <p:cTn id="136" dur="500" fill="hold"/>
                                        <p:tgtEl>
                                          <p:spTgt spid="84"/>
                                        </p:tgtEl>
                                        <p:attrNameLst>
                                          <p:attrName>ppt_x</p:attrName>
                                        </p:attrNameLst>
                                      </p:cBhvr>
                                      <p:tavLst>
                                        <p:tav tm="0">
                                          <p:val>
                                            <p:strVal val="#ppt_x"/>
                                          </p:val>
                                        </p:tav>
                                        <p:tav tm="100000">
                                          <p:val>
                                            <p:strVal val="#ppt_x"/>
                                          </p:val>
                                        </p:tav>
                                      </p:tavLst>
                                    </p:anim>
                                    <p:anim calcmode="lin" valueType="num">
                                      <p:cBhvr additive="base">
                                        <p:cTn id="137" dur="500" fill="hold"/>
                                        <p:tgtEl>
                                          <p:spTgt spid="84"/>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86"/>
                                        </p:tgtEl>
                                        <p:attrNameLst>
                                          <p:attrName>style.visibility</p:attrName>
                                        </p:attrNameLst>
                                      </p:cBhvr>
                                      <p:to>
                                        <p:strVal val="visible"/>
                                      </p:to>
                                    </p:set>
                                    <p:anim calcmode="lin" valueType="num">
                                      <p:cBhvr additive="base">
                                        <p:cTn id="140" dur="500" fill="hold"/>
                                        <p:tgtEl>
                                          <p:spTgt spid="86"/>
                                        </p:tgtEl>
                                        <p:attrNameLst>
                                          <p:attrName>ppt_x</p:attrName>
                                        </p:attrNameLst>
                                      </p:cBhvr>
                                      <p:tavLst>
                                        <p:tav tm="0">
                                          <p:val>
                                            <p:strVal val="#ppt_x"/>
                                          </p:val>
                                        </p:tav>
                                        <p:tav tm="100000">
                                          <p:val>
                                            <p:strVal val="#ppt_x"/>
                                          </p:val>
                                        </p:tav>
                                      </p:tavLst>
                                    </p:anim>
                                    <p:anim calcmode="lin" valueType="num">
                                      <p:cBhvr additive="base">
                                        <p:cTn id="141" dur="500" fill="hold"/>
                                        <p:tgtEl>
                                          <p:spTgt spid="86"/>
                                        </p:tgtEl>
                                        <p:attrNameLst>
                                          <p:attrName>ppt_y</p:attrName>
                                        </p:attrNameLst>
                                      </p:cBhvr>
                                      <p:tavLst>
                                        <p:tav tm="0">
                                          <p:val>
                                            <p:strVal val="1+#ppt_h/2"/>
                                          </p:val>
                                        </p:tav>
                                        <p:tav tm="100000">
                                          <p:val>
                                            <p:strVal val="#ppt_y"/>
                                          </p:val>
                                        </p:tav>
                                      </p:tavLst>
                                    </p:anim>
                                  </p:childTnLst>
                                </p:cTn>
                              </p:par>
                              <p:par>
                                <p:cTn id="142" presetID="2" presetClass="entr" presetSubtype="4" fill="hold" nodeType="withEffect">
                                  <p:stCondLst>
                                    <p:cond delay="0"/>
                                  </p:stCondLst>
                                  <p:childTnLst>
                                    <p:set>
                                      <p:cBhvr>
                                        <p:cTn id="143" dur="1" fill="hold">
                                          <p:stCondLst>
                                            <p:cond delay="0"/>
                                          </p:stCondLst>
                                        </p:cTn>
                                        <p:tgtEl>
                                          <p:spTgt spid="34"/>
                                        </p:tgtEl>
                                        <p:attrNameLst>
                                          <p:attrName>style.visibility</p:attrName>
                                        </p:attrNameLst>
                                      </p:cBhvr>
                                      <p:to>
                                        <p:strVal val="visible"/>
                                      </p:to>
                                    </p:set>
                                    <p:anim calcmode="lin" valueType="num">
                                      <p:cBhvr additive="base">
                                        <p:cTn id="144" dur="500" fill="hold"/>
                                        <p:tgtEl>
                                          <p:spTgt spid="34"/>
                                        </p:tgtEl>
                                        <p:attrNameLst>
                                          <p:attrName>ppt_x</p:attrName>
                                        </p:attrNameLst>
                                      </p:cBhvr>
                                      <p:tavLst>
                                        <p:tav tm="0">
                                          <p:val>
                                            <p:strVal val="#ppt_x"/>
                                          </p:val>
                                        </p:tav>
                                        <p:tav tm="100000">
                                          <p:val>
                                            <p:strVal val="#ppt_x"/>
                                          </p:val>
                                        </p:tav>
                                      </p:tavLst>
                                    </p:anim>
                                    <p:anim calcmode="lin" valueType="num">
                                      <p:cBhvr additive="base">
                                        <p:cTn id="14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 grpId="0" animBg="1"/>
      <p:bldP spid="5" grpId="0" animBg="1"/>
      <p:bldP spid="6" grpId="0" animBg="1"/>
      <p:bldP spid="21" grpId="0"/>
      <p:bldP spid="22" grpId="0"/>
      <p:bldP spid="23" grpId="0" animBg="1"/>
      <p:bldP spid="26" grpId="0"/>
      <p:bldP spid="28" grpId="0"/>
      <p:bldP spid="4" grpId="1" animBg="1"/>
      <p:bldP spid="5" grpId="1" animBg="1"/>
      <p:bldP spid="6" grpId="1" animBg="1"/>
      <p:bldP spid="21" grpId="1"/>
      <p:bldP spid="22" grpId="1"/>
      <p:bldP spid="23" grpId="1" animBg="1"/>
      <p:bldP spid="26" grpId="1"/>
      <p:bldP spid="28" grpId="1"/>
      <p:bldP spid="46" grpId="0" animBg="1"/>
      <p:bldP spid="47" grpId="0" animBg="1"/>
      <p:bldP spid="49" grpId="0"/>
      <p:bldP spid="50" grpId="0"/>
      <p:bldP spid="52" grpId="0"/>
      <p:bldP spid="44" grpId="0"/>
      <p:bldP spid="46" grpId="1" animBg="1"/>
      <p:bldP spid="47" grpId="1" animBg="1"/>
      <p:bldP spid="49" grpId="1"/>
      <p:bldP spid="50" grpId="1"/>
      <p:bldP spid="52" grpId="1"/>
      <p:bldP spid="44" grpId="1"/>
      <p:bldP spid="36" grpId="0" animBg="1"/>
      <p:bldP spid="36" grpId="1" animBg="1"/>
      <p:bldP spid="9" grpId="0" animBg="1"/>
      <p:bldP spid="10" grpId="0" animBg="1"/>
      <p:bldP spid="11" grpId="0" animBg="1"/>
      <p:bldP spid="16" grpId="0"/>
      <p:bldP spid="17" grpId="0"/>
      <p:bldP spid="18" grpId="0" animBg="1"/>
      <p:bldP spid="30" grpId="0"/>
      <p:bldP spid="31" grpId="0"/>
      <p:bldP spid="32" grpId="0" animBg="1"/>
      <p:bldP spid="33" grpId="0" animBg="1"/>
      <p:bldP spid="84" grpId="0"/>
      <p:bldP spid="86" grpId="0"/>
      <p:bldP spid="9" grpId="1" animBg="1"/>
      <p:bldP spid="10" grpId="1" animBg="1"/>
      <p:bldP spid="11" grpId="1" animBg="1"/>
      <p:bldP spid="16" grpId="1"/>
      <p:bldP spid="17" grpId="1"/>
      <p:bldP spid="18" grpId="1" animBg="1"/>
      <p:bldP spid="30" grpId="1"/>
      <p:bldP spid="31" grpId="1"/>
      <p:bldP spid="32" grpId="1" animBg="1"/>
      <p:bldP spid="33" grpId="1" animBg="1"/>
      <p:bldP spid="84" grpId="1"/>
      <p:bldP spid="86" grpId="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4517</Words>
  <Application>WPS Presentation</Application>
  <PresentationFormat>Widescreen</PresentationFormat>
  <Paragraphs>1032</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Arial</vt:lpstr>
      <vt:lpstr>Times New Roman</vt:lpstr>
      <vt:lpstr>Garamond</vt:lpstr>
      <vt:lpstr>Segoe Print</vt:lpstr>
      <vt:lpstr>Microsoft YaHei</vt:lpstr>
      <vt:lpstr>Arial Unicode MS</vt:lpstr>
      <vt:lpstr>Calibri</vt:lpstr>
      <vt:lpstr>Organic</vt:lpstr>
      <vt:lpstr>Shortest path using Dijkstra Algorithms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RECOVERY</dc:title>
  <dc:creator>Prabhakar Srivastava</dc:creator>
  <cp:lastModifiedBy>dell</cp:lastModifiedBy>
  <cp:revision>22</cp:revision>
  <dcterms:created xsi:type="dcterms:W3CDTF">2022-11-08T13:29:00Z</dcterms:created>
  <dcterms:modified xsi:type="dcterms:W3CDTF">2022-11-21T03:10:28Z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72FEAF6AC82648279BB7668918398933</vt:lpwstr>
  </property>
  <property fmtid="{D5CDD505-2E9C-101B-9397-08002B2CF9AE}" pid="3" name="KSOProductBuildVer">
    <vt:lpwstr>1033-11.2.0.11380</vt:lpwstr>
  </property>
</Properties>
</file>