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27575" y="1373059"/>
            <a:ext cx="3825875" cy="3738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3913" y="712025"/>
            <a:ext cx="6527800" cy="8941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35582"/>
            <a:ext cx="7910195" cy="3928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60156" y="989837"/>
            <a:ext cx="5737225" cy="140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44880" marR="5080" indent="-932815">
              <a:lnSpc>
                <a:spcPct val="151800"/>
              </a:lnSpc>
              <a:spcBef>
                <a:spcPts val="100"/>
              </a:spcBef>
            </a:pPr>
            <a:r>
              <a:rPr dirty="0" sz="2000" b="1">
                <a:latin typeface="Times New Roman"/>
                <a:cs typeface="Times New Roman"/>
              </a:rPr>
              <a:t>MULTI-MODAL</a:t>
            </a:r>
            <a:r>
              <a:rPr dirty="0" sz="2000" spc="-1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EMOTION</a:t>
            </a:r>
            <a:r>
              <a:rPr dirty="0" sz="2000" spc="-1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RECOGNITION</a:t>
            </a:r>
            <a:r>
              <a:rPr dirty="0" sz="2000" spc="-120" b="1">
                <a:latin typeface="Times New Roman"/>
                <a:cs typeface="Times New Roman"/>
              </a:rPr>
              <a:t> </a:t>
            </a:r>
            <a:r>
              <a:rPr dirty="0" sz="2000" spc="-50" b="1">
                <a:latin typeface="Times New Roman"/>
                <a:cs typeface="Times New Roman"/>
              </a:rPr>
              <a:t>FOR </a:t>
            </a:r>
            <a:r>
              <a:rPr dirty="0" sz="2000" b="1">
                <a:latin typeface="Times New Roman"/>
                <a:cs typeface="Times New Roman"/>
              </a:rPr>
              <a:t>PERSONALIZED MUSIC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THERAPY</a:t>
            </a:r>
            <a:endParaRPr sz="2000">
              <a:latin typeface="Times New Roman"/>
              <a:cs typeface="Times New Roman"/>
            </a:endParaRPr>
          </a:p>
          <a:p>
            <a:pPr marL="2766060">
              <a:lnSpc>
                <a:spcPct val="100000"/>
              </a:lnSpc>
              <a:spcBef>
                <a:spcPts val="895"/>
              </a:spcBef>
            </a:pPr>
            <a:r>
              <a:rPr dirty="0" sz="2200" spc="-25" b="1" i="1">
                <a:latin typeface="Times New Roman"/>
                <a:cs typeface="Times New Roman"/>
              </a:rPr>
              <a:t>By</a:t>
            </a:r>
            <a:endParaRPr sz="2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722170" y="2440723"/>
          <a:ext cx="5061585" cy="857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6105"/>
                <a:gridCol w="1858645"/>
              </a:tblGrid>
              <a:tr h="277495">
                <a:tc>
                  <a:txBody>
                    <a:bodyPr/>
                    <a:lstStyle/>
                    <a:p>
                      <a:pPr marL="31750">
                        <a:lnSpc>
                          <a:spcPts val="1964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MOHAMMED</a:t>
                      </a:r>
                      <a:r>
                        <a:rPr dirty="0" sz="1800" spc="-10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KIRMANI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ts val="1964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211061101276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02260">
                <a:tc>
                  <a:txBody>
                    <a:bodyPr/>
                    <a:lstStyle/>
                    <a:p>
                      <a:pPr marL="31750">
                        <a:lnSpc>
                          <a:spcPts val="215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VIGNESH</a:t>
                      </a:r>
                      <a:r>
                        <a:rPr dirty="0" sz="1800" spc="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 b="1">
                          <a:latin typeface="Times New Roman"/>
                          <a:cs typeface="Times New Roman"/>
                        </a:rPr>
                        <a:t>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ts val="2160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211061101611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77495">
                <a:tc>
                  <a:txBody>
                    <a:bodyPr/>
                    <a:lstStyle/>
                    <a:p>
                      <a:pPr marL="31750">
                        <a:lnSpc>
                          <a:spcPts val="2085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RAGHU</a:t>
                      </a:r>
                      <a:r>
                        <a:rPr dirty="0" sz="18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 b="1">
                          <a:latin typeface="Times New Roman"/>
                          <a:cs typeface="Times New Roman"/>
                        </a:rPr>
                        <a:t>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085"/>
                        </a:lnSpc>
                      </a:pPr>
                      <a:r>
                        <a:rPr dirty="0" sz="1800" spc="-10" b="1">
                          <a:latin typeface="Times New Roman"/>
                          <a:cs typeface="Times New Roman"/>
                        </a:rPr>
                        <a:t>211061101615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603628" y="3874134"/>
            <a:ext cx="5495290" cy="1835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200" b="1" i="1">
                <a:latin typeface="Times New Roman"/>
                <a:cs typeface="Times New Roman"/>
              </a:rPr>
              <a:t>Under</a:t>
            </a:r>
            <a:r>
              <a:rPr dirty="0" sz="2200" spc="-70" b="1" i="1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the</a:t>
            </a:r>
            <a:r>
              <a:rPr dirty="0" sz="2200" spc="-70" b="1" i="1">
                <a:latin typeface="Times New Roman"/>
                <a:cs typeface="Times New Roman"/>
              </a:rPr>
              <a:t> </a:t>
            </a:r>
            <a:r>
              <a:rPr dirty="0" sz="2200" b="1" i="1">
                <a:latin typeface="Times New Roman"/>
                <a:cs typeface="Times New Roman"/>
              </a:rPr>
              <a:t>supervision</a:t>
            </a:r>
            <a:r>
              <a:rPr dirty="0" sz="2200" spc="-65" b="1" i="1">
                <a:latin typeface="Times New Roman"/>
                <a:cs typeface="Times New Roman"/>
              </a:rPr>
              <a:t> </a:t>
            </a:r>
            <a:r>
              <a:rPr dirty="0" sz="2200" spc="-25" b="1" i="1">
                <a:latin typeface="Times New Roman"/>
                <a:cs typeface="Times New Roman"/>
              </a:rPr>
              <a:t>of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200" b="1">
                <a:latin typeface="Times New Roman"/>
                <a:cs typeface="Times New Roman"/>
              </a:rPr>
              <a:t>Mrs.</a:t>
            </a:r>
            <a:r>
              <a:rPr dirty="0" sz="2200" spc="-30" b="1">
                <a:latin typeface="Times New Roman"/>
                <a:cs typeface="Times New Roman"/>
              </a:rPr>
              <a:t> </a:t>
            </a:r>
            <a:r>
              <a:rPr dirty="0" sz="2200" spc="-90" b="1">
                <a:latin typeface="Times New Roman"/>
                <a:cs typeface="Times New Roman"/>
              </a:rPr>
              <a:t>P.</a:t>
            </a:r>
            <a:r>
              <a:rPr dirty="0" sz="2200" spc="-2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C.</a:t>
            </a:r>
            <a:r>
              <a:rPr dirty="0" sz="2200" spc="-135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AKHILA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200" b="1">
                <a:latin typeface="Times New Roman"/>
                <a:cs typeface="Times New Roman"/>
              </a:rPr>
              <a:t>Department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of</a:t>
            </a:r>
            <a:r>
              <a:rPr dirty="0" sz="2200" spc="-65" b="1">
                <a:latin typeface="Times New Roman"/>
                <a:cs typeface="Times New Roman"/>
              </a:rPr>
              <a:t> </a:t>
            </a:r>
            <a:r>
              <a:rPr dirty="0" sz="2200" spc="-25" b="1">
                <a:latin typeface="Times New Roman"/>
                <a:cs typeface="Times New Roman"/>
              </a:rPr>
              <a:t>CSE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2200" spc="-20" b="1">
                <a:latin typeface="Times New Roman"/>
                <a:cs typeface="Times New Roman"/>
              </a:rPr>
              <a:t>Dr.M.G.R.Educational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and</a:t>
            </a:r>
            <a:r>
              <a:rPr dirty="0" sz="2200" spc="-55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Times New Roman"/>
                <a:cs typeface="Times New Roman"/>
              </a:rPr>
              <a:t>Research</a:t>
            </a:r>
            <a:r>
              <a:rPr dirty="0" sz="2200" spc="-4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Times New Roman"/>
                <a:cs typeface="Times New Roman"/>
              </a:rPr>
              <a:t>Institute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191" y="197947"/>
            <a:ext cx="4578426" cy="73029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638133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380" rIns="0" bIns="0" rtlCol="0" vert="horz">
            <a:spAutoFit/>
          </a:bodyPr>
          <a:lstStyle/>
          <a:p>
            <a:pPr marL="329565">
              <a:lnSpc>
                <a:spcPct val="100000"/>
              </a:lnSpc>
              <a:spcBef>
                <a:spcPts val="105"/>
              </a:spcBef>
            </a:pPr>
            <a:r>
              <a:rPr dirty="0"/>
              <a:t>Formulation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Research</a:t>
            </a:r>
            <a:r>
              <a:rPr dirty="0" spc="-25"/>
              <a:t> </a:t>
            </a:r>
            <a:r>
              <a:rPr dirty="0" spc="-1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89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65309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61336" y="1665833"/>
            <a:ext cx="7937500" cy="4142104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lacks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adaptability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explores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multi-modal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(physiological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Times New Roman"/>
                <a:cs typeface="Times New Roman"/>
              </a:rPr>
              <a:t>behavioral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cues)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improve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 </a:t>
            </a:r>
            <a:r>
              <a:rPr dirty="0" sz="2000" spc="-10">
                <a:latin typeface="Times New Roman"/>
                <a:cs typeface="Times New Roman"/>
              </a:rPr>
              <a:t>therapy.</a:t>
            </a:r>
            <a:endParaRPr sz="2000">
              <a:latin typeface="Times New Roman"/>
              <a:cs typeface="Times New Roman"/>
            </a:endParaRPr>
          </a:p>
          <a:p>
            <a:pPr marL="355600" marR="188595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combining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diverse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assess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generate </a:t>
            </a:r>
            <a:r>
              <a:rPr dirty="0" sz="2000">
                <a:latin typeface="Times New Roman"/>
                <a:cs typeface="Times New Roman"/>
              </a:rPr>
              <a:t>adaptive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 </a:t>
            </a:r>
            <a:r>
              <a:rPr dirty="0" sz="2000" spc="-10">
                <a:latin typeface="Times New Roman"/>
                <a:cs typeface="Times New Roman"/>
              </a:rPr>
              <a:t>recommendations.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AI-driven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emotion-aware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music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dirty="0" sz="2000" spc="-10">
                <a:latin typeface="Times New Roman"/>
                <a:cs typeface="Times New Roman"/>
              </a:rPr>
              <a:t>therapy.</a:t>
            </a:r>
            <a:endParaRPr sz="2000">
              <a:latin typeface="Times New Roman"/>
              <a:cs typeface="Times New Roman"/>
            </a:endParaRPr>
          </a:p>
          <a:p>
            <a:pPr marL="355600" marR="182880" indent="-342900">
              <a:lnSpc>
                <a:spcPct val="15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aims to provide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mental health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interventions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transform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therapeutic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approaches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dynamic </a:t>
            </a:r>
            <a:r>
              <a:rPr dirty="0" sz="2000" spc="-10">
                <a:latin typeface="Times New Roman"/>
                <a:cs typeface="Times New Roman"/>
              </a:rPr>
              <a:t>solutions.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883" rIns="0" bIns="0" rtlCol="0" vert="horz">
            <a:spAutoFit/>
          </a:bodyPr>
          <a:lstStyle/>
          <a:p>
            <a:pPr marL="1744345">
              <a:lnSpc>
                <a:spcPct val="100000"/>
              </a:lnSpc>
              <a:spcBef>
                <a:spcPts val="105"/>
              </a:spcBef>
            </a:pPr>
            <a:r>
              <a:rPr dirty="0"/>
              <a:t>Existing</a:t>
            </a:r>
            <a:r>
              <a:rPr dirty="0" spc="-15"/>
              <a:t> </a:t>
            </a:r>
            <a:r>
              <a:rPr dirty="0" spc="-1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76200"/>
            <a:ext cx="4643501" cy="9144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624330"/>
            <a:ext cx="806005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Emotion</a:t>
            </a:r>
            <a:r>
              <a:rPr dirty="0" sz="2000" spc="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Recognition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Systems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Several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rely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2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2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single</a:t>
            </a:r>
            <a:r>
              <a:rPr dirty="0" sz="2000" spc="2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modality,</a:t>
            </a:r>
            <a:r>
              <a:rPr dirty="0" sz="2000" spc="2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254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54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expressions,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2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tone,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signals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skin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conductance).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like </a:t>
            </a:r>
            <a:r>
              <a:rPr dirty="0" sz="2000" b="1">
                <a:latin typeface="Times New Roman"/>
                <a:cs typeface="Times New Roman"/>
              </a:rPr>
              <a:t>Affectiva</a:t>
            </a:r>
            <a:r>
              <a:rPr dirty="0" sz="2000" spc="18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EmoReact</a:t>
            </a:r>
            <a:r>
              <a:rPr dirty="0" sz="2000" spc="200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1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detect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states,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struggle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accuracy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when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only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modality is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considered.</a:t>
            </a:r>
            <a:endParaRPr sz="2000">
              <a:latin typeface="Times New Roman"/>
              <a:cs typeface="Times New Roman"/>
            </a:endParaRPr>
          </a:p>
          <a:p>
            <a:pPr algn="just" marL="354965" marR="75565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Physiological</a:t>
            </a:r>
            <a:r>
              <a:rPr dirty="0" sz="2000" spc="3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4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Behavioral</a:t>
            </a:r>
            <a:r>
              <a:rPr dirty="0" sz="2000" spc="3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Data</a:t>
            </a:r>
            <a:r>
              <a:rPr dirty="0" sz="2000" spc="40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Integration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like </a:t>
            </a:r>
            <a:r>
              <a:rPr dirty="0" sz="2000" b="1">
                <a:latin typeface="Times New Roman"/>
                <a:cs typeface="Times New Roman"/>
              </a:rPr>
              <a:t>Biofeedback</a:t>
            </a:r>
            <a:r>
              <a:rPr dirty="0" sz="2000" spc="2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Music</a:t>
            </a:r>
            <a:r>
              <a:rPr dirty="0" sz="2000" spc="2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Therapy</a:t>
            </a:r>
            <a:r>
              <a:rPr dirty="0" sz="2000" spc="2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combine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sensors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heart </a:t>
            </a:r>
            <a:r>
              <a:rPr dirty="0" sz="2000">
                <a:latin typeface="Times New Roman"/>
                <a:cs typeface="Times New Roman"/>
              </a:rPr>
              <a:t>rate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variability)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interventions.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track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30">
                <a:latin typeface="Times New Roman"/>
                <a:cs typeface="Times New Roman"/>
              </a:rPr>
              <a:t>real-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bio-signals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adjust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type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played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response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user’s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691" rIns="0" bIns="0" rtlCol="0" vert="horz">
            <a:spAutoFit/>
          </a:bodyPr>
          <a:lstStyle/>
          <a:p>
            <a:pPr marL="17818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Existing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5940" y="1624330"/>
            <a:ext cx="8034020" cy="3745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AI-Driven</a:t>
            </a:r>
            <a:r>
              <a:rPr dirty="0" sz="2000" spc="7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Music</a:t>
            </a:r>
            <a:r>
              <a:rPr dirty="0" sz="2000" spc="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Therapy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Some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AI-based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platforms,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Endel</a:t>
            </a:r>
            <a:r>
              <a:rPr dirty="0" sz="2000" spc="85" b="1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b="1">
                <a:latin typeface="Times New Roman"/>
                <a:cs typeface="Times New Roman"/>
              </a:rPr>
              <a:t>Mubert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</a:t>
            </a:r>
            <a:r>
              <a:rPr dirty="0" sz="2000" spc="1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input,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day,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or </a:t>
            </a:r>
            <a:r>
              <a:rPr dirty="0" sz="2000">
                <a:latin typeface="Times New Roman"/>
                <a:cs typeface="Times New Roman"/>
              </a:rPr>
              <a:t>environmental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factors.</a:t>
            </a:r>
            <a:r>
              <a:rPr dirty="0" sz="2000" spc="4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While</a:t>
            </a:r>
            <a:r>
              <a:rPr dirty="0" sz="2000" spc="4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these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can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4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on </a:t>
            </a:r>
            <a:r>
              <a:rPr dirty="0" sz="2000">
                <a:latin typeface="Times New Roman"/>
                <a:cs typeface="Times New Roman"/>
              </a:rPr>
              <a:t>external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factors,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generally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incorporate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real-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data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6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multi-modal</a:t>
            </a:r>
            <a:r>
              <a:rPr dirty="0" sz="2000" spc="7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sources,</a:t>
            </a:r>
            <a:r>
              <a:rPr dirty="0" sz="2000" spc="6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limits</a:t>
            </a:r>
            <a:r>
              <a:rPr dirty="0" sz="2000" spc="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their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ability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7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highly </a:t>
            </a:r>
            <a:r>
              <a:rPr dirty="0" sz="2000">
                <a:latin typeface="Times New Roman"/>
                <a:cs typeface="Times New Roman"/>
              </a:rPr>
              <a:t>tailored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therapeutic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experiences.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Multi-modal</a:t>
            </a:r>
            <a:r>
              <a:rPr dirty="0" sz="2000" spc="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Emotion</a:t>
            </a:r>
            <a:r>
              <a:rPr dirty="0" sz="2000" spc="114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Recognition</a:t>
            </a:r>
            <a:r>
              <a:rPr dirty="0" sz="2000" spc="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Research</a:t>
            </a:r>
            <a:r>
              <a:rPr dirty="0" sz="2000">
                <a:latin typeface="Times New Roman"/>
                <a:cs typeface="Times New Roman"/>
              </a:rPr>
              <a:t>: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Recent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academic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research </a:t>
            </a:r>
            <a:r>
              <a:rPr dirty="0" sz="2000">
                <a:latin typeface="Times New Roman"/>
                <a:cs typeface="Times New Roman"/>
              </a:rPr>
              <a:t>has</a:t>
            </a:r>
            <a:r>
              <a:rPr dirty="0" sz="2000" spc="29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focused</a:t>
            </a:r>
            <a:r>
              <a:rPr dirty="0" sz="2000" spc="2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2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integrating</a:t>
            </a:r>
            <a:r>
              <a:rPr dirty="0" sz="2000" spc="2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multi-modal</a:t>
            </a:r>
            <a:r>
              <a:rPr dirty="0" sz="2000" spc="28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29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sources</a:t>
            </a:r>
            <a:r>
              <a:rPr dirty="0" sz="2000" spc="2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8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emotion </a:t>
            </a:r>
            <a:r>
              <a:rPr dirty="0" sz="2000">
                <a:latin typeface="Times New Roman"/>
                <a:cs typeface="Times New Roman"/>
              </a:rPr>
              <a:t>recognition,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combining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recognition,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rate,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speech </a:t>
            </a:r>
            <a:r>
              <a:rPr dirty="0" sz="2000">
                <a:latin typeface="Times New Roman"/>
                <a:cs typeface="Times New Roman"/>
              </a:rPr>
              <a:t>analysis.</a:t>
            </a:r>
            <a:r>
              <a:rPr dirty="0" sz="2000" spc="8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9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65">
                <a:latin typeface="Times New Roman"/>
                <a:cs typeface="Times New Roman"/>
              </a:rPr>
              <a:t>  </a:t>
            </a:r>
            <a:r>
              <a:rPr dirty="0" sz="2000" b="1">
                <a:latin typeface="Times New Roman"/>
                <a:cs typeface="Times New Roman"/>
              </a:rPr>
              <a:t>EmoReact</a:t>
            </a:r>
            <a:r>
              <a:rPr dirty="0" sz="2000" spc="85" b="1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 b="1">
                <a:latin typeface="Times New Roman"/>
                <a:cs typeface="Times New Roman"/>
              </a:rPr>
              <a:t>DeepMoji</a:t>
            </a:r>
            <a:r>
              <a:rPr dirty="0" sz="2000" spc="80" b="1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analyze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7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facial </a:t>
            </a:r>
            <a:r>
              <a:rPr dirty="0" sz="2000">
                <a:latin typeface="Times New Roman"/>
                <a:cs typeface="Times New Roman"/>
              </a:rPr>
              <a:t>expressions</a:t>
            </a:r>
            <a:r>
              <a:rPr dirty="0" sz="2000" spc="-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text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2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determine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but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often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not </a:t>
            </a:r>
            <a:r>
              <a:rPr dirty="0" sz="2000">
                <a:latin typeface="Times New Roman"/>
                <a:cs typeface="Times New Roman"/>
              </a:rPr>
              <a:t>integrated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real-time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therapeutic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like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therapy.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1630680">
              <a:lnSpc>
                <a:spcPct val="100000"/>
              </a:lnSpc>
              <a:spcBef>
                <a:spcPts val="105"/>
              </a:spcBef>
            </a:pPr>
            <a:r>
              <a:rPr dirty="0"/>
              <a:t>Proposed</a:t>
            </a:r>
            <a:r>
              <a:rPr dirty="0" spc="-35"/>
              <a:t> </a:t>
            </a:r>
            <a:r>
              <a:rPr dirty="0" spc="-1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381331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52576" y="1663636"/>
            <a:ext cx="7931784" cy="4601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1155" marR="5080" indent="-33909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 proposed Multi-Modal Emotion Recognition System for </a:t>
            </a:r>
            <a:r>
              <a:rPr dirty="0" sz="2000" spc="-10">
                <a:latin typeface="Times New Roman"/>
                <a:cs typeface="Times New Roman"/>
              </a:rPr>
              <a:t>Personalized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designed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limitations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existing</a:t>
            </a:r>
            <a:r>
              <a:rPr dirty="0" sz="2000" spc="-10">
                <a:latin typeface="Times New Roman"/>
                <a:cs typeface="Times New Roman"/>
              </a:rPr>
              <a:t> solutions </a:t>
            </a:r>
            <a:r>
              <a:rPr dirty="0" sz="2000" spc="-10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by integrating advanced biometric sensing, real-time data processing,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25">
                <a:latin typeface="Times New Roman"/>
                <a:cs typeface="Times New Roman"/>
              </a:rPr>
              <a:t>	</a:t>
            </a:r>
            <a:r>
              <a:rPr dirty="0" sz="2000">
                <a:latin typeface="Times New Roman"/>
                <a:cs typeface="Times New Roman"/>
              </a:rPr>
              <a:t>adaptive music recommendation </a:t>
            </a:r>
            <a:r>
              <a:rPr dirty="0" sz="2000" spc="-10">
                <a:latin typeface="Times New Roman"/>
                <a:cs typeface="Times New Roman"/>
              </a:rPr>
              <a:t>algorithms.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2425" marR="494665" indent="-340360">
              <a:lnSpc>
                <a:spcPct val="100000"/>
              </a:lnSpc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operates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seamless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workflow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begins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with </a:t>
            </a:r>
            <a:r>
              <a:rPr dirty="0" sz="2000">
                <a:latin typeface="Times New Roman"/>
                <a:cs typeface="Times New Roman"/>
              </a:rPr>
              <a:t>biometric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acquisition,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progresses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through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classification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decision-making,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culminates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playback.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2425" marR="205104" indent="-340360">
              <a:lnSpc>
                <a:spcPct val="100000"/>
              </a:lnSpc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At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core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 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 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MAX30102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sensor, which captures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real- </a:t>
            </a:r>
            <a:r>
              <a:rPr dirty="0" sz="2000">
                <a:latin typeface="Times New Roman"/>
                <a:cs typeface="Times New Roman"/>
              </a:rPr>
              <a:t>time heart rate and SpO₂ </a:t>
            </a:r>
            <a:r>
              <a:rPr dirty="0" sz="2000" spc="-1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2425" marR="140335" indent="-34036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Arduino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Nano,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which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calculates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rate </a:t>
            </a:r>
            <a:r>
              <a:rPr dirty="0" sz="2000">
                <a:latin typeface="Times New Roman"/>
                <a:cs typeface="Times New Roman"/>
              </a:rPr>
              <a:t>variability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(HRV)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classifies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user’s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four categories: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High Stress, Elevated, Low, or </a:t>
            </a:r>
            <a:r>
              <a:rPr dirty="0" sz="2000" spc="-10">
                <a:latin typeface="Times New Roman"/>
                <a:cs typeface="Times New Roman"/>
              </a:rPr>
              <a:t>Normal.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8372" y="903757"/>
            <a:ext cx="381381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System </a:t>
            </a:r>
            <a:r>
              <a:rPr dirty="0" spc="-10"/>
              <a:t>Requirements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76200"/>
            <a:ext cx="4643501" cy="9144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453339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436877"/>
            <a:ext cx="156781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Hardware: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1793189"/>
            <a:ext cx="132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i.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5940" y="1793189"/>
            <a:ext cx="3556000" cy="1098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Heart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rate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monitor, skin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conductance</a:t>
            </a:r>
            <a:endParaRPr sz="16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sensor,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camera,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microphone</a:t>
            </a:r>
            <a:endParaRPr sz="1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5"/>
              </a:spcBef>
              <a:buAutoNum type="romanLcPeriod" startAt="2"/>
              <a:tabLst>
                <a:tab pos="527685" algn="l"/>
              </a:tabLst>
            </a:pPr>
            <a:r>
              <a:rPr dirty="0" sz="1600">
                <a:latin typeface="Times New Roman"/>
                <a:cs typeface="Times New Roman"/>
              </a:rPr>
              <a:t>Smartphone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tablet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desktop/laptop</a:t>
            </a:r>
            <a:endParaRPr sz="1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4"/>
              </a:spcBef>
              <a:buAutoNum type="romanLcPeriod" startAt="2"/>
              <a:tabLst>
                <a:tab pos="527685" algn="l"/>
              </a:tabLst>
            </a:pPr>
            <a:r>
              <a:rPr dirty="0" sz="1600">
                <a:latin typeface="Times New Roman"/>
                <a:cs typeface="Times New Roman"/>
              </a:rPr>
              <a:t>Speakers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headphones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2924682"/>
            <a:ext cx="229425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Cloud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10" b="1">
                <a:latin typeface="Times New Roman"/>
                <a:cs typeface="Times New Roman"/>
              </a:rPr>
              <a:t> Storage: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940" y="3281298"/>
            <a:ext cx="1327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i.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940" y="3281298"/>
            <a:ext cx="3615054" cy="10496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Cloud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services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(AWS,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Google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Cloud)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storage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processing</a:t>
            </a:r>
            <a:endParaRPr sz="1600">
              <a:latin typeface="Times New Roman"/>
              <a:cs typeface="Times New Roman"/>
            </a:endParaRPr>
          </a:p>
          <a:p>
            <a:pPr marL="527685" marR="412115" indent="-515620">
              <a:lnSpc>
                <a:spcPct val="100000"/>
              </a:lnSpc>
              <a:spcBef>
                <a:spcPts val="385"/>
              </a:spcBef>
              <a:tabLst>
                <a:tab pos="527685" algn="l"/>
              </a:tabLst>
            </a:pPr>
            <a:r>
              <a:rPr dirty="0" sz="1600" spc="-25">
                <a:latin typeface="Times New Roman"/>
                <a:cs typeface="Times New Roman"/>
              </a:rPr>
              <a:t>ii.</a:t>
            </a:r>
            <a:r>
              <a:rPr dirty="0" sz="1600">
                <a:latin typeface="Times New Roman"/>
                <a:cs typeface="Times New Roman"/>
              </a:rPr>
              <a:t>	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processing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(AWS </a:t>
            </a:r>
            <a:r>
              <a:rPr dirty="0" sz="1600" spc="-10">
                <a:latin typeface="Times New Roman"/>
                <a:cs typeface="Times New Roman"/>
              </a:rPr>
              <a:t>Lambda)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27575" y="2622930"/>
            <a:ext cx="247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imes New Roman"/>
                <a:cs typeface="Times New Roman"/>
              </a:rPr>
              <a:t>iii.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27575" y="1373059"/>
            <a:ext cx="3825875" cy="373824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Software:</a:t>
            </a:r>
            <a:endParaRPr sz="20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400"/>
              </a:spcBef>
              <a:buAutoNum type="romanLcPeriod"/>
              <a:tabLst>
                <a:tab pos="527685" algn="l"/>
              </a:tabLst>
            </a:pPr>
            <a:r>
              <a:rPr dirty="0" sz="1600">
                <a:latin typeface="Times New Roman"/>
                <a:cs typeface="Times New Roman"/>
              </a:rPr>
              <a:t>OS: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Windows,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macOS,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Android,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iOS</a:t>
            </a:r>
            <a:endParaRPr sz="1600">
              <a:latin typeface="Times New Roman"/>
              <a:cs typeface="Times New Roman"/>
            </a:endParaRPr>
          </a:p>
          <a:p>
            <a:pPr marL="527685" marR="72390" indent="-515620">
              <a:lnSpc>
                <a:spcPct val="100000"/>
              </a:lnSpc>
              <a:spcBef>
                <a:spcPts val="385"/>
              </a:spcBef>
              <a:buAutoNum type="romanLcPeriod"/>
              <a:tabLst>
                <a:tab pos="527685" algn="l"/>
              </a:tabLst>
            </a:pPr>
            <a:r>
              <a:rPr dirty="0" sz="1600">
                <a:latin typeface="Times New Roman"/>
                <a:cs typeface="Times New Roman"/>
              </a:rPr>
              <a:t>Libraries: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30">
                <a:latin typeface="Times New Roman"/>
                <a:cs typeface="Times New Roman"/>
              </a:rPr>
              <a:t>OpenCV,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TensorFlow, </a:t>
            </a:r>
            <a:r>
              <a:rPr dirty="0" sz="1600" spc="-10">
                <a:latin typeface="Times New Roman"/>
                <a:cs typeface="Times New Roman"/>
              </a:rPr>
              <a:t>Keras, Librosa</a:t>
            </a:r>
            <a:endParaRPr sz="1600">
              <a:latin typeface="Times New Roman"/>
              <a:cs typeface="Times New Roman"/>
            </a:endParaRPr>
          </a:p>
          <a:p>
            <a:pPr marL="527685" marR="11303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engine </a:t>
            </a:r>
            <a:r>
              <a:rPr dirty="0" sz="1600">
                <a:latin typeface="Times New Roman"/>
                <a:cs typeface="Times New Roman"/>
              </a:rPr>
              <a:t>(MySQL,</a:t>
            </a:r>
            <a:r>
              <a:rPr dirty="0" sz="1600" spc="-8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TensorFlow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Recommenders)</a:t>
            </a:r>
            <a:endParaRPr sz="16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385"/>
              </a:spcBef>
              <a:buAutoNum type="romanLcPeriod" startAt="4"/>
              <a:tabLst>
                <a:tab pos="527685" algn="l"/>
              </a:tabLst>
            </a:pPr>
            <a:r>
              <a:rPr dirty="0" sz="1600">
                <a:latin typeface="Times New Roman"/>
                <a:cs typeface="Times New Roman"/>
              </a:rPr>
              <a:t>Languages: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Python,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JavaScript,</a:t>
            </a:r>
            <a:endParaRPr sz="1600">
              <a:latin typeface="Times New Roman"/>
              <a:cs typeface="Times New Roman"/>
            </a:endParaRPr>
          </a:p>
          <a:p>
            <a:pPr marL="52768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Java/Kotlin,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Swift</a:t>
            </a:r>
            <a:endParaRPr sz="1600">
              <a:latin typeface="Times New Roman"/>
              <a:cs typeface="Times New Roman"/>
            </a:endParaRPr>
          </a:p>
          <a:p>
            <a:pPr lvl="1" marL="355600" indent="-342900">
              <a:lnSpc>
                <a:spcPct val="100000"/>
              </a:lnSpc>
              <a:spcBef>
                <a:spcPts val="46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 b="1">
                <a:latin typeface="Times New Roman"/>
                <a:cs typeface="Times New Roman"/>
              </a:rPr>
              <a:t>Connectivity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&amp;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Security:</a:t>
            </a:r>
            <a:endParaRPr sz="2000">
              <a:latin typeface="Times New Roman"/>
              <a:cs typeface="Times New Roman"/>
            </a:endParaRPr>
          </a:p>
          <a:p>
            <a:pPr marL="413384" marR="489584" indent="-401320">
              <a:lnSpc>
                <a:spcPct val="100000"/>
              </a:lnSpc>
              <a:spcBef>
                <a:spcPts val="400"/>
              </a:spcBef>
              <a:buAutoNum type="romanLcPeriod"/>
              <a:tabLst>
                <a:tab pos="413384" algn="l"/>
              </a:tabLst>
            </a:pPr>
            <a:r>
              <a:rPr dirty="0" sz="1600">
                <a:latin typeface="Times New Roman"/>
                <a:cs typeface="Times New Roman"/>
              </a:rPr>
              <a:t>Stable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internet,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Bluetooth/Wi-</a:t>
            </a:r>
            <a:r>
              <a:rPr dirty="0" sz="1600">
                <a:latin typeface="Times New Roman"/>
                <a:cs typeface="Times New Roman"/>
              </a:rPr>
              <a:t>Fi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>
                <a:latin typeface="Times New Roman"/>
                <a:cs typeface="Times New Roman"/>
              </a:rPr>
              <a:t>device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sync</a:t>
            </a:r>
            <a:endParaRPr sz="1600">
              <a:latin typeface="Times New Roman"/>
              <a:cs typeface="Times New Roman"/>
            </a:endParaRPr>
          </a:p>
          <a:p>
            <a:pPr marL="413384" marR="5080" indent="-401320">
              <a:lnSpc>
                <a:spcPct val="100000"/>
              </a:lnSpc>
              <a:spcBef>
                <a:spcPts val="385"/>
              </a:spcBef>
              <a:buAutoNum type="romanLcPeriod"/>
              <a:tabLst>
                <a:tab pos="413384" algn="l"/>
              </a:tabLst>
            </a:pP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encryption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secure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login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(GDPR, </a:t>
            </a:r>
            <a:r>
              <a:rPr dirty="0" sz="1600" spc="-40">
                <a:latin typeface="Times New Roman"/>
                <a:cs typeface="Times New Roman"/>
              </a:rPr>
              <a:t>HIPAA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compliance)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995" rIns="0" bIns="0" rtlCol="0" vert="horz">
            <a:spAutoFit/>
          </a:bodyPr>
          <a:lstStyle/>
          <a:p>
            <a:pPr marL="12319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Architecture</a:t>
            </a:r>
            <a:r>
              <a:rPr dirty="0" spc="-17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25350"/>
            <a:ext cx="9133205" cy="1905"/>
          </a:xfrm>
          <a:custGeom>
            <a:avLst/>
            <a:gdLst/>
            <a:ahLst/>
            <a:cxnLst/>
            <a:rect l="l" t="t" r="r" b="b"/>
            <a:pathLst>
              <a:path w="9133205" h="1904">
                <a:moveTo>
                  <a:pt x="0" y="0"/>
                </a:moveTo>
                <a:lnTo>
                  <a:pt x="9132699" y="1585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1208" y="1758651"/>
            <a:ext cx="6861974" cy="43410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4995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Design</a:t>
            </a:r>
            <a:r>
              <a:rPr dirty="0" spc="-7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91" y="2118793"/>
            <a:ext cx="9047939" cy="320867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33" rIns="0" bIns="0" rtlCol="0" vert="horz">
            <a:spAutoFit/>
          </a:bodyPr>
          <a:lstStyle/>
          <a:p>
            <a:pPr marL="120967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Results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and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Discussion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1098" y="178742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97360"/>
            <a:ext cx="9126855" cy="1905"/>
          </a:xfrm>
          <a:custGeom>
            <a:avLst/>
            <a:gdLst/>
            <a:ahLst/>
            <a:cxnLst/>
            <a:rect l="l" t="t" r="r" b="b"/>
            <a:pathLst>
              <a:path w="9126855" h="1904">
                <a:moveTo>
                  <a:pt x="0" y="0"/>
                </a:moveTo>
                <a:lnTo>
                  <a:pt x="9126853" y="1584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877" y="1647796"/>
            <a:ext cx="8206105" cy="4622800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996439">
              <a:lnSpc>
                <a:spcPct val="100000"/>
              </a:lnSpc>
              <a:spcBef>
                <a:spcPts val="695"/>
              </a:spcBef>
            </a:pPr>
            <a:r>
              <a:rPr dirty="0" sz="2400" b="1">
                <a:latin typeface="Times New Roman"/>
                <a:cs typeface="Times New Roman"/>
              </a:rPr>
              <a:t>Emotion</a:t>
            </a:r>
            <a:r>
              <a:rPr dirty="0" sz="2400" spc="2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Detection</a:t>
            </a:r>
            <a:r>
              <a:rPr dirty="0" sz="2400" spc="-1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Accuracy</a:t>
            </a:r>
            <a:endParaRPr sz="2400">
              <a:latin typeface="Times New Roman"/>
              <a:cs typeface="Times New Roman"/>
            </a:endParaRPr>
          </a:p>
          <a:p>
            <a:pPr marL="370205" indent="-343535">
              <a:lnSpc>
                <a:spcPct val="100000"/>
              </a:lnSpc>
              <a:spcBef>
                <a:spcPts val="500"/>
              </a:spcBef>
              <a:buAutoNum type="alphaLcParenR"/>
              <a:tabLst>
                <a:tab pos="370205" algn="l"/>
              </a:tabLst>
            </a:pPr>
            <a:r>
              <a:rPr dirty="0" sz="2000" b="1">
                <a:latin typeface="Times New Roman"/>
                <a:cs typeface="Times New Roman"/>
              </a:rPr>
              <a:t>Accuracy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Emotion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Recognition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36195" indent="-285750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17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achieved</a:t>
            </a:r>
            <a:r>
              <a:rPr dirty="0" sz="1700" spc="1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</a:t>
            </a:r>
            <a:r>
              <a:rPr dirty="0" sz="1700" spc="17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accuracy</a:t>
            </a:r>
            <a:r>
              <a:rPr dirty="0" sz="1700" spc="16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rate</a:t>
            </a:r>
            <a:r>
              <a:rPr dirty="0" sz="1700" spc="15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of</a:t>
            </a:r>
            <a:r>
              <a:rPr dirty="0" sz="1700" spc="16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85%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detecting</a:t>
            </a:r>
            <a:r>
              <a:rPr dirty="0" sz="1700" spc="1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emotions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using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multi-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modal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(physiological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signals,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facial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expressions,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voice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tone).</a:t>
            </a:r>
            <a:endParaRPr sz="1700">
              <a:latin typeface="Times New Roman"/>
              <a:cs typeface="Times New Roman"/>
            </a:endParaRPr>
          </a:p>
          <a:p>
            <a:pPr lvl="1" marL="770890" indent="-28575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70890" algn="l"/>
              </a:tabLst>
            </a:pPr>
            <a:r>
              <a:rPr dirty="0" sz="1700" b="1">
                <a:latin typeface="Times New Roman"/>
                <a:cs typeface="Times New Roman"/>
              </a:rPr>
              <a:t>Physiological</a:t>
            </a:r>
            <a:r>
              <a:rPr dirty="0" sz="1700" spc="27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data</a:t>
            </a:r>
            <a:r>
              <a:rPr dirty="0" sz="1700" spc="29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(heart</a:t>
            </a:r>
            <a:r>
              <a:rPr dirty="0" sz="1700" spc="2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rate</a:t>
            </a:r>
            <a:r>
              <a:rPr dirty="0" sz="1700" spc="2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skin</a:t>
            </a:r>
            <a:r>
              <a:rPr dirty="0" sz="1700" spc="30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conductance)</a:t>
            </a:r>
            <a:r>
              <a:rPr dirty="0" sz="1700" spc="2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showed</a:t>
            </a:r>
            <a:r>
              <a:rPr dirty="0" sz="1700" spc="2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2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strong</a:t>
            </a:r>
            <a:r>
              <a:rPr dirty="0" sz="1700" spc="3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correlation</a:t>
            </a:r>
            <a:endParaRPr sz="170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stress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relaxation</a:t>
            </a:r>
            <a:r>
              <a:rPr dirty="0" sz="1700" spc="-10">
                <a:latin typeface="Times New Roman"/>
                <a:cs typeface="Times New Roman"/>
              </a:rPr>
              <a:t> states.</a:t>
            </a:r>
            <a:endParaRPr sz="1700">
              <a:latin typeface="Times New Roman"/>
              <a:cs typeface="Times New Roman"/>
            </a:endParaRPr>
          </a:p>
          <a:p>
            <a:pPr lvl="1" marL="770255" marR="81915" indent="-28575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 b="1">
                <a:latin typeface="Times New Roman"/>
                <a:cs typeface="Times New Roman"/>
              </a:rPr>
              <a:t>Facial</a:t>
            </a:r>
            <a:r>
              <a:rPr dirty="0" sz="1700" spc="19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expression</a:t>
            </a:r>
            <a:r>
              <a:rPr dirty="0" sz="1700" spc="22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analysis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achieved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80%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accuracy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2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recognizing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basic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emotions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like happiness,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sadness,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and</a:t>
            </a:r>
            <a:r>
              <a:rPr dirty="0" sz="1700" spc="-10">
                <a:latin typeface="Times New Roman"/>
                <a:cs typeface="Times New Roman"/>
              </a:rPr>
              <a:t> anger.</a:t>
            </a:r>
            <a:endParaRPr sz="1700">
              <a:latin typeface="Times New Roman"/>
              <a:cs typeface="Times New Roman"/>
            </a:endParaRPr>
          </a:p>
          <a:p>
            <a:pPr lvl="1" marL="770255" marR="81280" indent="-28575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 spc="-20" b="1">
                <a:latin typeface="Times New Roman"/>
                <a:cs typeface="Times New Roman"/>
              </a:rPr>
              <a:t>Voice</a:t>
            </a:r>
            <a:r>
              <a:rPr dirty="0" sz="1700" spc="-1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tone analysis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improved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accuracy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by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providing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additional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emotional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cues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 spc="-20">
                <a:latin typeface="Times New Roman"/>
                <a:cs typeface="Times New Roman"/>
              </a:rPr>
              <a:t>such </a:t>
            </a:r>
            <a:r>
              <a:rPr dirty="0" sz="1700" spc="-2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anxiety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-10">
                <a:latin typeface="Times New Roman"/>
                <a:cs typeface="Times New Roman"/>
              </a:rPr>
              <a:t> frustration.</a:t>
            </a:r>
            <a:endParaRPr sz="1700">
              <a:latin typeface="Times New Roman"/>
              <a:cs typeface="Times New Roman"/>
            </a:endParaRPr>
          </a:p>
          <a:p>
            <a:pPr marL="370205" indent="-357505">
              <a:lnSpc>
                <a:spcPct val="100000"/>
              </a:lnSpc>
              <a:spcBef>
                <a:spcPts val="465"/>
              </a:spcBef>
              <a:buAutoNum type="alphaLcParenR"/>
              <a:tabLst>
                <a:tab pos="370205" algn="l"/>
              </a:tabLst>
            </a:pPr>
            <a:r>
              <a:rPr dirty="0" sz="2000" b="1">
                <a:latin typeface="Times New Roman"/>
                <a:cs typeface="Times New Roman"/>
              </a:rPr>
              <a:t>Key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Findings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71120" indent="-285750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>
                <a:latin typeface="Times New Roman"/>
                <a:cs typeface="Times New Roman"/>
              </a:rPr>
              <a:t>Combining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multiple</a:t>
            </a:r>
            <a:r>
              <a:rPr dirty="0" sz="1700" spc="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data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sources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improved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emotion</a:t>
            </a:r>
            <a:r>
              <a:rPr dirty="0" sz="1700" spc="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detection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accuracy compared</a:t>
            </a:r>
            <a:r>
              <a:rPr dirty="0" sz="1700" spc="2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to </a:t>
            </a:r>
            <a:r>
              <a:rPr dirty="0" sz="1700" spc="-25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using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single </a:t>
            </a:r>
            <a:r>
              <a:rPr dirty="0" sz="1700" spc="-10">
                <a:latin typeface="Times New Roman"/>
                <a:cs typeface="Times New Roman"/>
              </a:rPr>
              <a:t>modality.</a:t>
            </a:r>
            <a:endParaRPr sz="1700">
              <a:latin typeface="Times New Roman"/>
              <a:cs typeface="Times New Roman"/>
            </a:endParaRPr>
          </a:p>
          <a:p>
            <a:pPr lvl="1" marL="770255" marR="16510" indent="-28575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>
                <a:latin typeface="Times New Roman"/>
                <a:cs typeface="Times New Roman"/>
              </a:rPr>
              <a:t>Real-time</a:t>
            </a:r>
            <a:r>
              <a:rPr dirty="0" sz="1700" spc="25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emotion</a:t>
            </a:r>
            <a:r>
              <a:rPr dirty="0" sz="1700" spc="2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detection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was</a:t>
            </a:r>
            <a:r>
              <a:rPr dirty="0" sz="1700" spc="2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effective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26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providing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continuous</a:t>
            </a:r>
            <a:r>
              <a:rPr dirty="0" sz="1700" spc="24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updates</a:t>
            </a:r>
            <a:r>
              <a:rPr dirty="0" sz="1700" spc="25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250">
                <a:latin typeface="Times New Roman"/>
                <a:cs typeface="Times New Roman"/>
              </a:rPr>
              <a:t> </a:t>
            </a:r>
            <a:r>
              <a:rPr dirty="0" sz="1700" spc="-25">
                <a:latin typeface="Times New Roman"/>
                <a:cs typeface="Times New Roman"/>
              </a:rPr>
              <a:t>the </a:t>
            </a:r>
            <a:r>
              <a:rPr dirty="0" sz="1700" spc="-25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user’s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emotional</a:t>
            </a:r>
            <a:r>
              <a:rPr dirty="0" sz="1700" spc="-2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state.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33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Results</a:t>
            </a:r>
            <a:r>
              <a:rPr dirty="0" spc="-4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and</a:t>
            </a:r>
            <a:r>
              <a:rPr dirty="0" spc="-35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Discussion(contd…)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9735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1017" y="1734058"/>
            <a:ext cx="8259445" cy="4343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3843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Personalized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Music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Recommendations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400">
              <a:latin typeface="Times New Roman"/>
              <a:cs typeface="Times New Roman"/>
            </a:endParaRPr>
          </a:p>
          <a:p>
            <a:pPr marL="484505" indent="-457834">
              <a:lnSpc>
                <a:spcPct val="100000"/>
              </a:lnSpc>
              <a:buAutoNum type="alphaLcParenR"/>
              <a:tabLst>
                <a:tab pos="484505" algn="l"/>
              </a:tabLst>
            </a:pPr>
            <a:r>
              <a:rPr dirty="0" sz="2000" b="1">
                <a:latin typeface="Times New Roman"/>
                <a:cs typeface="Times New Roman"/>
              </a:rPr>
              <a:t>Personalization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Effectiveness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168275" indent="-285750">
              <a:lnSpc>
                <a:spcPct val="100000"/>
              </a:lnSpc>
              <a:spcBef>
                <a:spcPts val="425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successfully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recommended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music</a:t>
            </a:r>
            <a:r>
              <a:rPr dirty="0" sz="1700" spc="4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that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aligned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with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user’s</a:t>
            </a:r>
            <a:r>
              <a:rPr dirty="0" sz="1700" spc="3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emotional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needs,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resulting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75%</a:t>
            </a:r>
            <a:r>
              <a:rPr dirty="0" sz="1700" spc="-2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user</a:t>
            </a:r>
            <a:r>
              <a:rPr dirty="0" sz="1700" spc="-35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satisfaction</a:t>
            </a:r>
            <a:r>
              <a:rPr dirty="0" sz="1700" spc="-5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rate</a:t>
            </a:r>
            <a:r>
              <a:rPr dirty="0" sz="1700" spc="-10">
                <a:latin typeface="Times New Roman"/>
                <a:cs typeface="Times New Roman"/>
              </a:rPr>
              <a:t>.</a:t>
            </a:r>
            <a:endParaRPr sz="1700">
              <a:latin typeface="Times New Roman"/>
              <a:cs typeface="Times New Roman"/>
            </a:endParaRPr>
          </a:p>
          <a:p>
            <a:pPr lvl="1" marL="770255" marR="129539" indent="-28575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700" b="1">
                <a:latin typeface="Times New Roman"/>
                <a:cs typeface="Times New Roman"/>
              </a:rPr>
              <a:t>Stress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Reduction</a:t>
            </a:r>
            <a:r>
              <a:rPr dirty="0" sz="1700">
                <a:latin typeface="Times New Roman"/>
                <a:cs typeface="Times New Roman"/>
              </a:rPr>
              <a:t>:</a:t>
            </a:r>
            <a:r>
              <a:rPr dirty="0" sz="1700" spc="18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Users</a:t>
            </a:r>
            <a:r>
              <a:rPr dirty="0" sz="1700" spc="19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reported</a:t>
            </a:r>
            <a:r>
              <a:rPr dirty="0" sz="1700" spc="1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19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30%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decrease</a:t>
            </a:r>
            <a:r>
              <a:rPr dirty="0" sz="1700" spc="180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20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perceived</a:t>
            </a:r>
            <a:r>
              <a:rPr dirty="0" sz="1700" spc="16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stress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levels</a:t>
            </a:r>
            <a:r>
              <a:rPr dirty="0" sz="1700" spc="20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after </a:t>
            </a:r>
            <a:r>
              <a:rPr dirty="0" sz="1700" spc="-1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listening</a:t>
            </a:r>
            <a:r>
              <a:rPr dirty="0" sz="1700" spc="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calming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music tailored to their emotional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state.</a:t>
            </a:r>
            <a:endParaRPr sz="1700">
              <a:latin typeface="Times New Roman"/>
              <a:cs typeface="Times New Roman"/>
            </a:endParaRPr>
          </a:p>
          <a:p>
            <a:pPr lvl="1" marL="770255" indent="-28575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770255" algn="l"/>
              </a:tabLst>
            </a:pPr>
            <a:r>
              <a:rPr dirty="0" sz="1700" b="1">
                <a:latin typeface="Times New Roman"/>
                <a:cs typeface="Times New Roman"/>
              </a:rPr>
              <a:t>Mood</a:t>
            </a:r>
            <a:r>
              <a:rPr dirty="0" sz="1700" spc="484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Enhancement</a:t>
            </a:r>
            <a:r>
              <a:rPr dirty="0" sz="1700">
                <a:latin typeface="Times New Roman"/>
                <a:cs typeface="Times New Roman"/>
              </a:rPr>
              <a:t>:</a:t>
            </a:r>
            <a:r>
              <a:rPr dirty="0" sz="1700" spc="4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For</a:t>
            </a:r>
            <a:r>
              <a:rPr dirty="0" sz="1700" spc="48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users</a:t>
            </a:r>
            <a:r>
              <a:rPr dirty="0" sz="1700" spc="4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experiencing</a:t>
            </a:r>
            <a:r>
              <a:rPr dirty="0" sz="1700" spc="47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sadness</a:t>
            </a:r>
            <a:r>
              <a:rPr dirty="0" sz="1700" spc="48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or</a:t>
            </a:r>
            <a:r>
              <a:rPr dirty="0" sz="1700" spc="484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fatigue,</a:t>
            </a:r>
            <a:r>
              <a:rPr dirty="0" sz="1700" spc="48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49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system’s</a:t>
            </a:r>
            <a:endParaRPr sz="170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</a:pPr>
            <a:r>
              <a:rPr dirty="0" sz="1700">
                <a:latin typeface="Times New Roman"/>
                <a:cs typeface="Times New Roman"/>
              </a:rPr>
              <a:t>upbeat</a:t>
            </a:r>
            <a:r>
              <a:rPr dirty="0" sz="1700" spc="-3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music recommendations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led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to</a:t>
            </a:r>
            <a:r>
              <a:rPr dirty="0" sz="1700" spc="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20%</a:t>
            </a:r>
            <a:r>
              <a:rPr dirty="0" sz="1700" spc="-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improvement</a:t>
            </a:r>
            <a:r>
              <a:rPr dirty="0" sz="1700" spc="-25" b="1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mood.</a:t>
            </a:r>
            <a:endParaRPr sz="1700">
              <a:latin typeface="Times New Roman"/>
              <a:cs typeface="Times New Roman"/>
            </a:endParaRPr>
          </a:p>
          <a:p>
            <a:pPr marL="484505" indent="-471805">
              <a:lnSpc>
                <a:spcPct val="100000"/>
              </a:lnSpc>
              <a:spcBef>
                <a:spcPts val="470"/>
              </a:spcBef>
              <a:buAutoNum type="alphaLcParenR" startAt="2"/>
              <a:tabLst>
                <a:tab pos="484505" algn="l"/>
              </a:tabLst>
            </a:pPr>
            <a:r>
              <a:rPr dirty="0" sz="2000" b="1">
                <a:latin typeface="Times New Roman"/>
                <a:cs typeface="Times New Roman"/>
              </a:rPr>
              <a:t>Music</a:t>
            </a:r>
            <a:r>
              <a:rPr dirty="0" sz="2000" spc="-1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Adaptation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5080" indent="-285750">
              <a:lnSpc>
                <a:spcPct val="100000"/>
              </a:lnSpc>
              <a:spcBef>
                <a:spcPts val="420"/>
              </a:spcBef>
              <a:buFont typeface="Wingdings"/>
              <a:buChar char=""/>
              <a:tabLst>
                <a:tab pos="771525" algn="l"/>
                <a:tab pos="1247775" algn="l"/>
                <a:tab pos="2122170" algn="l"/>
                <a:tab pos="2972435" algn="l"/>
                <a:tab pos="3956050" algn="l"/>
                <a:tab pos="4757420" algn="l"/>
                <a:tab pos="6052820" algn="l"/>
                <a:tab pos="6362700" algn="l"/>
                <a:tab pos="7801609" algn="l"/>
              </a:tabLst>
            </a:pPr>
            <a:r>
              <a:rPr dirty="0" sz="1700" spc="-25">
                <a:latin typeface="Times New Roman"/>
                <a:cs typeface="Times New Roman"/>
              </a:rPr>
              <a:t>The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adaptive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learning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algorithm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showed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improvement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5">
                <a:latin typeface="Times New Roman"/>
                <a:cs typeface="Times New Roman"/>
              </a:rPr>
              <a:t>in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10">
                <a:latin typeface="Times New Roman"/>
                <a:cs typeface="Times New Roman"/>
              </a:rPr>
              <a:t>recommending</a:t>
            </a:r>
            <a:r>
              <a:rPr dirty="0" sz="1700">
                <a:latin typeface="Times New Roman"/>
                <a:cs typeface="Times New Roman"/>
              </a:rPr>
              <a:t>	</a:t>
            </a:r>
            <a:r>
              <a:rPr dirty="0" sz="1700" spc="-20">
                <a:latin typeface="Times New Roman"/>
                <a:cs typeface="Times New Roman"/>
              </a:rPr>
              <a:t>more </a:t>
            </a:r>
            <a:r>
              <a:rPr dirty="0" sz="1700" spc="-20">
                <a:latin typeface="Times New Roman"/>
                <a:cs typeface="Times New Roman"/>
              </a:rPr>
              <a:t>	</a:t>
            </a:r>
            <a:r>
              <a:rPr dirty="0" sz="1700">
                <a:latin typeface="Times New Roman"/>
                <a:cs typeface="Times New Roman"/>
              </a:rPr>
              <a:t>accurate</a:t>
            </a:r>
            <a:r>
              <a:rPr dirty="0" sz="1700" spc="-3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music</a:t>
            </a:r>
            <a:r>
              <a:rPr dirty="0" sz="1700" spc="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over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time as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 system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learned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from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user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feedback.</a:t>
            </a:r>
            <a:endParaRPr sz="1700">
              <a:latin typeface="Times New Roman"/>
              <a:cs typeface="Times New Roman"/>
            </a:endParaRPr>
          </a:p>
          <a:p>
            <a:pPr lvl="1" marL="770255" indent="-285750">
              <a:lnSpc>
                <a:spcPct val="100000"/>
              </a:lnSpc>
              <a:spcBef>
                <a:spcPts val="405"/>
              </a:spcBef>
              <a:buFont typeface="Wingdings"/>
              <a:buChar char=""/>
              <a:tabLst>
                <a:tab pos="770255" algn="l"/>
              </a:tabLst>
            </a:pPr>
            <a:r>
              <a:rPr dirty="0" sz="1700">
                <a:latin typeface="Times New Roman"/>
                <a:cs typeface="Times New Roman"/>
              </a:rPr>
              <a:t>The</a:t>
            </a:r>
            <a:r>
              <a:rPr dirty="0" sz="1700" spc="6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system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effectively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adjusted</a:t>
            </a:r>
            <a:r>
              <a:rPr dirty="0" sz="1700" spc="6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music</a:t>
            </a:r>
            <a:r>
              <a:rPr dirty="0" sz="1700" spc="75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in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real-time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based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on</a:t>
            </a:r>
            <a:r>
              <a:rPr dirty="0" sz="1700" spc="70">
                <a:latin typeface="Times New Roman"/>
                <a:cs typeface="Times New Roman"/>
              </a:rPr>
              <a:t>  </a:t>
            </a:r>
            <a:r>
              <a:rPr dirty="0" sz="1700">
                <a:latin typeface="Times New Roman"/>
                <a:cs typeface="Times New Roman"/>
              </a:rPr>
              <a:t>ongoing</a:t>
            </a:r>
            <a:r>
              <a:rPr dirty="0" sz="1700" spc="65">
                <a:latin typeface="Times New Roman"/>
                <a:cs typeface="Times New Roman"/>
              </a:rPr>
              <a:t>  </a:t>
            </a:r>
            <a:r>
              <a:rPr dirty="0" sz="1700" spc="-10">
                <a:latin typeface="Times New Roman"/>
                <a:cs typeface="Times New Roman"/>
              </a:rPr>
              <a:t>emotion</a:t>
            </a:r>
            <a:endParaRPr sz="170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  <a:spcBef>
                <a:spcPts val="5"/>
              </a:spcBef>
            </a:pPr>
            <a:r>
              <a:rPr dirty="0" sz="1700">
                <a:latin typeface="Times New Roman"/>
                <a:cs typeface="Times New Roman"/>
              </a:rPr>
              <a:t>detection,</a:t>
            </a:r>
            <a:r>
              <a:rPr dirty="0" sz="1700" spc="-1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offering</a:t>
            </a:r>
            <a:r>
              <a:rPr dirty="0" sz="1700" spc="-5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a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dynamic</a:t>
            </a:r>
            <a:r>
              <a:rPr dirty="0" sz="1700" spc="-10">
                <a:latin typeface="Times New Roman"/>
                <a:cs typeface="Times New Roman"/>
              </a:rPr>
              <a:t> </a:t>
            </a:r>
            <a:r>
              <a:rPr dirty="0" sz="1700">
                <a:latin typeface="Times New Roman"/>
                <a:cs typeface="Times New Roman"/>
              </a:rPr>
              <a:t>therapeutic</a:t>
            </a:r>
            <a:r>
              <a:rPr dirty="0" sz="1700" spc="-20">
                <a:latin typeface="Times New Roman"/>
                <a:cs typeface="Times New Roman"/>
              </a:rPr>
              <a:t> </a:t>
            </a:r>
            <a:r>
              <a:rPr dirty="0" sz="1700" spc="-10">
                <a:latin typeface="Times New Roman"/>
                <a:cs typeface="Times New Roman"/>
              </a:rPr>
              <a:t>experience.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4642" y="930300"/>
            <a:ext cx="563118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Results</a:t>
            </a:r>
            <a:r>
              <a:rPr dirty="0" spc="-4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and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Discussion(contd…)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76200"/>
            <a:ext cx="4643501" cy="9144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637413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0877" y="1432785"/>
            <a:ext cx="8163559" cy="4786630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742439">
              <a:lnSpc>
                <a:spcPct val="100000"/>
              </a:lnSpc>
              <a:spcBef>
                <a:spcPts val="690"/>
              </a:spcBef>
            </a:pPr>
            <a:r>
              <a:rPr dirty="0" sz="2400" b="1">
                <a:latin typeface="Times New Roman"/>
                <a:cs typeface="Times New Roman"/>
              </a:rPr>
              <a:t>Impact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on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Emotional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30" b="1">
                <a:latin typeface="Times New Roman"/>
                <a:cs typeface="Times New Roman"/>
              </a:rPr>
              <a:t>Well-</a:t>
            </a:r>
            <a:r>
              <a:rPr dirty="0" sz="2400" spc="-10" b="1">
                <a:latin typeface="Times New Roman"/>
                <a:cs typeface="Times New Roman"/>
              </a:rPr>
              <a:t>Being</a:t>
            </a:r>
            <a:endParaRPr sz="2400">
              <a:latin typeface="Times New Roman"/>
              <a:cs typeface="Times New Roman"/>
            </a:endParaRPr>
          </a:p>
          <a:p>
            <a:pPr marL="485140" indent="-458470">
              <a:lnSpc>
                <a:spcPct val="100000"/>
              </a:lnSpc>
              <a:spcBef>
                <a:spcPts val="495"/>
              </a:spcBef>
              <a:buAutoNum type="alphaLcParenR"/>
              <a:tabLst>
                <a:tab pos="485140" algn="l"/>
              </a:tabLst>
            </a:pPr>
            <a:r>
              <a:rPr dirty="0" sz="2000" b="1">
                <a:latin typeface="Times New Roman"/>
                <a:cs typeface="Times New Roman"/>
              </a:rPr>
              <a:t>Therapeutic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Benefits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73025" indent="-28575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2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demonstrated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significant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potential</a:t>
            </a:r>
            <a:r>
              <a:rPr dirty="0" sz="1600" spc="2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25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enhancing</a:t>
            </a:r>
            <a:r>
              <a:rPr dirty="0" sz="1600" spc="2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emotional</a:t>
            </a:r>
            <a:r>
              <a:rPr dirty="0" sz="1600" spc="24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well-</a:t>
            </a:r>
            <a:r>
              <a:rPr dirty="0" sz="1600" b="1">
                <a:latin typeface="Times New Roman"/>
                <a:cs typeface="Times New Roman"/>
              </a:rPr>
              <a:t>being</a:t>
            </a:r>
            <a:r>
              <a:rPr dirty="0" sz="1600" spc="220" b="1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by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providing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timely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appropriate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-10">
                <a:latin typeface="Times New Roman"/>
                <a:cs typeface="Times New Roman"/>
              </a:rPr>
              <a:t> therapy.</a:t>
            </a:r>
            <a:endParaRPr sz="1600">
              <a:latin typeface="Times New Roman"/>
              <a:cs typeface="Times New Roman"/>
            </a:endParaRPr>
          </a:p>
          <a:p>
            <a:pPr lvl="1" marL="770890" indent="-285750">
              <a:lnSpc>
                <a:spcPct val="100000"/>
              </a:lnSpc>
              <a:spcBef>
                <a:spcPts val="384"/>
              </a:spcBef>
              <a:buFont typeface="Wingdings"/>
              <a:buChar char=""/>
              <a:tabLst>
                <a:tab pos="770890" algn="l"/>
              </a:tabLst>
            </a:pP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experiencing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levels</a:t>
            </a:r>
            <a:r>
              <a:rPr dirty="0" sz="1600" spc="2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1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stress</a:t>
            </a:r>
            <a:r>
              <a:rPr dirty="0" sz="1600" spc="1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anxiety</a:t>
            </a:r>
            <a:r>
              <a:rPr dirty="0" sz="1600" spc="1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reported</a:t>
            </a:r>
            <a:r>
              <a:rPr dirty="0" sz="1600" spc="229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improved</a:t>
            </a:r>
            <a:r>
              <a:rPr dirty="0" sz="1600" spc="21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relaxation</a:t>
            </a:r>
            <a:r>
              <a:rPr dirty="0" sz="1600" spc="195" b="1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</a:pPr>
            <a:r>
              <a:rPr dirty="0" sz="1600" b="1">
                <a:latin typeface="Times New Roman"/>
                <a:cs typeface="Times New Roman"/>
              </a:rPr>
              <a:t>better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mood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regulation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after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short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durations.</a:t>
            </a:r>
            <a:endParaRPr sz="1600">
              <a:latin typeface="Times New Roman"/>
              <a:cs typeface="Times New Roman"/>
            </a:endParaRPr>
          </a:p>
          <a:p>
            <a:pPr marL="485140" indent="-472440">
              <a:lnSpc>
                <a:spcPct val="100000"/>
              </a:lnSpc>
              <a:spcBef>
                <a:spcPts val="465"/>
              </a:spcBef>
              <a:buAutoNum type="alphaLcParenR" startAt="2"/>
              <a:tabLst>
                <a:tab pos="485140" algn="l"/>
              </a:tabLst>
            </a:pP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-5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Engagement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5080" indent="-28575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48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feedback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indicated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personalized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6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therapy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led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higher</a:t>
            </a:r>
            <a:r>
              <a:rPr dirty="0" sz="1600" spc="4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engagement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compared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traditional,</a:t>
            </a:r>
            <a:r>
              <a:rPr dirty="0" sz="1600" spc="-10">
                <a:latin typeface="Times New Roman"/>
                <a:cs typeface="Times New Roman"/>
              </a:rPr>
              <a:t> non-</a:t>
            </a:r>
            <a:r>
              <a:rPr dirty="0" sz="1600">
                <a:latin typeface="Times New Roman"/>
                <a:cs typeface="Times New Roman"/>
              </a:rPr>
              <a:t>adaptive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platforms.</a:t>
            </a:r>
            <a:endParaRPr sz="1600">
              <a:latin typeface="Times New Roman"/>
              <a:cs typeface="Times New Roman"/>
            </a:endParaRPr>
          </a:p>
          <a:p>
            <a:pPr lvl="1" marL="770890" indent="-28575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770890" algn="l"/>
              </a:tabLst>
            </a:pP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real-</a:t>
            </a:r>
            <a:r>
              <a:rPr dirty="0" sz="1600">
                <a:latin typeface="Times New Roman"/>
                <a:cs typeface="Times New Roman"/>
              </a:rPr>
              <a:t>time</a:t>
            </a:r>
            <a:r>
              <a:rPr dirty="0" sz="1600" spc="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adjustments</a:t>
            </a:r>
            <a:r>
              <a:rPr dirty="0" sz="1600" spc="1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continuous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personalization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were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key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factors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contributing</a:t>
            </a:r>
            <a:endParaRPr sz="1600">
              <a:latin typeface="Times New Roman"/>
              <a:cs typeface="Times New Roman"/>
            </a:endParaRPr>
          </a:p>
          <a:p>
            <a:pPr marL="77152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higher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satisfaction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emotional</a:t>
            </a:r>
            <a:r>
              <a:rPr dirty="0" sz="1600" spc="-10">
                <a:latin typeface="Times New Roman"/>
                <a:cs typeface="Times New Roman"/>
              </a:rPr>
              <a:t> benefit.</a:t>
            </a:r>
            <a:endParaRPr sz="1600">
              <a:latin typeface="Times New Roman"/>
              <a:cs typeface="Times New Roman"/>
            </a:endParaRPr>
          </a:p>
          <a:p>
            <a:pPr marL="485140" indent="-443865">
              <a:lnSpc>
                <a:spcPct val="100000"/>
              </a:lnSpc>
              <a:spcBef>
                <a:spcPts val="465"/>
              </a:spcBef>
              <a:buAutoNum type="alphaLcParenR" startAt="3"/>
              <a:tabLst>
                <a:tab pos="485140" algn="l"/>
              </a:tabLst>
            </a:pPr>
            <a:r>
              <a:rPr dirty="0" sz="2000" b="1">
                <a:latin typeface="Times New Roman"/>
                <a:cs typeface="Times New Roman"/>
              </a:rPr>
              <a:t>Limitations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Future</a:t>
            </a:r>
            <a:r>
              <a:rPr dirty="0" sz="2000" spc="-6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Work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lvl="1" marL="770255" marR="125095" indent="-285750">
              <a:lnSpc>
                <a:spcPct val="100000"/>
              </a:lnSpc>
              <a:spcBef>
                <a:spcPts val="400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600" b="1">
                <a:latin typeface="Times New Roman"/>
                <a:cs typeface="Times New Roman"/>
              </a:rPr>
              <a:t>Data</a:t>
            </a:r>
            <a:r>
              <a:rPr dirty="0" sz="1600" spc="-7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Accuracy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Some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variability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physiological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signals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showed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lower </a:t>
            </a:r>
            <a:r>
              <a:rPr dirty="0" sz="1600" spc="-10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accuracy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 </a:t>
            </a:r>
            <a:r>
              <a:rPr dirty="0" sz="1600" spc="-10">
                <a:latin typeface="Times New Roman"/>
                <a:cs typeface="Times New Roman"/>
              </a:rPr>
              <a:t>detection.</a:t>
            </a:r>
            <a:endParaRPr sz="1600">
              <a:latin typeface="Times New Roman"/>
              <a:cs typeface="Times New Roman"/>
            </a:endParaRPr>
          </a:p>
          <a:p>
            <a:pPr lvl="1" marL="770255" marR="58419" indent="-28575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771525" algn="l"/>
              </a:tabLst>
            </a:pPr>
            <a:r>
              <a:rPr dirty="0" sz="1600" b="1">
                <a:latin typeface="Times New Roman"/>
                <a:cs typeface="Times New Roman"/>
              </a:rPr>
              <a:t>Cultural</a:t>
            </a:r>
            <a:r>
              <a:rPr dirty="0" sz="1600" spc="2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Variations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2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Future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research</a:t>
            </a:r>
            <a:r>
              <a:rPr dirty="0" sz="1600" spc="3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will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focus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on</a:t>
            </a:r>
            <a:r>
              <a:rPr dirty="0" sz="1600" spc="254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addressing</a:t>
            </a:r>
            <a:r>
              <a:rPr dirty="0" sz="1600" spc="2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cultural</a:t>
            </a:r>
            <a:r>
              <a:rPr dirty="0" sz="1600" spc="2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differences</a:t>
            </a:r>
            <a:r>
              <a:rPr dirty="0" sz="1600" spc="26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in </a:t>
            </a:r>
            <a:r>
              <a:rPr dirty="0" sz="1600" spc="-25">
                <a:latin typeface="Times New Roman"/>
                <a:cs typeface="Times New Roman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emotional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expressions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tailoring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recommendations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diverse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populations.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12192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Presentation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43733" y="2077072"/>
            <a:ext cx="409384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7528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Abstract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Objectives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Introduction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Motivation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the</a:t>
            </a:r>
            <a:r>
              <a:rPr dirty="0" sz="2000" spc="-10" b="1">
                <a:latin typeface="Times New Roman"/>
                <a:cs typeface="Times New Roman"/>
              </a:rPr>
              <a:t> Study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Literature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Survey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Inferences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Formulation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of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Research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Problem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Proposed</a:t>
            </a:r>
            <a:r>
              <a:rPr dirty="0" sz="2000" spc="-3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Results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Discussion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Research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Outcome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b="1">
                <a:latin typeface="Times New Roman"/>
                <a:cs typeface="Times New Roman"/>
              </a:rPr>
              <a:t>Conclusion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and</a:t>
            </a:r>
            <a:r>
              <a:rPr dirty="0" sz="2000" spc="-1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Future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Scope</a:t>
            </a:r>
            <a:endParaRPr sz="20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buFont typeface="Arial MT"/>
              <a:buChar char="•"/>
              <a:tabLst>
                <a:tab pos="375285" algn="l"/>
              </a:tabLst>
            </a:pPr>
            <a:r>
              <a:rPr dirty="0" sz="2000" spc="-10" b="1">
                <a:latin typeface="Times New Roman"/>
                <a:cs typeface="Times New Roman"/>
              </a:rPr>
              <a:t>References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1043686"/>
            <a:ext cx="3307079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Research</a:t>
            </a:r>
            <a:r>
              <a:rPr dirty="0" spc="-165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Outcome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564356"/>
            <a:ext cx="8074659" cy="435419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just"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Improved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Emotion</a:t>
            </a:r>
            <a:r>
              <a:rPr dirty="0" sz="2000" spc="-3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Detection</a:t>
            </a:r>
            <a:r>
              <a:rPr dirty="0" sz="2000" spc="-145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Accuracy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 indent="12039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The  integration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multiple</a:t>
            </a:r>
            <a:r>
              <a:rPr dirty="0" sz="2000" spc="4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  </a:t>
            </a:r>
            <a:r>
              <a:rPr dirty="0" sz="2000" spc="-10">
                <a:latin typeface="Times New Roman"/>
                <a:cs typeface="Times New Roman"/>
              </a:rPr>
              <a:t>sources—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signals </a:t>
            </a:r>
            <a:r>
              <a:rPr dirty="0" sz="2000">
                <a:latin typeface="Times New Roman"/>
                <a:cs typeface="Times New Roman"/>
              </a:rPr>
              <a:t>(heart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rate,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conductance),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expressions,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voice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tone—improved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accuracy.</a:t>
            </a:r>
            <a:endParaRPr sz="2000">
              <a:latin typeface="Times New Roman"/>
              <a:cs typeface="Times New Roman"/>
            </a:endParaRPr>
          </a:p>
          <a:p>
            <a:pPr algn="just" marL="354965" indent="-342265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Effective</a:t>
            </a:r>
            <a:r>
              <a:rPr dirty="0" sz="2000" spc="-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Personalized</a:t>
            </a:r>
            <a:r>
              <a:rPr dirty="0" sz="2000" spc="-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Music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Recommendations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6350" indent="1203960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0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229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220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recommendation</a:t>
            </a:r>
            <a:r>
              <a:rPr dirty="0" sz="2000" spc="220">
                <a:latin typeface="Times New Roman"/>
                <a:cs typeface="Times New Roman"/>
              </a:rPr>
              <a:t>   </a:t>
            </a:r>
            <a:r>
              <a:rPr dirty="0" sz="2000">
                <a:latin typeface="Times New Roman"/>
                <a:cs typeface="Times New Roman"/>
              </a:rPr>
              <a:t>engine</a:t>
            </a:r>
            <a:r>
              <a:rPr dirty="0" sz="2000" spc="225">
                <a:latin typeface="Times New Roman"/>
                <a:cs typeface="Times New Roman"/>
              </a:rPr>
              <a:t>   </a:t>
            </a:r>
            <a:r>
              <a:rPr dirty="0" sz="2000" spc="-10">
                <a:latin typeface="Times New Roman"/>
                <a:cs typeface="Times New Roman"/>
              </a:rPr>
              <a:t>showed </a:t>
            </a:r>
            <a:r>
              <a:rPr dirty="0" sz="2000">
                <a:latin typeface="Times New Roman"/>
                <a:cs typeface="Times New Roman"/>
              </a:rPr>
              <a:t>effectiveness</a:t>
            </a:r>
            <a:r>
              <a:rPr dirty="0" sz="2000" spc="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9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matching</a:t>
            </a:r>
            <a:r>
              <a:rPr dirty="0" sz="2000" spc="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users'</a:t>
            </a:r>
            <a:r>
              <a:rPr dirty="0" sz="2000" spc="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states</a:t>
            </a:r>
            <a:r>
              <a:rPr dirty="0" sz="2000" spc="8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9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appropriate</a:t>
            </a:r>
            <a:r>
              <a:rPr dirty="0" sz="2000" spc="9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music </a:t>
            </a:r>
            <a:r>
              <a:rPr dirty="0" sz="2000">
                <a:latin typeface="Times New Roman"/>
                <a:cs typeface="Times New Roman"/>
              </a:rPr>
              <a:t>tracks.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This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led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4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40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75%</a:t>
            </a:r>
            <a:r>
              <a:rPr dirty="0" sz="2000" spc="38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user</a:t>
            </a:r>
            <a:r>
              <a:rPr dirty="0" sz="2000" spc="38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satisfaction</a:t>
            </a:r>
            <a:r>
              <a:rPr dirty="0" sz="2000" spc="409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rate</a:t>
            </a:r>
            <a:r>
              <a:rPr dirty="0" sz="2000">
                <a:latin typeface="Times New Roman"/>
                <a:cs typeface="Times New Roman"/>
              </a:rPr>
              <a:t>,</a:t>
            </a:r>
            <a:r>
              <a:rPr dirty="0" sz="2000" spc="4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feeling</a:t>
            </a:r>
            <a:r>
              <a:rPr dirty="0" sz="2000" spc="409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more </a:t>
            </a:r>
            <a:r>
              <a:rPr dirty="0" sz="2000">
                <a:latin typeface="Times New Roman"/>
                <a:cs typeface="Times New Roman"/>
              </a:rPr>
              <a:t>emotionally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supported.</a:t>
            </a:r>
            <a:endParaRPr sz="2000">
              <a:latin typeface="Times New Roman"/>
              <a:cs typeface="Times New Roman"/>
            </a:endParaRPr>
          </a:p>
          <a:p>
            <a:pPr algn="just"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 b="1">
                <a:latin typeface="Times New Roman"/>
                <a:cs typeface="Times New Roman"/>
              </a:rPr>
              <a:t>Therapeutic</a:t>
            </a:r>
            <a:r>
              <a:rPr dirty="0" sz="2000" spc="-20" b="1">
                <a:latin typeface="Times New Roman"/>
                <a:cs typeface="Times New Roman"/>
              </a:rPr>
              <a:t> </a:t>
            </a:r>
            <a:r>
              <a:rPr dirty="0" sz="2000" spc="-10" b="1">
                <a:latin typeface="Times New Roman"/>
                <a:cs typeface="Times New Roman"/>
              </a:rPr>
              <a:t>Impact</a:t>
            </a:r>
            <a:r>
              <a:rPr dirty="0" sz="2000" spc="-1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algn="just" marL="12700" marR="5080" indent="953769">
              <a:lnSpc>
                <a:spcPct val="100000"/>
              </a:lnSpc>
              <a:spcBef>
                <a:spcPts val="480"/>
              </a:spcBef>
            </a:pP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1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experienced</a:t>
            </a:r>
            <a:r>
              <a:rPr dirty="0" sz="2000" spc="9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measurable</a:t>
            </a:r>
            <a:r>
              <a:rPr dirty="0" sz="2000" spc="10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improvements</a:t>
            </a:r>
            <a:r>
              <a:rPr dirty="0" sz="2000" spc="10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10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well- </a:t>
            </a:r>
            <a:r>
              <a:rPr dirty="0" sz="2000">
                <a:latin typeface="Times New Roman"/>
                <a:cs typeface="Times New Roman"/>
              </a:rPr>
              <a:t>being,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30%</a:t>
            </a:r>
            <a:r>
              <a:rPr dirty="0" sz="2000" spc="32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reductions</a:t>
            </a:r>
            <a:r>
              <a:rPr dirty="0" sz="2000" spc="33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34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perceived</a:t>
            </a:r>
            <a:r>
              <a:rPr dirty="0" sz="2000" spc="34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stress</a:t>
            </a:r>
            <a:r>
              <a:rPr dirty="0" sz="2000" spc="34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listening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relaxing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20%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improvements</a:t>
            </a:r>
            <a:r>
              <a:rPr dirty="0" sz="2000" spc="-5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in</a:t>
            </a:r>
            <a:r>
              <a:rPr dirty="0" sz="2000" spc="-1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Times New Roman"/>
                <a:cs typeface="Times New Roman"/>
              </a:rPr>
              <a:t>mood</a:t>
            </a:r>
            <a:r>
              <a:rPr dirty="0" sz="2000" spc="-25" b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those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feeling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fatigued.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63" rIns="0" bIns="0" rtlCol="0" vert="horz">
            <a:spAutoFit/>
          </a:bodyPr>
          <a:lstStyle/>
          <a:p>
            <a:pPr marL="55689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Conclusion</a:t>
            </a:r>
            <a:r>
              <a:rPr dirty="0" spc="-4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and</a:t>
            </a:r>
            <a:r>
              <a:rPr dirty="0" spc="-4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Future</a:t>
            </a:r>
            <a:r>
              <a:rPr dirty="0" spc="-2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97357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653847"/>
            <a:ext cx="8010525" cy="4878070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730"/>
              </a:spcBef>
            </a:pPr>
            <a:r>
              <a:rPr dirty="0" sz="2400" spc="-10" b="1">
                <a:latin typeface="Times New Roman"/>
                <a:cs typeface="Times New Roman"/>
              </a:rPr>
              <a:t>Conclusion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algn="just" marL="12700" marR="5080" indent="507365">
              <a:lnSpc>
                <a:spcPct val="101299"/>
              </a:lnSpc>
              <a:spcBef>
                <a:spcPts val="390"/>
              </a:spcBef>
            </a:pPr>
            <a:r>
              <a:rPr dirty="0" sz="1600">
                <a:latin typeface="Times New Roman"/>
                <a:cs typeface="Times New Roman"/>
              </a:rPr>
              <a:t>This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research</a:t>
            </a:r>
            <a:r>
              <a:rPr dirty="0" sz="1600" spc="7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demonstrates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effectiveness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multi-</a:t>
            </a:r>
            <a:r>
              <a:rPr dirty="0" sz="1600">
                <a:latin typeface="Times New Roman"/>
                <a:cs typeface="Times New Roman"/>
              </a:rPr>
              <a:t>modal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</a:t>
            </a:r>
            <a:r>
              <a:rPr dirty="0" sz="1600" spc="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recognition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system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personalized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therapy.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integrating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physiological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signals,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facial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expressions,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voice </a:t>
            </a:r>
            <a:r>
              <a:rPr dirty="0" sz="1600">
                <a:latin typeface="Times New Roman"/>
                <a:cs typeface="Times New Roman"/>
              </a:rPr>
              <a:t>tone</a:t>
            </a:r>
            <a:r>
              <a:rPr dirty="0" sz="1600" spc="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analysis,</a:t>
            </a:r>
            <a:r>
              <a:rPr dirty="0" sz="1600" spc="8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achieved</a:t>
            </a:r>
            <a:r>
              <a:rPr dirty="0" sz="1600" spc="10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85%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accuracy</a:t>
            </a:r>
            <a:r>
              <a:rPr dirty="0" sz="1600" spc="9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</a:t>
            </a:r>
            <a:r>
              <a:rPr dirty="0" sz="1600" spc="8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provided</a:t>
            </a:r>
            <a:r>
              <a:rPr dirty="0" sz="1600" spc="9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75%</a:t>
            </a:r>
            <a:r>
              <a:rPr dirty="0" sz="1600" spc="60" b="1">
                <a:latin typeface="Times New Roman"/>
                <a:cs typeface="Times New Roman"/>
              </a:rPr>
              <a:t> </a:t>
            </a:r>
            <a:r>
              <a:rPr dirty="0" sz="1600" spc="-20" b="1">
                <a:latin typeface="Times New Roman"/>
                <a:cs typeface="Times New Roman"/>
              </a:rPr>
              <a:t>user </a:t>
            </a:r>
            <a:r>
              <a:rPr dirty="0" sz="1600" b="1">
                <a:latin typeface="Times New Roman"/>
                <a:cs typeface="Times New Roman"/>
              </a:rPr>
              <a:t>satisfaction</a:t>
            </a:r>
            <a:r>
              <a:rPr dirty="0" sz="1600" spc="65" b="1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personalized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music</a:t>
            </a:r>
            <a:r>
              <a:rPr dirty="0" sz="1600" spc="7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recommendations.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49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contributed</a:t>
            </a:r>
            <a:r>
              <a:rPr dirty="0" sz="1600" spc="60">
                <a:latin typeface="Times New Roman"/>
                <a:cs typeface="Times New Roman"/>
              </a:rPr>
              <a:t> 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55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Times New Roman"/>
                <a:cs typeface="Times New Roman"/>
              </a:rPr>
              <a:t>improved </a:t>
            </a:r>
            <a:r>
              <a:rPr dirty="0" sz="1600">
                <a:latin typeface="Times New Roman"/>
                <a:cs typeface="Times New Roman"/>
              </a:rPr>
              <a:t>emotional </a:t>
            </a:r>
            <a:r>
              <a:rPr dirty="0" sz="1600" spc="-10">
                <a:latin typeface="Times New Roman"/>
                <a:cs typeface="Times New Roman"/>
              </a:rPr>
              <a:t>well-</a:t>
            </a:r>
            <a:r>
              <a:rPr dirty="0" sz="1600">
                <a:latin typeface="Times New Roman"/>
                <a:cs typeface="Times New Roman"/>
              </a:rPr>
              <a:t>being,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including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30%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stress</a:t>
            </a:r>
            <a:r>
              <a:rPr dirty="0" sz="1600" spc="-2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reduction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20%</a:t>
            </a:r>
            <a:r>
              <a:rPr dirty="0" sz="1600" spc="-5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mood</a:t>
            </a:r>
            <a:r>
              <a:rPr dirty="0" sz="1600" spc="-15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enhancement</a:t>
            </a:r>
            <a:r>
              <a:rPr dirty="0" sz="1600" spc="-1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45"/>
              </a:spcBef>
            </a:pPr>
            <a:r>
              <a:rPr dirty="0" sz="2400" b="1">
                <a:latin typeface="Times New Roman"/>
                <a:cs typeface="Times New Roman"/>
              </a:rPr>
              <a:t>Future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Scope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1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1600" spc="-10" b="1">
                <a:latin typeface="Times New Roman"/>
                <a:cs typeface="Times New Roman"/>
              </a:rPr>
              <a:t>Improve</a:t>
            </a:r>
            <a:r>
              <a:rPr dirty="0" sz="1600" spc="-9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Accuracy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Enhance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detection,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especially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high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physiological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600" spc="-10">
                <a:latin typeface="Times New Roman"/>
                <a:cs typeface="Times New Roman"/>
              </a:rPr>
              <a:t>variability.</a:t>
            </a:r>
            <a:endParaRPr sz="1600">
              <a:latin typeface="Times New Roman"/>
              <a:cs typeface="Times New Roman"/>
            </a:endParaRPr>
          </a:p>
          <a:p>
            <a:pPr marL="355600" marR="305435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600" b="1">
                <a:latin typeface="Times New Roman"/>
                <a:cs typeface="Times New Roman"/>
              </a:rPr>
              <a:t>Cultural</a:t>
            </a:r>
            <a:r>
              <a:rPr dirty="0" sz="1600" spc="-10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Adaptability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Develop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models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that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account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cultural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differences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emotional expression.</a:t>
            </a:r>
            <a:endParaRPr sz="1600">
              <a:latin typeface="Times New Roman"/>
              <a:cs typeface="Times New Roman"/>
            </a:endParaRPr>
          </a:p>
          <a:p>
            <a:pPr marL="355600" marR="631825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600" b="1">
                <a:latin typeface="Times New Roman"/>
                <a:cs typeface="Times New Roman"/>
              </a:rPr>
              <a:t>Integrate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More</a:t>
            </a:r>
            <a:r>
              <a:rPr dirty="0" sz="1600" spc="-4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Modalities</a:t>
            </a:r>
            <a:r>
              <a:rPr dirty="0" sz="1600" spc="-10">
                <a:latin typeface="Times New Roman"/>
                <a:cs typeface="Times New Roman"/>
              </a:rPr>
              <a:t>:</a:t>
            </a:r>
            <a:r>
              <a:rPr dirty="0" sz="1600" spc="-9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Add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brainwave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activity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biometric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feedback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more </a:t>
            </a:r>
            <a:r>
              <a:rPr dirty="0" sz="1600">
                <a:latin typeface="Times New Roman"/>
                <a:cs typeface="Times New Roman"/>
              </a:rPr>
              <a:t>accurate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emotion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tracking.</a:t>
            </a:r>
            <a:endParaRPr sz="1600">
              <a:latin typeface="Times New Roman"/>
              <a:cs typeface="Times New Roman"/>
            </a:endParaRPr>
          </a:p>
          <a:p>
            <a:pPr marL="355600" marR="739775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600" b="1">
                <a:latin typeface="Times New Roman"/>
                <a:cs typeface="Times New Roman"/>
              </a:rPr>
              <a:t>Personalization &amp;</a:t>
            </a:r>
            <a:r>
              <a:rPr dirty="0" sz="1600" spc="-3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Scalability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Scale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system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larger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base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advanced personalization.</a:t>
            </a:r>
            <a:endParaRPr sz="1600">
              <a:latin typeface="Times New Roman"/>
              <a:cs typeface="Times New Roman"/>
            </a:endParaRPr>
          </a:p>
          <a:p>
            <a:pPr marL="355600" marR="414020" indent="-342900">
              <a:lnSpc>
                <a:spcPct val="100000"/>
              </a:lnSpc>
              <a:spcBef>
                <a:spcPts val="38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1600" b="1">
                <a:latin typeface="Times New Roman"/>
                <a:cs typeface="Times New Roman"/>
              </a:rPr>
              <a:t>Clinical</a:t>
            </a:r>
            <a:r>
              <a:rPr dirty="0" sz="1600" spc="-45" b="1">
                <a:latin typeface="Times New Roman"/>
                <a:cs typeface="Times New Roman"/>
              </a:rPr>
              <a:t> </a:t>
            </a:r>
            <a:r>
              <a:rPr dirty="0" sz="1600" b="1">
                <a:latin typeface="Times New Roman"/>
                <a:cs typeface="Times New Roman"/>
              </a:rPr>
              <a:t>Integration</a:t>
            </a:r>
            <a:r>
              <a:rPr dirty="0" sz="1600">
                <a:latin typeface="Times New Roman"/>
                <a:cs typeface="Times New Roman"/>
              </a:rPr>
              <a:t>: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Explore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collaborations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healthcare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providers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mental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health applications.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763" rIns="0" bIns="0" rtlCol="0" vert="horz">
            <a:spAutoFit/>
          </a:bodyPr>
          <a:lstStyle/>
          <a:p>
            <a:pPr marL="22040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2534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177" y="1735582"/>
            <a:ext cx="7961630" cy="4233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235" marR="586740" indent="-344170">
              <a:lnSpc>
                <a:spcPct val="100000"/>
              </a:lnSpc>
              <a:spcBef>
                <a:spcPts val="105"/>
              </a:spcBef>
              <a:buAutoNum type="arabicParenR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Emerging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Reports: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18.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Gartner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(2022). </a:t>
            </a:r>
            <a:r>
              <a:rPr dirty="0" sz="2000">
                <a:latin typeface="Times New Roman"/>
                <a:cs typeface="Times New Roman"/>
              </a:rPr>
              <a:t>“Emerging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Trends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AI.”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475"/>
              </a:spcBef>
              <a:buAutoNum type="arabicParenR"/>
              <a:tabLst>
                <a:tab pos="356235" algn="l"/>
              </a:tabLst>
            </a:pPr>
            <a:r>
              <a:rPr dirty="0" sz="2000" spc="-20">
                <a:latin typeface="Times New Roman"/>
                <a:cs typeface="Times New Roman"/>
              </a:rPr>
              <a:t>World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Economic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Forum.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(2021).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“The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Future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Jobs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Report:</a:t>
            </a:r>
            <a:r>
              <a:rPr dirty="0" sz="2000" spc="-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</a:t>
            </a:r>
            <a:endParaRPr sz="2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Human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Interaction.”</a:t>
            </a:r>
            <a:endParaRPr sz="2000">
              <a:latin typeface="Times New Roman"/>
              <a:cs typeface="Times New Roman"/>
            </a:endParaRPr>
          </a:p>
          <a:p>
            <a:pPr marL="356235" marR="44450" indent="-344170">
              <a:lnSpc>
                <a:spcPct val="100000"/>
              </a:lnSpc>
              <a:spcBef>
                <a:spcPts val="480"/>
              </a:spcBef>
              <a:buAutoNum type="arabicParenR" startAt="3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Sander,</a:t>
            </a:r>
            <a:r>
              <a:rPr dirty="0" sz="2000" spc="-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D.,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Grandjean,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D.,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Scherer,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K.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(2020).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"A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Systems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Approach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Appraisal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Mechanisms: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 Elicitation,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Emotional </a:t>
            </a:r>
            <a:r>
              <a:rPr dirty="0" sz="2000">
                <a:latin typeface="Times New Roman"/>
                <a:cs typeface="Times New Roman"/>
              </a:rPr>
              <a:t>Experience,</a:t>
            </a:r>
            <a:r>
              <a:rPr dirty="0" sz="2000" spc="-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Neuroscience."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Review, 10(3),</a:t>
            </a:r>
            <a:endParaRPr sz="2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dirty="0" sz="2000" spc="-30">
                <a:latin typeface="Times New Roman"/>
                <a:cs typeface="Times New Roman"/>
              </a:rPr>
              <a:t>256-</a:t>
            </a:r>
            <a:r>
              <a:rPr dirty="0" sz="2000" spc="-20">
                <a:latin typeface="Times New Roman"/>
                <a:cs typeface="Times New Roman"/>
              </a:rPr>
              <a:t>269.</a:t>
            </a:r>
            <a:endParaRPr sz="2000">
              <a:latin typeface="Times New Roman"/>
              <a:cs typeface="Times New Roman"/>
            </a:endParaRPr>
          </a:p>
          <a:p>
            <a:pPr marL="356235" marR="5080" indent="-344170">
              <a:lnSpc>
                <a:spcPct val="100000"/>
              </a:lnSpc>
              <a:spcBef>
                <a:spcPts val="484"/>
              </a:spcBef>
              <a:buAutoNum type="arabicParenR" startAt="4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Zatorre,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R. J.,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&amp;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Salimpoor,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40">
                <a:latin typeface="Times New Roman"/>
                <a:cs typeface="Times New Roman"/>
              </a:rPr>
              <a:t>V.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(2023).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"From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Perception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0">
                <a:latin typeface="Times New Roman"/>
                <a:cs typeface="Times New Roman"/>
              </a:rPr>
              <a:t> Pleasure: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Neural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Substrates."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Proceedings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National</a:t>
            </a:r>
            <a:r>
              <a:rPr dirty="0" sz="2000" spc="-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Academy </a:t>
            </a:r>
            <a:r>
              <a:rPr dirty="0" sz="2000" spc="-25">
                <a:latin typeface="Times New Roman"/>
                <a:cs typeface="Times New Roman"/>
              </a:rPr>
              <a:t>of </a:t>
            </a:r>
            <a:r>
              <a:rPr dirty="0" sz="2000">
                <a:latin typeface="Times New Roman"/>
                <a:cs typeface="Times New Roman"/>
              </a:rPr>
              <a:t>Sciences,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110(Supplement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2),10430-</a:t>
            </a:r>
            <a:r>
              <a:rPr dirty="0" sz="2000" spc="-10">
                <a:latin typeface="Times New Roman"/>
                <a:cs typeface="Times New Roman"/>
              </a:rPr>
              <a:t>10437.</a:t>
            </a:r>
            <a:endParaRPr sz="200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spcBef>
                <a:spcPts val="480"/>
              </a:spcBef>
              <a:buAutoNum type="arabicParenR" startAt="4"/>
              <a:tabLst>
                <a:tab pos="356235" algn="l"/>
              </a:tabLst>
            </a:pPr>
            <a:r>
              <a:rPr dirty="0" sz="2000">
                <a:latin typeface="Times New Roman"/>
                <a:cs typeface="Times New Roman"/>
              </a:rPr>
              <a:t>Picard,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70">
                <a:latin typeface="Times New Roman"/>
                <a:cs typeface="Times New Roman"/>
              </a:rPr>
              <a:t>W.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(2021).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"Affective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Computing: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Laughter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IEEE."</a:t>
            </a:r>
            <a:endParaRPr sz="2000">
              <a:latin typeface="Times New Roman"/>
              <a:cs typeface="Times New Roman"/>
            </a:endParaRPr>
          </a:p>
          <a:p>
            <a:pPr marL="356235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IEEE</a:t>
            </a:r>
            <a:r>
              <a:rPr dirty="0" sz="2000" spc="-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Transactions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Affective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1(1),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11-</a:t>
            </a:r>
            <a:r>
              <a:rPr dirty="0" sz="2000" spc="-25">
                <a:latin typeface="Times New Roman"/>
                <a:cs typeface="Times New Roman"/>
              </a:rPr>
              <a:t>17.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3763" rIns="0" bIns="0" rtlCol="0" vert="horz">
            <a:spAutoFit/>
          </a:bodyPr>
          <a:lstStyle/>
          <a:p>
            <a:pPr marL="13290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References</a:t>
            </a:r>
            <a:r>
              <a:rPr dirty="0" spc="-110"/>
              <a:t> </a:t>
            </a:r>
            <a:r>
              <a:rPr dirty="0" spc="-10"/>
              <a:t>(contd…)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69900" marR="540385" indent="-457834">
              <a:lnSpc>
                <a:spcPct val="100000"/>
              </a:lnSpc>
              <a:spcBef>
                <a:spcPts val="105"/>
              </a:spcBef>
              <a:buAutoNum type="arabicParenR" startAt="6"/>
              <a:tabLst>
                <a:tab pos="469900" algn="l"/>
              </a:tabLst>
            </a:pPr>
            <a:r>
              <a:rPr dirty="0"/>
              <a:t>Mehrabian,</a:t>
            </a:r>
            <a:r>
              <a:rPr dirty="0" spc="-150"/>
              <a:t> </a:t>
            </a:r>
            <a:r>
              <a:rPr dirty="0"/>
              <a:t>A.</a:t>
            </a:r>
            <a:r>
              <a:rPr dirty="0" spc="-25"/>
              <a:t> </a:t>
            </a:r>
            <a:r>
              <a:rPr dirty="0"/>
              <a:t>(2024).</a:t>
            </a:r>
            <a:r>
              <a:rPr dirty="0" spc="-55"/>
              <a:t> </a:t>
            </a:r>
            <a:r>
              <a:rPr dirty="0"/>
              <a:t>"Pleasure-Arousal-Dominance:</a:t>
            </a:r>
            <a:r>
              <a:rPr dirty="0" spc="-160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10"/>
              <a:t>General </a:t>
            </a:r>
            <a:r>
              <a:rPr dirty="0"/>
              <a:t>Framework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15"/>
              <a:t> </a:t>
            </a:r>
            <a:r>
              <a:rPr dirty="0"/>
              <a:t>Describing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Measuring</a:t>
            </a:r>
            <a:r>
              <a:rPr dirty="0" spc="-40"/>
              <a:t> </a:t>
            </a:r>
            <a:r>
              <a:rPr dirty="0"/>
              <a:t>Individual</a:t>
            </a:r>
            <a:r>
              <a:rPr dirty="0" spc="-45"/>
              <a:t> </a:t>
            </a:r>
            <a:r>
              <a:rPr dirty="0"/>
              <a:t>Differences</a:t>
            </a:r>
            <a:r>
              <a:rPr dirty="0" spc="-45"/>
              <a:t> </a:t>
            </a:r>
            <a:r>
              <a:rPr dirty="0" spc="-25"/>
              <a:t>in </a:t>
            </a:r>
            <a:r>
              <a:rPr dirty="0" spc="-10"/>
              <a:t>Temperament."</a:t>
            </a:r>
            <a:r>
              <a:rPr dirty="0" spc="-40"/>
              <a:t> </a:t>
            </a:r>
            <a:r>
              <a:rPr dirty="0"/>
              <a:t>Current</a:t>
            </a:r>
            <a:r>
              <a:rPr dirty="0" spc="-45"/>
              <a:t> </a:t>
            </a:r>
            <a:r>
              <a:rPr dirty="0" spc="-10"/>
              <a:t>Psychology,</a:t>
            </a:r>
            <a:r>
              <a:rPr dirty="0" spc="-45"/>
              <a:t> </a:t>
            </a:r>
            <a:r>
              <a:rPr dirty="0"/>
              <a:t>14(4),</a:t>
            </a:r>
            <a:r>
              <a:rPr dirty="0" spc="-45"/>
              <a:t> </a:t>
            </a:r>
            <a:r>
              <a:rPr dirty="0"/>
              <a:t>261-</a:t>
            </a:r>
            <a:r>
              <a:rPr dirty="0" spc="-20"/>
              <a:t>292.</a:t>
            </a:r>
          </a:p>
          <a:p>
            <a:pPr marL="469900" marR="753745" indent="-457834">
              <a:lnSpc>
                <a:spcPct val="100000"/>
              </a:lnSpc>
              <a:spcBef>
                <a:spcPts val="480"/>
              </a:spcBef>
              <a:buAutoNum type="arabicParenR" startAt="6"/>
              <a:tabLst>
                <a:tab pos="469900" algn="l"/>
              </a:tabLst>
            </a:pPr>
            <a:r>
              <a:rPr dirty="0"/>
              <a:t>Russell,</a:t>
            </a:r>
            <a:r>
              <a:rPr dirty="0" spc="-25"/>
              <a:t> </a:t>
            </a:r>
            <a:r>
              <a:rPr dirty="0"/>
              <a:t>J.</a:t>
            </a:r>
            <a:r>
              <a:rPr dirty="0" spc="-114"/>
              <a:t> </a:t>
            </a:r>
            <a:r>
              <a:rPr dirty="0"/>
              <a:t>A.</a:t>
            </a:r>
            <a:r>
              <a:rPr dirty="0" spc="-10"/>
              <a:t> </a:t>
            </a:r>
            <a:r>
              <a:rPr dirty="0"/>
              <a:t>(2023).</a:t>
            </a:r>
            <a:r>
              <a:rPr dirty="0" spc="-45"/>
              <a:t> </a:t>
            </a:r>
            <a:r>
              <a:rPr dirty="0"/>
              <a:t>"A</a:t>
            </a:r>
            <a:r>
              <a:rPr dirty="0" spc="-114"/>
              <a:t> </a:t>
            </a:r>
            <a:r>
              <a:rPr dirty="0"/>
              <a:t>Circumplex</a:t>
            </a:r>
            <a:r>
              <a:rPr dirty="0" spc="-25"/>
              <a:t> </a:t>
            </a:r>
            <a:r>
              <a:rPr dirty="0"/>
              <a:t>Model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/>
              <a:t>Affect."</a:t>
            </a:r>
            <a:r>
              <a:rPr dirty="0" spc="-40"/>
              <a:t> </a:t>
            </a:r>
            <a:r>
              <a:rPr dirty="0"/>
              <a:t>Journal</a:t>
            </a:r>
            <a:r>
              <a:rPr dirty="0" spc="-50"/>
              <a:t> </a:t>
            </a:r>
            <a:r>
              <a:rPr dirty="0" spc="-25"/>
              <a:t>of </a:t>
            </a:r>
            <a:r>
              <a:rPr dirty="0"/>
              <a:t>Personality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Social</a:t>
            </a:r>
            <a:r>
              <a:rPr dirty="0" spc="-35"/>
              <a:t> </a:t>
            </a:r>
            <a:r>
              <a:rPr dirty="0" spc="-10"/>
              <a:t>Psychology,</a:t>
            </a:r>
            <a:r>
              <a:rPr dirty="0" spc="-35"/>
              <a:t> </a:t>
            </a:r>
            <a:r>
              <a:rPr dirty="0"/>
              <a:t>39(6),</a:t>
            </a:r>
            <a:r>
              <a:rPr dirty="0" spc="-35"/>
              <a:t> </a:t>
            </a:r>
            <a:r>
              <a:rPr dirty="0"/>
              <a:t>1161-</a:t>
            </a:r>
            <a:r>
              <a:rPr dirty="0" spc="-10"/>
              <a:t>1178.</a:t>
            </a:r>
          </a:p>
          <a:p>
            <a:pPr marL="469900" marR="5080" indent="-457834">
              <a:lnSpc>
                <a:spcPct val="100000"/>
              </a:lnSpc>
              <a:spcBef>
                <a:spcPts val="480"/>
              </a:spcBef>
              <a:buAutoNum type="arabicParenR" startAt="6"/>
              <a:tabLst>
                <a:tab pos="469900" algn="l"/>
              </a:tabLst>
            </a:pPr>
            <a:r>
              <a:rPr dirty="0"/>
              <a:t>Schmidt,</a:t>
            </a:r>
            <a:r>
              <a:rPr dirty="0" spc="-35"/>
              <a:t> </a:t>
            </a:r>
            <a:r>
              <a:rPr dirty="0"/>
              <a:t>L.</a:t>
            </a:r>
            <a:r>
              <a:rPr dirty="0" spc="-105"/>
              <a:t> </a:t>
            </a:r>
            <a:r>
              <a:rPr dirty="0"/>
              <a:t>A.,</a:t>
            </a:r>
            <a:r>
              <a:rPr dirty="0" spc="-5"/>
              <a:t> </a:t>
            </a:r>
            <a:r>
              <a:rPr dirty="0"/>
              <a:t>&amp;</a:t>
            </a:r>
            <a:r>
              <a:rPr dirty="0" spc="-70"/>
              <a:t> </a:t>
            </a:r>
            <a:r>
              <a:rPr dirty="0" spc="-20"/>
              <a:t>Trainor,</a:t>
            </a:r>
            <a:r>
              <a:rPr dirty="0" spc="-30"/>
              <a:t> </a:t>
            </a:r>
            <a:r>
              <a:rPr dirty="0"/>
              <a:t>L.</a:t>
            </a:r>
            <a:r>
              <a:rPr dirty="0" spc="-5"/>
              <a:t> </a:t>
            </a:r>
            <a:r>
              <a:rPr dirty="0"/>
              <a:t>J.</a:t>
            </a:r>
            <a:r>
              <a:rPr dirty="0" spc="-20"/>
              <a:t> </a:t>
            </a:r>
            <a:r>
              <a:rPr dirty="0"/>
              <a:t>(2021).</a:t>
            </a:r>
            <a:r>
              <a:rPr dirty="0" spc="-35"/>
              <a:t> </a:t>
            </a:r>
            <a:r>
              <a:rPr dirty="0"/>
              <a:t>"Frontal</a:t>
            </a:r>
            <a:r>
              <a:rPr dirty="0" spc="-55"/>
              <a:t> </a:t>
            </a:r>
            <a:r>
              <a:rPr dirty="0"/>
              <a:t>Brain</a:t>
            </a:r>
            <a:r>
              <a:rPr dirty="0" spc="-5"/>
              <a:t> </a:t>
            </a:r>
            <a:r>
              <a:rPr dirty="0"/>
              <a:t>Electrical</a:t>
            </a:r>
            <a:r>
              <a:rPr dirty="0" spc="-145"/>
              <a:t> </a:t>
            </a:r>
            <a:r>
              <a:rPr dirty="0" spc="-10"/>
              <a:t>Activity </a:t>
            </a:r>
            <a:r>
              <a:rPr dirty="0"/>
              <a:t>Differs</a:t>
            </a:r>
            <a:r>
              <a:rPr dirty="0" spc="-45"/>
              <a:t> </a:t>
            </a:r>
            <a:r>
              <a:rPr dirty="0"/>
              <a:t>Between Positive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Negative</a:t>
            </a:r>
            <a:r>
              <a:rPr dirty="0" spc="-25"/>
              <a:t> </a:t>
            </a:r>
            <a:r>
              <a:rPr dirty="0"/>
              <a:t>Mood</a:t>
            </a:r>
            <a:r>
              <a:rPr dirty="0" spc="-25"/>
              <a:t> </a:t>
            </a:r>
            <a:r>
              <a:rPr dirty="0"/>
              <a:t>States."</a:t>
            </a:r>
            <a:r>
              <a:rPr dirty="0" spc="-10"/>
              <a:t> Neuroreport, </a:t>
            </a:r>
            <a:r>
              <a:rPr dirty="0"/>
              <a:t>12(18),</a:t>
            </a:r>
            <a:r>
              <a:rPr dirty="0" spc="-45"/>
              <a:t> </a:t>
            </a:r>
            <a:r>
              <a:rPr dirty="0"/>
              <a:t>3909-</a:t>
            </a:r>
            <a:r>
              <a:rPr dirty="0" spc="-10"/>
              <a:t>3912.</a:t>
            </a:r>
          </a:p>
          <a:p>
            <a:pPr marL="469900" marR="123189" indent="-457834">
              <a:lnSpc>
                <a:spcPct val="100000"/>
              </a:lnSpc>
              <a:spcBef>
                <a:spcPts val="484"/>
              </a:spcBef>
              <a:buAutoNum type="arabicParenR" startAt="6"/>
              <a:tabLst>
                <a:tab pos="469900" algn="l"/>
              </a:tabLst>
            </a:pPr>
            <a:r>
              <a:rPr dirty="0"/>
              <a:t>Interdisciplinary</a:t>
            </a:r>
            <a:r>
              <a:rPr dirty="0" spc="-45"/>
              <a:t> </a:t>
            </a:r>
            <a:r>
              <a:rPr dirty="0"/>
              <a:t>Research:</a:t>
            </a:r>
            <a:r>
              <a:rPr dirty="0" spc="-35"/>
              <a:t> </a:t>
            </a:r>
            <a:r>
              <a:rPr dirty="0"/>
              <a:t>11.</a:t>
            </a:r>
            <a:r>
              <a:rPr dirty="0" spc="-35"/>
              <a:t> </a:t>
            </a:r>
            <a:r>
              <a:rPr dirty="0"/>
              <a:t>Sacks,</a:t>
            </a:r>
            <a:r>
              <a:rPr dirty="0" spc="-25"/>
              <a:t> </a:t>
            </a:r>
            <a:r>
              <a:rPr dirty="0"/>
              <a:t>O.</a:t>
            </a:r>
            <a:r>
              <a:rPr dirty="0" spc="-10"/>
              <a:t> </a:t>
            </a:r>
            <a:r>
              <a:rPr dirty="0"/>
              <a:t>2023).</a:t>
            </a:r>
            <a:r>
              <a:rPr dirty="0" spc="-55"/>
              <a:t> </a:t>
            </a:r>
            <a:r>
              <a:rPr dirty="0"/>
              <a:t>"Musicophilia:</a:t>
            </a:r>
            <a:r>
              <a:rPr dirty="0" spc="-85"/>
              <a:t> </a:t>
            </a:r>
            <a:r>
              <a:rPr dirty="0" spc="-20"/>
              <a:t>Tales </a:t>
            </a:r>
            <a:r>
              <a:rPr dirty="0" spc="-25"/>
              <a:t>of </a:t>
            </a:r>
            <a:r>
              <a:rPr dirty="0"/>
              <a:t>Music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Brain."</a:t>
            </a:r>
            <a:r>
              <a:rPr dirty="0" spc="-130"/>
              <a:t> </a:t>
            </a:r>
            <a:r>
              <a:rPr dirty="0"/>
              <a:t>Alfred</a:t>
            </a:r>
            <a:r>
              <a:rPr dirty="0" spc="-140"/>
              <a:t> </a:t>
            </a:r>
            <a:r>
              <a:rPr dirty="0"/>
              <a:t>A.</a:t>
            </a:r>
            <a:r>
              <a:rPr dirty="0" spc="-10"/>
              <a:t> </a:t>
            </a:r>
            <a:r>
              <a:rPr dirty="0"/>
              <a:t>Knopf</a:t>
            </a:r>
            <a:r>
              <a:rPr dirty="0" spc="-30"/>
              <a:t> </a:t>
            </a:r>
            <a:r>
              <a:rPr dirty="0" spc="-10"/>
              <a:t>Publishing.</a:t>
            </a:r>
          </a:p>
          <a:p>
            <a:pPr marL="468630" marR="414020" indent="-456565">
              <a:lnSpc>
                <a:spcPct val="100000"/>
              </a:lnSpc>
              <a:spcBef>
                <a:spcPts val="480"/>
              </a:spcBef>
              <a:buAutoNum type="arabicParenR" startAt="6"/>
              <a:tabLst>
                <a:tab pos="469900" algn="l"/>
              </a:tabLst>
            </a:pPr>
            <a:r>
              <a:rPr dirty="0"/>
              <a:t>Levitin,</a:t>
            </a:r>
            <a:r>
              <a:rPr dirty="0" spc="-30"/>
              <a:t> </a:t>
            </a:r>
            <a:r>
              <a:rPr dirty="0"/>
              <a:t>D.</a:t>
            </a:r>
            <a:r>
              <a:rPr dirty="0" spc="-10"/>
              <a:t> </a:t>
            </a:r>
            <a:r>
              <a:rPr dirty="0"/>
              <a:t>J.</a:t>
            </a:r>
            <a:r>
              <a:rPr dirty="0" spc="-10"/>
              <a:t> </a:t>
            </a:r>
            <a:r>
              <a:rPr dirty="0"/>
              <a:t>(2021).</a:t>
            </a:r>
            <a:r>
              <a:rPr dirty="0" spc="-35"/>
              <a:t> </a:t>
            </a:r>
            <a:r>
              <a:rPr dirty="0"/>
              <a:t>"This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95"/>
              <a:t> </a:t>
            </a:r>
            <a:r>
              <a:rPr dirty="0" spc="-35"/>
              <a:t>Your</a:t>
            </a:r>
            <a:r>
              <a:rPr dirty="0" spc="-25"/>
              <a:t> </a:t>
            </a:r>
            <a:r>
              <a:rPr dirty="0"/>
              <a:t>Brain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/>
              <a:t>Music: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Science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a </a:t>
            </a:r>
            <a:r>
              <a:rPr dirty="0" spc="-50"/>
              <a:t>	</a:t>
            </a:r>
            <a:r>
              <a:rPr dirty="0"/>
              <a:t>Human Obsession.”</a:t>
            </a:r>
            <a:r>
              <a:rPr dirty="0" spc="-35"/>
              <a:t> </a:t>
            </a:r>
            <a:r>
              <a:rPr dirty="0"/>
              <a:t>Dutton</a:t>
            </a:r>
            <a:r>
              <a:rPr dirty="0" spc="-25"/>
              <a:t> </a:t>
            </a:r>
            <a:r>
              <a:rPr dirty="0" spc="-10"/>
              <a:t>Publishing.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478" y="199524"/>
            <a:ext cx="4578426" cy="73029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78799" y="1688071"/>
            <a:ext cx="4457700" cy="3073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3919" marR="5080" indent="-871855">
              <a:lnSpc>
                <a:spcPct val="100000"/>
              </a:lnSpc>
              <a:spcBef>
                <a:spcPts val="100"/>
              </a:spcBef>
            </a:pPr>
            <a:r>
              <a:rPr dirty="0" sz="10000" spc="-165" b="0">
                <a:solidFill>
                  <a:srgbClr val="000000"/>
                </a:solidFill>
                <a:latin typeface="Georgia"/>
                <a:cs typeface="Georgia"/>
              </a:rPr>
              <a:t>THANK </a:t>
            </a:r>
            <a:r>
              <a:rPr dirty="0" sz="10000" spc="-25" b="0">
                <a:solidFill>
                  <a:srgbClr val="000000"/>
                </a:solidFill>
                <a:latin typeface="Georgia"/>
                <a:cs typeface="Georgia"/>
              </a:rPr>
              <a:t>YOU</a:t>
            </a:r>
            <a:endParaRPr sz="10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1309" rIns="0" bIns="0" rtlCol="0" vert="horz">
            <a:spAutoFit/>
          </a:bodyPr>
          <a:lstStyle/>
          <a:p>
            <a:pPr marL="241363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Abstract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878954" y="1766608"/>
            <a:ext cx="7222490" cy="399478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352425" marR="160020" indent="-340360">
              <a:lnSpc>
                <a:spcPts val="1920"/>
              </a:lnSpc>
              <a:spcBef>
                <a:spcPts val="570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MoodSync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 biometric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sensing and AI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deliver </a:t>
            </a:r>
            <a:r>
              <a:rPr dirty="0" sz="2000" spc="-10">
                <a:latin typeface="Times New Roman"/>
                <a:cs typeface="Times New Roman"/>
              </a:rPr>
              <a:t>personalized, </a:t>
            </a:r>
            <a:r>
              <a:rPr dirty="0" sz="2000">
                <a:latin typeface="Times New Roman"/>
                <a:cs typeface="Times New Roman"/>
              </a:rPr>
              <a:t>emotion-responsive music </a:t>
            </a:r>
            <a:r>
              <a:rPr dirty="0" sz="2000" spc="-10">
                <a:latin typeface="Times New Roman"/>
                <a:cs typeface="Times New Roman"/>
              </a:rPr>
              <a:t>recommendations.</a:t>
            </a:r>
            <a:endParaRPr sz="2000">
              <a:latin typeface="Times New Roman"/>
              <a:cs typeface="Times New Roman"/>
            </a:endParaRPr>
          </a:p>
          <a:p>
            <a:pPr marL="352425" marR="5080" indent="-340360">
              <a:lnSpc>
                <a:spcPts val="1920"/>
              </a:lnSpc>
              <a:spcBef>
                <a:spcPts val="1930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By combining wearable sensors, emotion recognition, and </a:t>
            </a:r>
            <a:r>
              <a:rPr dirty="0" sz="2000" spc="-10">
                <a:latin typeface="Times New Roman"/>
                <a:cs typeface="Times New Roman"/>
              </a:rPr>
              <a:t>adaptive </a:t>
            </a:r>
            <a:r>
              <a:rPr dirty="0" sz="2000">
                <a:latin typeface="Times New Roman"/>
                <a:cs typeface="Times New Roman"/>
              </a:rPr>
              <a:t>recommendations,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platform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goes beyond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music streaming.</a:t>
            </a:r>
            <a:endParaRPr sz="2000">
              <a:latin typeface="Times New Roman"/>
              <a:cs typeface="Times New Roman"/>
            </a:endParaRPr>
          </a:p>
          <a:p>
            <a:pPr marL="352425" marR="330835" indent="-340360">
              <a:lnSpc>
                <a:spcPts val="1920"/>
              </a:lnSpc>
              <a:spcBef>
                <a:spcPts val="1930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research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develops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system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 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respond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</a:t>
            </a:r>
            <a:r>
              <a:rPr dirty="0" sz="2000" spc="-10">
                <a:latin typeface="Times New Roman"/>
                <a:cs typeface="Times New Roman"/>
              </a:rPr>
              <a:t>users' </a:t>
            </a:r>
            <a:r>
              <a:rPr dirty="0" sz="2000">
                <a:latin typeface="Times New Roman"/>
                <a:cs typeface="Times New Roman"/>
              </a:rPr>
              <a:t>emotions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rate,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conductance,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analysis,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 spc="-10">
                <a:latin typeface="Times New Roman"/>
                <a:cs typeface="Times New Roman"/>
              </a:rPr>
              <a:t>context.</a:t>
            </a:r>
            <a:endParaRPr sz="2000">
              <a:latin typeface="Times New Roman"/>
              <a:cs typeface="Times New Roman"/>
            </a:endParaRPr>
          </a:p>
          <a:p>
            <a:pPr marL="352425" marR="1151255" indent="-340360">
              <a:lnSpc>
                <a:spcPts val="1920"/>
              </a:lnSpc>
              <a:spcBef>
                <a:spcPts val="1930"/>
              </a:spcBef>
              <a:buFont typeface="Wingdings"/>
              <a:buChar char=""/>
              <a:tabLst>
                <a:tab pos="352425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cutting-edge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artificial</a:t>
            </a:r>
            <a:r>
              <a:rPr dirty="0" sz="2000" spc="-10">
                <a:latin typeface="Times New Roman"/>
                <a:cs typeface="Times New Roman"/>
              </a:rPr>
              <a:t> intelligence </a:t>
            </a:r>
            <a:r>
              <a:rPr dirty="0" sz="2000">
                <a:latin typeface="Times New Roman"/>
                <a:cs typeface="Times New Roman"/>
              </a:rPr>
              <a:t>technologies,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such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CNN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ensemble</a:t>
            </a:r>
            <a:r>
              <a:rPr dirty="0" sz="2000" spc="-10">
                <a:latin typeface="Times New Roman"/>
                <a:cs typeface="Times New Roman"/>
              </a:rPr>
              <a:t> learning.</a:t>
            </a:r>
            <a:endParaRPr sz="2000">
              <a:latin typeface="Times New Roman"/>
              <a:cs typeface="Times New Roman"/>
            </a:endParaRPr>
          </a:p>
          <a:p>
            <a:pPr marL="352425" marR="459105" indent="-340360">
              <a:lnSpc>
                <a:spcPts val="1920"/>
              </a:lnSpc>
              <a:spcBef>
                <a:spcPts val="1930"/>
              </a:spcBef>
              <a:buFont typeface="Wingdings"/>
              <a:buChar char=""/>
              <a:tabLst>
                <a:tab pos="352425" algn="l"/>
                <a:tab pos="415925" algn="l"/>
              </a:tabLst>
            </a:pPr>
            <a:r>
              <a:rPr dirty="0" sz="2000">
                <a:latin typeface="Times New Roman"/>
                <a:cs typeface="Times New Roman"/>
              </a:rPr>
              <a:t>	It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generates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tailored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recommendations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dynamically </a:t>
            </a:r>
            <a:r>
              <a:rPr dirty="0" sz="2000">
                <a:latin typeface="Times New Roman"/>
                <a:cs typeface="Times New Roman"/>
              </a:rPr>
              <a:t>adjust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users' psychological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 </a:t>
            </a:r>
            <a:r>
              <a:rPr dirty="0" sz="2000" spc="-10">
                <a:latin typeface="Times New Roman"/>
                <a:cs typeface="Times New Roman"/>
              </a:rPr>
              <a:t>states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990" y="946086"/>
            <a:ext cx="18554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52534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25576" y="1581150"/>
            <a:ext cx="8074025" cy="417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6350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Explore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effectiveness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multi-</a:t>
            </a:r>
            <a:r>
              <a:rPr dirty="0" sz="2000">
                <a:latin typeface="Times New Roman"/>
                <a:cs typeface="Times New Roman"/>
              </a:rPr>
              <a:t>modal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techniques, </a:t>
            </a:r>
            <a:r>
              <a:rPr dirty="0" sz="2000">
                <a:latin typeface="Times New Roman"/>
                <a:cs typeface="Times New Roman"/>
              </a:rPr>
              <a:t>including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1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(such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1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rate)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1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behavioral</a:t>
            </a:r>
            <a:r>
              <a:rPr dirty="0" sz="2000" spc="1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cues</a:t>
            </a:r>
            <a:r>
              <a:rPr dirty="0" sz="2000" spc="1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(like </a:t>
            </a:r>
            <a:r>
              <a:rPr dirty="0" sz="2000">
                <a:latin typeface="Times New Roman"/>
                <a:cs typeface="Times New Roman"/>
              </a:rPr>
              <a:t>facial</a:t>
            </a:r>
            <a:r>
              <a:rPr dirty="0" sz="2000" spc="23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expressions</a:t>
            </a:r>
            <a:r>
              <a:rPr dirty="0" sz="2000" spc="2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vocal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tone),</a:t>
            </a:r>
            <a:r>
              <a:rPr dirty="0" sz="2000" spc="25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accurately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identifying</a:t>
            </a:r>
            <a:r>
              <a:rPr dirty="0" sz="2000" spc="24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users'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states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0">
                <a:latin typeface="Times New Roman"/>
                <a:cs typeface="Times New Roman"/>
              </a:rPr>
              <a:t> real-</a:t>
            </a:r>
            <a:r>
              <a:rPr dirty="0" sz="2000" spc="-20">
                <a:latin typeface="Times New Roman"/>
                <a:cs typeface="Times New Roman"/>
              </a:rPr>
              <a:t>time.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Develop</a:t>
            </a:r>
            <a:r>
              <a:rPr dirty="0" sz="2000" spc="3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30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AI-</a:t>
            </a:r>
            <a:r>
              <a:rPr dirty="0" sz="2000">
                <a:latin typeface="Times New Roman"/>
                <a:cs typeface="Times New Roman"/>
              </a:rPr>
              <a:t>based</a:t>
            </a:r>
            <a:r>
              <a:rPr dirty="0" sz="2000" spc="3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framework</a:t>
            </a:r>
            <a:r>
              <a:rPr dirty="0" sz="2000" spc="32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30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integrates</a:t>
            </a:r>
            <a:r>
              <a:rPr dirty="0" sz="2000" spc="3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310">
                <a:latin typeface="Times New Roman"/>
                <a:cs typeface="Times New Roman"/>
              </a:rPr>
              <a:t> 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behavioral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provide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37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recommendations </a:t>
            </a:r>
            <a:r>
              <a:rPr dirty="0" sz="2000">
                <a:latin typeface="Times New Roman"/>
                <a:cs typeface="Times New Roman"/>
              </a:rPr>
              <a:t>tailored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individual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responses.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Evaluate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adaptive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2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2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2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users'</a:t>
            </a:r>
            <a:r>
              <a:rPr dirty="0" sz="2000" spc="2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27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well- </a:t>
            </a:r>
            <a:r>
              <a:rPr dirty="0" sz="2000">
                <a:latin typeface="Times New Roman"/>
                <a:cs typeface="Times New Roman"/>
              </a:rPr>
              <a:t>being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assessing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changes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mood,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stress</a:t>
            </a:r>
            <a:r>
              <a:rPr dirty="0" sz="2000" spc="2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levels,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overall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emotional </a:t>
            </a:r>
            <a:r>
              <a:rPr dirty="0" sz="2000">
                <a:latin typeface="Times New Roman"/>
                <a:cs typeface="Times New Roman"/>
              </a:rPr>
              <a:t>states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before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interventions.</a:t>
            </a:r>
            <a:endParaRPr sz="2000">
              <a:latin typeface="Times New Roman"/>
              <a:cs typeface="Times New Roman"/>
            </a:endParaRPr>
          </a:p>
          <a:p>
            <a:pPr algn="just" marL="355600" marR="5080" indent="-343535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efficacy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multi-</a:t>
            </a:r>
            <a:r>
              <a:rPr dirty="0" sz="2000">
                <a:latin typeface="Times New Roman"/>
                <a:cs typeface="Times New Roman"/>
              </a:rPr>
              <a:t>modal</a:t>
            </a:r>
            <a:r>
              <a:rPr dirty="0" sz="2000" spc="1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1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</a:t>
            </a:r>
            <a:r>
              <a:rPr dirty="0" sz="2000" spc="2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personalized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traditional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methods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assessment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music selection.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5422" y="831545"/>
            <a:ext cx="22352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22032" y="1525346"/>
            <a:ext cx="7202805" cy="4293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1790" marR="753745" indent="-33972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1790" algn="l"/>
              </a:tabLst>
            </a:pP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profoundly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impacts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human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emotions,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serving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powerful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mental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health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regulation.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1790" marR="304165" indent="-339725">
              <a:lnSpc>
                <a:spcPct val="100000"/>
              </a:lnSpc>
              <a:buFont typeface="Wingdings"/>
              <a:buChar char=""/>
              <a:tabLst>
                <a:tab pos="351790" algn="l"/>
              </a:tabLst>
            </a:pPr>
            <a:r>
              <a:rPr dirty="0" sz="2000">
                <a:latin typeface="Times New Roman"/>
                <a:cs typeface="Times New Roman"/>
              </a:rPr>
              <a:t>Personalized music therapy, tailored to individual emotions, </a:t>
            </a:r>
            <a:r>
              <a:rPr dirty="0" sz="2000" spc="-25">
                <a:latin typeface="Times New Roman"/>
                <a:cs typeface="Times New Roman"/>
              </a:rPr>
              <a:t>can </a:t>
            </a:r>
            <a:r>
              <a:rPr dirty="0" sz="2000">
                <a:latin typeface="Times New Roman"/>
                <a:cs typeface="Times New Roman"/>
              </a:rPr>
              <a:t>reduce stress, manage anxiety, and enhance well-</a:t>
            </a:r>
            <a:r>
              <a:rPr dirty="0" sz="2000" spc="-10">
                <a:latin typeface="Times New Roman"/>
                <a:cs typeface="Times New Roman"/>
              </a:rPr>
              <a:t>being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1790" marR="5080" indent="-339725">
              <a:lnSpc>
                <a:spcPct val="100000"/>
              </a:lnSpc>
              <a:buFont typeface="Wingdings"/>
              <a:buChar char=""/>
              <a:tabLst>
                <a:tab pos="351790" algn="l"/>
                <a:tab pos="911860" algn="l"/>
                <a:tab pos="1675130" algn="l"/>
                <a:tab pos="2418080" algn="l"/>
                <a:tab pos="2475865" algn="l"/>
                <a:tab pos="3431540" algn="l"/>
                <a:tab pos="3542665" algn="l"/>
                <a:tab pos="3933190" algn="l"/>
                <a:tab pos="4146550" algn="l"/>
                <a:tab pos="4862195" algn="l"/>
                <a:tab pos="5015865" algn="l"/>
                <a:tab pos="5973445" algn="l"/>
                <a:tab pos="6297295" algn="l"/>
                <a:tab pos="68573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music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 spc="-10">
                <a:latin typeface="Times New Roman"/>
                <a:cs typeface="Times New Roman"/>
              </a:rPr>
              <a:t>therapy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often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lacks</a:t>
            </a:r>
            <a:r>
              <a:rPr dirty="0" sz="2000">
                <a:latin typeface="Times New Roman"/>
                <a:cs typeface="Times New Roman"/>
              </a:rPr>
              <a:t>	real-</a:t>
            </a:r>
            <a:r>
              <a:rPr dirty="0" sz="2000" spc="-20">
                <a:latin typeface="Times New Roman"/>
                <a:cs typeface="Times New Roman"/>
              </a:rPr>
              <a:t>time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adaptability 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underutilizes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advances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 spc="-25">
                <a:latin typeface="Times New Roman"/>
                <a:cs typeface="Times New Roman"/>
              </a:rPr>
              <a:t>in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affective</a:t>
            </a:r>
            <a:r>
              <a:rPr dirty="0" sz="2000">
                <a:latin typeface="Times New Roman"/>
                <a:cs typeface="Times New Roman"/>
              </a:rPr>
              <a:t>		</a:t>
            </a:r>
            <a:r>
              <a:rPr dirty="0" sz="2000" spc="-10">
                <a:latin typeface="Times New Roman"/>
                <a:cs typeface="Times New Roman"/>
              </a:rPr>
              <a:t>computing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AI.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1790" marR="56515" indent="-339725">
              <a:lnSpc>
                <a:spcPct val="100000"/>
              </a:lnSpc>
              <a:buFont typeface="Wingdings"/>
              <a:buChar char=""/>
              <a:tabLst>
                <a:tab pos="351790" algn="l"/>
              </a:tabLst>
            </a:pPr>
            <a:r>
              <a:rPr dirty="0" sz="2000">
                <a:latin typeface="Times New Roman"/>
                <a:cs typeface="Times New Roman"/>
              </a:rPr>
              <a:t>MoodSync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uses emotion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recognition and ML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 offer </a:t>
            </a:r>
            <a:r>
              <a:rPr dirty="0" sz="2000" spc="-10">
                <a:latin typeface="Times New Roman"/>
                <a:cs typeface="Times New Roman"/>
              </a:rPr>
              <a:t>personalized </a:t>
            </a:r>
            <a:r>
              <a:rPr dirty="0" sz="2000">
                <a:latin typeface="Times New Roman"/>
                <a:cs typeface="Times New Roman"/>
              </a:rPr>
              <a:t>music based on user </a:t>
            </a:r>
            <a:r>
              <a:rPr dirty="0" sz="2000" spc="-10">
                <a:latin typeface="Times New Roman"/>
                <a:cs typeface="Times New Roman"/>
              </a:rPr>
              <a:t>emotions.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1790" marR="325755" indent="-339725">
              <a:lnSpc>
                <a:spcPct val="100000"/>
              </a:lnSpc>
              <a:buFont typeface="Wingdings"/>
              <a:buChar char=""/>
              <a:tabLst>
                <a:tab pos="351790" algn="l"/>
              </a:tabLst>
            </a:pPr>
            <a:r>
              <a:rPr dirty="0" sz="2000">
                <a:latin typeface="Times New Roman"/>
                <a:cs typeface="Times New Roman"/>
              </a:rPr>
              <a:t>Using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CNNs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ensemble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learning,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platform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detects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subtle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cues 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 dynamically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adaptive music </a:t>
            </a:r>
            <a:r>
              <a:rPr dirty="0" sz="2000" spc="-10">
                <a:latin typeface="Times New Roman"/>
                <a:cs typeface="Times New Roman"/>
              </a:rPr>
              <a:t>selections.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57" y="0"/>
            <a:ext cx="4643501" cy="9144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4560" y="6381331"/>
            <a:ext cx="9119870" cy="1905"/>
          </a:xfrm>
          <a:custGeom>
            <a:avLst/>
            <a:gdLst/>
            <a:ahLst/>
            <a:cxnLst/>
            <a:rect l="l" t="t" r="r" b="b"/>
            <a:pathLst>
              <a:path w="9119870" h="1904">
                <a:moveTo>
                  <a:pt x="0" y="0"/>
                </a:moveTo>
                <a:lnTo>
                  <a:pt x="9119439" y="1583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0179" rIns="0" bIns="0" rtlCol="0" vert="horz">
            <a:spAutoFit/>
          </a:bodyPr>
          <a:lstStyle/>
          <a:p>
            <a:pPr marL="212344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C00000"/>
                </a:solidFill>
              </a:rPr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7848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453339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49917" y="1618779"/>
            <a:ext cx="7358380" cy="45993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Rising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mental health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challenges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need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accessible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tools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for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regulation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well-</a:t>
            </a:r>
            <a:r>
              <a:rPr dirty="0" sz="2000" spc="-10">
                <a:latin typeface="Times New Roman"/>
                <a:cs typeface="Times New Roman"/>
              </a:rPr>
              <a:t>being.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marR="28194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has 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profound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impact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holds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potential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as </a:t>
            </a:r>
            <a:r>
              <a:rPr dirty="0" sz="2000" spc="-50">
                <a:latin typeface="Times New Roman"/>
                <a:cs typeface="Times New Roman"/>
              </a:rPr>
              <a:t>a </a:t>
            </a:r>
            <a:r>
              <a:rPr dirty="0" sz="2000">
                <a:latin typeface="Times New Roman"/>
                <a:cs typeface="Times New Roman"/>
              </a:rPr>
              <a:t>therapeutic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tool.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marR="71056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 spc="-10">
                <a:latin typeface="Times New Roman"/>
                <a:cs typeface="Times New Roman"/>
              </a:rPr>
              <a:t>Traditional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streaming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services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adapt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real-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marR="24193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Advances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wearable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biometric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technology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allow for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real-</a:t>
            </a:r>
            <a:r>
              <a:rPr dirty="0" sz="2000" spc="-20">
                <a:latin typeface="Times New Roman"/>
                <a:cs typeface="Times New Roman"/>
              </a:rPr>
              <a:t>time </a:t>
            </a:r>
            <a:r>
              <a:rPr dirty="0" sz="2000">
                <a:latin typeface="Times New Roman"/>
                <a:cs typeface="Times New Roman"/>
              </a:rPr>
              <a:t>capture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rate,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skin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conductance)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reflect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marR="25336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MoodSync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leverages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affective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computing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to </a:t>
            </a:r>
            <a:r>
              <a:rPr dirty="0" sz="2000">
                <a:latin typeface="Times New Roman"/>
                <a:cs typeface="Times New Roman"/>
              </a:rPr>
              <a:t>create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personalized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therapy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experience.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85916"/>
            <a:ext cx="4578426" cy="73029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57429" y="1239519"/>
          <a:ext cx="8797925" cy="4281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1886585"/>
                <a:gridCol w="6113780"/>
              </a:tblGrid>
              <a:tr h="3441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S.No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0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/</a:t>
                      </a:r>
                      <a:r>
                        <a:rPr dirty="0" sz="2000" spc="-1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Year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Method/Remarks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</a:pPr>
                      <a:r>
                        <a:rPr dirty="0" sz="1800" spc="-25" b="1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270"/>
                        </a:spcBef>
                        <a:tabLst>
                          <a:tab pos="1139825" algn="l"/>
                          <a:tab pos="1677670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Williams,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R.,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&amp;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Chen,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M.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Discusses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advancements</a:t>
                      </a:r>
                      <a:r>
                        <a:rPr dirty="0" sz="16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affective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computing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recognition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technologies,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time emotion</a:t>
                      </a:r>
                      <a:r>
                        <a:rPr dirty="0" sz="16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adaptation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therapy.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12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868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2.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Lee,</a:t>
                      </a:r>
                      <a:r>
                        <a:rPr dirty="0" sz="16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K.,</a:t>
                      </a:r>
                      <a:r>
                        <a:rPr dirty="0" sz="1600" spc="3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3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Patel,</a:t>
                      </a:r>
                      <a:r>
                        <a:rPr dirty="0" sz="1600" spc="3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828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43180">
                        <a:lnSpc>
                          <a:spcPct val="1101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Explores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dirty="0" sz="16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physiological</a:t>
                      </a:r>
                      <a:r>
                        <a:rPr dirty="0" sz="1600" spc="1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behavioral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600" spc="1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6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music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therapy</a:t>
                      </a:r>
                      <a:r>
                        <a:rPr dirty="0" sz="1600" spc="4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personalization,</a:t>
                      </a:r>
                      <a:r>
                        <a:rPr dirty="0" sz="1600" spc="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building</a:t>
                      </a:r>
                      <a:r>
                        <a:rPr dirty="0" sz="1600" spc="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40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Ekman</a:t>
                      </a:r>
                      <a:r>
                        <a:rPr dirty="0" sz="1600" spc="4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4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Friesen’s</a:t>
                      </a:r>
                      <a:r>
                        <a:rPr dirty="0" sz="1600" spc="4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FACS</a:t>
                      </a:r>
                      <a:r>
                        <a:rPr dirty="0" sz="1600" spc="4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classification.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19685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3.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62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43180">
                        <a:lnSpc>
                          <a:spcPct val="110000"/>
                        </a:lnSpc>
                        <a:spcBef>
                          <a:spcPts val="12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Kim,</a:t>
                      </a:r>
                      <a:r>
                        <a:rPr dirty="0" sz="16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H.,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Zhao,</a:t>
                      </a:r>
                      <a:r>
                        <a:rPr dirty="0" sz="16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85">
                          <a:latin typeface="Times New Roman"/>
                          <a:cs typeface="Times New Roman"/>
                        </a:rPr>
                        <a:t>Y.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4450">
                        <a:lnSpc>
                          <a:spcPct val="110000"/>
                        </a:lnSpc>
                        <a:spcBef>
                          <a:spcPts val="123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neuroimaging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dirty="0" sz="1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dirty="0" sz="16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neurological</a:t>
                      </a:r>
                      <a:r>
                        <a:rPr dirty="0" sz="1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connections</a:t>
                      </a:r>
                      <a:r>
                        <a:rPr dirty="0" sz="1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between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emotion,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enhancing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therapeutic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selection.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62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690245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4.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35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O'Neal,</a:t>
                      </a:r>
                      <a:r>
                        <a:rPr dirty="0" sz="16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dirty="0" sz="1600" spc="1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Gupta,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39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6355">
                        <a:lnSpc>
                          <a:spcPct val="110000"/>
                        </a:lnSpc>
                        <a:spcBef>
                          <a:spcPts val="55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Investigates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multimodal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physiological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behavioral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cues,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influenced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Klaus</a:t>
                      </a:r>
                      <a:r>
                        <a:rPr dirty="0" sz="16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Scherer's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research.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690245"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5.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41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Thomas, L.,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Wong,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 spc="-35">
                          <a:latin typeface="Times New Roman"/>
                          <a:cs typeface="Times New Roman"/>
                        </a:rPr>
                        <a:t>T.</a:t>
                      </a:r>
                      <a:r>
                        <a:rPr dirty="0" sz="16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Focuses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personalizing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therapy</a:t>
                      </a:r>
                      <a:r>
                        <a:rPr dirty="0" sz="16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multi-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modal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emotional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cues,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referencing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psychological</a:t>
                      </a:r>
                      <a:r>
                        <a:rPr dirty="0" sz="16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music’s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emotional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 impact.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946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44190" y="712025"/>
            <a:ext cx="30746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C00000"/>
                </a:solidFill>
              </a:rPr>
              <a:t>Literature</a:t>
            </a:r>
            <a:r>
              <a:rPr dirty="0" spc="-114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survey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55238" y="1145921"/>
            <a:ext cx="188023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200" spc="-10" b="1">
                <a:solidFill>
                  <a:srgbClr val="C00000"/>
                </a:solidFill>
                <a:latin typeface="Calibri"/>
                <a:cs typeface="Calibri"/>
              </a:rPr>
              <a:t>Motivation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033" y="154957"/>
            <a:ext cx="4578426" cy="66943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286500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88950" y="908050"/>
          <a:ext cx="8356600" cy="4897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/>
                <a:gridCol w="1543050"/>
                <a:gridCol w="5948680"/>
              </a:tblGrid>
              <a:tr h="6800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S.No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marL="515620" marR="276860" indent="-180340">
                        <a:lnSpc>
                          <a:spcPts val="264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Author</a:t>
                      </a:r>
                      <a:r>
                        <a:rPr dirty="0" sz="2000" spc="-50" b="1">
                          <a:latin typeface="Times New Roman"/>
                          <a:cs typeface="Times New Roman"/>
                        </a:rPr>
                        <a:t> / </a:t>
                      </a:r>
                      <a:r>
                        <a:rPr dirty="0" sz="2000" spc="-20" b="1">
                          <a:latin typeface="Times New Roman"/>
                          <a:cs typeface="Times New Roman"/>
                        </a:rPr>
                        <a:t>Year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dirty="0" sz="2000" spc="-10" b="1">
                          <a:latin typeface="Times New Roman"/>
                          <a:cs typeface="Times New Roman"/>
                        </a:rPr>
                        <a:t>Method/Remarks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11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7ED13A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39370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6.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43815">
                        <a:lnSpc>
                          <a:spcPct val="110000"/>
                        </a:lnSpc>
                        <a:spcBef>
                          <a:spcPts val="25"/>
                        </a:spcBef>
                        <a:tabLst>
                          <a:tab pos="1330325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Haake,</a:t>
                      </a:r>
                      <a:r>
                        <a:rPr dirty="0" sz="1600" spc="2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dirty="0" sz="1600" spc="204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DeNora,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80">
                          <a:latin typeface="Times New Roman"/>
                          <a:cs typeface="Times New Roman"/>
                        </a:rPr>
                        <a:t>T.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(2023)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 marR="41275">
                        <a:lnSpc>
                          <a:spcPct val="110000"/>
                        </a:lnSpc>
                        <a:spcBef>
                          <a:spcPts val="108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dirty="0" sz="160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nature</a:t>
                      </a:r>
                      <a:r>
                        <a:rPr dirty="0" sz="160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musical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experiences,</a:t>
                      </a:r>
                      <a:r>
                        <a:rPr dirty="0" sz="160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dirty="0" sz="16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dirty="0" sz="16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emotional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states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interact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musical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preferences.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7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814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39370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7.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801370" algn="l"/>
                          <a:tab pos="1332865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Patel,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R.,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&amp;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 marR="45085">
                        <a:lnSpc>
                          <a:spcPct val="110000"/>
                        </a:lnSpc>
                        <a:tabLst>
                          <a:tab pos="1293495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Sharma,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A.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45085">
                        <a:lnSpc>
                          <a:spcPts val="21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Examines</a:t>
                      </a:r>
                      <a:r>
                        <a:rPr dirty="0" sz="1600" spc="405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dirty="0" sz="1600" spc="39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600" spc="4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dirty="0" sz="1600" spc="395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600" spc="40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personalized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recommendation,</a:t>
                      </a:r>
                      <a:r>
                        <a:rPr dirty="0" sz="1600" spc="20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dirty="0" sz="1600" spc="20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here</a:t>
                      </a:r>
                      <a:r>
                        <a:rPr dirty="0" sz="1600" spc="20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2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adapt</a:t>
                      </a:r>
                      <a:r>
                        <a:rPr dirty="0" sz="1600" spc="21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21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600" spc="20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20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users'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emotional</a:t>
                      </a:r>
                      <a:r>
                        <a:rPr dirty="0" sz="16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data.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814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39370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8.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14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Lee,</a:t>
                      </a:r>
                      <a:r>
                        <a:rPr dirty="0" sz="16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J.,</a:t>
                      </a:r>
                      <a:r>
                        <a:rPr dirty="0" sz="1600" spc="45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Kim,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B.</a:t>
                      </a:r>
                      <a:r>
                        <a:rPr dirty="0" sz="16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(2022)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55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1321435" algn="l"/>
                          <a:tab pos="1720850" algn="l"/>
                          <a:tab pos="2426335" algn="l"/>
                          <a:tab pos="2747645" algn="l"/>
                          <a:tab pos="4269105" algn="l"/>
                          <a:tab pos="5066030" algn="l"/>
                          <a:tab pos="5374640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Demonstrates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recommendation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digital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95"/>
                        </a:spcBef>
                        <a:tabLst>
                          <a:tab pos="1072515" algn="l"/>
                          <a:tab pos="1918970" algn="l"/>
                          <a:tab pos="2345690" algn="l"/>
                          <a:tab pos="3389629" algn="l"/>
                          <a:tab pos="4610735" algn="l"/>
                          <a:tab pos="5285740" algn="l"/>
                        </a:tabLst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platforms,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relevant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AI-driven,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personalized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therapy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ts val="1914"/>
                        </a:lnSpc>
                        <a:spcBef>
                          <a:spcPts val="190"/>
                        </a:spcBef>
                      </a:pP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experiences.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  <a:tr h="8140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R="39370">
                        <a:lnSpc>
                          <a:spcPct val="100000"/>
                        </a:lnSpc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9.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43815">
                        <a:lnSpc>
                          <a:spcPts val="2110"/>
                        </a:lnSpc>
                        <a:tabLst>
                          <a:tab pos="1327150" algn="l"/>
                        </a:tabLst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Kumar,</a:t>
                      </a:r>
                      <a:r>
                        <a:rPr dirty="0" sz="1600" spc="434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R.,</a:t>
                      </a:r>
                      <a:r>
                        <a:rPr dirty="0" sz="1600" spc="44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Sharma,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600" spc="-25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50165" marR="45085">
                        <a:lnSpc>
                          <a:spcPts val="2110"/>
                        </a:lnSpc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Discusses</a:t>
                      </a:r>
                      <a:r>
                        <a:rPr dirty="0" sz="160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600" spc="1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role</a:t>
                      </a:r>
                      <a:r>
                        <a:rPr dirty="0" sz="160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600" spc="1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adaptive</a:t>
                      </a:r>
                      <a:r>
                        <a:rPr dirty="0" sz="1600" spc="1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dirty="0" sz="16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dirty="0" sz="1600" spc="1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dirty="0" sz="1600" spc="2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personalization,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dirty="0" sz="1600" spc="225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applied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emotion-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600" spc="24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music recommendations.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F7E8"/>
                    </a:solidFill>
                  </a:tcPr>
                </a:tc>
              </a:tr>
              <a:tr h="949325"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dirty="0" sz="1600" spc="-25" b="1">
                          <a:latin typeface="Times New Roman"/>
                          <a:cs typeface="Times New Roman"/>
                        </a:rPr>
                        <a:t>10.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190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ct val="100000"/>
                        </a:lnSpc>
                        <a:spcBef>
                          <a:spcPts val="1760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Kim,</a:t>
                      </a:r>
                      <a:r>
                        <a:rPr dirty="0" sz="1600" spc="5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J.,</a:t>
                      </a:r>
                      <a:r>
                        <a:rPr dirty="0" sz="1600" spc="5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600" spc="55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dirty="0" sz="1600" spc="-20">
                          <a:latin typeface="Times New Roman"/>
                          <a:cs typeface="Times New Roman"/>
                        </a:rPr>
                        <a:t>Lee,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00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S.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(2020)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35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40640" marR="33020">
                        <a:lnSpc>
                          <a:spcPct val="110000"/>
                        </a:lnSpc>
                        <a:spcBef>
                          <a:spcPts val="51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Highlights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neuroscientific</a:t>
                      </a:r>
                      <a:r>
                        <a:rPr dirty="0" sz="1600" spc="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dirty="0" sz="16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emotion,</a:t>
                      </a:r>
                      <a:r>
                        <a:rPr dirty="0" sz="1600" spc="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providing</a:t>
                      </a:r>
                      <a:r>
                        <a:rPr dirty="0" sz="1600" spc="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5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foundation</a:t>
                      </a:r>
                      <a:r>
                        <a:rPr dirty="0" sz="1600" spc="229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600" spc="2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AI-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driven</a:t>
                      </a:r>
                      <a:r>
                        <a:rPr dirty="0" sz="1600" spc="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adaptive</a:t>
                      </a:r>
                      <a:r>
                        <a:rPr dirty="0" sz="1600" spc="2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music</a:t>
                      </a:r>
                      <a:r>
                        <a:rPr dirty="0" sz="1600" spc="2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therapy</a:t>
                      </a:r>
                      <a:r>
                        <a:rPr dirty="0" sz="16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6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600" spc="2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00" spc="-10">
                          <a:latin typeface="Times New Roman"/>
                          <a:cs typeface="Times New Roman"/>
                        </a:rPr>
                        <a:t>emotional processing.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EDC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6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81325" algn="l"/>
              </a:tabLst>
            </a:pPr>
            <a:r>
              <a:rPr dirty="0">
                <a:solidFill>
                  <a:srgbClr val="C00000"/>
                </a:solidFill>
              </a:rPr>
              <a:t>Inferences</a:t>
            </a:r>
            <a:r>
              <a:rPr dirty="0" spc="-190">
                <a:solidFill>
                  <a:srgbClr val="C00000"/>
                </a:solidFill>
              </a:rPr>
              <a:t> </a:t>
            </a:r>
            <a:r>
              <a:rPr dirty="0" spc="-20">
                <a:solidFill>
                  <a:srgbClr val="C00000"/>
                </a:solidFill>
              </a:rPr>
              <a:t>from</a:t>
            </a:r>
            <a:r>
              <a:rPr dirty="0">
                <a:solidFill>
                  <a:srgbClr val="C00000"/>
                </a:solidFill>
              </a:rPr>
              <a:t>	the</a:t>
            </a:r>
            <a:r>
              <a:rPr dirty="0" spc="-7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literature</a:t>
            </a:r>
            <a:r>
              <a:rPr dirty="0" spc="-7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533" y="162116"/>
            <a:ext cx="4578426" cy="730292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0" y="6453339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6350">
            <a:solidFill>
              <a:srgbClr val="00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9740" y="1837308"/>
            <a:ext cx="8102600" cy="4111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Significant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advancements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affective</a:t>
            </a:r>
            <a:r>
              <a:rPr dirty="0" sz="2000" spc="5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computing,</a:t>
            </a:r>
            <a:r>
              <a:rPr dirty="0" sz="2000" spc="4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multi-modal</a:t>
            </a:r>
            <a:r>
              <a:rPr dirty="0" sz="2000" spc="4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emotion </a:t>
            </a:r>
            <a:r>
              <a:rPr dirty="0" sz="2000">
                <a:latin typeface="Times New Roman"/>
                <a:cs typeface="Times New Roman"/>
              </a:rPr>
              <a:t>recognition,  and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machine</a:t>
            </a:r>
            <a:r>
              <a:rPr dirty="0" sz="2000" spc="1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enable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real-time,</a:t>
            </a:r>
            <a:r>
              <a:rPr dirty="0" sz="2000" spc="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personalized</a:t>
            </a:r>
            <a:r>
              <a:rPr dirty="0" sz="2000" spc="1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music therapy.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algn="just" marL="355600" marR="12065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000">
                <a:latin typeface="Times New Roman"/>
                <a:cs typeface="Times New Roman"/>
              </a:rPr>
              <a:t>Integration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physiological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behavioral</a:t>
            </a:r>
            <a:r>
              <a:rPr dirty="0" sz="2000" spc="4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data</a:t>
            </a:r>
            <a:r>
              <a:rPr dirty="0" sz="2000" spc="4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(e.g.,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heart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rate,</a:t>
            </a:r>
            <a:r>
              <a:rPr dirty="0" sz="2000" spc="484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facial </a:t>
            </a:r>
            <a:r>
              <a:rPr dirty="0" sz="2000">
                <a:latin typeface="Times New Roman"/>
                <a:cs typeface="Times New Roman"/>
              </a:rPr>
              <a:t>expressions)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enhances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detection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accuracy.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Adaptive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music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recommendations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are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tailored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users'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emotional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states.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  <a:tab pos="1861820" algn="l"/>
                <a:tab pos="2748280" algn="l"/>
                <a:tab pos="3845560" algn="l"/>
                <a:tab pos="4506595" algn="l"/>
                <a:tab pos="5899150" algn="l"/>
                <a:tab pos="6927850" algn="l"/>
                <a:tab pos="7713980" algn="l"/>
              </a:tabLst>
            </a:pPr>
            <a:r>
              <a:rPr dirty="0" sz="2000" spc="-10">
                <a:latin typeface="Times New Roman"/>
                <a:cs typeface="Times New Roman"/>
              </a:rPr>
              <a:t>Neurological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studies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highlight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0">
                <a:latin typeface="Times New Roman"/>
                <a:cs typeface="Times New Roman"/>
              </a:rPr>
              <a:t>deep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connections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between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>
                <a:latin typeface="Times New Roman"/>
                <a:cs typeface="Times New Roman"/>
              </a:rPr>
              <a:t>music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25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emotion,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supporting</a:t>
            </a:r>
            <a:r>
              <a:rPr dirty="0" sz="2000" spc="-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AI-based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therapeutic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interventions</a:t>
            </a:r>
            <a:r>
              <a:rPr dirty="0" sz="1200" spc="-1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92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000">
                <a:latin typeface="Times New Roman"/>
                <a:cs typeface="Times New Roman"/>
              </a:rPr>
              <a:t>AI-driven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interventions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resonate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users'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psychological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needs.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geetha</dc:creator>
  <dc:title>Optical Characteristics of  Double-Walled Array  Gate Wrap Around Carbon Nanotube  Field Effect Transistor</dc:title>
  <dcterms:created xsi:type="dcterms:W3CDTF">2025-03-23T08:17:26Z</dcterms:created>
  <dcterms:modified xsi:type="dcterms:W3CDTF">2025-03-23T08:17:26Z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2025-03-23T00:00:00Z</vt:filetime>
  </property>
  <property fmtid="{D5CDD505-2E9C-101B-9397-08002B2CF9AE}" pid="5" name="Producer">
    <vt:lpwstr>Microsoft® PowerPoint® 2021; modified using OpenPDF UNKNOWN</vt:lpwstr>
  </property>
</Properties>
</file>