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1" r:id="rId5"/>
    <p:sldId id="260" r:id="rId6"/>
    <p:sldId id="262" r:id="rId7"/>
    <p:sldId id="263" r:id="rId8"/>
    <p:sldId id="264" r:id="rId9"/>
    <p:sldId id="266" r:id="rId10"/>
    <p:sldId id="269" r:id="rId11"/>
    <p:sldId id="270" r:id="rId12"/>
    <p:sldId id="271" r:id="rId13"/>
    <p:sldId id="289" r:id="rId14"/>
    <p:sldId id="272" r:id="rId15"/>
    <p:sldId id="273" r:id="rId16"/>
    <p:sldId id="284" r:id="rId17"/>
    <p:sldId id="282" r:id="rId18"/>
    <p:sldId id="274" r:id="rId19"/>
    <p:sldId id="275" r:id="rId20"/>
    <p:sldId id="285" r:id="rId21"/>
    <p:sldId id="286" r:id="rId22"/>
    <p:sldId id="287" r:id="rId23"/>
    <p:sldId id="288" r:id="rId24"/>
    <p:sldId id="277" r:id="rId25"/>
    <p:sldId id="278" r:id="rId26"/>
    <p:sldId id="283" r:id="rId27"/>
    <p:sldId id="279"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C675F-7DB9-4E24-9C52-FABED31D2424}" v="7" dt="2025-04-13T10:51:07.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65" d="100"/>
          <a:sy n="65" d="100"/>
        </p:scale>
        <p:origin x="724" y="-1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akumar R" userId="39221a58874d3299" providerId="LiveId" clId="{42EC675F-7DB9-4E24-9C52-FABED31D2424}"/>
    <pc:docChg chg="undo custSel addSld delSld modSld">
      <pc:chgData name="Vijayakumar R" userId="39221a58874d3299" providerId="LiveId" clId="{42EC675F-7DB9-4E24-9C52-FABED31D2424}" dt="2025-04-13T10:55:09.180" v="113" actId="113"/>
      <pc:docMkLst>
        <pc:docMk/>
      </pc:docMkLst>
      <pc:sldChg chg="addSp delSp mod">
        <pc:chgData name="Vijayakumar R" userId="39221a58874d3299" providerId="LiveId" clId="{42EC675F-7DB9-4E24-9C52-FABED31D2424}" dt="2025-04-13T10:47:37.252" v="21" actId="478"/>
        <pc:sldMkLst>
          <pc:docMk/>
          <pc:sldMk cId="1780555855" sldId="256"/>
        </pc:sldMkLst>
        <pc:picChg chg="add del">
          <ac:chgData name="Vijayakumar R" userId="39221a58874d3299" providerId="LiveId" clId="{42EC675F-7DB9-4E24-9C52-FABED31D2424}" dt="2025-04-13T10:47:37.252" v="21" actId="478"/>
          <ac:picMkLst>
            <pc:docMk/>
            <pc:sldMk cId="1780555855" sldId="256"/>
            <ac:picMk id="7" creationId="{CC3C5374-EA2F-405D-2B6C-327A640E06B8}"/>
          </ac:picMkLst>
        </pc:picChg>
      </pc:sldChg>
      <pc:sldChg chg="modSp add del mod">
        <pc:chgData name="Vijayakumar R" userId="39221a58874d3299" providerId="LiveId" clId="{42EC675F-7DB9-4E24-9C52-FABED31D2424}" dt="2025-04-11T10:38:47.293" v="19" actId="1076"/>
        <pc:sldMkLst>
          <pc:docMk/>
          <pc:sldMk cId="0" sldId="258"/>
        </pc:sldMkLst>
        <pc:spChg chg="mod">
          <ac:chgData name="Vijayakumar R" userId="39221a58874d3299" providerId="LiveId" clId="{42EC675F-7DB9-4E24-9C52-FABED31D2424}" dt="2025-04-11T10:37:42.249" v="4" actId="20577"/>
          <ac:spMkLst>
            <pc:docMk/>
            <pc:sldMk cId="0" sldId="258"/>
            <ac:spMk id="3" creationId="{00000000-0000-0000-0000-000000000000}"/>
          </ac:spMkLst>
        </pc:spChg>
        <pc:spChg chg="mod">
          <ac:chgData name="Vijayakumar R" userId="39221a58874d3299" providerId="LiveId" clId="{42EC675F-7DB9-4E24-9C52-FABED31D2424}" dt="2025-04-11T10:38:40.142" v="18" actId="339"/>
          <ac:spMkLst>
            <pc:docMk/>
            <pc:sldMk cId="0" sldId="258"/>
            <ac:spMk id="6" creationId="{418771E6-9F2C-1E5B-DBB1-1AAC858FEBF8}"/>
          </ac:spMkLst>
        </pc:spChg>
        <pc:picChg chg="mod">
          <ac:chgData name="Vijayakumar R" userId="39221a58874d3299" providerId="LiveId" clId="{42EC675F-7DB9-4E24-9C52-FABED31D2424}" dt="2025-04-11T10:38:47.293" v="19" actId="1076"/>
          <ac:picMkLst>
            <pc:docMk/>
            <pc:sldMk cId="0" sldId="258"/>
            <ac:picMk id="4" creationId="{00000000-0000-0000-0000-000000000000}"/>
          </ac:picMkLst>
        </pc:picChg>
      </pc:sldChg>
      <pc:sldChg chg="modSp mod">
        <pc:chgData name="Vijayakumar R" userId="39221a58874d3299" providerId="LiveId" clId="{42EC675F-7DB9-4E24-9C52-FABED31D2424}" dt="2025-04-13T10:54:25.120" v="108" actId="113"/>
        <pc:sldMkLst>
          <pc:docMk/>
          <pc:sldMk cId="0" sldId="259"/>
        </pc:sldMkLst>
        <pc:spChg chg="mod">
          <ac:chgData name="Vijayakumar R" userId="39221a58874d3299" providerId="LiveId" clId="{42EC675F-7DB9-4E24-9C52-FABED31D2424}" dt="2025-04-13T10:54:25.120" v="108" actId="113"/>
          <ac:spMkLst>
            <pc:docMk/>
            <pc:sldMk cId="0" sldId="259"/>
            <ac:spMk id="4" creationId="{00000000-0000-0000-0000-000000000000}"/>
          </ac:spMkLst>
        </pc:spChg>
      </pc:sldChg>
      <pc:sldChg chg="modSp mod">
        <pc:chgData name="Vijayakumar R" userId="39221a58874d3299" providerId="LiveId" clId="{42EC675F-7DB9-4E24-9C52-FABED31D2424}" dt="2025-04-13T10:54:24.632" v="107" actId="113"/>
        <pc:sldMkLst>
          <pc:docMk/>
          <pc:sldMk cId="0" sldId="261"/>
        </pc:sldMkLst>
        <pc:spChg chg="mod">
          <ac:chgData name="Vijayakumar R" userId="39221a58874d3299" providerId="LiveId" clId="{42EC675F-7DB9-4E24-9C52-FABED31D2424}" dt="2025-04-13T10:54:24.632" v="107" actId="113"/>
          <ac:spMkLst>
            <pc:docMk/>
            <pc:sldMk cId="0" sldId="261"/>
            <ac:spMk id="2" creationId="{00000000-0000-0000-0000-000000000000}"/>
          </ac:spMkLst>
        </pc:spChg>
      </pc:sldChg>
      <pc:sldChg chg="modSp mod">
        <pc:chgData name="Vijayakumar R" userId="39221a58874d3299" providerId="LiveId" clId="{42EC675F-7DB9-4E24-9C52-FABED31D2424}" dt="2025-04-13T10:55:09.180" v="113" actId="113"/>
        <pc:sldMkLst>
          <pc:docMk/>
          <pc:sldMk cId="0" sldId="271"/>
        </pc:sldMkLst>
        <pc:spChg chg="mod">
          <ac:chgData name="Vijayakumar R" userId="39221a58874d3299" providerId="LiveId" clId="{42EC675F-7DB9-4E24-9C52-FABED31D2424}" dt="2025-04-13T10:55:09.180" v="113" actId="113"/>
          <ac:spMkLst>
            <pc:docMk/>
            <pc:sldMk cId="0" sldId="271"/>
            <ac:spMk id="2" creationId="{00000000-0000-0000-0000-000000000000}"/>
          </ac:spMkLst>
        </pc:spChg>
      </pc:sldChg>
      <pc:sldChg chg="modSp mod">
        <pc:chgData name="Vijayakumar R" userId="39221a58874d3299" providerId="LiveId" clId="{42EC675F-7DB9-4E24-9C52-FABED31D2424}" dt="2025-04-13T10:53:17.349" v="102" actId="113"/>
        <pc:sldMkLst>
          <pc:docMk/>
          <pc:sldMk cId="0" sldId="272"/>
        </pc:sldMkLst>
        <pc:spChg chg="mod">
          <ac:chgData name="Vijayakumar R" userId="39221a58874d3299" providerId="LiveId" clId="{42EC675F-7DB9-4E24-9C52-FABED31D2424}" dt="2025-04-13T10:53:17.349" v="102" actId="113"/>
          <ac:spMkLst>
            <pc:docMk/>
            <pc:sldMk cId="0" sldId="272"/>
            <ac:spMk id="2" creationId="{00000000-0000-0000-0000-000000000000}"/>
          </ac:spMkLst>
        </pc:spChg>
      </pc:sldChg>
      <pc:sldChg chg="addSp delSp modSp new mod">
        <pc:chgData name="Vijayakumar R" userId="39221a58874d3299" providerId="LiveId" clId="{42EC675F-7DB9-4E24-9C52-FABED31D2424}" dt="2025-04-13T10:55:04.348" v="112" actId="113"/>
        <pc:sldMkLst>
          <pc:docMk/>
          <pc:sldMk cId="1935442622" sldId="289"/>
        </pc:sldMkLst>
        <pc:spChg chg="del">
          <ac:chgData name="Vijayakumar R" userId="39221a58874d3299" providerId="LiveId" clId="{42EC675F-7DB9-4E24-9C52-FABED31D2424}" dt="2025-04-13T10:48:09.485" v="33" actId="478"/>
          <ac:spMkLst>
            <pc:docMk/>
            <pc:sldMk cId="1935442622" sldId="289"/>
            <ac:spMk id="2" creationId="{DA506072-48B5-7B10-A14A-C8BDDDAC0BCC}"/>
          </ac:spMkLst>
        </pc:spChg>
        <pc:spChg chg="add mod">
          <ac:chgData name="Vijayakumar R" userId="39221a58874d3299" providerId="LiveId" clId="{42EC675F-7DB9-4E24-9C52-FABED31D2424}" dt="2025-04-13T10:55:04.348" v="112" actId="113"/>
          <ac:spMkLst>
            <pc:docMk/>
            <pc:sldMk cId="1935442622" sldId="289"/>
            <ac:spMk id="11" creationId="{E9B50AB1-BFE6-F4C3-C701-036D71DA7D54}"/>
          </ac:spMkLst>
        </pc:spChg>
        <pc:picChg chg="add mod ord modCrop">
          <ac:chgData name="Vijayakumar R" userId="39221a58874d3299" providerId="LiveId" clId="{42EC675F-7DB9-4E24-9C52-FABED31D2424}" dt="2025-04-13T10:51:51.241" v="91" actId="1076"/>
          <ac:picMkLst>
            <pc:docMk/>
            <pc:sldMk cId="1935442622" sldId="289"/>
            <ac:picMk id="4" creationId="{D88284A3-C25D-8933-358F-49320BB255E6}"/>
          </ac:picMkLst>
        </pc:picChg>
        <pc:picChg chg="add mod">
          <ac:chgData name="Vijayakumar R" userId="39221a58874d3299" providerId="LiveId" clId="{42EC675F-7DB9-4E24-9C52-FABED31D2424}" dt="2025-04-13T10:52:44.494" v="99" actId="1076"/>
          <ac:picMkLst>
            <pc:docMk/>
            <pc:sldMk cId="1935442622" sldId="289"/>
            <ac:picMk id="5" creationId="{B47FECE6-671A-9490-06A0-6BF861C1EBC1}"/>
          </ac:picMkLst>
        </pc:picChg>
        <pc:cxnChg chg="add mod">
          <ac:chgData name="Vijayakumar R" userId="39221a58874d3299" providerId="LiveId" clId="{42EC675F-7DB9-4E24-9C52-FABED31D2424}" dt="2025-04-13T10:50:46.142" v="58" actId="14861"/>
          <ac:cxnSpMkLst>
            <pc:docMk/>
            <pc:sldMk cId="1935442622" sldId="289"/>
            <ac:cxnSpMk id="6" creationId="{B9FD4C94-00EA-9703-61FB-DBAD3FC7D59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CF97E-E791-48EA-AD75-03C8CB4F4160}" type="datetimeFigureOut">
              <a:rPr lang="en-IN" smtClean="0"/>
              <a:t>13-04-2025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08082-313D-4368-A6BF-69C199B5CE78}" type="slidenum">
              <a:rPr lang="en-IN" smtClean="0"/>
              <a:t>‹#›</a:t>
            </a:fld>
            <a:endParaRPr lang="en-IN"/>
          </a:p>
        </p:txBody>
      </p:sp>
    </p:spTree>
    <p:extLst>
      <p:ext uri="{BB962C8B-B14F-4D97-AF65-F5344CB8AC3E}">
        <p14:creationId xmlns:p14="http://schemas.microsoft.com/office/powerpoint/2010/main" val="2330903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9D08082-313D-4368-A6BF-69C199B5CE78}" type="slidenum">
              <a:rPr lang="en-IN" smtClean="0"/>
              <a:t>18</a:t>
            </a:fld>
            <a:endParaRPr lang="en-IN"/>
          </a:p>
        </p:txBody>
      </p:sp>
    </p:spTree>
    <p:extLst>
      <p:ext uri="{BB962C8B-B14F-4D97-AF65-F5344CB8AC3E}">
        <p14:creationId xmlns:p14="http://schemas.microsoft.com/office/powerpoint/2010/main" val="4007091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F908-4BBC-801D-8481-BE6DC4D4C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F07EB9-AC51-956B-D1BD-F386A9861C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BACAF7-DEC5-D5AD-336B-E0EF8AFBF852}"/>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5" name="Footer Placeholder 4">
            <a:extLst>
              <a:ext uri="{FF2B5EF4-FFF2-40B4-BE49-F238E27FC236}">
                <a16:creationId xmlns:a16="http://schemas.microsoft.com/office/drawing/2014/main" id="{7FCC9036-E8E6-3137-28E9-6827238F1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0939B-3C12-2031-A15D-E769C71045EC}"/>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29841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DEA2-3188-16BA-7470-E53D5633FC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C8F88E-383F-5BCB-D921-56DD3E1A0A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812B41-B6CC-E91D-B692-409458DC27AC}"/>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5" name="Footer Placeholder 4">
            <a:extLst>
              <a:ext uri="{FF2B5EF4-FFF2-40B4-BE49-F238E27FC236}">
                <a16:creationId xmlns:a16="http://schemas.microsoft.com/office/drawing/2014/main" id="{9C6DD77A-EB11-F50B-DDF8-5B2CC171C6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226AE-0FDD-13E4-1261-BBDF3EA4C8C4}"/>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516971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4A85C-C713-22E9-827F-2C59A20A69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DCA7F1-08A3-4E97-2FCD-E17CCB06A0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B941CE-7967-1C2A-7D89-42226C78DC30}"/>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5" name="Footer Placeholder 4">
            <a:extLst>
              <a:ext uri="{FF2B5EF4-FFF2-40B4-BE49-F238E27FC236}">
                <a16:creationId xmlns:a16="http://schemas.microsoft.com/office/drawing/2014/main" id="{FB621C25-5273-3D01-2C6F-388F3593E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AB14F7-03A5-4585-D23A-FC77AC983F50}"/>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1918044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CC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303434" y="1373060"/>
            <a:ext cx="5101167" cy="387798"/>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7205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CE574-3453-FF1F-90B9-250D2ED97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6025F3-3848-8419-24D8-A6A86EF83B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29F699-AD3D-4163-FB5F-C9C17C9FF7BD}"/>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5" name="Footer Placeholder 4">
            <a:extLst>
              <a:ext uri="{FF2B5EF4-FFF2-40B4-BE49-F238E27FC236}">
                <a16:creationId xmlns:a16="http://schemas.microsoft.com/office/drawing/2014/main" id="{59D2037A-930B-731F-96FE-CBA407426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0074C5-E89B-F989-6F07-EADC2F6CEA9B}"/>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24065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04DB-9C1D-BB90-33D5-A53272E20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186B13-E1D5-7384-0FA7-C70D18B398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B8EF7-DA61-6E0C-7292-DC31D077825E}"/>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5" name="Footer Placeholder 4">
            <a:extLst>
              <a:ext uri="{FF2B5EF4-FFF2-40B4-BE49-F238E27FC236}">
                <a16:creationId xmlns:a16="http://schemas.microsoft.com/office/drawing/2014/main" id="{25616FCA-EB66-E9CA-CF82-AA2D1C6B0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0A4ED1-CAE0-961C-4C51-0AC53973E681}"/>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209450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49AD-5505-3DAA-64FE-1D8981B1DC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6A33DF-2E04-3165-8557-60C4055209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93ED1D-01FD-9CAD-E870-7007F80A10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9AB02D-83DB-790F-DBD8-2CE36FACA16B}"/>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6" name="Footer Placeholder 5">
            <a:extLst>
              <a:ext uri="{FF2B5EF4-FFF2-40B4-BE49-F238E27FC236}">
                <a16:creationId xmlns:a16="http://schemas.microsoft.com/office/drawing/2014/main" id="{D6C242D6-65FD-F708-E583-47A8ABBADD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9E6F62-00E9-A493-6654-F46CFB294242}"/>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322445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F434-F492-8156-B357-D719C03959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3A7B4-581E-F41D-9CF7-07DD5C1BD9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5C5851-E8F1-6719-6639-17E24A527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051B20-F6DB-C9F9-8966-D473448478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35144F-69C5-1722-7952-171FDB9ABD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078A26-78A2-7FF0-F87A-D8B2540B2205}"/>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8" name="Footer Placeholder 7">
            <a:extLst>
              <a:ext uri="{FF2B5EF4-FFF2-40B4-BE49-F238E27FC236}">
                <a16:creationId xmlns:a16="http://schemas.microsoft.com/office/drawing/2014/main" id="{ED5061BA-C949-0F1D-E84D-32ED7A34B5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5B7DAE-4804-AA4F-0074-F99086A8A848}"/>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1120243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A476-9ECB-159F-020D-5E15C5B77F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32C786-B19C-1D7F-C9EF-55876074CB5F}"/>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4" name="Footer Placeholder 3">
            <a:extLst>
              <a:ext uri="{FF2B5EF4-FFF2-40B4-BE49-F238E27FC236}">
                <a16:creationId xmlns:a16="http://schemas.microsoft.com/office/drawing/2014/main" id="{2A114B6A-09C6-735E-4855-B739A59ECF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163FD0-6954-1F7A-A3E4-7EB949C22DB4}"/>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12610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338B4A-5630-A39C-BDF3-B9D225620D35}"/>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3" name="Footer Placeholder 2">
            <a:extLst>
              <a:ext uri="{FF2B5EF4-FFF2-40B4-BE49-F238E27FC236}">
                <a16:creationId xmlns:a16="http://schemas.microsoft.com/office/drawing/2014/main" id="{52D35025-1A4C-E53F-97BA-7EFF497202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B3D3DA-2852-6C75-B4A2-37E16D5D4E4A}"/>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345663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7FE4-B145-E940-6D3C-3089A1A949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3BD10A-E0B9-62FD-4D45-80A7945D2A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92629B-7DF1-BAE1-017E-D0D05519F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E32BD-F48B-9B5B-8376-D8DE91B623E6}"/>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6" name="Footer Placeholder 5">
            <a:extLst>
              <a:ext uri="{FF2B5EF4-FFF2-40B4-BE49-F238E27FC236}">
                <a16:creationId xmlns:a16="http://schemas.microsoft.com/office/drawing/2014/main" id="{9EE4BC9B-8BE5-D01C-7EF3-02B2A5D8E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49E44-BFB4-C11E-809A-1E0DDB405510}"/>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187731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9303-000E-6364-A5C6-6943DA52B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BC4A60-E6CE-BACD-BFCE-7010DF63AB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215EECD-9478-BAAB-9853-2FDE6AE93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50E2C-D3F7-7CD3-0EB1-228225C58833}"/>
              </a:ext>
            </a:extLst>
          </p:cNvPr>
          <p:cNvSpPr>
            <a:spLocks noGrp="1"/>
          </p:cNvSpPr>
          <p:nvPr>
            <p:ph type="dt" sz="half" idx="10"/>
          </p:nvPr>
        </p:nvSpPr>
        <p:spPr/>
        <p:txBody>
          <a:bodyPr/>
          <a:lstStyle/>
          <a:p>
            <a:fld id="{FB6D5D64-6518-41C2-9D5F-6184296FA6C4}" type="datetimeFigureOut">
              <a:rPr lang="en-IN" smtClean="0"/>
              <a:t>13-04-2025</a:t>
            </a:fld>
            <a:endParaRPr lang="en-IN"/>
          </a:p>
        </p:txBody>
      </p:sp>
      <p:sp>
        <p:nvSpPr>
          <p:cNvPr id="6" name="Footer Placeholder 5">
            <a:extLst>
              <a:ext uri="{FF2B5EF4-FFF2-40B4-BE49-F238E27FC236}">
                <a16:creationId xmlns:a16="http://schemas.microsoft.com/office/drawing/2014/main" id="{ABFD9FA1-7B2B-A7F0-100E-16B48B024E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C40FB1-FFD0-B25E-BB4B-FB7F2BC5C6C0}"/>
              </a:ext>
            </a:extLst>
          </p:cNvPr>
          <p:cNvSpPr>
            <a:spLocks noGrp="1"/>
          </p:cNvSpPr>
          <p:nvPr>
            <p:ph type="sldNum" sz="quarter" idx="12"/>
          </p:nvPr>
        </p:nvSpPr>
        <p:spPr/>
        <p:txBody>
          <a:bodyPr/>
          <a:lstStyle/>
          <a:p>
            <a:fld id="{DC08B8EE-DC95-491A-92ED-7921EB9A9433}" type="slidenum">
              <a:rPr lang="en-IN" smtClean="0"/>
              <a:t>‹#›</a:t>
            </a:fld>
            <a:endParaRPr lang="en-IN"/>
          </a:p>
        </p:txBody>
      </p:sp>
    </p:spTree>
    <p:extLst>
      <p:ext uri="{BB962C8B-B14F-4D97-AF65-F5344CB8AC3E}">
        <p14:creationId xmlns:p14="http://schemas.microsoft.com/office/powerpoint/2010/main" val="161963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EC1DFC-DEC4-9551-AEED-BC08A969A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CFF252-BD88-F3A5-6837-BE96320391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39A806-26E4-3B99-5D6D-9C89906AD1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D5D64-6518-41C2-9D5F-6184296FA6C4}" type="datetimeFigureOut">
              <a:rPr lang="en-IN" smtClean="0"/>
              <a:t>13-04-2025</a:t>
            </a:fld>
            <a:endParaRPr lang="en-IN"/>
          </a:p>
        </p:txBody>
      </p:sp>
      <p:sp>
        <p:nvSpPr>
          <p:cNvPr id="5" name="Footer Placeholder 4">
            <a:extLst>
              <a:ext uri="{FF2B5EF4-FFF2-40B4-BE49-F238E27FC236}">
                <a16:creationId xmlns:a16="http://schemas.microsoft.com/office/drawing/2014/main" id="{DB5548C7-F583-474A-B6A5-FDE4F4F79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5BB842-D213-EE18-CBF2-4CC0294BA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08B8EE-DC95-491A-92ED-7921EB9A9433}" type="slidenum">
              <a:rPr lang="en-IN" smtClean="0"/>
              <a:t>‹#›</a:t>
            </a:fld>
            <a:endParaRPr lang="en-IN"/>
          </a:p>
        </p:txBody>
      </p:sp>
    </p:spTree>
    <p:extLst>
      <p:ext uri="{BB962C8B-B14F-4D97-AF65-F5344CB8AC3E}">
        <p14:creationId xmlns:p14="http://schemas.microsoft.com/office/powerpoint/2010/main" val="3399740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1B5C-23AD-9313-090B-60C810F125B8}"/>
              </a:ext>
            </a:extLst>
          </p:cNvPr>
          <p:cNvSpPr>
            <a:spLocks noGrp="1"/>
          </p:cNvSpPr>
          <p:nvPr>
            <p:ph type="ctrTitle"/>
          </p:nvPr>
        </p:nvSpPr>
        <p:spPr>
          <a:xfrm>
            <a:off x="1693582" y="2042319"/>
            <a:ext cx="9144000" cy="2387600"/>
          </a:xfrm>
        </p:spPr>
        <p:txBody>
          <a:bodyPr>
            <a:normAutofit/>
          </a:bodyPr>
          <a:lstStyle/>
          <a:p>
            <a:pPr>
              <a:lnSpc>
                <a:spcPct val="150000"/>
              </a:lnSpc>
            </a:pPr>
            <a:r>
              <a:rPr lang="en-US" sz="3200" b="1" dirty="0">
                <a:latin typeface="Times New Roman"/>
                <a:cs typeface="Times New Roman"/>
              </a:rPr>
              <a:t>MULTI-MODAL</a:t>
            </a:r>
            <a:r>
              <a:rPr lang="en-US" sz="3200" b="1" spc="-125" dirty="0">
                <a:latin typeface="Times New Roman"/>
                <a:cs typeface="Times New Roman"/>
              </a:rPr>
              <a:t> </a:t>
            </a:r>
            <a:r>
              <a:rPr lang="en-US" sz="3200" b="1" dirty="0">
                <a:latin typeface="Times New Roman"/>
                <a:cs typeface="Times New Roman"/>
              </a:rPr>
              <a:t>EMOTION</a:t>
            </a:r>
            <a:r>
              <a:rPr lang="en-US" sz="3200" b="1" spc="-105" dirty="0">
                <a:latin typeface="Times New Roman"/>
                <a:cs typeface="Times New Roman"/>
              </a:rPr>
              <a:t> </a:t>
            </a:r>
            <a:r>
              <a:rPr lang="en-US" sz="3200" b="1" dirty="0">
                <a:latin typeface="Times New Roman"/>
                <a:cs typeface="Times New Roman"/>
              </a:rPr>
              <a:t>RECOGNITION</a:t>
            </a:r>
            <a:r>
              <a:rPr lang="en-US" sz="3200" b="1" spc="-120" dirty="0">
                <a:latin typeface="Times New Roman"/>
                <a:cs typeface="Times New Roman"/>
              </a:rPr>
              <a:t>   </a:t>
            </a:r>
            <a:r>
              <a:rPr lang="en-US" sz="3200" b="1" spc="-50" dirty="0">
                <a:latin typeface="Times New Roman"/>
                <a:cs typeface="Times New Roman"/>
              </a:rPr>
              <a:t>FOR </a:t>
            </a:r>
            <a:r>
              <a:rPr lang="en-US" sz="3200" b="1" dirty="0">
                <a:latin typeface="Times New Roman"/>
                <a:cs typeface="Times New Roman"/>
              </a:rPr>
              <a:t>PERSONALIZED MUSIC</a:t>
            </a:r>
            <a:r>
              <a:rPr lang="en-US" sz="3200" b="1" spc="-15" dirty="0">
                <a:latin typeface="Times New Roman"/>
                <a:cs typeface="Times New Roman"/>
              </a:rPr>
              <a:t> </a:t>
            </a:r>
            <a:r>
              <a:rPr lang="en-US" sz="3200" b="1" spc="-10" dirty="0">
                <a:latin typeface="Times New Roman"/>
                <a:cs typeface="Times New Roman"/>
              </a:rPr>
              <a:t>THERAPY</a:t>
            </a:r>
            <a:br>
              <a:rPr lang="en-US" sz="3200" dirty="0">
                <a:latin typeface="Times New Roman"/>
                <a:cs typeface="Times New Roman"/>
              </a:rPr>
            </a:br>
            <a:endParaRPr lang="en-IN" sz="3200" dirty="0"/>
          </a:p>
        </p:txBody>
      </p:sp>
      <p:sp>
        <p:nvSpPr>
          <p:cNvPr id="3" name="Subtitle 2">
            <a:extLst>
              <a:ext uri="{FF2B5EF4-FFF2-40B4-BE49-F238E27FC236}">
                <a16:creationId xmlns:a16="http://schemas.microsoft.com/office/drawing/2014/main" id="{AD8AAC32-E818-62B6-CCD4-42F4F9F29B43}"/>
              </a:ext>
            </a:extLst>
          </p:cNvPr>
          <p:cNvSpPr>
            <a:spLocks noGrp="1"/>
          </p:cNvSpPr>
          <p:nvPr>
            <p:ph type="subTitle" idx="1"/>
          </p:nvPr>
        </p:nvSpPr>
        <p:spPr>
          <a:xfrm>
            <a:off x="201976" y="4815681"/>
            <a:ext cx="5372559" cy="1655762"/>
          </a:xfrm>
        </p:spPr>
        <p:txBody>
          <a:bodyPr>
            <a:noAutofit/>
          </a:bodyPr>
          <a:lstStyle/>
          <a:p>
            <a:pPr algn="l">
              <a:lnSpc>
                <a:spcPct val="150000"/>
              </a:lnSpc>
              <a:spcBef>
                <a:spcPts val="95"/>
              </a:spcBef>
            </a:pPr>
            <a:r>
              <a:rPr lang="en-IN" dirty="0">
                <a:latin typeface="Times New Roman"/>
                <a:cs typeface="Times New Roman"/>
              </a:rPr>
              <a:t>Project </a:t>
            </a:r>
            <a:r>
              <a:rPr lang="en-IN" dirty="0" err="1">
                <a:latin typeface="Times New Roman"/>
                <a:cs typeface="Times New Roman"/>
              </a:rPr>
              <a:t>Cordinaters</a:t>
            </a:r>
            <a:r>
              <a:rPr lang="en-IN" dirty="0">
                <a:latin typeface="Times New Roman"/>
                <a:cs typeface="Times New Roman"/>
              </a:rPr>
              <a:t> : Dr. M. ANAND,</a:t>
            </a:r>
          </a:p>
          <a:p>
            <a:pPr algn="l">
              <a:lnSpc>
                <a:spcPct val="150000"/>
              </a:lnSpc>
              <a:spcBef>
                <a:spcPts val="95"/>
              </a:spcBef>
            </a:pPr>
            <a:r>
              <a:rPr lang="en-IN" dirty="0" err="1">
                <a:latin typeface="Times New Roman"/>
                <a:cs typeface="Times New Roman"/>
              </a:rPr>
              <a:t>Ms.G.PRIYANKA</a:t>
            </a:r>
            <a:endParaRPr lang="en-IN" dirty="0">
              <a:latin typeface="Times New Roman"/>
              <a:cs typeface="Times New Roman"/>
            </a:endParaRPr>
          </a:p>
          <a:p>
            <a:pPr algn="l">
              <a:lnSpc>
                <a:spcPct val="150000"/>
              </a:lnSpc>
              <a:spcBef>
                <a:spcPts val="95"/>
              </a:spcBef>
            </a:pPr>
            <a:r>
              <a:rPr lang="en-IN" dirty="0">
                <a:latin typeface="Times New Roman"/>
                <a:cs typeface="Times New Roman"/>
              </a:rPr>
              <a:t>Project Guide  :</a:t>
            </a:r>
            <a:r>
              <a:rPr lang="en-IN" dirty="0" err="1">
                <a:latin typeface="Times New Roman"/>
                <a:cs typeface="Times New Roman"/>
              </a:rPr>
              <a:t>Mrs.P.C.AKHILA</a:t>
            </a:r>
            <a:endParaRPr lang="en-IN" dirty="0">
              <a:latin typeface="Times New Roman"/>
              <a:cs typeface="Times New Roman"/>
            </a:endParaRPr>
          </a:p>
          <a:p>
            <a:pPr>
              <a:lnSpc>
                <a:spcPct val="150000"/>
              </a:lnSpc>
            </a:pPr>
            <a:endParaRPr lang="en-IN" dirty="0"/>
          </a:p>
        </p:txBody>
      </p:sp>
      <p:pic>
        <p:nvPicPr>
          <p:cNvPr id="4" name="object 5">
            <a:extLst>
              <a:ext uri="{FF2B5EF4-FFF2-40B4-BE49-F238E27FC236}">
                <a16:creationId xmlns:a16="http://schemas.microsoft.com/office/drawing/2014/main" id="{693D1B69-C069-24F9-B303-577AB350F151}"/>
              </a:ext>
            </a:extLst>
          </p:cNvPr>
          <p:cNvPicPr/>
          <p:nvPr/>
        </p:nvPicPr>
        <p:blipFill>
          <a:blip r:embed="rId2" cstate="print"/>
          <a:stretch>
            <a:fillRect/>
          </a:stretch>
        </p:blipFill>
        <p:spPr>
          <a:xfrm>
            <a:off x="3624434" y="222760"/>
            <a:ext cx="4578426" cy="991678"/>
          </a:xfrm>
          <a:prstGeom prst="rect">
            <a:avLst/>
          </a:prstGeom>
        </p:spPr>
      </p:pic>
      <p:sp>
        <p:nvSpPr>
          <p:cNvPr id="6" name="TextBox 5">
            <a:extLst>
              <a:ext uri="{FF2B5EF4-FFF2-40B4-BE49-F238E27FC236}">
                <a16:creationId xmlns:a16="http://schemas.microsoft.com/office/drawing/2014/main" id="{82F62917-25D7-9F62-F11E-7CE399350AB7}"/>
              </a:ext>
            </a:extLst>
          </p:cNvPr>
          <p:cNvSpPr txBox="1"/>
          <p:nvPr/>
        </p:nvSpPr>
        <p:spPr>
          <a:xfrm>
            <a:off x="6433852" y="4815681"/>
            <a:ext cx="8138448" cy="2805063"/>
          </a:xfrm>
          <a:prstGeom prst="rect">
            <a:avLst/>
          </a:prstGeom>
          <a:noFill/>
        </p:spPr>
        <p:txBody>
          <a:bodyPr wrap="square" rtlCol="0">
            <a:spAutoFit/>
          </a:bodyPr>
          <a:lstStyle/>
          <a:p>
            <a:pPr marL="27432" algn="l" fontAlgn="t">
              <a:lnSpc>
                <a:spcPct val="150000"/>
              </a:lnSpc>
              <a:buNone/>
            </a:pPr>
            <a:r>
              <a:rPr lang="en-IN" sz="2400" u="none" strike="noStrike" dirty="0">
                <a:solidFill>
                  <a:srgbClr val="000000"/>
                </a:solidFill>
                <a:effectLst/>
                <a:latin typeface="Times New Roman" panose="02020603050405020304" pitchFamily="18" charset="0"/>
                <a:cs typeface="Times New Roman" panose="02020603050405020304" pitchFamily="18" charset="0"/>
              </a:rPr>
              <a:t>MOHAMMED</a:t>
            </a:r>
            <a:r>
              <a:rPr lang="en-IN" sz="2400" u="none" strike="noStrike" spc="-105" dirty="0">
                <a:solidFill>
                  <a:srgbClr val="000000"/>
                </a:solidFill>
                <a:effectLst/>
                <a:latin typeface="Times New Roman" panose="02020603050405020304" pitchFamily="18" charset="0"/>
                <a:cs typeface="Times New Roman" panose="02020603050405020304" pitchFamily="18" charset="0"/>
              </a:rPr>
              <a:t> </a:t>
            </a:r>
            <a:r>
              <a:rPr lang="en-IN" sz="2400" u="none" strike="noStrike" spc="-10" dirty="0">
                <a:solidFill>
                  <a:srgbClr val="000000"/>
                </a:solidFill>
                <a:effectLst/>
                <a:latin typeface="Times New Roman" panose="02020603050405020304" pitchFamily="18" charset="0"/>
                <a:cs typeface="Times New Roman" panose="02020603050405020304" pitchFamily="18" charset="0"/>
              </a:rPr>
              <a:t>KIRMANI</a:t>
            </a:r>
            <a:r>
              <a:rPr lang="en-IN" sz="2400" dirty="0">
                <a:latin typeface="Arial" panose="020B0604020202020204" pitchFamily="34" charset="0"/>
                <a:cs typeface="Times New Roman" panose="02020603050405020304" pitchFamily="18" charset="0"/>
              </a:rPr>
              <a:t> -</a:t>
            </a:r>
            <a:r>
              <a:rPr lang="en-IN" sz="2400" u="none" strike="noStrike" spc="-10" dirty="0">
                <a:solidFill>
                  <a:srgbClr val="000000"/>
                </a:solidFill>
                <a:effectLst/>
                <a:latin typeface="Times New Roman" panose="02020603050405020304" pitchFamily="18" charset="0"/>
                <a:cs typeface="Times New Roman" panose="02020603050405020304" pitchFamily="18" charset="0"/>
              </a:rPr>
              <a:t>211061101276</a:t>
            </a:r>
            <a:endParaRPr lang="en-IN" sz="2400" u="none" strike="noStrike" dirty="0">
              <a:effectLst/>
              <a:latin typeface="Arial" panose="020B0604020202020204" pitchFamily="34" charset="0"/>
            </a:endParaRPr>
          </a:p>
          <a:p>
            <a:pPr marL="27432" algn="l" fontAlgn="t">
              <a:lnSpc>
                <a:spcPct val="150000"/>
              </a:lnSpc>
              <a:buNone/>
            </a:pPr>
            <a:r>
              <a:rPr lang="en-IN" sz="2400" u="none" strike="noStrike" dirty="0">
                <a:solidFill>
                  <a:srgbClr val="000000"/>
                </a:solidFill>
                <a:effectLst/>
                <a:latin typeface="Times New Roman" panose="02020603050405020304" pitchFamily="18" charset="0"/>
                <a:cs typeface="Times New Roman" panose="02020603050405020304" pitchFamily="18" charset="0"/>
              </a:rPr>
              <a:t>VIGNESH</a:t>
            </a:r>
            <a:r>
              <a:rPr lang="en-IN" sz="2400" u="none" strike="noStrike" spc="20" dirty="0">
                <a:solidFill>
                  <a:srgbClr val="000000"/>
                </a:solidFill>
                <a:effectLst/>
                <a:latin typeface="Times New Roman" panose="02020603050405020304" pitchFamily="18" charset="0"/>
                <a:cs typeface="Times New Roman" panose="02020603050405020304" pitchFamily="18" charset="0"/>
              </a:rPr>
              <a:t> </a:t>
            </a:r>
            <a:r>
              <a:rPr lang="en-IN" sz="2400" u="none" strike="noStrike" spc="-50" dirty="0">
                <a:solidFill>
                  <a:srgbClr val="000000"/>
                </a:solidFill>
                <a:effectLst/>
                <a:latin typeface="Times New Roman" panose="02020603050405020304" pitchFamily="18" charset="0"/>
                <a:cs typeface="Times New Roman" panose="02020603050405020304" pitchFamily="18" charset="0"/>
              </a:rPr>
              <a:t>R                          -</a:t>
            </a:r>
            <a:r>
              <a:rPr lang="en-IN" sz="2400" u="none" strike="noStrike" spc="-10" dirty="0">
                <a:solidFill>
                  <a:srgbClr val="000000"/>
                </a:solidFill>
                <a:effectLst/>
                <a:latin typeface="Times New Roman" panose="02020603050405020304" pitchFamily="18" charset="0"/>
                <a:cs typeface="Times New Roman" panose="02020603050405020304" pitchFamily="18" charset="0"/>
              </a:rPr>
              <a:t>211061101611</a:t>
            </a:r>
            <a:endParaRPr lang="en-IN" sz="2400" u="none" strike="noStrike" dirty="0">
              <a:effectLst/>
              <a:latin typeface="Arial" panose="020B0604020202020204" pitchFamily="34" charset="0"/>
            </a:endParaRPr>
          </a:p>
          <a:p>
            <a:pPr marL="27432" algn="l" fontAlgn="t">
              <a:lnSpc>
                <a:spcPct val="150000"/>
              </a:lnSpc>
              <a:buNone/>
            </a:pPr>
            <a:r>
              <a:rPr lang="en-IN" sz="2400" u="none" strike="noStrike" dirty="0">
                <a:solidFill>
                  <a:srgbClr val="000000"/>
                </a:solidFill>
                <a:effectLst/>
                <a:latin typeface="Times New Roman" panose="02020603050405020304" pitchFamily="18" charset="0"/>
                <a:cs typeface="Times New Roman" panose="02020603050405020304" pitchFamily="18" charset="0"/>
              </a:rPr>
              <a:t> RAGHU</a:t>
            </a:r>
            <a:r>
              <a:rPr lang="en-IN" sz="2400" u="none" strike="noStrike" spc="-55" dirty="0">
                <a:solidFill>
                  <a:srgbClr val="000000"/>
                </a:solidFill>
                <a:effectLst/>
                <a:latin typeface="Times New Roman" panose="02020603050405020304" pitchFamily="18" charset="0"/>
                <a:cs typeface="Times New Roman" panose="02020603050405020304" pitchFamily="18" charset="0"/>
              </a:rPr>
              <a:t> </a:t>
            </a:r>
            <a:r>
              <a:rPr lang="en-IN" sz="2400" u="none" strike="noStrike" spc="-50" dirty="0">
                <a:solidFill>
                  <a:srgbClr val="000000"/>
                </a:solidFill>
                <a:effectLst/>
                <a:latin typeface="Times New Roman" panose="02020603050405020304" pitchFamily="18" charset="0"/>
                <a:cs typeface="Times New Roman" panose="02020603050405020304" pitchFamily="18" charset="0"/>
              </a:rPr>
              <a:t>N</a:t>
            </a:r>
            <a:r>
              <a:rPr lang="en-IN" sz="2400" dirty="0">
                <a:latin typeface="Arial" panose="020B0604020202020204" pitchFamily="34" charset="0"/>
                <a:cs typeface="Times New Roman" panose="02020603050405020304" pitchFamily="18" charset="0"/>
              </a:rPr>
              <a:t>                       -</a:t>
            </a:r>
            <a:r>
              <a:rPr lang="en-IN" sz="2400" u="none" strike="noStrike" spc="-10" dirty="0">
                <a:solidFill>
                  <a:srgbClr val="000000"/>
                </a:solidFill>
                <a:effectLst/>
                <a:latin typeface="Times New Roman" panose="02020603050405020304" pitchFamily="18" charset="0"/>
                <a:cs typeface="Times New Roman" panose="02020603050405020304" pitchFamily="18" charset="0"/>
              </a:rPr>
              <a:t>211061101615</a:t>
            </a:r>
            <a:endParaRPr lang="en-IN" sz="2400" u="none" strike="noStrike" dirty="0">
              <a:effectLst/>
              <a:latin typeface="Arial" panose="020B0604020202020204" pitchFamily="34" charset="0"/>
            </a:endParaRPr>
          </a:p>
          <a:p>
            <a:pPr>
              <a:lnSpc>
                <a:spcPct val="150000"/>
              </a:lnSpc>
            </a:pPr>
            <a:endParaRPr lang="en-IN" sz="2400" dirty="0"/>
          </a:p>
          <a:p>
            <a:pPr>
              <a:lnSpc>
                <a:spcPct val="150000"/>
              </a:lnSpc>
            </a:pPr>
            <a:endParaRPr lang="en-IN" sz="2400" dirty="0"/>
          </a:p>
        </p:txBody>
      </p:sp>
    </p:spTree>
    <p:extLst>
      <p:ext uri="{BB962C8B-B14F-4D97-AF65-F5344CB8AC3E}">
        <p14:creationId xmlns:p14="http://schemas.microsoft.com/office/powerpoint/2010/main" val="178055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81400" y="219306"/>
            <a:ext cx="4578426" cy="730292"/>
          </a:xfrm>
          <a:prstGeom prst="rect">
            <a:avLst/>
          </a:prstGeom>
        </p:spPr>
      </p:pic>
      <p:sp>
        <p:nvSpPr>
          <p:cNvPr id="3" name="object 3"/>
          <p:cNvSpPr txBox="1">
            <a:spLocks noGrp="1"/>
          </p:cNvSpPr>
          <p:nvPr>
            <p:ph type="title"/>
          </p:nvPr>
        </p:nvSpPr>
        <p:spPr>
          <a:xfrm>
            <a:off x="-1685645" y="510728"/>
            <a:ext cx="6527800" cy="877740"/>
          </a:xfrm>
          <a:prstGeom prst="rect">
            <a:avLst/>
          </a:prstGeom>
        </p:spPr>
        <p:txBody>
          <a:bodyPr vert="horz" wrap="square" lIns="0" tIns="198691" rIns="0" bIns="0" rtlCol="0" anchor="ctr">
            <a:spAutoFit/>
          </a:bodyPr>
          <a:lstStyle/>
          <a:p>
            <a:pPr marL="178181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Existing</a:t>
            </a:r>
            <a:r>
              <a:rPr spc="-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System</a:t>
            </a:r>
          </a:p>
        </p:txBody>
      </p:sp>
      <p:sp>
        <p:nvSpPr>
          <p:cNvPr id="6" name="Rectangle 1">
            <a:extLst>
              <a:ext uri="{FF2B5EF4-FFF2-40B4-BE49-F238E27FC236}">
                <a16:creationId xmlns:a16="http://schemas.microsoft.com/office/drawing/2014/main" id="{0BF8E43D-F9BD-7154-E904-7B6E5A878FFE}"/>
              </a:ext>
            </a:extLst>
          </p:cNvPr>
          <p:cNvSpPr>
            <a:spLocks noChangeArrowheads="1"/>
          </p:cNvSpPr>
          <p:nvPr/>
        </p:nvSpPr>
        <p:spPr bwMode="auto">
          <a:xfrm>
            <a:off x="168094" y="1442788"/>
            <a:ext cx="1161995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Many emotion recognition systems still rely on a single modality like facial expressions or voice, which limits their accuracy.</a:t>
            </a:r>
          </a:p>
          <a:p>
            <a:pPr marL="342900" indent="-342900" eaLnBrk="0" fontAlgn="base" hangingPunct="0">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AI music platforms like Endel and </a:t>
            </a:r>
            <a:r>
              <a:rPr lang="en-US" altLang="en-US" sz="2400" dirty="0" err="1">
                <a:latin typeface="Times New Roman" panose="02020603050405020304" pitchFamily="18" charset="0"/>
                <a:cs typeface="Times New Roman" panose="02020603050405020304" pitchFamily="18" charset="0"/>
              </a:rPr>
              <a:t>Mubert</a:t>
            </a:r>
            <a:r>
              <a:rPr lang="en-US" altLang="en-US" sz="2400" dirty="0">
                <a:latin typeface="Times New Roman" panose="02020603050405020304" pitchFamily="18" charset="0"/>
                <a:cs typeface="Times New Roman" panose="02020603050405020304" pitchFamily="18" charset="0"/>
              </a:rPr>
              <a:t> personalize music using user input and environment but don’t use real-time emotional data.</a:t>
            </a:r>
          </a:p>
          <a:p>
            <a:pPr marL="342900" indent="-342900" eaLnBrk="0" fontAlgn="base" hangingPunct="0">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Biofeedback Music Therapy integrates physiological sensors to adapt music based on the user's emotional state in real time.</a:t>
            </a:r>
          </a:p>
          <a:p>
            <a:pPr marL="342900" indent="-342900" eaLnBrk="0" fontAlgn="base" hangingPunct="0">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Recent research focuses on combining multiple data sources—like heart rate, facial cues, and voice—for more accurate emotion detection.</a:t>
            </a:r>
          </a:p>
          <a:p>
            <a:pPr marL="342900" indent="-342900" eaLnBrk="0" fontAlgn="base" hangingPunct="0">
              <a:spcBef>
                <a:spcPct val="0"/>
              </a:spcBef>
              <a:spcAft>
                <a:spcPct val="0"/>
              </a:spcAft>
              <a:buFont typeface="Wingdings" panose="05000000000000000000" pitchFamily="2" charset="2"/>
              <a:buChar char="Ø"/>
            </a:pPr>
            <a:endParaRPr lang="en-US" altLang="en-US" sz="2400" dirty="0">
              <a:latin typeface="Times New Roman" panose="02020603050405020304" pitchFamily="18" charset="0"/>
              <a:cs typeface="Times New Roman" panose="02020603050405020304" pitchFamily="18" charset="0"/>
            </a:endParaRPr>
          </a:p>
          <a:p>
            <a:pPr marL="34290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Most emotion recognition systems are not yet connected with real-time therapeutic tools like adaptive music therapy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4878" y="378806"/>
            <a:ext cx="6527800" cy="1027204"/>
          </a:xfrm>
          <a:prstGeom prst="rect">
            <a:avLst/>
          </a:prstGeom>
        </p:spPr>
        <p:txBody>
          <a:bodyPr vert="horz" wrap="square" lIns="0" tIns="346710" rIns="0" bIns="0" rtlCol="0" anchor="ctr">
            <a:spAutoFit/>
          </a:bodyPr>
          <a:lstStyle/>
          <a:p>
            <a:pPr marL="1630680">
              <a:lnSpc>
                <a:spcPct val="100000"/>
              </a:lnSpc>
              <a:spcBef>
                <a:spcPts val="105"/>
              </a:spcBef>
            </a:pPr>
            <a:r>
              <a:rPr lang="en-IN" dirty="0">
                <a:solidFill>
                  <a:schemeClr val="tx1"/>
                </a:solidFill>
                <a:latin typeface="Times New Roman" panose="02020603050405020304" pitchFamily="18" charset="0"/>
                <a:cs typeface="Times New Roman" panose="02020603050405020304" pitchFamily="18" charset="0"/>
              </a:rPr>
              <a:t>Proposed</a:t>
            </a:r>
            <a:r>
              <a:rPr lang="en-IN" spc="-35"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Method</a:t>
            </a:r>
          </a:p>
        </p:txBody>
      </p:sp>
      <p:pic>
        <p:nvPicPr>
          <p:cNvPr id="3" name="object 3"/>
          <p:cNvPicPr/>
          <p:nvPr/>
        </p:nvPicPr>
        <p:blipFill>
          <a:blip r:embed="rId2" cstate="print"/>
          <a:stretch>
            <a:fillRect/>
          </a:stretch>
        </p:blipFill>
        <p:spPr>
          <a:xfrm>
            <a:off x="3547033" y="162116"/>
            <a:ext cx="4578426" cy="730292"/>
          </a:xfrm>
          <a:prstGeom prst="rect">
            <a:avLst/>
          </a:prstGeom>
        </p:spPr>
      </p:pic>
      <p:sp>
        <p:nvSpPr>
          <p:cNvPr id="5" name="object 5"/>
          <p:cNvSpPr txBox="1"/>
          <p:nvPr/>
        </p:nvSpPr>
        <p:spPr>
          <a:xfrm>
            <a:off x="225365" y="1554466"/>
            <a:ext cx="11606751" cy="5222584"/>
          </a:xfrm>
          <a:prstGeom prst="rect">
            <a:avLst/>
          </a:prstGeom>
        </p:spPr>
        <p:txBody>
          <a:bodyPr vert="horz" wrap="square" lIns="0" tIns="13335" rIns="0" bIns="0" rtlCol="0">
            <a:spAutoFit/>
          </a:bodyPr>
          <a:lstStyle/>
          <a:p>
            <a:pPr marL="351155" marR="5080" indent="-339090">
              <a:spcBef>
                <a:spcPts val="105"/>
              </a:spcBef>
              <a:buFont typeface="Wingdings"/>
              <a:buChar char=""/>
              <a:tabLst>
                <a:tab pos="352425" algn="l"/>
              </a:tabLst>
            </a:pPr>
            <a:r>
              <a:rPr lang="en-US" sz="2400" dirty="0">
                <a:latin typeface="Times New Roman"/>
                <a:cs typeface="Times New Roman"/>
              </a:rPr>
              <a:t>The proposed Multi-Modal Emotion Recognition System for </a:t>
            </a:r>
            <a:r>
              <a:rPr lang="en-US" sz="2400" spc="-10" dirty="0">
                <a:latin typeface="Times New Roman"/>
                <a:cs typeface="Times New Roman"/>
              </a:rPr>
              <a:t>Personalized </a:t>
            </a:r>
            <a:r>
              <a:rPr lang="en-US" sz="2400" dirty="0">
                <a:latin typeface="Times New Roman"/>
                <a:cs typeface="Times New Roman"/>
              </a:rPr>
              <a:t>Music</a:t>
            </a:r>
            <a:r>
              <a:rPr lang="en-US" sz="2400" spc="-10" dirty="0">
                <a:latin typeface="Times New Roman"/>
                <a:cs typeface="Times New Roman"/>
              </a:rPr>
              <a:t> </a:t>
            </a:r>
            <a:r>
              <a:rPr lang="en-US" sz="2400" dirty="0">
                <a:latin typeface="Times New Roman"/>
                <a:cs typeface="Times New Roman"/>
              </a:rPr>
              <a:t>Therapy</a:t>
            </a:r>
            <a:r>
              <a:rPr lang="en-US" sz="2400" spc="-5" dirty="0">
                <a:latin typeface="Times New Roman"/>
                <a:cs typeface="Times New Roman"/>
              </a:rPr>
              <a:t> </a:t>
            </a:r>
            <a:r>
              <a:rPr lang="en-US" sz="2400" dirty="0">
                <a:latin typeface="Times New Roman"/>
                <a:cs typeface="Times New Roman"/>
              </a:rPr>
              <a:t>is</a:t>
            </a:r>
            <a:r>
              <a:rPr lang="en-US" sz="2400" spc="-10" dirty="0">
                <a:latin typeface="Times New Roman"/>
                <a:cs typeface="Times New Roman"/>
              </a:rPr>
              <a:t> </a:t>
            </a:r>
            <a:r>
              <a:rPr lang="en-US" sz="2400" dirty="0">
                <a:latin typeface="Times New Roman"/>
                <a:cs typeface="Times New Roman"/>
              </a:rPr>
              <a:t>designed</a:t>
            </a:r>
            <a:r>
              <a:rPr lang="en-US" sz="2400" spc="-5" dirty="0">
                <a:latin typeface="Times New Roman"/>
                <a:cs typeface="Times New Roman"/>
              </a:rPr>
              <a:t> </a:t>
            </a:r>
            <a:r>
              <a:rPr lang="en-US" sz="2400" dirty="0">
                <a:latin typeface="Times New Roman"/>
                <a:cs typeface="Times New Roman"/>
              </a:rPr>
              <a:t>to</a:t>
            </a:r>
            <a:r>
              <a:rPr lang="en-US" sz="2400" spc="-10" dirty="0">
                <a:latin typeface="Times New Roman"/>
                <a:cs typeface="Times New Roman"/>
              </a:rPr>
              <a:t> </a:t>
            </a:r>
            <a:r>
              <a:rPr lang="en-US" sz="2400" dirty="0">
                <a:latin typeface="Times New Roman"/>
                <a:cs typeface="Times New Roman"/>
              </a:rPr>
              <a:t>address</a:t>
            </a:r>
            <a:r>
              <a:rPr lang="en-US" sz="2400" spc="-5"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limitations</a:t>
            </a:r>
            <a:r>
              <a:rPr lang="en-US" sz="2400" spc="-5" dirty="0">
                <a:latin typeface="Times New Roman"/>
                <a:cs typeface="Times New Roman"/>
              </a:rPr>
              <a:t> </a:t>
            </a:r>
            <a:r>
              <a:rPr lang="en-US" sz="2400" dirty="0">
                <a:latin typeface="Times New Roman"/>
                <a:cs typeface="Times New Roman"/>
              </a:rPr>
              <a:t>of</a:t>
            </a:r>
            <a:r>
              <a:rPr lang="en-US" sz="2400" spc="-5" dirty="0">
                <a:latin typeface="Times New Roman"/>
                <a:cs typeface="Times New Roman"/>
              </a:rPr>
              <a:t> </a:t>
            </a:r>
            <a:r>
              <a:rPr lang="en-US" sz="2400" dirty="0">
                <a:latin typeface="Times New Roman"/>
                <a:cs typeface="Times New Roman"/>
              </a:rPr>
              <a:t>existing</a:t>
            </a:r>
            <a:r>
              <a:rPr lang="en-US" sz="2400" spc="-10" dirty="0">
                <a:latin typeface="Times New Roman"/>
                <a:cs typeface="Times New Roman"/>
              </a:rPr>
              <a:t> solutions </a:t>
            </a:r>
            <a:r>
              <a:rPr lang="en-US" sz="2400" dirty="0">
                <a:latin typeface="Times New Roman"/>
                <a:cs typeface="Times New Roman"/>
              </a:rPr>
              <a:t>by integrating advanced biometric sensing, real-time data processing, </a:t>
            </a:r>
            <a:r>
              <a:rPr lang="en-US" sz="2400" spc="-25" dirty="0">
                <a:latin typeface="Times New Roman"/>
                <a:cs typeface="Times New Roman"/>
              </a:rPr>
              <a:t>and </a:t>
            </a:r>
            <a:r>
              <a:rPr lang="en-US" sz="2400" dirty="0">
                <a:latin typeface="Times New Roman"/>
                <a:cs typeface="Times New Roman"/>
              </a:rPr>
              <a:t>adaptive music recommendation </a:t>
            </a:r>
            <a:r>
              <a:rPr lang="en-US" sz="2400" spc="-10" dirty="0">
                <a:latin typeface="Times New Roman"/>
                <a:cs typeface="Times New Roman"/>
              </a:rPr>
              <a:t>algorithms.</a:t>
            </a:r>
            <a:endParaRPr lang="en-US" sz="2400" dirty="0">
              <a:latin typeface="Times New Roman"/>
              <a:cs typeface="Times New Roman"/>
            </a:endParaRPr>
          </a:p>
          <a:p>
            <a:pPr>
              <a:spcBef>
                <a:spcPts val="110"/>
              </a:spcBef>
              <a:buFont typeface="Wingdings"/>
              <a:buChar char=""/>
            </a:pPr>
            <a:endParaRPr lang="en-US" sz="2400" dirty="0">
              <a:latin typeface="Times New Roman"/>
              <a:cs typeface="Times New Roman"/>
            </a:endParaRPr>
          </a:p>
          <a:p>
            <a:pPr marL="352425" marR="494665" indent="-340360">
              <a:buFont typeface="Wingdings"/>
              <a:buChar char=""/>
              <a:tabLst>
                <a:tab pos="352425" algn="l"/>
              </a:tabLst>
            </a:pPr>
            <a:r>
              <a:rPr lang="en-US" sz="2400" dirty="0">
                <a:latin typeface="Times New Roman"/>
                <a:cs typeface="Times New Roman"/>
              </a:rPr>
              <a:t>The</a:t>
            </a:r>
            <a:r>
              <a:rPr lang="en-US" sz="2400" spc="-15" dirty="0">
                <a:latin typeface="Times New Roman"/>
                <a:cs typeface="Times New Roman"/>
              </a:rPr>
              <a:t> </a:t>
            </a:r>
            <a:r>
              <a:rPr lang="en-US" sz="2400" dirty="0">
                <a:latin typeface="Times New Roman"/>
                <a:cs typeface="Times New Roman"/>
              </a:rPr>
              <a:t>system</a:t>
            </a:r>
            <a:r>
              <a:rPr lang="en-US" sz="2400" spc="-15" dirty="0">
                <a:latin typeface="Times New Roman"/>
                <a:cs typeface="Times New Roman"/>
              </a:rPr>
              <a:t> </a:t>
            </a:r>
            <a:r>
              <a:rPr lang="en-US" sz="2400" dirty="0">
                <a:latin typeface="Times New Roman"/>
                <a:cs typeface="Times New Roman"/>
              </a:rPr>
              <a:t>operates</a:t>
            </a:r>
            <a:r>
              <a:rPr lang="en-US" sz="2400" spc="-15" dirty="0">
                <a:latin typeface="Times New Roman"/>
                <a:cs typeface="Times New Roman"/>
              </a:rPr>
              <a:t> </a:t>
            </a:r>
            <a:r>
              <a:rPr lang="en-US" sz="2400" dirty="0">
                <a:latin typeface="Times New Roman"/>
                <a:cs typeface="Times New Roman"/>
              </a:rPr>
              <a:t>through</a:t>
            </a:r>
            <a:r>
              <a:rPr lang="en-US" sz="2400" spc="-15" dirty="0">
                <a:latin typeface="Times New Roman"/>
                <a:cs typeface="Times New Roman"/>
              </a:rPr>
              <a:t> </a:t>
            </a:r>
            <a:r>
              <a:rPr lang="en-US" sz="2400" dirty="0">
                <a:latin typeface="Times New Roman"/>
                <a:cs typeface="Times New Roman"/>
              </a:rPr>
              <a:t>a</a:t>
            </a:r>
            <a:r>
              <a:rPr lang="en-US" sz="2400" spc="-15" dirty="0">
                <a:latin typeface="Times New Roman"/>
                <a:cs typeface="Times New Roman"/>
              </a:rPr>
              <a:t> </a:t>
            </a:r>
            <a:r>
              <a:rPr lang="en-US" sz="2400" dirty="0">
                <a:latin typeface="Times New Roman"/>
                <a:cs typeface="Times New Roman"/>
              </a:rPr>
              <a:t>seamless</a:t>
            </a:r>
            <a:r>
              <a:rPr lang="en-US" sz="2400" spc="-15" dirty="0">
                <a:latin typeface="Times New Roman"/>
                <a:cs typeface="Times New Roman"/>
              </a:rPr>
              <a:t> </a:t>
            </a:r>
            <a:r>
              <a:rPr lang="en-US" sz="2400" dirty="0">
                <a:latin typeface="Times New Roman"/>
                <a:cs typeface="Times New Roman"/>
              </a:rPr>
              <a:t>workflow</a:t>
            </a:r>
            <a:r>
              <a:rPr lang="en-US" sz="2400" spc="-15" dirty="0">
                <a:latin typeface="Times New Roman"/>
                <a:cs typeface="Times New Roman"/>
              </a:rPr>
              <a:t> </a:t>
            </a:r>
            <a:r>
              <a:rPr lang="en-US" sz="2400" dirty="0">
                <a:latin typeface="Times New Roman"/>
                <a:cs typeface="Times New Roman"/>
              </a:rPr>
              <a:t>that</a:t>
            </a:r>
            <a:r>
              <a:rPr lang="en-US" sz="2400" spc="-15" dirty="0">
                <a:latin typeface="Times New Roman"/>
                <a:cs typeface="Times New Roman"/>
              </a:rPr>
              <a:t> </a:t>
            </a:r>
            <a:r>
              <a:rPr lang="en-US" sz="2400" dirty="0">
                <a:latin typeface="Times New Roman"/>
                <a:cs typeface="Times New Roman"/>
              </a:rPr>
              <a:t>begins</a:t>
            </a:r>
            <a:r>
              <a:rPr lang="en-US" sz="2400" spc="-10" dirty="0">
                <a:latin typeface="Times New Roman"/>
                <a:cs typeface="Times New Roman"/>
              </a:rPr>
              <a:t> </a:t>
            </a:r>
            <a:r>
              <a:rPr lang="en-US" sz="2400" spc="-20" dirty="0">
                <a:latin typeface="Times New Roman"/>
                <a:cs typeface="Times New Roman"/>
              </a:rPr>
              <a:t>with </a:t>
            </a:r>
            <a:r>
              <a:rPr lang="en-US" sz="2400" dirty="0">
                <a:latin typeface="Times New Roman"/>
                <a:cs typeface="Times New Roman"/>
              </a:rPr>
              <a:t>biometric</a:t>
            </a:r>
            <a:r>
              <a:rPr lang="en-US" sz="2400" spc="-10" dirty="0">
                <a:latin typeface="Times New Roman"/>
                <a:cs typeface="Times New Roman"/>
              </a:rPr>
              <a:t>   </a:t>
            </a:r>
            <a:r>
              <a:rPr lang="en-US" sz="2400" dirty="0">
                <a:latin typeface="Times New Roman"/>
                <a:cs typeface="Times New Roman"/>
              </a:rPr>
              <a:t>data</a:t>
            </a:r>
            <a:r>
              <a:rPr lang="en-US" sz="2400" spc="-5" dirty="0">
                <a:latin typeface="Times New Roman"/>
                <a:cs typeface="Times New Roman"/>
              </a:rPr>
              <a:t> </a:t>
            </a:r>
            <a:r>
              <a:rPr lang="en-US" sz="2400" dirty="0">
                <a:latin typeface="Times New Roman"/>
                <a:cs typeface="Times New Roman"/>
              </a:rPr>
              <a:t>acquisition,</a:t>
            </a:r>
            <a:r>
              <a:rPr lang="en-US" sz="2400" spc="-5" dirty="0">
                <a:latin typeface="Times New Roman"/>
                <a:cs typeface="Times New Roman"/>
              </a:rPr>
              <a:t> </a:t>
            </a:r>
            <a:r>
              <a:rPr lang="en-US" sz="2400" dirty="0">
                <a:latin typeface="Times New Roman"/>
                <a:cs typeface="Times New Roman"/>
              </a:rPr>
              <a:t>progresses</a:t>
            </a:r>
            <a:r>
              <a:rPr lang="en-US" sz="2400" spc="-10" dirty="0">
                <a:latin typeface="Times New Roman"/>
                <a:cs typeface="Times New Roman"/>
              </a:rPr>
              <a:t> </a:t>
            </a:r>
            <a:r>
              <a:rPr lang="en-US" sz="2400" dirty="0">
                <a:latin typeface="Times New Roman"/>
                <a:cs typeface="Times New Roman"/>
              </a:rPr>
              <a:t>through</a:t>
            </a:r>
            <a:r>
              <a:rPr lang="en-US" sz="2400" spc="-5" dirty="0">
                <a:latin typeface="Times New Roman"/>
                <a:cs typeface="Times New Roman"/>
              </a:rPr>
              <a:t> </a:t>
            </a:r>
            <a:r>
              <a:rPr lang="en-US" sz="2400" dirty="0">
                <a:latin typeface="Times New Roman"/>
                <a:cs typeface="Times New Roman"/>
              </a:rPr>
              <a:t>state</a:t>
            </a:r>
            <a:r>
              <a:rPr lang="en-US" sz="2400" spc="-5" dirty="0">
                <a:latin typeface="Times New Roman"/>
                <a:cs typeface="Times New Roman"/>
              </a:rPr>
              <a:t> </a:t>
            </a:r>
            <a:r>
              <a:rPr lang="en-US" sz="2400" dirty="0">
                <a:latin typeface="Times New Roman"/>
                <a:cs typeface="Times New Roman"/>
              </a:rPr>
              <a:t>classification</a:t>
            </a:r>
            <a:r>
              <a:rPr lang="en-US" sz="2400" spc="-5" dirty="0">
                <a:latin typeface="Times New Roman"/>
                <a:cs typeface="Times New Roman"/>
              </a:rPr>
              <a:t> </a:t>
            </a:r>
            <a:r>
              <a:rPr lang="en-US" sz="2400" spc="-25" dirty="0">
                <a:latin typeface="Times New Roman"/>
                <a:cs typeface="Times New Roman"/>
              </a:rPr>
              <a:t>and </a:t>
            </a:r>
            <a:r>
              <a:rPr lang="en-US" sz="2400" dirty="0">
                <a:latin typeface="Times New Roman"/>
                <a:cs typeface="Times New Roman"/>
              </a:rPr>
              <a:t>decision-making,</a:t>
            </a:r>
            <a:r>
              <a:rPr lang="en-US" sz="2400" spc="-10"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culminates</a:t>
            </a:r>
            <a:r>
              <a:rPr lang="en-US" sz="2400" spc="-10" dirty="0">
                <a:latin typeface="Times New Roman"/>
                <a:cs typeface="Times New Roman"/>
              </a:rPr>
              <a:t> </a:t>
            </a:r>
            <a:r>
              <a:rPr lang="en-US" sz="2400" dirty="0">
                <a:latin typeface="Times New Roman"/>
                <a:cs typeface="Times New Roman"/>
              </a:rPr>
              <a:t>in</a:t>
            </a:r>
            <a:r>
              <a:rPr lang="en-US" sz="2400" spc="-5" dirty="0">
                <a:latin typeface="Times New Roman"/>
                <a:cs typeface="Times New Roman"/>
              </a:rPr>
              <a:t> </a:t>
            </a:r>
            <a:r>
              <a:rPr lang="en-US" sz="2400" dirty="0">
                <a:latin typeface="Times New Roman"/>
                <a:cs typeface="Times New Roman"/>
              </a:rPr>
              <a:t>personalized</a:t>
            </a:r>
            <a:r>
              <a:rPr lang="en-US" sz="2400" spc="-10" dirty="0">
                <a:latin typeface="Times New Roman"/>
                <a:cs typeface="Times New Roman"/>
              </a:rPr>
              <a:t> </a:t>
            </a:r>
            <a:r>
              <a:rPr lang="en-US" sz="2400" dirty="0">
                <a:latin typeface="Times New Roman"/>
                <a:cs typeface="Times New Roman"/>
              </a:rPr>
              <a:t>music</a:t>
            </a:r>
            <a:r>
              <a:rPr lang="en-US" sz="2400" spc="-5" dirty="0">
                <a:latin typeface="Times New Roman"/>
                <a:cs typeface="Times New Roman"/>
              </a:rPr>
              <a:t> </a:t>
            </a:r>
            <a:r>
              <a:rPr lang="en-US" sz="2400" spc="-10" dirty="0">
                <a:latin typeface="Times New Roman"/>
                <a:cs typeface="Times New Roman"/>
              </a:rPr>
              <a:t>playback.</a:t>
            </a:r>
            <a:endParaRPr lang="en-US" sz="2400" dirty="0">
              <a:latin typeface="Times New Roman"/>
              <a:cs typeface="Times New Roman"/>
            </a:endParaRPr>
          </a:p>
          <a:p>
            <a:pPr>
              <a:spcBef>
                <a:spcPts val="105"/>
              </a:spcBef>
              <a:buFont typeface="Wingdings"/>
              <a:buChar char=""/>
            </a:pPr>
            <a:endParaRPr lang="en-US" sz="2400" dirty="0">
              <a:latin typeface="Times New Roman"/>
              <a:cs typeface="Times New Roman"/>
            </a:endParaRPr>
          </a:p>
          <a:p>
            <a:pPr marL="352425" marR="205104" indent="-340360">
              <a:buFont typeface="Wingdings"/>
              <a:buChar char=""/>
              <a:tabLst>
                <a:tab pos="352425" algn="l"/>
              </a:tabLst>
            </a:pPr>
            <a:r>
              <a:rPr lang="en-US" sz="2400" dirty="0">
                <a:latin typeface="Times New Roman"/>
                <a:cs typeface="Times New Roman"/>
              </a:rPr>
              <a:t>At</a:t>
            </a:r>
            <a:r>
              <a:rPr lang="en-US" sz="2400" spc="-5" dirty="0">
                <a:latin typeface="Times New Roman"/>
                <a:cs typeface="Times New Roman"/>
              </a:rPr>
              <a:t> </a:t>
            </a:r>
            <a:r>
              <a:rPr lang="en-US" sz="2400" dirty="0">
                <a:latin typeface="Times New Roman"/>
                <a:cs typeface="Times New Roman"/>
              </a:rPr>
              <a:t>the core</a:t>
            </a:r>
            <a:r>
              <a:rPr lang="en-US" sz="2400" spc="-5" dirty="0">
                <a:latin typeface="Times New Roman"/>
                <a:cs typeface="Times New Roman"/>
              </a:rPr>
              <a:t> </a:t>
            </a:r>
            <a:r>
              <a:rPr lang="en-US" sz="2400" dirty="0">
                <a:latin typeface="Times New Roman"/>
                <a:cs typeface="Times New Roman"/>
              </a:rPr>
              <a:t>of the</a:t>
            </a:r>
            <a:r>
              <a:rPr lang="en-US" sz="2400" spc="-5" dirty="0">
                <a:latin typeface="Times New Roman"/>
                <a:cs typeface="Times New Roman"/>
              </a:rPr>
              <a:t> </a:t>
            </a:r>
            <a:r>
              <a:rPr lang="en-US" sz="2400" dirty="0">
                <a:latin typeface="Times New Roman"/>
                <a:cs typeface="Times New Roman"/>
              </a:rPr>
              <a:t>system is</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dirty="0">
                <a:latin typeface="Times New Roman"/>
                <a:cs typeface="Times New Roman"/>
              </a:rPr>
              <a:t>MAX30102</a:t>
            </a:r>
            <a:r>
              <a:rPr lang="en-US" sz="2400" spc="-5" dirty="0">
                <a:latin typeface="Times New Roman"/>
                <a:cs typeface="Times New Roman"/>
              </a:rPr>
              <a:t> </a:t>
            </a:r>
            <a:r>
              <a:rPr lang="en-US" sz="2400" dirty="0">
                <a:latin typeface="Times New Roman"/>
                <a:cs typeface="Times New Roman"/>
              </a:rPr>
              <a:t>sensor, which captures</a:t>
            </a:r>
            <a:r>
              <a:rPr lang="en-US" sz="2400" spc="-5" dirty="0">
                <a:latin typeface="Times New Roman"/>
                <a:cs typeface="Times New Roman"/>
              </a:rPr>
              <a:t> </a:t>
            </a:r>
            <a:r>
              <a:rPr lang="en-US" sz="2400" spc="-10" dirty="0">
                <a:latin typeface="Times New Roman"/>
                <a:cs typeface="Times New Roman"/>
              </a:rPr>
              <a:t>real- </a:t>
            </a:r>
            <a:r>
              <a:rPr lang="en-US" sz="2400" dirty="0">
                <a:latin typeface="Times New Roman"/>
                <a:cs typeface="Times New Roman"/>
              </a:rPr>
              <a:t>time heart rate and SpO₂ </a:t>
            </a:r>
            <a:r>
              <a:rPr lang="en-US" sz="2400" spc="-10" dirty="0">
                <a:latin typeface="Times New Roman"/>
                <a:cs typeface="Times New Roman"/>
              </a:rPr>
              <a:t>data.</a:t>
            </a:r>
            <a:endParaRPr lang="en-US" sz="2400" dirty="0">
              <a:latin typeface="Times New Roman"/>
              <a:cs typeface="Times New Roman"/>
            </a:endParaRPr>
          </a:p>
          <a:p>
            <a:pPr>
              <a:spcBef>
                <a:spcPts val="105"/>
              </a:spcBef>
              <a:buFont typeface="Wingdings"/>
              <a:buChar char=""/>
            </a:pPr>
            <a:endParaRPr lang="en-US" sz="2400" dirty="0">
              <a:latin typeface="Times New Roman"/>
              <a:cs typeface="Times New Roman"/>
            </a:endParaRPr>
          </a:p>
          <a:p>
            <a:pPr marL="352425" marR="140335" indent="-340360">
              <a:spcBef>
                <a:spcPts val="5"/>
              </a:spcBef>
              <a:buFont typeface="Wingdings"/>
              <a:buChar char=""/>
              <a:tabLst>
                <a:tab pos="352425" algn="l"/>
              </a:tabLst>
            </a:pPr>
            <a:r>
              <a:rPr lang="en-US" sz="2400" dirty="0">
                <a:latin typeface="Times New Roman"/>
                <a:cs typeface="Times New Roman"/>
              </a:rPr>
              <a:t>This</a:t>
            </a:r>
            <a:r>
              <a:rPr lang="en-US" sz="2400" spc="-5" dirty="0">
                <a:latin typeface="Times New Roman"/>
                <a:cs typeface="Times New Roman"/>
              </a:rPr>
              <a:t> </a:t>
            </a:r>
            <a:r>
              <a:rPr lang="en-US" sz="2400" dirty="0">
                <a:latin typeface="Times New Roman"/>
                <a:cs typeface="Times New Roman"/>
              </a:rPr>
              <a:t>data</a:t>
            </a:r>
            <a:r>
              <a:rPr lang="en-US" sz="2400" spc="-5" dirty="0">
                <a:latin typeface="Times New Roman"/>
                <a:cs typeface="Times New Roman"/>
              </a:rPr>
              <a:t> </a:t>
            </a:r>
            <a:r>
              <a:rPr lang="en-US" sz="2400" dirty="0">
                <a:latin typeface="Times New Roman"/>
                <a:cs typeface="Times New Roman"/>
              </a:rPr>
              <a:t>is</a:t>
            </a:r>
            <a:r>
              <a:rPr lang="en-US" sz="2400" spc="-5" dirty="0">
                <a:latin typeface="Times New Roman"/>
                <a:cs typeface="Times New Roman"/>
              </a:rPr>
              <a:t> </a:t>
            </a:r>
            <a:r>
              <a:rPr lang="en-US" sz="2400" dirty="0">
                <a:latin typeface="Times New Roman"/>
                <a:cs typeface="Times New Roman"/>
              </a:rPr>
              <a:t>processed</a:t>
            </a:r>
            <a:r>
              <a:rPr lang="en-US" sz="2400" spc="-5" dirty="0">
                <a:latin typeface="Times New Roman"/>
                <a:cs typeface="Times New Roman"/>
              </a:rPr>
              <a:t> </a:t>
            </a:r>
            <a:r>
              <a:rPr lang="en-US" sz="2400" dirty="0">
                <a:latin typeface="Times New Roman"/>
                <a:cs typeface="Times New Roman"/>
              </a:rPr>
              <a:t>by</a:t>
            </a:r>
            <a:r>
              <a:rPr lang="en-US" sz="2400" spc="-5" dirty="0">
                <a:latin typeface="Times New Roman"/>
                <a:cs typeface="Times New Roman"/>
              </a:rPr>
              <a:t> </a:t>
            </a:r>
            <a:r>
              <a:rPr lang="en-US" sz="2400" dirty="0">
                <a:latin typeface="Times New Roman"/>
                <a:cs typeface="Times New Roman"/>
              </a:rPr>
              <a:t>an</a:t>
            </a:r>
            <a:r>
              <a:rPr lang="en-US" sz="2400" spc="-5" dirty="0">
                <a:latin typeface="Times New Roman"/>
                <a:cs typeface="Times New Roman"/>
              </a:rPr>
              <a:t> </a:t>
            </a:r>
            <a:r>
              <a:rPr lang="en-US" sz="2400" dirty="0">
                <a:latin typeface="Times New Roman"/>
                <a:cs typeface="Times New Roman"/>
              </a:rPr>
              <a:t>Arduino</a:t>
            </a:r>
            <a:r>
              <a:rPr lang="en-US" sz="2400" spc="-5" dirty="0">
                <a:latin typeface="Times New Roman"/>
                <a:cs typeface="Times New Roman"/>
              </a:rPr>
              <a:t> </a:t>
            </a:r>
            <a:r>
              <a:rPr lang="en-US" sz="2400" dirty="0">
                <a:latin typeface="Times New Roman"/>
                <a:cs typeface="Times New Roman"/>
              </a:rPr>
              <a:t>Nano,</a:t>
            </a:r>
            <a:r>
              <a:rPr lang="en-US" sz="2400" spc="-5" dirty="0">
                <a:latin typeface="Times New Roman"/>
                <a:cs typeface="Times New Roman"/>
              </a:rPr>
              <a:t> </a:t>
            </a:r>
            <a:r>
              <a:rPr lang="en-US" sz="2400" dirty="0">
                <a:latin typeface="Times New Roman"/>
                <a:cs typeface="Times New Roman"/>
              </a:rPr>
              <a:t>which</a:t>
            </a:r>
            <a:r>
              <a:rPr lang="en-US" sz="2400" spc="-5" dirty="0">
                <a:latin typeface="Times New Roman"/>
                <a:cs typeface="Times New Roman"/>
              </a:rPr>
              <a:t> </a:t>
            </a:r>
            <a:r>
              <a:rPr lang="en-US" sz="2400" dirty="0">
                <a:latin typeface="Times New Roman"/>
                <a:cs typeface="Times New Roman"/>
              </a:rPr>
              <a:t>calculates</a:t>
            </a:r>
            <a:r>
              <a:rPr lang="en-US" sz="2400" spc="-5" dirty="0">
                <a:latin typeface="Times New Roman"/>
                <a:cs typeface="Times New Roman"/>
              </a:rPr>
              <a:t> </a:t>
            </a:r>
            <a:r>
              <a:rPr lang="en-US" sz="2400" dirty="0">
                <a:latin typeface="Times New Roman"/>
                <a:cs typeface="Times New Roman"/>
              </a:rPr>
              <a:t>heart</a:t>
            </a:r>
            <a:r>
              <a:rPr lang="en-US" sz="2400" spc="-5" dirty="0">
                <a:latin typeface="Times New Roman"/>
                <a:cs typeface="Times New Roman"/>
              </a:rPr>
              <a:t> </a:t>
            </a:r>
            <a:r>
              <a:rPr lang="en-US" sz="2400" spc="-20" dirty="0">
                <a:latin typeface="Times New Roman"/>
                <a:cs typeface="Times New Roman"/>
              </a:rPr>
              <a:t>rate </a:t>
            </a:r>
            <a:r>
              <a:rPr lang="en-US" sz="2400" dirty="0">
                <a:latin typeface="Times New Roman"/>
                <a:cs typeface="Times New Roman"/>
              </a:rPr>
              <a:t>variability</a:t>
            </a:r>
            <a:r>
              <a:rPr lang="en-US" sz="2400" spc="-10" dirty="0">
                <a:latin typeface="Times New Roman"/>
                <a:cs typeface="Times New Roman"/>
              </a:rPr>
              <a:t> </a:t>
            </a:r>
            <a:r>
              <a:rPr lang="en-US" sz="2400" dirty="0">
                <a:latin typeface="Times New Roman"/>
                <a:cs typeface="Times New Roman"/>
              </a:rPr>
              <a:t>(HRV)</a:t>
            </a:r>
            <a:r>
              <a:rPr lang="en-US" sz="2400" spc="-5" dirty="0">
                <a:latin typeface="Times New Roman"/>
                <a:cs typeface="Times New Roman"/>
              </a:rPr>
              <a:t>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classifies</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dirty="0">
                <a:latin typeface="Times New Roman"/>
                <a:cs typeface="Times New Roman"/>
              </a:rPr>
              <a:t>user’s</a:t>
            </a:r>
            <a:r>
              <a:rPr lang="en-US" sz="2400" spc="-10" dirty="0">
                <a:latin typeface="Times New Roman"/>
                <a:cs typeface="Times New Roman"/>
              </a:rPr>
              <a:t> </a:t>
            </a:r>
            <a:r>
              <a:rPr lang="en-US" sz="2400" dirty="0">
                <a:latin typeface="Times New Roman"/>
                <a:cs typeface="Times New Roman"/>
              </a:rPr>
              <a:t>physiological</a:t>
            </a:r>
            <a:r>
              <a:rPr lang="en-US" sz="2400" spc="-5" dirty="0">
                <a:latin typeface="Times New Roman"/>
                <a:cs typeface="Times New Roman"/>
              </a:rPr>
              <a:t> </a:t>
            </a:r>
            <a:r>
              <a:rPr lang="en-US" sz="2400" dirty="0">
                <a:latin typeface="Times New Roman"/>
                <a:cs typeface="Times New Roman"/>
              </a:rPr>
              <a:t>state</a:t>
            </a:r>
            <a:r>
              <a:rPr lang="en-US" sz="2400" spc="-10" dirty="0">
                <a:latin typeface="Times New Roman"/>
                <a:cs typeface="Times New Roman"/>
              </a:rPr>
              <a:t> </a:t>
            </a:r>
            <a:r>
              <a:rPr lang="en-US" sz="2400" dirty="0">
                <a:latin typeface="Times New Roman"/>
                <a:cs typeface="Times New Roman"/>
              </a:rPr>
              <a:t>into</a:t>
            </a:r>
            <a:r>
              <a:rPr lang="en-US" sz="2400" spc="-5" dirty="0">
                <a:latin typeface="Times New Roman"/>
                <a:cs typeface="Times New Roman"/>
              </a:rPr>
              <a:t> </a:t>
            </a:r>
            <a:r>
              <a:rPr lang="en-US" sz="2400" dirty="0">
                <a:latin typeface="Times New Roman"/>
                <a:cs typeface="Times New Roman"/>
              </a:rPr>
              <a:t>one</a:t>
            </a:r>
            <a:r>
              <a:rPr lang="en-US" sz="2400" spc="-5" dirty="0">
                <a:latin typeface="Times New Roman"/>
                <a:cs typeface="Times New Roman"/>
              </a:rPr>
              <a:t> </a:t>
            </a:r>
            <a:r>
              <a:rPr lang="en-US" sz="2400" spc="-25" dirty="0">
                <a:latin typeface="Times New Roman"/>
                <a:cs typeface="Times New Roman"/>
              </a:rPr>
              <a:t>of </a:t>
            </a:r>
            <a:r>
              <a:rPr lang="en-US" sz="2400" dirty="0">
                <a:latin typeface="Times New Roman"/>
                <a:cs typeface="Times New Roman"/>
              </a:rPr>
              <a:t>four categories:</a:t>
            </a:r>
            <a:r>
              <a:rPr lang="en-US" sz="2400" spc="-5" dirty="0">
                <a:latin typeface="Times New Roman"/>
                <a:cs typeface="Times New Roman"/>
              </a:rPr>
              <a:t> </a:t>
            </a:r>
            <a:r>
              <a:rPr lang="en-US" sz="2400" dirty="0">
                <a:latin typeface="Times New Roman"/>
                <a:cs typeface="Times New Roman"/>
              </a:rPr>
              <a:t>High Stress, Elevated, Low, or </a:t>
            </a:r>
            <a:r>
              <a:rPr lang="en-US" sz="2400" spc="-10" dirty="0">
                <a:latin typeface="Times New Roman"/>
                <a:cs typeface="Times New Roman"/>
              </a:rPr>
              <a:t>Normal.</a:t>
            </a:r>
            <a:endParaRPr lang="en-US" sz="2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7646" y="498246"/>
            <a:ext cx="3813810" cy="514350"/>
          </a:xfrm>
          <a:prstGeom prst="rect">
            <a:avLst/>
          </a:prstGeom>
        </p:spPr>
        <p:txBody>
          <a:bodyPr vert="horz" wrap="square" lIns="0" tIns="13335" rIns="0" bIns="0" rtlCol="0" anchor="ctr">
            <a:spAutoFit/>
          </a:bodyPr>
          <a:lstStyle/>
          <a:p>
            <a:pPr marL="12700">
              <a:lnSpc>
                <a:spcPct val="100000"/>
              </a:lnSpc>
              <a:spcBef>
                <a:spcPts val="105"/>
              </a:spcBef>
            </a:pPr>
            <a:r>
              <a:rPr dirty="0">
                <a:solidFill>
                  <a:schemeClr val="tx1"/>
                </a:solidFill>
              </a:rPr>
              <a:t>System </a:t>
            </a:r>
            <a:r>
              <a:rPr spc="-10" dirty="0">
                <a:solidFill>
                  <a:schemeClr val="tx1"/>
                </a:solidFill>
              </a:rPr>
              <a:t>Requirements</a:t>
            </a:r>
          </a:p>
        </p:txBody>
      </p:sp>
      <p:pic>
        <p:nvPicPr>
          <p:cNvPr id="3" name="object 3"/>
          <p:cNvPicPr/>
          <p:nvPr/>
        </p:nvPicPr>
        <p:blipFill>
          <a:blip r:embed="rId2" cstate="print"/>
          <a:stretch>
            <a:fillRect/>
          </a:stretch>
        </p:blipFill>
        <p:spPr>
          <a:xfrm>
            <a:off x="3774250" y="2979"/>
            <a:ext cx="4643501" cy="914400"/>
          </a:xfrm>
          <a:prstGeom prst="rect">
            <a:avLst/>
          </a:prstGeom>
        </p:spPr>
      </p:pic>
      <p:sp>
        <p:nvSpPr>
          <p:cNvPr id="5" name="object 5"/>
          <p:cNvSpPr txBox="1"/>
          <p:nvPr/>
        </p:nvSpPr>
        <p:spPr>
          <a:xfrm>
            <a:off x="330293" y="1122889"/>
            <a:ext cx="1567815" cy="330835"/>
          </a:xfrm>
          <a:prstGeom prst="rect">
            <a:avLst/>
          </a:prstGeom>
        </p:spPr>
        <p:txBody>
          <a:bodyPr vert="horz" wrap="square" lIns="0" tIns="13335" rIns="0" bIns="0" rtlCol="0">
            <a:spAutoFit/>
          </a:bodyPr>
          <a:lstStyle/>
          <a:p>
            <a:pPr marL="354965" indent="-342265">
              <a:spcBef>
                <a:spcPts val="105"/>
              </a:spcBef>
              <a:buFont typeface="Wingdings"/>
              <a:buChar char=""/>
              <a:tabLst>
                <a:tab pos="354965" algn="l"/>
              </a:tabLst>
            </a:pPr>
            <a:r>
              <a:rPr sz="2000" b="1" spc="-10" dirty="0">
                <a:latin typeface="Times New Roman"/>
                <a:cs typeface="Times New Roman"/>
              </a:rPr>
              <a:t>Hardware:</a:t>
            </a:r>
            <a:endParaRPr sz="2000" dirty="0">
              <a:latin typeface="Times New Roman"/>
              <a:cs typeface="Times New Roman"/>
            </a:endParaRPr>
          </a:p>
        </p:txBody>
      </p:sp>
      <p:sp>
        <p:nvSpPr>
          <p:cNvPr id="6" name="object 6"/>
          <p:cNvSpPr txBox="1"/>
          <p:nvPr/>
        </p:nvSpPr>
        <p:spPr>
          <a:xfrm>
            <a:off x="401321" y="1564017"/>
            <a:ext cx="2152198" cy="258404"/>
          </a:xfrm>
          <a:prstGeom prst="rect">
            <a:avLst/>
          </a:prstGeom>
        </p:spPr>
        <p:txBody>
          <a:bodyPr vert="horz" wrap="square" lIns="0" tIns="12065" rIns="0" bIns="0" rtlCol="0">
            <a:spAutoFit/>
          </a:bodyPr>
          <a:lstStyle/>
          <a:p>
            <a:pPr marL="12700">
              <a:spcBef>
                <a:spcPts val="95"/>
              </a:spcBef>
            </a:pPr>
            <a:r>
              <a:rPr sz="1600" spc="-25" dirty="0">
                <a:latin typeface="Times New Roman"/>
                <a:cs typeface="Times New Roman"/>
              </a:rPr>
              <a:t>i.</a:t>
            </a:r>
            <a:endParaRPr sz="1600" dirty="0">
              <a:latin typeface="Times New Roman"/>
              <a:cs typeface="Times New Roman"/>
            </a:endParaRPr>
          </a:p>
        </p:txBody>
      </p:sp>
      <p:sp>
        <p:nvSpPr>
          <p:cNvPr id="7" name="object 7"/>
          <p:cNvSpPr txBox="1"/>
          <p:nvPr/>
        </p:nvSpPr>
        <p:spPr>
          <a:xfrm>
            <a:off x="330293" y="1433568"/>
            <a:ext cx="5048290" cy="1592103"/>
          </a:xfrm>
          <a:prstGeom prst="rect">
            <a:avLst/>
          </a:prstGeom>
        </p:spPr>
        <p:txBody>
          <a:bodyPr vert="horz" wrap="square" lIns="0" tIns="12065" rIns="0" bIns="0" rtlCol="0">
            <a:spAutoFit/>
          </a:bodyPr>
          <a:lstStyle/>
          <a:p>
            <a:pPr marL="527685">
              <a:spcBef>
                <a:spcPts val="95"/>
              </a:spcBef>
            </a:pPr>
            <a:r>
              <a:rPr lang="en-US" sz="2400" dirty="0">
                <a:latin typeface="Times New Roman"/>
                <a:cs typeface="Times New Roman"/>
              </a:rPr>
              <a:t>Heart</a:t>
            </a:r>
            <a:r>
              <a:rPr lang="en-US" sz="2400" spc="-40" dirty="0">
                <a:latin typeface="Times New Roman"/>
                <a:cs typeface="Times New Roman"/>
              </a:rPr>
              <a:t> </a:t>
            </a:r>
            <a:r>
              <a:rPr lang="en-US" sz="2400" dirty="0">
                <a:latin typeface="Times New Roman"/>
                <a:cs typeface="Times New Roman"/>
              </a:rPr>
              <a:t>rate</a:t>
            </a:r>
            <a:r>
              <a:rPr lang="en-US" sz="2400" spc="-20" dirty="0">
                <a:latin typeface="Times New Roman"/>
                <a:cs typeface="Times New Roman"/>
              </a:rPr>
              <a:t> </a:t>
            </a:r>
            <a:r>
              <a:rPr lang="en-US" sz="2400" spc="-10" dirty="0">
                <a:latin typeface="Times New Roman"/>
                <a:cs typeface="Times New Roman"/>
              </a:rPr>
              <a:t>monitor,</a:t>
            </a:r>
            <a:r>
              <a:rPr lang="en-US" sz="2400" spc="-15" dirty="0">
                <a:latin typeface="Times New Roman"/>
                <a:cs typeface="Times New Roman"/>
              </a:rPr>
              <a:t> </a:t>
            </a:r>
            <a:r>
              <a:rPr lang="en-US" sz="2400" dirty="0">
                <a:latin typeface="Times New Roman"/>
                <a:cs typeface="Times New Roman"/>
              </a:rPr>
              <a:t>skin</a:t>
            </a:r>
            <a:r>
              <a:rPr lang="en-US" sz="2400" spc="-50" dirty="0">
                <a:latin typeface="Times New Roman"/>
                <a:cs typeface="Times New Roman"/>
              </a:rPr>
              <a:t> </a:t>
            </a:r>
            <a:r>
              <a:rPr lang="en-US" sz="2400" spc="-10" dirty="0">
                <a:latin typeface="Times New Roman"/>
                <a:cs typeface="Times New Roman"/>
              </a:rPr>
              <a:t>conductance</a:t>
            </a:r>
            <a:endParaRPr lang="en-US" sz="2400" dirty="0">
              <a:latin typeface="Times New Roman"/>
              <a:cs typeface="Times New Roman"/>
            </a:endParaRPr>
          </a:p>
          <a:p>
            <a:pPr marL="527685">
              <a:spcBef>
                <a:spcPts val="5"/>
              </a:spcBef>
            </a:pPr>
            <a:r>
              <a:rPr lang="en-US" sz="2400" spc="-10" dirty="0">
                <a:latin typeface="Times New Roman"/>
                <a:cs typeface="Times New Roman"/>
              </a:rPr>
              <a:t>sensor,</a:t>
            </a:r>
            <a:r>
              <a:rPr lang="en-US" sz="2400" spc="-45" dirty="0">
                <a:latin typeface="Times New Roman"/>
                <a:cs typeface="Times New Roman"/>
              </a:rPr>
              <a:t> </a:t>
            </a:r>
            <a:r>
              <a:rPr lang="en-US" sz="2400" dirty="0">
                <a:latin typeface="Times New Roman"/>
                <a:cs typeface="Times New Roman"/>
              </a:rPr>
              <a:t>camera, and</a:t>
            </a:r>
            <a:r>
              <a:rPr lang="en-US" sz="2400" spc="-45" dirty="0">
                <a:latin typeface="Times New Roman"/>
                <a:cs typeface="Times New Roman"/>
              </a:rPr>
              <a:t> </a:t>
            </a:r>
            <a:r>
              <a:rPr lang="en-US" sz="2400" spc="-10" dirty="0">
                <a:latin typeface="Times New Roman"/>
                <a:cs typeface="Times New Roman"/>
              </a:rPr>
              <a:t>microphone</a:t>
            </a:r>
            <a:endParaRPr lang="en-US" sz="2400" dirty="0">
              <a:latin typeface="Times New Roman"/>
              <a:cs typeface="Times New Roman"/>
            </a:endParaRPr>
          </a:p>
          <a:p>
            <a:pPr marL="527685" indent="-514984">
              <a:spcBef>
                <a:spcPts val="385"/>
              </a:spcBef>
              <a:buAutoNum type="romanLcPeriod" startAt="2"/>
              <a:tabLst>
                <a:tab pos="527685" algn="l"/>
              </a:tabLst>
            </a:pPr>
            <a:r>
              <a:rPr lang="en-US" sz="2400" dirty="0">
                <a:latin typeface="Times New Roman"/>
                <a:cs typeface="Times New Roman"/>
              </a:rPr>
              <a:t>Smartphone/tablet</a:t>
            </a:r>
            <a:r>
              <a:rPr lang="en-US" sz="2400" spc="-20" dirty="0">
                <a:latin typeface="Times New Roman"/>
                <a:cs typeface="Times New Roman"/>
              </a:rPr>
              <a:t> </a:t>
            </a:r>
            <a:r>
              <a:rPr lang="en-US" sz="2400" dirty="0">
                <a:latin typeface="Times New Roman"/>
                <a:cs typeface="Times New Roman"/>
              </a:rPr>
              <a:t>or</a:t>
            </a:r>
            <a:r>
              <a:rPr lang="en-US" sz="2400" spc="-85" dirty="0">
                <a:latin typeface="Times New Roman"/>
                <a:cs typeface="Times New Roman"/>
              </a:rPr>
              <a:t> </a:t>
            </a:r>
            <a:r>
              <a:rPr lang="en-US" sz="2400" spc="-10" dirty="0">
                <a:latin typeface="Times New Roman"/>
                <a:cs typeface="Times New Roman"/>
              </a:rPr>
              <a:t>desktop/laptop</a:t>
            </a:r>
            <a:endParaRPr lang="en-US" sz="2400" dirty="0">
              <a:latin typeface="Times New Roman"/>
              <a:cs typeface="Times New Roman"/>
            </a:endParaRPr>
          </a:p>
          <a:p>
            <a:pPr marL="527685" indent="-514984">
              <a:spcBef>
                <a:spcPts val="384"/>
              </a:spcBef>
              <a:buAutoNum type="romanLcPeriod" startAt="2"/>
              <a:tabLst>
                <a:tab pos="527685" algn="l"/>
              </a:tabLst>
            </a:pPr>
            <a:r>
              <a:rPr lang="en-US" sz="2400" dirty="0">
                <a:latin typeface="Times New Roman"/>
                <a:cs typeface="Times New Roman"/>
              </a:rPr>
              <a:t>Speakers</a:t>
            </a:r>
            <a:r>
              <a:rPr lang="en-US" sz="2400" spc="-20" dirty="0">
                <a:latin typeface="Times New Roman"/>
                <a:cs typeface="Times New Roman"/>
              </a:rPr>
              <a:t> </a:t>
            </a:r>
            <a:r>
              <a:rPr lang="en-US" sz="2400" dirty="0">
                <a:latin typeface="Times New Roman"/>
                <a:cs typeface="Times New Roman"/>
              </a:rPr>
              <a:t>or</a:t>
            </a:r>
            <a:r>
              <a:rPr lang="en-US" sz="2400" spc="-50" dirty="0">
                <a:latin typeface="Times New Roman"/>
                <a:cs typeface="Times New Roman"/>
              </a:rPr>
              <a:t> </a:t>
            </a:r>
            <a:r>
              <a:rPr lang="en-US" sz="2400" spc="-10" dirty="0">
                <a:latin typeface="Times New Roman"/>
                <a:cs typeface="Times New Roman"/>
              </a:rPr>
              <a:t>headphones</a:t>
            </a:r>
            <a:endParaRPr sz="2400" dirty="0">
              <a:latin typeface="Times New Roman"/>
              <a:cs typeface="Times New Roman"/>
            </a:endParaRPr>
          </a:p>
        </p:txBody>
      </p:sp>
      <p:sp>
        <p:nvSpPr>
          <p:cNvPr id="8" name="object 8"/>
          <p:cNvSpPr txBox="1"/>
          <p:nvPr/>
        </p:nvSpPr>
        <p:spPr>
          <a:xfrm>
            <a:off x="330293" y="3385659"/>
            <a:ext cx="2294255" cy="330835"/>
          </a:xfrm>
          <a:prstGeom prst="rect">
            <a:avLst/>
          </a:prstGeom>
        </p:spPr>
        <p:txBody>
          <a:bodyPr vert="horz" wrap="square" lIns="0" tIns="13335" rIns="0" bIns="0" rtlCol="0">
            <a:spAutoFit/>
          </a:bodyPr>
          <a:lstStyle/>
          <a:p>
            <a:pPr marL="354965" indent="-342265">
              <a:spcBef>
                <a:spcPts val="105"/>
              </a:spcBef>
              <a:buFont typeface="Wingdings"/>
              <a:buChar char=""/>
              <a:tabLst>
                <a:tab pos="354965" algn="l"/>
              </a:tabLst>
            </a:pPr>
            <a:r>
              <a:rPr sz="2000" b="1" dirty="0">
                <a:latin typeface="Times New Roman"/>
                <a:cs typeface="Times New Roman"/>
              </a:rPr>
              <a:t>Cloud</a:t>
            </a:r>
            <a:r>
              <a:rPr sz="2000" b="1" spc="-20" dirty="0">
                <a:latin typeface="Times New Roman"/>
                <a:cs typeface="Times New Roman"/>
              </a:rPr>
              <a:t> </a:t>
            </a:r>
            <a:r>
              <a:rPr sz="2000" b="1" dirty="0">
                <a:latin typeface="Times New Roman"/>
                <a:cs typeface="Times New Roman"/>
              </a:rPr>
              <a:t>&amp;</a:t>
            </a:r>
            <a:r>
              <a:rPr sz="2000" b="1" spc="-10" dirty="0">
                <a:latin typeface="Times New Roman"/>
                <a:cs typeface="Times New Roman"/>
              </a:rPr>
              <a:t> Storage:</a:t>
            </a:r>
            <a:endParaRPr sz="2000" dirty="0">
              <a:latin typeface="Times New Roman"/>
              <a:cs typeface="Times New Roman"/>
            </a:endParaRPr>
          </a:p>
        </p:txBody>
      </p:sp>
      <p:sp>
        <p:nvSpPr>
          <p:cNvPr id="9" name="object 9"/>
          <p:cNvSpPr txBox="1"/>
          <p:nvPr/>
        </p:nvSpPr>
        <p:spPr>
          <a:xfrm>
            <a:off x="2114551" y="3713254"/>
            <a:ext cx="132715" cy="258404"/>
          </a:xfrm>
          <a:prstGeom prst="rect">
            <a:avLst/>
          </a:prstGeom>
        </p:spPr>
        <p:txBody>
          <a:bodyPr vert="horz" wrap="square" lIns="0" tIns="12065" rIns="0" bIns="0" rtlCol="0">
            <a:spAutoFit/>
          </a:bodyPr>
          <a:lstStyle/>
          <a:p>
            <a:pPr marL="12700">
              <a:spcBef>
                <a:spcPts val="95"/>
              </a:spcBef>
            </a:pPr>
            <a:r>
              <a:rPr sz="1600" spc="-25" dirty="0">
                <a:latin typeface="Times New Roman"/>
                <a:cs typeface="Times New Roman"/>
              </a:rPr>
              <a:t>i.</a:t>
            </a:r>
            <a:endParaRPr sz="1600">
              <a:latin typeface="Times New Roman"/>
              <a:cs typeface="Times New Roman"/>
            </a:endParaRPr>
          </a:p>
        </p:txBody>
      </p:sp>
      <p:sp>
        <p:nvSpPr>
          <p:cNvPr id="10" name="object 10"/>
          <p:cNvSpPr txBox="1"/>
          <p:nvPr/>
        </p:nvSpPr>
        <p:spPr>
          <a:xfrm>
            <a:off x="159195" y="3926951"/>
            <a:ext cx="4809411" cy="1910138"/>
          </a:xfrm>
          <a:prstGeom prst="rect">
            <a:avLst/>
          </a:prstGeom>
        </p:spPr>
        <p:txBody>
          <a:bodyPr vert="horz" wrap="square" lIns="0" tIns="12065" rIns="0" bIns="0" rtlCol="0">
            <a:spAutoFit/>
          </a:bodyPr>
          <a:lstStyle/>
          <a:p>
            <a:pPr marL="527685" marR="5080">
              <a:spcBef>
                <a:spcPts val="95"/>
              </a:spcBef>
            </a:pPr>
            <a:r>
              <a:rPr sz="2400" dirty="0">
                <a:latin typeface="Times New Roman"/>
                <a:cs typeface="Times New Roman"/>
              </a:rPr>
              <a:t>Cloud</a:t>
            </a:r>
            <a:r>
              <a:rPr sz="2400" spc="-65" dirty="0">
                <a:latin typeface="Times New Roman"/>
                <a:cs typeface="Times New Roman"/>
              </a:rPr>
              <a:t> </a:t>
            </a:r>
            <a:r>
              <a:rPr sz="2400" dirty="0">
                <a:latin typeface="Times New Roman"/>
                <a:cs typeface="Times New Roman"/>
              </a:rPr>
              <a:t>services</a:t>
            </a:r>
            <a:r>
              <a:rPr sz="2400" spc="-25" dirty="0">
                <a:latin typeface="Times New Roman"/>
                <a:cs typeface="Times New Roman"/>
              </a:rPr>
              <a:t> </a:t>
            </a:r>
            <a:r>
              <a:rPr sz="2400" spc="-20" dirty="0">
                <a:latin typeface="Times New Roman"/>
                <a:cs typeface="Times New Roman"/>
              </a:rPr>
              <a:t>(AWS,</a:t>
            </a:r>
            <a:r>
              <a:rPr sz="2400" spc="-25" dirty="0">
                <a:latin typeface="Times New Roman"/>
                <a:cs typeface="Times New Roman"/>
              </a:rPr>
              <a:t> </a:t>
            </a:r>
            <a:r>
              <a:rPr sz="2400" dirty="0">
                <a:latin typeface="Times New Roman"/>
                <a:cs typeface="Times New Roman"/>
              </a:rPr>
              <a:t>Google</a:t>
            </a:r>
            <a:r>
              <a:rPr sz="2400" spc="-55" dirty="0">
                <a:latin typeface="Times New Roman"/>
                <a:cs typeface="Times New Roman"/>
              </a:rPr>
              <a:t> </a:t>
            </a:r>
            <a:r>
              <a:rPr sz="2400" spc="-10" dirty="0">
                <a:latin typeface="Times New Roman"/>
                <a:cs typeface="Times New Roman"/>
              </a:rPr>
              <a:t>Cloud)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storage</a:t>
            </a:r>
            <a:r>
              <a:rPr sz="2400" spc="-1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spc="-10" dirty="0">
                <a:latin typeface="Times New Roman"/>
                <a:cs typeface="Times New Roman"/>
              </a:rPr>
              <a:t>processing</a:t>
            </a:r>
            <a:endParaRPr sz="2400" dirty="0">
              <a:latin typeface="Times New Roman"/>
              <a:cs typeface="Times New Roman"/>
            </a:endParaRPr>
          </a:p>
          <a:p>
            <a:pPr marL="527685" marR="412115" indent="-515620">
              <a:spcBef>
                <a:spcPts val="385"/>
              </a:spcBef>
              <a:tabLst>
                <a:tab pos="527685" algn="l"/>
              </a:tabLst>
            </a:pPr>
            <a:r>
              <a:rPr sz="2400" spc="-25" dirty="0">
                <a:latin typeface="Times New Roman"/>
                <a:cs typeface="Times New Roman"/>
              </a:rPr>
              <a:t>ii.</a:t>
            </a:r>
            <a:r>
              <a:rPr sz="2400" dirty="0">
                <a:latin typeface="Times New Roman"/>
                <a:cs typeface="Times New Roman"/>
              </a:rPr>
              <a:t>	</a:t>
            </a:r>
            <a:r>
              <a:rPr sz="2400" spc="-10" dirty="0">
                <a:latin typeface="Times New Roman"/>
                <a:cs typeface="Times New Roman"/>
              </a:rPr>
              <a:t>Real-</a:t>
            </a:r>
            <a:r>
              <a:rPr sz="2400" dirty="0">
                <a:latin typeface="Times New Roman"/>
                <a:cs typeface="Times New Roman"/>
              </a:rPr>
              <a:t>time</a:t>
            </a:r>
            <a:r>
              <a:rPr sz="2400" spc="-5" dirty="0">
                <a:latin typeface="Times New Roman"/>
                <a:cs typeface="Times New Roman"/>
              </a:rPr>
              <a:t> </a:t>
            </a:r>
            <a:r>
              <a:rPr sz="2400" dirty="0">
                <a:latin typeface="Times New Roman"/>
                <a:cs typeface="Times New Roman"/>
              </a:rPr>
              <a:t>data</a:t>
            </a:r>
            <a:r>
              <a:rPr sz="2400" spc="-35" dirty="0">
                <a:latin typeface="Times New Roman"/>
                <a:cs typeface="Times New Roman"/>
              </a:rPr>
              <a:t> </a:t>
            </a:r>
            <a:r>
              <a:rPr sz="2400" dirty="0">
                <a:latin typeface="Times New Roman"/>
                <a:cs typeface="Times New Roman"/>
              </a:rPr>
              <a:t>processing</a:t>
            </a:r>
            <a:r>
              <a:rPr sz="2400" spc="-35" dirty="0">
                <a:latin typeface="Times New Roman"/>
                <a:cs typeface="Times New Roman"/>
              </a:rPr>
              <a:t> </a:t>
            </a:r>
            <a:r>
              <a:rPr sz="2400" spc="-25" dirty="0">
                <a:latin typeface="Times New Roman"/>
                <a:cs typeface="Times New Roman"/>
              </a:rPr>
              <a:t>(AWS </a:t>
            </a:r>
            <a:r>
              <a:rPr sz="2400" spc="-10" dirty="0">
                <a:latin typeface="Times New Roman"/>
                <a:cs typeface="Times New Roman"/>
              </a:rPr>
              <a:t>Lambda)</a:t>
            </a:r>
            <a:endParaRPr sz="2400" dirty="0">
              <a:latin typeface="Times New Roman"/>
              <a:cs typeface="Times New Roman"/>
            </a:endParaRPr>
          </a:p>
        </p:txBody>
      </p:sp>
      <p:sp>
        <p:nvSpPr>
          <p:cNvPr id="11" name="object 11"/>
          <p:cNvSpPr txBox="1"/>
          <p:nvPr/>
        </p:nvSpPr>
        <p:spPr>
          <a:xfrm>
            <a:off x="6599895" y="2977752"/>
            <a:ext cx="247015" cy="258404"/>
          </a:xfrm>
          <a:prstGeom prst="rect">
            <a:avLst/>
          </a:prstGeom>
        </p:spPr>
        <p:txBody>
          <a:bodyPr vert="horz" wrap="square" lIns="0" tIns="12065" rIns="0" bIns="0" rtlCol="0">
            <a:spAutoFit/>
          </a:bodyPr>
          <a:lstStyle/>
          <a:p>
            <a:pPr marL="12700">
              <a:spcBef>
                <a:spcPts val="95"/>
              </a:spcBef>
            </a:pPr>
            <a:r>
              <a:rPr sz="1600" spc="-20" dirty="0">
                <a:latin typeface="Times New Roman"/>
                <a:cs typeface="Times New Roman"/>
              </a:rPr>
              <a:t>iii.</a:t>
            </a:r>
            <a:endParaRPr sz="1600" dirty="0">
              <a:latin typeface="Times New Roman"/>
              <a:cs typeface="Times New Roman"/>
            </a:endParaRPr>
          </a:p>
        </p:txBody>
      </p:sp>
      <p:sp>
        <p:nvSpPr>
          <p:cNvPr id="12" name="object 12"/>
          <p:cNvSpPr txBox="1"/>
          <p:nvPr/>
        </p:nvSpPr>
        <p:spPr>
          <a:xfrm>
            <a:off x="6337337" y="925678"/>
            <a:ext cx="6254942" cy="5250796"/>
          </a:xfrm>
          <a:prstGeom prst="rect">
            <a:avLst/>
          </a:prstGeom>
        </p:spPr>
        <p:txBody>
          <a:bodyPr vert="horz" wrap="square" lIns="0" tIns="76835" rIns="0" bIns="0" rtlCol="0">
            <a:spAutoFit/>
          </a:bodyPr>
          <a:lstStyle/>
          <a:p>
            <a:pPr marL="355600" indent="-342900">
              <a:spcBef>
                <a:spcPts val="605"/>
              </a:spcBef>
              <a:buFont typeface="Wingdings"/>
              <a:buChar char=""/>
              <a:tabLst>
                <a:tab pos="355600" algn="l"/>
              </a:tabLst>
            </a:pPr>
            <a:r>
              <a:rPr sz="2400" b="1" spc="-10" dirty="0">
                <a:latin typeface="Times New Roman"/>
                <a:cs typeface="Times New Roman"/>
              </a:rPr>
              <a:t>Software:</a:t>
            </a:r>
            <a:endParaRPr sz="2400" dirty="0">
              <a:latin typeface="Times New Roman"/>
              <a:cs typeface="Times New Roman"/>
            </a:endParaRPr>
          </a:p>
          <a:p>
            <a:pPr marL="527685" indent="-514984">
              <a:spcBef>
                <a:spcPts val="400"/>
              </a:spcBef>
              <a:buAutoNum type="romanLcPeriod"/>
              <a:tabLst>
                <a:tab pos="527685" algn="l"/>
              </a:tabLst>
            </a:pPr>
            <a:r>
              <a:rPr sz="2400" dirty="0">
                <a:latin typeface="Times New Roman"/>
                <a:cs typeface="Times New Roman"/>
              </a:rPr>
              <a:t>OS:</a:t>
            </a:r>
            <a:r>
              <a:rPr sz="2400" spc="-55" dirty="0">
                <a:latin typeface="Times New Roman"/>
                <a:cs typeface="Times New Roman"/>
              </a:rPr>
              <a:t> </a:t>
            </a:r>
            <a:r>
              <a:rPr sz="2400" spc="-10" dirty="0">
                <a:latin typeface="Times New Roman"/>
                <a:cs typeface="Times New Roman"/>
              </a:rPr>
              <a:t>Windows,</a:t>
            </a:r>
            <a:r>
              <a:rPr sz="2400" spc="-20" dirty="0">
                <a:latin typeface="Times New Roman"/>
                <a:cs typeface="Times New Roman"/>
              </a:rPr>
              <a:t> </a:t>
            </a:r>
            <a:r>
              <a:rPr sz="2400" spc="-10" dirty="0">
                <a:latin typeface="Times New Roman"/>
                <a:cs typeface="Times New Roman"/>
              </a:rPr>
              <a:t>macOS,</a:t>
            </a:r>
            <a:r>
              <a:rPr sz="2400" spc="-60" dirty="0">
                <a:latin typeface="Times New Roman"/>
                <a:cs typeface="Times New Roman"/>
              </a:rPr>
              <a:t> </a:t>
            </a:r>
            <a:r>
              <a:rPr sz="2400" dirty="0">
                <a:latin typeface="Times New Roman"/>
                <a:cs typeface="Times New Roman"/>
              </a:rPr>
              <a:t>Android,</a:t>
            </a:r>
            <a:r>
              <a:rPr sz="2400" spc="-30" dirty="0">
                <a:latin typeface="Times New Roman"/>
                <a:cs typeface="Times New Roman"/>
              </a:rPr>
              <a:t> </a:t>
            </a:r>
            <a:r>
              <a:rPr sz="2400" spc="-25" dirty="0">
                <a:latin typeface="Times New Roman"/>
                <a:cs typeface="Times New Roman"/>
              </a:rPr>
              <a:t>iOS</a:t>
            </a:r>
            <a:endParaRPr sz="2400" dirty="0">
              <a:latin typeface="Times New Roman"/>
              <a:cs typeface="Times New Roman"/>
            </a:endParaRPr>
          </a:p>
          <a:p>
            <a:pPr marL="527685" marR="72390" indent="-515620">
              <a:spcBef>
                <a:spcPts val="385"/>
              </a:spcBef>
              <a:buAutoNum type="romanLcPeriod"/>
              <a:tabLst>
                <a:tab pos="527685" algn="l"/>
              </a:tabLst>
            </a:pPr>
            <a:r>
              <a:rPr sz="2400" dirty="0">
                <a:latin typeface="Times New Roman"/>
                <a:cs typeface="Times New Roman"/>
              </a:rPr>
              <a:t>Libraries:</a:t>
            </a:r>
            <a:r>
              <a:rPr sz="2400" spc="-35" dirty="0">
                <a:latin typeface="Times New Roman"/>
                <a:cs typeface="Times New Roman"/>
              </a:rPr>
              <a:t> </a:t>
            </a:r>
            <a:r>
              <a:rPr sz="2400" spc="-30" dirty="0">
                <a:latin typeface="Times New Roman"/>
                <a:cs typeface="Times New Roman"/>
              </a:rPr>
              <a:t>OpenCV,</a:t>
            </a:r>
            <a:r>
              <a:rPr sz="2400" spc="-70" dirty="0">
                <a:latin typeface="Times New Roman"/>
                <a:cs typeface="Times New Roman"/>
              </a:rPr>
              <a:t> </a:t>
            </a:r>
            <a:r>
              <a:rPr sz="2400" spc="-20" dirty="0">
                <a:latin typeface="Times New Roman"/>
                <a:cs typeface="Times New Roman"/>
              </a:rPr>
              <a:t>TensorFlow, </a:t>
            </a:r>
            <a:r>
              <a:rPr sz="2400" spc="-10" dirty="0">
                <a:latin typeface="Times New Roman"/>
                <a:cs typeface="Times New Roman"/>
              </a:rPr>
              <a:t>Keras, Librosa</a:t>
            </a:r>
            <a:endParaRPr sz="2400" dirty="0">
              <a:latin typeface="Times New Roman"/>
              <a:cs typeface="Times New Roman"/>
            </a:endParaRPr>
          </a:p>
          <a:p>
            <a:pPr marL="527685" marR="113030">
              <a:spcBef>
                <a:spcPts val="385"/>
              </a:spcBef>
            </a:pPr>
            <a:r>
              <a:rPr sz="2400" dirty="0">
                <a:latin typeface="Times New Roman"/>
                <a:cs typeface="Times New Roman"/>
              </a:rPr>
              <a:t>Music</a:t>
            </a:r>
            <a:r>
              <a:rPr sz="2400" spc="-70" dirty="0">
                <a:latin typeface="Times New Roman"/>
                <a:cs typeface="Times New Roman"/>
              </a:rPr>
              <a:t> </a:t>
            </a:r>
            <a:r>
              <a:rPr sz="2400" dirty="0">
                <a:latin typeface="Times New Roman"/>
                <a:cs typeface="Times New Roman"/>
              </a:rPr>
              <a:t>recommendation</a:t>
            </a:r>
            <a:r>
              <a:rPr sz="2400" spc="-40" dirty="0">
                <a:latin typeface="Times New Roman"/>
                <a:cs typeface="Times New Roman"/>
              </a:rPr>
              <a:t> </a:t>
            </a:r>
            <a:r>
              <a:rPr sz="2400" spc="-10" dirty="0">
                <a:latin typeface="Times New Roman"/>
                <a:cs typeface="Times New Roman"/>
              </a:rPr>
              <a:t>engine </a:t>
            </a:r>
            <a:r>
              <a:rPr sz="2400" dirty="0">
                <a:latin typeface="Times New Roman"/>
                <a:cs typeface="Times New Roman"/>
              </a:rPr>
              <a:t>(MySQL,</a:t>
            </a:r>
            <a:r>
              <a:rPr sz="2400" spc="-80" dirty="0">
                <a:latin typeface="Times New Roman"/>
                <a:cs typeface="Times New Roman"/>
              </a:rPr>
              <a:t> </a:t>
            </a:r>
            <a:r>
              <a:rPr sz="2400" spc="-10" dirty="0">
                <a:latin typeface="Times New Roman"/>
                <a:cs typeface="Times New Roman"/>
              </a:rPr>
              <a:t>TensorFlow</a:t>
            </a:r>
            <a:r>
              <a:rPr sz="2400" spc="-55" dirty="0">
                <a:latin typeface="Times New Roman"/>
                <a:cs typeface="Times New Roman"/>
              </a:rPr>
              <a:t> </a:t>
            </a:r>
            <a:r>
              <a:rPr sz="2400" spc="-10" dirty="0">
                <a:latin typeface="Times New Roman"/>
                <a:cs typeface="Times New Roman"/>
              </a:rPr>
              <a:t>Recommenders)</a:t>
            </a:r>
            <a:endParaRPr sz="2400" dirty="0">
              <a:latin typeface="Times New Roman"/>
              <a:cs typeface="Times New Roman"/>
            </a:endParaRPr>
          </a:p>
          <a:p>
            <a:pPr marL="527685" indent="-514984">
              <a:spcBef>
                <a:spcPts val="385"/>
              </a:spcBef>
              <a:buAutoNum type="romanLcPeriod" startAt="4"/>
              <a:tabLst>
                <a:tab pos="527685" algn="l"/>
              </a:tabLst>
            </a:pPr>
            <a:r>
              <a:rPr sz="2400" dirty="0">
                <a:latin typeface="Times New Roman"/>
                <a:cs typeface="Times New Roman"/>
              </a:rPr>
              <a:t>Languages:</a:t>
            </a:r>
            <a:r>
              <a:rPr sz="2400" spc="-60" dirty="0">
                <a:latin typeface="Times New Roman"/>
                <a:cs typeface="Times New Roman"/>
              </a:rPr>
              <a:t> </a:t>
            </a:r>
            <a:r>
              <a:rPr sz="2400" dirty="0">
                <a:latin typeface="Times New Roman"/>
                <a:cs typeface="Times New Roman"/>
              </a:rPr>
              <a:t>Python,</a:t>
            </a:r>
            <a:r>
              <a:rPr sz="2400" spc="-60" dirty="0">
                <a:latin typeface="Times New Roman"/>
                <a:cs typeface="Times New Roman"/>
              </a:rPr>
              <a:t> </a:t>
            </a:r>
            <a:r>
              <a:rPr sz="2400" spc="-10" dirty="0">
                <a:latin typeface="Times New Roman"/>
                <a:cs typeface="Times New Roman"/>
              </a:rPr>
              <a:t>JavaScript,</a:t>
            </a:r>
            <a:endParaRPr sz="2400" dirty="0">
              <a:latin typeface="Times New Roman"/>
              <a:cs typeface="Times New Roman"/>
            </a:endParaRPr>
          </a:p>
          <a:p>
            <a:pPr marL="527685"/>
            <a:r>
              <a:rPr sz="2400" dirty="0">
                <a:latin typeface="Times New Roman"/>
                <a:cs typeface="Times New Roman"/>
              </a:rPr>
              <a:t>Java/Kotlin,</a:t>
            </a:r>
            <a:r>
              <a:rPr sz="2400" spc="-65" dirty="0">
                <a:latin typeface="Times New Roman"/>
                <a:cs typeface="Times New Roman"/>
              </a:rPr>
              <a:t> </a:t>
            </a:r>
            <a:r>
              <a:rPr sz="2400" spc="-10" dirty="0">
                <a:latin typeface="Times New Roman"/>
                <a:cs typeface="Times New Roman"/>
              </a:rPr>
              <a:t>Swift</a:t>
            </a:r>
            <a:endParaRPr sz="2400" dirty="0">
              <a:latin typeface="Times New Roman"/>
              <a:cs typeface="Times New Roman"/>
            </a:endParaRPr>
          </a:p>
          <a:p>
            <a:pPr marL="355600" lvl="1" indent="-342900">
              <a:spcBef>
                <a:spcPts val="465"/>
              </a:spcBef>
              <a:buFont typeface="Wingdings"/>
              <a:buChar char=""/>
              <a:tabLst>
                <a:tab pos="355600" algn="l"/>
              </a:tabLst>
            </a:pPr>
            <a:r>
              <a:rPr sz="2400" b="1" dirty="0">
                <a:latin typeface="Times New Roman"/>
                <a:cs typeface="Times New Roman"/>
              </a:rPr>
              <a:t>Connectivity</a:t>
            </a:r>
            <a:r>
              <a:rPr sz="2400" b="1" spc="-55" dirty="0">
                <a:latin typeface="Times New Roman"/>
                <a:cs typeface="Times New Roman"/>
              </a:rPr>
              <a:t> </a:t>
            </a:r>
            <a:r>
              <a:rPr sz="2400" b="1" dirty="0">
                <a:latin typeface="Times New Roman"/>
                <a:cs typeface="Times New Roman"/>
              </a:rPr>
              <a:t>&amp;</a:t>
            </a:r>
            <a:r>
              <a:rPr sz="2400" b="1" spc="-20" dirty="0">
                <a:latin typeface="Times New Roman"/>
                <a:cs typeface="Times New Roman"/>
              </a:rPr>
              <a:t> </a:t>
            </a:r>
            <a:r>
              <a:rPr sz="2400" b="1" spc="-10" dirty="0">
                <a:latin typeface="Times New Roman"/>
                <a:cs typeface="Times New Roman"/>
              </a:rPr>
              <a:t>Security:</a:t>
            </a:r>
            <a:endParaRPr sz="2400" dirty="0">
              <a:latin typeface="Times New Roman"/>
              <a:cs typeface="Times New Roman"/>
            </a:endParaRPr>
          </a:p>
          <a:p>
            <a:pPr marL="413384" marR="489584" indent="-401320">
              <a:spcBef>
                <a:spcPts val="400"/>
              </a:spcBef>
              <a:buAutoNum type="romanLcPeriod"/>
              <a:tabLst>
                <a:tab pos="413384" algn="l"/>
              </a:tabLst>
            </a:pPr>
            <a:r>
              <a:rPr sz="2400" dirty="0">
                <a:latin typeface="Times New Roman"/>
                <a:cs typeface="Times New Roman"/>
              </a:rPr>
              <a:t>Stable</a:t>
            </a:r>
            <a:r>
              <a:rPr sz="2400" spc="10" dirty="0">
                <a:latin typeface="Times New Roman"/>
                <a:cs typeface="Times New Roman"/>
              </a:rPr>
              <a:t> </a:t>
            </a:r>
            <a:r>
              <a:rPr sz="2400" dirty="0">
                <a:latin typeface="Times New Roman"/>
                <a:cs typeface="Times New Roman"/>
              </a:rPr>
              <a:t>internet,</a:t>
            </a:r>
            <a:r>
              <a:rPr sz="2400" spc="25" dirty="0">
                <a:latin typeface="Times New Roman"/>
                <a:cs typeface="Times New Roman"/>
              </a:rPr>
              <a:t> </a:t>
            </a:r>
            <a:r>
              <a:rPr sz="2400" spc="-20" dirty="0">
                <a:latin typeface="Times New Roman"/>
                <a:cs typeface="Times New Roman"/>
              </a:rPr>
              <a:t>Bluetooth/Wi-</a:t>
            </a:r>
            <a:r>
              <a:rPr sz="2400" dirty="0">
                <a:latin typeface="Times New Roman"/>
                <a:cs typeface="Times New Roman"/>
              </a:rPr>
              <a:t>Fi</a:t>
            </a:r>
            <a:r>
              <a:rPr sz="2400" spc="30" dirty="0">
                <a:latin typeface="Times New Roman"/>
                <a:cs typeface="Times New Roman"/>
              </a:rPr>
              <a:t> </a:t>
            </a:r>
            <a:r>
              <a:rPr sz="2400" spc="-25" dirty="0">
                <a:latin typeface="Times New Roman"/>
                <a:cs typeface="Times New Roman"/>
              </a:rPr>
              <a:t>for </a:t>
            </a:r>
            <a:r>
              <a:rPr sz="2400" dirty="0">
                <a:latin typeface="Times New Roman"/>
                <a:cs typeface="Times New Roman"/>
              </a:rPr>
              <a:t>device</a:t>
            </a:r>
            <a:r>
              <a:rPr sz="2400" spc="-40" dirty="0">
                <a:latin typeface="Times New Roman"/>
                <a:cs typeface="Times New Roman"/>
              </a:rPr>
              <a:t> </a:t>
            </a:r>
            <a:r>
              <a:rPr sz="2400" spc="-20" dirty="0">
                <a:latin typeface="Times New Roman"/>
                <a:cs typeface="Times New Roman"/>
              </a:rPr>
              <a:t>sync</a:t>
            </a:r>
            <a:endParaRPr sz="2400" dirty="0">
              <a:latin typeface="Times New Roman"/>
              <a:cs typeface="Times New Roman"/>
            </a:endParaRPr>
          </a:p>
          <a:p>
            <a:pPr marL="413384" marR="5080" indent="-401320">
              <a:spcBef>
                <a:spcPts val="385"/>
              </a:spcBef>
              <a:buAutoNum type="romanLcPeriod"/>
              <a:tabLst>
                <a:tab pos="413384" algn="l"/>
              </a:tabLst>
            </a:pPr>
            <a:r>
              <a:rPr sz="2400" dirty="0">
                <a:latin typeface="Times New Roman"/>
                <a:cs typeface="Times New Roman"/>
              </a:rPr>
              <a:t>Data</a:t>
            </a:r>
            <a:r>
              <a:rPr sz="2400" spc="-40" dirty="0">
                <a:latin typeface="Times New Roman"/>
                <a:cs typeface="Times New Roman"/>
              </a:rPr>
              <a:t> </a:t>
            </a:r>
            <a:r>
              <a:rPr sz="2400" dirty="0">
                <a:latin typeface="Times New Roman"/>
                <a:cs typeface="Times New Roman"/>
              </a:rPr>
              <a:t>encryption</a:t>
            </a:r>
            <a:r>
              <a:rPr sz="2400" spc="-5"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secure</a:t>
            </a:r>
            <a:r>
              <a:rPr sz="2400" spc="-30" dirty="0">
                <a:latin typeface="Times New Roman"/>
                <a:cs typeface="Times New Roman"/>
              </a:rPr>
              <a:t> </a:t>
            </a:r>
            <a:r>
              <a:rPr sz="2400" dirty="0">
                <a:latin typeface="Times New Roman"/>
                <a:cs typeface="Times New Roman"/>
              </a:rPr>
              <a:t>login</a:t>
            </a:r>
            <a:r>
              <a:rPr sz="2400" spc="-40" dirty="0">
                <a:latin typeface="Times New Roman"/>
                <a:cs typeface="Times New Roman"/>
              </a:rPr>
              <a:t> </a:t>
            </a:r>
            <a:r>
              <a:rPr sz="2400" spc="-10" dirty="0">
                <a:latin typeface="Times New Roman"/>
                <a:cs typeface="Times New Roman"/>
              </a:rPr>
              <a:t>(GDPR, </a:t>
            </a:r>
            <a:r>
              <a:rPr sz="2400" spc="-40" dirty="0">
                <a:latin typeface="Times New Roman"/>
                <a:cs typeface="Times New Roman"/>
              </a:rPr>
              <a:t>HIPAA</a:t>
            </a:r>
            <a:r>
              <a:rPr sz="2400" spc="-60" dirty="0">
                <a:latin typeface="Times New Roman"/>
                <a:cs typeface="Times New Roman"/>
              </a:rPr>
              <a:t> </a:t>
            </a:r>
            <a:r>
              <a:rPr sz="2400" spc="-10" dirty="0">
                <a:latin typeface="Times New Roman"/>
                <a:cs typeface="Times New Roman"/>
              </a:rPr>
              <a:t>compliance)</a:t>
            </a:r>
            <a:endParaRPr sz="24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8284A3-C25D-8933-358F-49320BB255E6}"/>
              </a:ext>
            </a:extLst>
          </p:cNvPr>
          <p:cNvPicPr>
            <a:picLocks noChangeAspect="1"/>
          </p:cNvPicPr>
          <p:nvPr/>
        </p:nvPicPr>
        <p:blipFill rotWithShape="1">
          <a:blip r:embed="rId2"/>
          <a:srcRect l="1" t="5722" r="-1330" b="5561"/>
          <a:stretch/>
        </p:blipFill>
        <p:spPr>
          <a:xfrm>
            <a:off x="2773070" y="917379"/>
            <a:ext cx="6187440" cy="5940621"/>
          </a:xfrm>
          <a:prstGeom prst="rect">
            <a:avLst/>
          </a:prstGeom>
        </p:spPr>
      </p:pic>
      <p:pic>
        <p:nvPicPr>
          <p:cNvPr id="5" name="object 3">
            <a:extLst>
              <a:ext uri="{FF2B5EF4-FFF2-40B4-BE49-F238E27FC236}">
                <a16:creationId xmlns:a16="http://schemas.microsoft.com/office/drawing/2014/main" id="{B47FECE6-671A-9490-06A0-6BF861C1EBC1}"/>
              </a:ext>
            </a:extLst>
          </p:cNvPr>
          <p:cNvPicPr/>
          <p:nvPr/>
        </p:nvPicPr>
        <p:blipFill>
          <a:blip r:embed="rId3" cstate="print"/>
          <a:stretch>
            <a:fillRect/>
          </a:stretch>
        </p:blipFill>
        <p:spPr>
          <a:xfrm>
            <a:off x="3415020" y="-62140"/>
            <a:ext cx="4643501" cy="914400"/>
          </a:xfrm>
          <a:prstGeom prst="rect">
            <a:avLst/>
          </a:prstGeom>
        </p:spPr>
      </p:pic>
      <p:cxnSp>
        <p:nvCxnSpPr>
          <p:cNvPr id="6" name="Straight Arrow Connector 5">
            <a:extLst>
              <a:ext uri="{FF2B5EF4-FFF2-40B4-BE49-F238E27FC236}">
                <a16:creationId xmlns:a16="http://schemas.microsoft.com/office/drawing/2014/main" id="{B9FD4C94-00EA-9703-61FB-DBAD3FC7D598}"/>
              </a:ext>
            </a:extLst>
          </p:cNvPr>
          <p:cNvCxnSpPr>
            <a:cxnSpLocks/>
          </p:cNvCxnSpPr>
          <p:nvPr/>
        </p:nvCxnSpPr>
        <p:spPr>
          <a:xfrm>
            <a:off x="3006547" y="917378"/>
            <a:ext cx="5720487" cy="0"/>
          </a:xfrm>
          <a:prstGeom prst="straightConnector1">
            <a:avLst/>
          </a:prstGeom>
          <a:ln>
            <a:solidFill>
              <a:schemeClr val="tx1"/>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9B50AB1-BFE6-F4C3-C701-036D71DA7D54}"/>
              </a:ext>
            </a:extLst>
          </p:cNvPr>
          <p:cNvSpPr txBox="1"/>
          <p:nvPr/>
        </p:nvSpPr>
        <p:spPr>
          <a:xfrm>
            <a:off x="2655" y="202367"/>
            <a:ext cx="554082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Comparison Table</a:t>
            </a:r>
          </a:p>
        </p:txBody>
      </p:sp>
    </p:spTree>
    <p:extLst>
      <p:ext uri="{BB962C8B-B14F-4D97-AF65-F5344CB8AC3E}">
        <p14:creationId xmlns:p14="http://schemas.microsoft.com/office/powerpoint/2010/main" val="1935442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2728" y="446469"/>
            <a:ext cx="6527800" cy="1025473"/>
          </a:xfrm>
          <a:prstGeom prst="rect">
            <a:avLst/>
          </a:prstGeom>
        </p:spPr>
        <p:txBody>
          <a:bodyPr vert="horz" wrap="square" lIns="0" tIns="344995" rIns="0" bIns="0" rtlCol="0" anchor="ctr">
            <a:spAutoFit/>
          </a:bodyPr>
          <a:lstStyle/>
          <a:p>
            <a:pPr marL="12319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Architecture</a:t>
            </a:r>
            <a:r>
              <a:rPr spc="-17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Diagram</a:t>
            </a:r>
          </a:p>
        </p:txBody>
      </p:sp>
      <p:pic>
        <p:nvPicPr>
          <p:cNvPr id="3" name="object 3"/>
          <p:cNvPicPr/>
          <p:nvPr/>
        </p:nvPicPr>
        <p:blipFill>
          <a:blip r:embed="rId2" cstate="print"/>
          <a:stretch>
            <a:fillRect/>
          </a:stretch>
        </p:blipFill>
        <p:spPr>
          <a:xfrm>
            <a:off x="3657600" y="197120"/>
            <a:ext cx="4578426" cy="730292"/>
          </a:xfrm>
          <a:prstGeom prst="rect">
            <a:avLst/>
          </a:prstGeom>
        </p:spPr>
      </p:pic>
      <p:pic>
        <p:nvPicPr>
          <p:cNvPr id="5" name="object 5"/>
          <p:cNvPicPr/>
          <p:nvPr/>
        </p:nvPicPr>
        <p:blipFill>
          <a:blip r:embed="rId3" cstate="print"/>
          <a:stretch>
            <a:fillRect/>
          </a:stretch>
        </p:blipFill>
        <p:spPr>
          <a:xfrm>
            <a:off x="1905001" y="1541524"/>
            <a:ext cx="7040696" cy="3695678"/>
          </a:xfrm>
          <a:prstGeom prst="rect">
            <a:avLst/>
          </a:prstGeom>
        </p:spPr>
      </p:pic>
      <p:sp>
        <p:nvSpPr>
          <p:cNvPr id="6" name="TextBox 5">
            <a:extLst>
              <a:ext uri="{FF2B5EF4-FFF2-40B4-BE49-F238E27FC236}">
                <a16:creationId xmlns:a16="http://schemas.microsoft.com/office/drawing/2014/main" id="{D762FC0A-704D-A61E-9183-F13397366671}"/>
              </a:ext>
            </a:extLst>
          </p:cNvPr>
          <p:cNvSpPr txBox="1"/>
          <p:nvPr/>
        </p:nvSpPr>
        <p:spPr>
          <a:xfrm>
            <a:off x="4048239" y="5300788"/>
            <a:ext cx="4187787"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Figure 1.1  Architecture Diagram</a:t>
            </a:r>
          </a:p>
        </p:txBody>
      </p:sp>
      <p:sp>
        <p:nvSpPr>
          <p:cNvPr id="7" name="TextBox 6">
            <a:extLst>
              <a:ext uri="{FF2B5EF4-FFF2-40B4-BE49-F238E27FC236}">
                <a16:creationId xmlns:a16="http://schemas.microsoft.com/office/drawing/2014/main" id="{60F70183-292D-6870-CF87-3C1293F5C709}"/>
              </a:ext>
            </a:extLst>
          </p:cNvPr>
          <p:cNvSpPr txBox="1"/>
          <p:nvPr/>
        </p:nvSpPr>
        <p:spPr>
          <a:xfrm>
            <a:off x="1905000" y="5791200"/>
            <a:ext cx="8229600" cy="369332"/>
          </a:xfrm>
          <a:prstGeom prst="rect">
            <a:avLst/>
          </a:prstGeom>
          <a:noFill/>
        </p:spPr>
        <p:txBody>
          <a:bodyPr wrap="square" rtlCol="0">
            <a:spAutoFit/>
          </a:bodyPr>
          <a:lstStyle/>
          <a:p>
            <a:endParaRPr lang="en-IN" dirty="0"/>
          </a:p>
        </p:txBody>
      </p:sp>
      <p:sp>
        <p:nvSpPr>
          <p:cNvPr id="8" name="Rectangle 1">
            <a:extLst>
              <a:ext uri="{FF2B5EF4-FFF2-40B4-BE49-F238E27FC236}">
                <a16:creationId xmlns:a16="http://schemas.microsoft.com/office/drawing/2014/main" id="{06480308-B664-C8C8-813D-90C449A34046}"/>
              </a:ext>
            </a:extLst>
          </p:cNvPr>
          <p:cNvSpPr>
            <a:spLocks noChangeArrowheads="1"/>
          </p:cNvSpPr>
          <p:nvPr/>
        </p:nvSpPr>
        <p:spPr bwMode="auto">
          <a:xfrm>
            <a:off x="115677" y="5733706"/>
            <a:ext cx="11960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400" dirty="0">
                <a:latin typeface="Times New Roman" panose="02020603050405020304" pitchFamily="18" charset="0"/>
                <a:cs typeface="Times New Roman" panose="02020603050405020304" pitchFamily="18" charset="0"/>
              </a:rPr>
              <a:t>Figure 1.1  illustrates a system that captures a user's facial emotions through a camera, processes them using Media pipe and biometric data, detects the emotion, and generates a personalized music playlist accordingly.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720" y="524637"/>
            <a:ext cx="6527800" cy="1025473"/>
          </a:xfrm>
          <a:prstGeom prst="rect">
            <a:avLst/>
          </a:prstGeom>
        </p:spPr>
        <p:txBody>
          <a:bodyPr vert="horz" wrap="square" lIns="0" tIns="344995" rIns="0" bIns="0" rtlCol="0" anchor="ctr">
            <a:spAutoFit/>
          </a:bodyPr>
          <a:lstStyle/>
          <a:p>
            <a:pPr marL="137033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Design</a:t>
            </a:r>
            <a:r>
              <a:rPr spc="-7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Methodology</a:t>
            </a:r>
          </a:p>
        </p:txBody>
      </p:sp>
      <p:pic>
        <p:nvPicPr>
          <p:cNvPr id="3" name="object 3"/>
          <p:cNvPicPr/>
          <p:nvPr/>
        </p:nvPicPr>
        <p:blipFill>
          <a:blip r:embed="rId2" cstate="print"/>
          <a:stretch>
            <a:fillRect/>
          </a:stretch>
        </p:blipFill>
        <p:spPr>
          <a:xfrm>
            <a:off x="3644900" y="162284"/>
            <a:ext cx="4578426" cy="730292"/>
          </a:xfrm>
          <a:prstGeom prst="rect">
            <a:avLst/>
          </a:prstGeom>
        </p:spPr>
      </p:pic>
      <p:pic>
        <p:nvPicPr>
          <p:cNvPr id="5" name="object 5"/>
          <p:cNvPicPr/>
          <p:nvPr/>
        </p:nvPicPr>
        <p:blipFill>
          <a:blip r:embed="rId3" cstate="print"/>
          <a:stretch>
            <a:fillRect/>
          </a:stretch>
        </p:blipFill>
        <p:spPr>
          <a:xfrm>
            <a:off x="1524949" y="1937028"/>
            <a:ext cx="8423282" cy="2758007"/>
          </a:xfrm>
          <a:prstGeom prst="rect">
            <a:avLst/>
          </a:prstGeom>
        </p:spPr>
      </p:pic>
      <p:sp>
        <p:nvSpPr>
          <p:cNvPr id="6" name="TextBox 5">
            <a:extLst>
              <a:ext uri="{FF2B5EF4-FFF2-40B4-BE49-F238E27FC236}">
                <a16:creationId xmlns:a16="http://schemas.microsoft.com/office/drawing/2014/main" id="{0C9D477B-7ACE-F6AD-94B7-C8326A5A243D}"/>
              </a:ext>
            </a:extLst>
          </p:cNvPr>
          <p:cNvSpPr txBox="1"/>
          <p:nvPr/>
        </p:nvSpPr>
        <p:spPr>
          <a:xfrm>
            <a:off x="3248217" y="4851120"/>
            <a:ext cx="4391659"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Figure 1.2 Design Methodology</a:t>
            </a:r>
          </a:p>
        </p:txBody>
      </p:sp>
      <p:sp>
        <p:nvSpPr>
          <p:cNvPr id="9" name="Rectangle 2">
            <a:extLst>
              <a:ext uri="{FF2B5EF4-FFF2-40B4-BE49-F238E27FC236}">
                <a16:creationId xmlns:a16="http://schemas.microsoft.com/office/drawing/2014/main" id="{A677E20D-953A-8F15-2F7A-31D5DFB5FD9F}"/>
              </a:ext>
            </a:extLst>
          </p:cNvPr>
          <p:cNvSpPr>
            <a:spLocks noChangeArrowheads="1"/>
          </p:cNvSpPr>
          <p:nvPr/>
        </p:nvSpPr>
        <p:spPr bwMode="auto">
          <a:xfrm flipH="1">
            <a:off x="0" y="5710831"/>
            <a:ext cx="1194328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200" dirty="0">
                <a:latin typeface="Times New Roman" panose="02020603050405020304" pitchFamily="18" charset="0"/>
                <a:cs typeface="Times New Roman" panose="02020603050405020304" pitchFamily="18" charset="0"/>
              </a:rPr>
              <a:t>Figure 1.2 shows a dual-stream convolutional neural network (CNN) that processes facial image data through parallel convolution and pooling layers, fuses the extracted features, and outputs emotion labels.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DD7F-B094-9E14-A050-FE794BCA4A5C}"/>
              </a:ext>
            </a:extLst>
          </p:cNvPr>
          <p:cNvSpPr>
            <a:spLocks noGrp="1"/>
          </p:cNvSpPr>
          <p:nvPr>
            <p:ph type="title"/>
          </p:nvPr>
        </p:nvSpPr>
        <p:spPr>
          <a:xfrm>
            <a:off x="-76200" y="391834"/>
            <a:ext cx="3548743" cy="1012423"/>
          </a:xfrm>
        </p:spPr>
        <p:txBody>
          <a:bodyPr/>
          <a:lstStyle/>
          <a:p>
            <a:r>
              <a:rPr lang="en-IN" dirty="0">
                <a:latin typeface="Times New Roman" panose="02020603050405020304" pitchFamily="18" charset="0"/>
                <a:cs typeface="Times New Roman" panose="02020603050405020304" pitchFamily="18" charset="0"/>
              </a:rPr>
              <a:t>Circuit Design</a:t>
            </a:r>
          </a:p>
        </p:txBody>
      </p:sp>
      <p:pic>
        <p:nvPicPr>
          <p:cNvPr id="5" name="object 3">
            <a:extLst>
              <a:ext uri="{FF2B5EF4-FFF2-40B4-BE49-F238E27FC236}">
                <a16:creationId xmlns:a16="http://schemas.microsoft.com/office/drawing/2014/main" id="{7179A5D8-549A-11DA-2D11-AEADA318D2E8}"/>
              </a:ext>
            </a:extLst>
          </p:cNvPr>
          <p:cNvPicPr/>
          <p:nvPr/>
        </p:nvPicPr>
        <p:blipFill>
          <a:blip r:embed="rId2" cstate="print"/>
          <a:stretch>
            <a:fillRect/>
          </a:stretch>
        </p:blipFill>
        <p:spPr>
          <a:xfrm>
            <a:off x="3644900" y="162284"/>
            <a:ext cx="4578426" cy="730292"/>
          </a:xfrm>
          <a:prstGeom prst="rect">
            <a:avLst/>
          </a:prstGeom>
        </p:spPr>
      </p:pic>
      <p:pic>
        <p:nvPicPr>
          <p:cNvPr id="7" name="Picture 6">
            <a:extLst>
              <a:ext uri="{FF2B5EF4-FFF2-40B4-BE49-F238E27FC236}">
                <a16:creationId xmlns:a16="http://schemas.microsoft.com/office/drawing/2014/main" id="{4CB72F24-D64B-1890-5156-53F09903E394}"/>
              </a:ext>
            </a:extLst>
          </p:cNvPr>
          <p:cNvPicPr>
            <a:picLocks noChangeAspect="1"/>
          </p:cNvPicPr>
          <p:nvPr/>
        </p:nvPicPr>
        <p:blipFill>
          <a:blip r:embed="rId3"/>
          <a:stretch>
            <a:fillRect/>
          </a:stretch>
        </p:blipFill>
        <p:spPr>
          <a:xfrm>
            <a:off x="2172683" y="1258049"/>
            <a:ext cx="5223872" cy="3455466"/>
          </a:xfrm>
          <a:prstGeom prst="rect">
            <a:avLst/>
          </a:prstGeom>
        </p:spPr>
      </p:pic>
      <p:sp>
        <p:nvSpPr>
          <p:cNvPr id="9" name="Rectangle 1">
            <a:extLst>
              <a:ext uri="{FF2B5EF4-FFF2-40B4-BE49-F238E27FC236}">
                <a16:creationId xmlns:a16="http://schemas.microsoft.com/office/drawing/2014/main" id="{72A6E865-E96C-167F-AEC7-860191BF1364}"/>
              </a:ext>
            </a:extLst>
          </p:cNvPr>
          <p:cNvSpPr>
            <a:spLocks noChangeArrowheads="1"/>
          </p:cNvSpPr>
          <p:nvPr/>
        </p:nvSpPr>
        <p:spPr bwMode="auto">
          <a:xfrm>
            <a:off x="-1" y="5126056"/>
            <a:ext cx="1201782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This Figure 1.3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Compact system integrates MAX30102 sensor, Arduino Nano, and SSD1306 OLED via I2C.Sensor captures heart rate and SpO₂, processed by Arduino in real-</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time.OLED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vital signs; Arduino sends data to a connected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app.Ideal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adaptive music therapy, enabling hands-free physiological feedback.</a:t>
            </a:r>
          </a:p>
        </p:txBody>
      </p:sp>
      <p:sp>
        <p:nvSpPr>
          <p:cNvPr id="10" name="TextBox 9">
            <a:extLst>
              <a:ext uri="{FF2B5EF4-FFF2-40B4-BE49-F238E27FC236}">
                <a16:creationId xmlns:a16="http://schemas.microsoft.com/office/drawing/2014/main" id="{D4D83769-AE36-7FAF-B481-E26C68B11D2A}"/>
              </a:ext>
            </a:extLst>
          </p:cNvPr>
          <p:cNvSpPr txBox="1"/>
          <p:nvPr/>
        </p:nvSpPr>
        <p:spPr>
          <a:xfrm>
            <a:off x="3472543" y="4735119"/>
            <a:ext cx="4578425" cy="369332"/>
          </a:xfrm>
          <a:prstGeom prst="rect">
            <a:avLst/>
          </a:prstGeom>
          <a:noFill/>
        </p:spPr>
        <p:txBody>
          <a:bodyPr wrap="square" rtlCol="0">
            <a:spAutoFit/>
          </a:bodyPr>
          <a:lstStyle/>
          <a:p>
            <a:r>
              <a:rPr lang="en-US" b="1" i="1" dirty="0">
                <a:latin typeface="Times New Roman" panose="02020603050405020304" pitchFamily="18" charset="0"/>
                <a:cs typeface="Times New Roman" panose="02020603050405020304" pitchFamily="18" charset="0"/>
              </a:rPr>
              <a:t>FIGURE 1.3 Circuit Design</a:t>
            </a:r>
            <a:endParaRPr lang="en-US" sz="1800" b="1" i="1"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079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60A3-FC74-000F-FCE5-48DC5E5777D3}"/>
              </a:ext>
            </a:extLst>
          </p:cNvPr>
          <p:cNvSpPr>
            <a:spLocks noGrp="1"/>
          </p:cNvSpPr>
          <p:nvPr>
            <p:ph type="title"/>
          </p:nvPr>
        </p:nvSpPr>
        <p:spPr>
          <a:xfrm>
            <a:off x="156072" y="885124"/>
            <a:ext cx="6527800" cy="492443"/>
          </a:xfrm>
        </p:spPr>
        <p:txBody>
          <a:bodyPr>
            <a:normAutofit fontScale="90000"/>
          </a:bodyPr>
          <a:lstStyle/>
          <a:p>
            <a:r>
              <a:rPr lang="en-IN" dirty="0">
                <a:solidFill>
                  <a:schemeClr val="tx1"/>
                </a:solidFill>
                <a:latin typeface="Times New Roman" panose="02020603050405020304" pitchFamily="18" charset="0"/>
                <a:cs typeface="Times New Roman" panose="02020603050405020304" pitchFamily="18" charset="0"/>
              </a:rPr>
              <a:t>GRAPH</a:t>
            </a:r>
          </a:p>
        </p:txBody>
      </p:sp>
      <p:pic>
        <p:nvPicPr>
          <p:cNvPr id="4" name="Picture 3">
            <a:extLst>
              <a:ext uri="{FF2B5EF4-FFF2-40B4-BE49-F238E27FC236}">
                <a16:creationId xmlns:a16="http://schemas.microsoft.com/office/drawing/2014/main" id="{D3ABA19B-06A4-41F4-354D-E8F17DB8EF18}"/>
              </a:ext>
            </a:extLst>
          </p:cNvPr>
          <p:cNvPicPr>
            <a:picLocks noChangeAspect="1"/>
          </p:cNvPicPr>
          <p:nvPr/>
        </p:nvPicPr>
        <p:blipFill>
          <a:blip r:embed="rId2"/>
          <a:stretch>
            <a:fillRect/>
          </a:stretch>
        </p:blipFill>
        <p:spPr>
          <a:xfrm>
            <a:off x="1634167" y="1422128"/>
            <a:ext cx="7421697" cy="2779811"/>
          </a:xfrm>
          <a:prstGeom prst="rect">
            <a:avLst/>
          </a:prstGeom>
        </p:spPr>
      </p:pic>
      <p:sp>
        <p:nvSpPr>
          <p:cNvPr id="5" name="TextBox 4">
            <a:extLst>
              <a:ext uri="{FF2B5EF4-FFF2-40B4-BE49-F238E27FC236}">
                <a16:creationId xmlns:a16="http://schemas.microsoft.com/office/drawing/2014/main" id="{638B246B-3355-8021-FB95-1CF786386D5D}"/>
              </a:ext>
            </a:extLst>
          </p:cNvPr>
          <p:cNvSpPr txBox="1"/>
          <p:nvPr/>
        </p:nvSpPr>
        <p:spPr>
          <a:xfrm>
            <a:off x="156072" y="5072896"/>
            <a:ext cx="12035928" cy="1785104"/>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This bar chart Figure 2 compares stress levels of five individuals before and after undergoing music therapy. The pink bars represent stress levels before therapy, while the teal bars represent levels after therapy. The graph clearly shows a significant reduction in stress across all participants, highlighting the effectiveness of personalized music therapy in improving emotional well-being.</a:t>
            </a:r>
          </a:p>
          <a:p>
            <a:endParaRPr lang="en-IN"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35E50B5-40BF-EF5B-A093-0CF3634B0660}"/>
              </a:ext>
            </a:extLst>
          </p:cNvPr>
          <p:cNvSpPr txBox="1"/>
          <p:nvPr/>
        </p:nvSpPr>
        <p:spPr>
          <a:xfrm>
            <a:off x="2144615" y="4355352"/>
            <a:ext cx="6400800"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Figure 2 graph of change in levels before and after music therapy</a:t>
            </a:r>
          </a:p>
        </p:txBody>
      </p:sp>
      <p:pic>
        <p:nvPicPr>
          <p:cNvPr id="7" name="object 3">
            <a:extLst>
              <a:ext uri="{FF2B5EF4-FFF2-40B4-BE49-F238E27FC236}">
                <a16:creationId xmlns:a16="http://schemas.microsoft.com/office/drawing/2014/main" id="{84B17D7F-6C00-899B-C62D-368D809E1153}"/>
              </a:ext>
            </a:extLst>
          </p:cNvPr>
          <p:cNvPicPr/>
          <p:nvPr/>
        </p:nvPicPr>
        <p:blipFill>
          <a:blip r:embed="rId3" cstate="print"/>
          <a:stretch>
            <a:fillRect/>
          </a:stretch>
        </p:blipFill>
        <p:spPr>
          <a:xfrm>
            <a:off x="3644900" y="162284"/>
            <a:ext cx="4578426" cy="730292"/>
          </a:xfrm>
          <a:prstGeom prst="rect">
            <a:avLst/>
          </a:prstGeom>
        </p:spPr>
      </p:pic>
    </p:spTree>
    <p:extLst>
      <p:ext uri="{BB962C8B-B14F-4D97-AF65-F5344CB8AC3E}">
        <p14:creationId xmlns:p14="http://schemas.microsoft.com/office/powerpoint/2010/main" val="3578434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9327" y="385058"/>
            <a:ext cx="6527800" cy="1014700"/>
          </a:xfrm>
          <a:prstGeom prst="rect">
            <a:avLst/>
          </a:prstGeom>
        </p:spPr>
        <p:txBody>
          <a:bodyPr vert="horz" wrap="square" lIns="0" tIns="334327" rIns="0" bIns="0" rtlCol="0" anchor="ctr">
            <a:spAutoFit/>
          </a:bodyPr>
          <a:lstStyle/>
          <a:p>
            <a:pPr marL="1251585">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Results</a:t>
            </a:r>
            <a:r>
              <a:rPr spc="-55"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and</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Discussion</a:t>
            </a:r>
          </a:p>
        </p:txBody>
      </p:sp>
      <p:pic>
        <p:nvPicPr>
          <p:cNvPr id="3" name="object 3"/>
          <p:cNvPicPr/>
          <p:nvPr/>
        </p:nvPicPr>
        <p:blipFill>
          <a:blip r:embed="rId3" cstate="print"/>
          <a:stretch>
            <a:fillRect/>
          </a:stretch>
        </p:blipFill>
        <p:spPr>
          <a:xfrm>
            <a:off x="3547033" y="162116"/>
            <a:ext cx="4578426" cy="730292"/>
          </a:xfrm>
          <a:prstGeom prst="rect">
            <a:avLst/>
          </a:prstGeom>
        </p:spPr>
      </p:pic>
      <p:sp>
        <p:nvSpPr>
          <p:cNvPr id="5" name="object 5"/>
          <p:cNvSpPr txBox="1"/>
          <p:nvPr/>
        </p:nvSpPr>
        <p:spPr>
          <a:xfrm>
            <a:off x="183292" y="1400332"/>
            <a:ext cx="11825416" cy="5275162"/>
          </a:xfrm>
          <a:prstGeom prst="rect">
            <a:avLst/>
          </a:prstGeom>
        </p:spPr>
        <p:txBody>
          <a:bodyPr vert="horz" wrap="square" lIns="0" tIns="88265" rIns="0" bIns="0" rtlCol="0">
            <a:spAutoFit/>
          </a:bodyPr>
          <a:lstStyle/>
          <a:p>
            <a:pPr marL="1996439">
              <a:spcBef>
                <a:spcPts val="695"/>
              </a:spcBef>
            </a:pPr>
            <a:r>
              <a:rPr sz="2400" b="1" dirty="0">
                <a:latin typeface="Times New Roman"/>
                <a:cs typeface="Times New Roman"/>
              </a:rPr>
              <a:t>Emotion</a:t>
            </a:r>
            <a:r>
              <a:rPr sz="2400" b="1" spc="25" dirty="0">
                <a:latin typeface="Times New Roman"/>
                <a:cs typeface="Times New Roman"/>
              </a:rPr>
              <a:t> </a:t>
            </a:r>
            <a:r>
              <a:rPr sz="2400" b="1" spc="-10" dirty="0">
                <a:latin typeface="Times New Roman"/>
                <a:cs typeface="Times New Roman"/>
              </a:rPr>
              <a:t>Detection</a:t>
            </a:r>
            <a:r>
              <a:rPr sz="2400" b="1" spc="-145" dirty="0">
                <a:latin typeface="Times New Roman"/>
                <a:cs typeface="Times New Roman"/>
              </a:rPr>
              <a:t> </a:t>
            </a:r>
            <a:r>
              <a:rPr sz="2400" b="1" spc="-10" dirty="0">
                <a:latin typeface="Times New Roman"/>
                <a:cs typeface="Times New Roman"/>
              </a:rPr>
              <a:t>Accuracy</a:t>
            </a:r>
            <a:endParaRPr sz="2400" dirty="0">
              <a:latin typeface="Times New Roman"/>
              <a:cs typeface="Times New Roman"/>
            </a:endParaRPr>
          </a:p>
          <a:p>
            <a:pPr marL="370205" indent="-343535">
              <a:spcBef>
                <a:spcPts val="500"/>
              </a:spcBef>
              <a:buAutoNum type="alphaLcParenR"/>
              <a:tabLst>
                <a:tab pos="370205" algn="l"/>
              </a:tabLst>
            </a:pPr>
            <a:r>
              <a:rPr sz="2400" b="1" dirty="0">
                <a:latin typeface="Times New Roman"/>
                <a:cs typeface="Times New Roman"/>
              </a:rPr>
              <a:t>Accuracy</a:t>
            </a:r>
            <a:r>
              <a:rPr sz="2400" b="1" spc="-15" dirty="0">
                <a:latin typeface="Times New Roman"/>
                <a:cs typeface="Times New Roman"/>
              </a:rPr>
              <a:t> </a:t>
            </a:r>
            <a:r>
              <a:rPr sz="2400" b="1" dirty="0">
                <a:latin typeface="Times New Roman"/>
                <a:cs typeface="Times New Roman"/>
              </a:rPr>
              <a:t>of</a:t>
            </a:r>
            <a:r>
              <a:rPr sz="2400" b="1" spc="-15" dirty="0">
                <a:latin typeface="Times New Roman"/>
                <a:cs typeface="Times New Roman"/>
              </a:rPr>
              <a:t> </a:t>
            </a:r>
            <a:r>
              <a:rPr sz="2400" b="1" dirty="0">
                <a:latin typeface="Times New Roman"/>
                <a:cs typeface="Times New Roman"/>
              </a:rPr>
              <a:t>Emotion</a:t>
            </a:r>
            <a:r>
              <a:rPr sz="2400" b="1" spc="-25" dirty="0">
                <a:latin typeface="Times New Roman"/>
                <a:cs typeface="Times New Roman"/>
              </a:rPr>
              <a:t> </a:t>
            </a:r>
            <a:r>
              <a:rPr sz="2400" b="1" spc="-10" dirty="0">
                <a:latin typeface="Times New Roman"/>
                <a:cs typeface="Times New Roman"/>
              </a:rPr>
              <a:t>Recognition</a:t>
            </a:r>
            <a:r>
              <a:rPr sz="2400" spc="-10" dirty="0">
                <a:latin typeface="Times New Roman"/>
                <a:cs typeface="Times New Roman"/>
              </a:rPr>
              <a:t>:</a:t>
            </a:r>
            <a:endParaRPr sz="2400" dirty="0">
              <a:latin typeface="Times New Roman"/>
              <a:cs typeface="Times New Roman"/>
            </a:endParaRPr>
          </a:p>
          <a:p>
            <a:pPr marL="770255" marR="36195" lvl="1" indent="-285750">
              <a:spcBef>
                <a:spcPts val="420"/>
              </a:spcBef>
              <a:buFont typeface="Wingdings"/>
              <a:buChar char=""/>
              <a:tabLst>
                <a:tab pos="771525" algn="l"/>
              </a:tabLst>
            </a:pPr>
            <a:r>
              <a:rPr sz="2400" dirty="0">
                <a:latin typeface="Times New Roman"/>
                <a:cs typeface="Times New Roman"/>
              </a:rPr>
              <a:t>The</a:t>
            </a:r>
            <a:r>
              <a:rPr sz="2400" spc="165" dirty="0">
                <a:latin typeface="Times New Roman"/>
                <a:cs typeface="Times New Roman"/>
              </a:rPr>
              <a:t> </a:t>
            </a:r>
            <a:r>
              <a:rPr sz="2400" dirty="0">
                <a:latin typeface="Times New Roman"/>
                <a:cs typeface="Times New Roman"/>
              </a:rPr>
              <a:t>system</a:t>
            </a:r>
            <a:r>
              <a:rPr sz="2400" spc="175" dirty="0">
                <a:latin typeface="Times New Roman"/>
                <a:cs typeface="Times New Roman"/>
              </a:rPr>
              <a:t> </a:t>
            </a:r>
            <a:r>
              <a:rPr sz="2400" dirty="0">
                <a:latin typeface="Times New Roman"/>
                <a:cs typeface="Times New Roman"/>
              </a:rPr>
              <a:t>achieved</a:t>
            </a:r>
            <a:r>
              <a:rPr sz="2400" spc="160" dirty="0">
                <a:latin typeface="Times New Roman"/>
                <a:cs typeface="Times New Roman"/>
              </a:rPr>
              <a:t> </a:t>
            </a:r>
            <a:r>
              <a:rPr sz="2400" dirty="0">
                <a:latin typeface="Times New Roman"/>
                <a:cs typeface="Times New Roman"/>
              </a:rPr>
              <a:t>an</a:t>
            </a:r>
            <a:r>
              <a:rPr sz="2400" spc="175" dirty="0">
                <a:latin typeface="Times New Roman"/>
                <a:cs typeface="Times New Roman"/>
              </a:rPr>
              <a:t> </a:t>
            </a:r>
            <a:r>
              <a:rPr sz="2400" b="1" dirty="0">
                <a:latin typeface="Times New Roman"/>
                <a:cs typeface="Times New Roman"/>
              </a:rPr>
              <a:t>accuracy</a:t>
            </a:r>
            <a:r>
              <a:rPr sz="2400" b="1" spc="160" dirty="0">
                <a:latin typeface="Times New Roman"/>
                <a:cs typeface="Times New Roman"/>
              </a:rPr>
              <a:t> </a:t>
            </a:r>
            <a:r>
              <a:rPr sz="2400" b="1" dirty="0">
                <a:latin typeface="Times New Roman"/>
                <a:cs typeface="Times New Roman"/>
              </a:rPr>
              <a:t>rate</a:t>
            </a:r>
            <a:r>
              <a:rPr sz="2400" b="1" spc="155" dirty="0">
                <a:latin typeface="Times New Roman"/>
                <a:cs typeface="Times New Roman"/>
              </a:rPr>
              <a:t> </a:t>
            </a:r>
            <a:r>
              <a:rPr sz="2400" b="1" dirty="0">
                <a:latin typeface="Times New Roman"/>
                <a:cs typeface="Times New Roman"/>
              </a:rPr>
              <a:t>of</a:t>
            </a:r>
            <a:r>
              <a:rPr sz="2400" b="1" spc="165" dirty="0">
                <a:latin typeface="Times New Roman"/>
                <a:cs typeface="Times New Roman"/>
              </a:rPr>
              <a:t> </a:t>
            </a:r>
            <a:r>
              <a:rPr sz="2400" b="1" dirty="0">
                <a:latin typeface="Times New Roman"/>
                <a:cs typeface="Times New Roman"/>
              </a:rPr>
              <a:t>85%</a:t>
            </a:r>
            <a:r>
              <a:rPr sz="2400" b="1" spc="180" dirty="0">
                <a:latin typeface="Times New Roman"/>
                <a:cs typeface="Times New Roman"/>
              </a:rPr>
              <a:t> </a:t>
            </a:r>
            <a:r>
              <a:rPr sz="2400" dirty="0">
                <a:latin typeface="Times New Roman"/>
                <a:cs typeface="Times New Roman"/>
              </a:rPr>
              <a:t>in</a:t>
            </a:r>
            <a:r>
              <a:rPr sz="2400" spc="185" dirty="0">
                <a:latin typeface="Times New Roman"/>
                <a:cs typeface="Times New Roman"/>
              </a:rPr>
              <a:t> </a:t>
            </a:r>
            <a:r>
              <a:rPr sz="2400" dirty="0">
                <a:latin typeface="Times New Roman"/>
                <a:cs typeface="Times New Roman"/>
              </a:rPr>
              <a:t>detecting</a:t>
            </a:r>
            <a:r>
              <a:rPr sz="2400" spc="170" dirty="0">
                <a:latin typeface="Times New Roman"/>
                <a:cs typeface="Times New Roman"/>
              </a:rPr>
              <a:t> </a:t>
            </a:r>
            <a:r>
              <a:rPr sz="2400" dirty="0">
                <a:latin typeface="Times New Roman"/>
                <a:cs typeface="Times New Roman"/>
              </a:rPr>
              <a:t>emotions</a:t>
            </a:r>
            <a:r>
              <a:rPr sz="2400" spc="180" dirty="0">
                <a:latin typeface="Times New Roman"/>
                <a:cs typeface="Times New Roman"/>
              </a:rPr>
              <a:t> </a:t>
            </a:r>
            <a:r>
              <a:rPr sz="2400" dirty="0">
                <a:latin typeface="Times New Roman"/>
                <a:cs typeface="Times New Roman"/>
              </a:rPr>
              <a:t>using</a:t>
            </a:r>
            <a:r>
              <a:rPr sz="2400" spc="185" dirty="0">
                <a:latin typeface="Times New Roman"/>
                <a:cs typeface="Times New Roman"/>
              </a:rPr>
              <a:t> </a:t>
            </a:r>
            <a:r>
              <a:rPr sz="2400" spc="-10" dirty="0">
                <a:latin typeface="Times New Roman"/>
                <a:cs typeface="Times New Roman"/>
              </a:rPr>
              <a:t>multi-</a:t>
            </a:r>
            <a:r>
              <a:rPr sz="2400" dirty="0">
                <a:latin typeface="Times New Roman"/>
                <a:cs typeface="Times New Roman"/>
              </a:rPr>
              <a:t>modal</a:t>
            </a:r>
            <a:r>
              <a:rPr sz="2400" spc="-5" dirty="0">
                <a:latin typeface="Times New Roman"/>
                <a:cs typeface="Times New Roman"/>
              </a:rPr>
              <a:t> </a:t>
            </a:r>
            <a:r>
              <a:rPr sz="2400" dirty="0">
                <a:latin typeface="Times New Roman"/>
                <a:cs typeface="Times New Roman"/>
              </a:rPr>
              <a:t>data</a:t>
            </a:r>
            <a:r>
              <a:rPr sz="2400" spc="-20" dirty="0">
                <a:latin typeface="Times New Roman"/>
                <a:cs typeface="Times New Roman"/>
              </a:rPr>
              <a:t> </a:t>
            </a:r>
            <a:r>
              <a:rPr sz="2400" dirty="0">
                <a:latin typeface="Times New Roman"/>
                <a:cs typeface="Times New Roman"/>
              </a:rPr>
              <a:t>(physiological</a:t>
            </a:r>
            <a:r>
              <a:rPr sz="2400" spc="-5" dirty="0">
                <a:latin typeface="Times New Roman"/>
                <a:cs typeface="Times New Roman"/>
              </a:rPr>
              <a:t> </a:t>
            </a:r>
            <a:r>
              <a:rPr sz="2400" dirty="0">
                <a:latin typeface="Times New Roman"/>
                <a:cs typeface="Times New Roman"/>
              </a:rPr>
              <a:t>signals,</a:t>
            </a:r>
            <a:r>
              <a:rPr sz="2400" spc="5" dirty="0">
                <a:latin typeface="Times New Roman"/>
                <a:cs typeface="Times New Roman"/>
              </a:rPr>
              <a:t> </a:t>
            </a:r>
            <a:r>
              <a:rPr sz="2400" dirty="0">
                <a:latin typeface="Times New Roman"/>
                <a:cs typeface="Times New Roman"/>
              </a:rPr>
              <a:t>facial</a:t>
            </a:r>
            <a:r>
              <a:rPr sz="2400" spc="-15" dirty="0">
                <a:latin typeface="Times New Roman"/>
                <a:cs typeface="Times New Roman"/>
              </a:rPr>
              <a:t> </a:t>
            </a:r>
            <a:r>
              <a:rPr sz="2400" dirty="0">
                <a:latin typeface="Times New Roman"/>
                <a:cs typeface="Times New Roman"/>
              </a:rPr>
              <a:t>expressions,</a:t>
            </a:r>
            <a:r>
              <a:rPr sz="2400" spc="-1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voice</a:t>
            </a:r>
            <a:r>
              <a:rPr sz="2400" spc="-20" dirty="0">
                <a:latin typeface="Times New Roman"/>
                <a:cs typeface="Times New Roman"/>
              </a:rPr>
              <a:t> </a:t>
            </a:r>
            <a:r>
              <a:rPr sz="2400" spc="-10" dirty="0">
                <a:latin typeface="Times New Roman"/>
                <a:cs typeface="Times New Roman"/>
              </a:rPr>
              <a:t>tone).</a:t>
            </a:r>
            <a:endParaRPr sz="2400" dirty="0">
              <a:latin typeface="Times New Roman"/>
              <a:cs typeface="Times New Roman"/>
            </a:endParaRPr>
          </a:p>
          <a:p>
            <a:pPr marL="770890" lvl="1" indent="-285750">
              <a:spcBef>
                <a:spcPts val="405"/>
              </a:spcBef>
              <a:buFont typeface="Wingdings"/>
              <a:buChar char=""/>
              <a:tabLst>
                <a:tab pos="770890" algn="l"/>
              </a:tabLst>
            </a:pPr>
            <a:r>
              <a:rPr sz="2400" b="1" dirty="0">
                <a:latin typeface="Times New Roman"/>
                <a:cs typeface="Times New Roman"/>
              </a:rPr>
              <a:t>Physiological</a:t>
            </a:r>
            <a:r>
              <a:rPr sz="2400" b="1" spc="275" dirty="0">
                <a:latin typeface="Times New Roman"/>
                <a:cs typeface="Times New Roman"/>
              </a:rPr>
              <a:t> </a:t>
            </a:r>
            <a:r>
              <a:rPr sz="2400" b="1" dirty="0">
                <a:latin typeface="Times New Roman"/>
                <a:cs typeface="Times New Roman"/>
              </a:rPr>
              <a:t>data</a:t>
            </a:r>
            <a:r>
              <a:rPr sz="2400" b="1" spc="295" dirty="0">
                <a:latin typeface="Times New Roman"/>
                <a:cs typeface="Times New Roman"/>
              </a:rPr>
              <a:t> </a:t>
            </a:r>
            <a:r>
              <a:rPr sz="2400" dirty="0">
                <a:latin typeface="Times New Roman"/>
                <a:cs typeface="Times New Roman"/>
              </a:rPr>
              <a:t>(heart</a:t>
            </a:r>
            <a:r>
              <a:rPr sz="2400" spc="285" dirty="0">
                <a:latin typeface="Times New Roman"/>
                <a:cs typeface="Times New Roman"/>
              </a:rPr>
              <a:t> </a:t>
            </a:r>
            <a:r>
              <a:rPr sz="2400" dirty="0">
                <a:latin typeface="Times New Roman"/>
                <a:cs typeface="Times New Roman"/>
              </a:rPr>
              <a:t>rate</a:t>
            </a:r>
            <a:r>
              <a:rPr sz="2400" spc="295" dirty="0">
                <a:latin typeface="Times New Roman"/>
                <a:cs typeface="Times New Roman"/>
              </a:rPr>
              <a:t> </a:t>
            </a:r>
            <a:r>
              <a:rPr sz="2400" dirty="0">
                <a:latin typeface="Times New Roman"/>
                <a:cs typeface="Times New Roman"/>
              </a:rPr>
              <a:t>and</a:t>
            </a:r>
            <a:r>
              <a:rPr sz="2400" spc="280" dirty="0">
                <a:latin typeface="Times New Roman"/>
                <a:cs typeface="Times New Roman"/>
              </a:rPr>
              <a:t> </a:t>
            </a:r>
            <a:r>
              <a:rPr sz="2400" dirty="0">
                <a:latin typeface="Times New Roman"/>
                <a:cs typeface="Times New Roman"/>
              </a:rPr>
              <a:t>skin</a:t>
            </a:r>
            <a:r>
              <a:rPr sz="2400" spc="305" dirty="0">
                <a:latin typeface="Times New Roman"/>
                <a:cs typeface="Times New Roman"/>
              </a:rPr>
              <a:t> </a:t>
            </a:r>
            <a:r>
              <a:rPr sz="2400" dirty="0">
                <a:latin typeface="Times New Roman"/>
                <a:cs typeface="Times New Roman"/>
              </a:rPr>
              <a:t>conductance)</a:t>
            </a:r>
            <a:r>
              <a:rPr sz="2400" spc="265" dirty="0">
                <a:latin typeface="Times New Roman"/>
                <a:cs typeface="Times New Roman"/>
              </a:rPr>
              <a:t> </a:t>
            </a:r>
            <a:r>
              <a:rPr sz="2400" dirty="0">
                <a:latin typeface="Times New Roman"/>
                <a:cs typeface="Times New Roman"/>
              </a:rPr>
              <a:t>showed</a:t>
            </a:r>
            <a:r>
              <a:rPr sz="2400" spc="285" dirty="0">
                <a:latin typeface="Times New Roman"/>
                <a:cs typeface="Times New Roman"/>
              </a:rPr>
              <a:t> </a:t>
            </a:r>
            <a:r>
              <a:rPr sz="2400" dirty="0">
                <a:latin typeface="Times New Roman"/>
                <a:cs typeface="Times New Roman"/>
              </a:rPr>
              <a:t>a</a:t>
            </a:r>
            <a:r>
              <a:rPr sz="2400" spc="280" dirty="0">
                <a:latin typeface="Times New Roman"/>
                <a:cs typeface="Times New Roman"/>
              </a:rPr>
              <a:t> </a:t>
            </a:r>
            <a:r>
              <a:rPr sz="2400" dirty="0">
                <a:latin typeface="Times New Roman"/>
                <a:cs typeface="Times New Roman"/>
              </a:rPr>
              <a:t>strong</a:t>
            </a:r>
            <a:r>
              <a:rPr sz="2400" spc="300" dirty="0">
                <a:latin typeface="Times New Roman"/>
                <a:cs typeface="Times New Roman"/>
              </a:rPr>
              <a:t> </a:t>
            </a:r>
            <a:r>
              <a:rPr sz="2400" spc="-10" dirty="0">
                <a:latin typeface="Times New Roman"/>
                <a:cs typeface="Times New Roman"/>
              </a:rPr>
              <a:t>correlation</a:t>
            </a:r>
            <a:endParaRPr sz="2400" dirty="0">
              <a:latin typeface="Times New Roman"/>
              <a:cs typeface="Times New Roman"/>
            </a:endParaRPr>
          </a:p>
          <a:p>
            <a:pPr marL="771525"/>
            <a:r>
              <a:rPr sz="2400" dirty="0">
                <a:latin typeface="Times New Roman"/>
                <a:cs typeface="Times New Roman"/>
              </a:rPr>
              <a:t>with</a:t>
            </a:r>
            <a:r>
              <a:rPr sz="2400" spc="-10" dirty="0">
                <a:latin typeface="Times New Roman"/>
                <a:cs typeface="Times New Roman"/>
              </a:rPr>
              <a:t> </a:t>
            </a:r>
            <a:r>
              <a:rPr sz="2400" dirty="0">
                <a:latin typeface="Times New Roman"/>
                <a:cs typeface="Times New Roman"/>
              </a:rPr>
              <a:t>stress</a:t>
            </a:r>
            <a:r>
              <a:rPr sz="2400" spc="-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relaxation</a:t>
            </a:r>
            <a:r>
              <a:rPr sz="2400" spc="-10" dirty="0">
                <a:latin typeface="Times New Roman"/>
                <a:cs typeface="Times New Roman"/>
              </a:rPr>
              <a:t> states.</a:t>
            </a:r>
            <a:endParaRPr sz="2400" dirty="0">
              <a:latin typeface="Times New Roman"/>
              <a:cs typeface="Times New Roman"/>
            </a:endParaRPr>
          </a:p>
          <a:p>
            <a:pPr marL="770255" marR="81915" lvl="1" indent="-285750">
              <a:spcBef>
                <a:spcPts val="409"/>
              </a:spcBef>
              <a:buFont typeface="Wingdings"/>
              <a:buChar char=""/>
              <a:tabLst>
                <a:tab pos="771525" algn="l"/>
              </a:tabLst>
            </a:pPr>
            <a:r>
              <a:rPr sz="2400" b="1" dirty="0">
                <a:latin typeface="Times New Roman"/>
                <a:cs typeface="Times New Roman"/>
              </a:rPr>
              <a:t>Facial</a:t>
            </a:r>
            <a:r>
              <a:rPr sz="2400" b="1" spc="190" dirty="0">
                <a:latin typeface="Times New Roman"/>
                <a:cs typeface="Times New Roman"/>
              </a:rPr>
              <a:t> </a:t>
            </a:r>
            <a:r>
              <a:rPr sz="2400" b="1" dirty="0">
                <a:latin typeface="Times New Roman"/>
                <a:cs typeface="Times New Roman"/>
              </a:rPr>
              <a:t>expression</a:t>
            </a:r>
            <a:r>
              <a:rPr sz="2400" b="1" spc="225" dirty="0">
                <a:latin typeface="Times New Roman"/>
                <a:cs typeface="Times New Roman"/>
              </a:rPr>
              <a:t> </a:t>
            </a:r>
            <a:r>
              <a:rPr sz="2400" b="1" dirty="0">
                <a:latin typeface="Times New Roman"/>
                <a:cs typeface="Times New Roman"/>
              </a:rPr>
              <a:t>analysis</a:t>
            </a:r>
            <a:r>
              <a:rPr sz="2400" b="1" spc="180" dirty="0">
                <a:latin typeface="Times New Roman"/>
                <a:cs typeface="Times New Roman"/>
              </a:rPr>
              <a:t> </a:t>
            </a:r>
            <a:r>
              <a:rPr sz="2400" dirty="0">
                <a:latin typeface="Times New Roman"/>
                <a:cs typeface="Times New Roman"/>
              </a:rPr>
              <a:t>achieved</a:t>
            </a:r>
            <a:r>
              <a:rPr sz="2400" spc="190" dirty="0">
                <a:latin typeface="Times New Roman"/>
                <a:cs typeface="Times New Roman"/>
              </a:rPr>
              <a:t> </a:t>
            </a:r>
            <a:r>
              <a:rPr sz="2400" dirty="0">
                <a:latin typeface="Times New Roman"/>
                <a:cs typeface="Times New Roman"/>
              </a:rPr>
              <a:t>80%</a:t>
            </a:r>
            <a:r>
              <a:rPr sz="2400" spc="195" dirty="0">
                <a:latin typeface="Times New Roman"/>
                <a:cs typeface="Times New Roman"/>
              </a:rPr>
              <a:t> </a:t>
            </a:r>
            <a:r>
              <a:rPr sz="2400" dirty="0">
                <a:latin typeface="Times New Roman"/>
                <a:cs typeface="Times New Roman"/>
              </a:rPr>
              <a:t>accuracy</a:t>
            </a:r>
            <a:r>
              <a:rPr sz="2400" spc="165" dirty="0">
                <a:latin typeface="Times New Roman"/>
                <a:cs typeface="Times New Roman"/>
              </a:rPr>
              <a:t> </a:t>
            </a:r>
            <a:r>
              <a:rPr sz="2400" dirty="0">
                <a:latin typeface="Times New Roman"/>
                <a:cs typeface="Times New Roman"/>
              </a:rPr>
              <a:t>in</a:t>
            </a:r>
            <a:r>
              <a:rPr sz="2400" spc="210" dirty="0">
                <a:latin typeface="Times New Roman"/>
                <a:cs typeface="Times New Roman"/>
              </a:rPr>
              <a:t> </a:t>
            </a:r>
            <a:r>
              <a:rPr sz="2400" dirty="0">
                <a:latin typeface="Times New Roman"/>
                <a:cs typeface="Times New Roman"/>
              </a:rPr>
              <a:t>recognizing</a:t>
            </a:r>
            <a:r>
              <a:rPr sz="2400" spc="185" dirty="0">
                <a:latin typeface="Times New Roman"/>
                <a:cs typeface="Times New Roman"/>
              </a:rPr>
              <a:t> </a:t>
            </a:r>
            <a:r>
              <a:rPr sz="2400" dirty="0">
                <a:latin typeface="Times New Roman"/>
                <a:cs typeface="Times New Roman"/>
              </a:rPr>
              <a:t>basic</a:t>
            </a:r>
            <a:r>
              <a:rPr sz="2400" spc="200" dirty="0">
                <a:latin typeface="Times New Roman"/>
                <a:cs typeface="Times New Roman"/>
              </a:rPr>
              <a:t> </a:t>
            </a:r>
            <a:r>
              <a:rPr sz="2400" spc="-10" dirty="0">
                <a:latin typeface="Times New Roman"/>
                <a:cs typeface="Times New Roman"/>
              </a:rPr>
              <a:t>emotions </a:t>
            </a:r>
            <a:r>
              <a:rPr sz="2400" dirty="0">
                <a:latin typeface="Times New Roman"/>
                <a:cs typeface="Times New Roman"/>
              </a:rPr>
              <a:t>like happiness,</a:t>
            </a:r>
            <a:r>
              <a:rPr sz="2400" spc="-15" dirty="0">
                <a:latin typeface="Times New Roman"/>
                <a:cs typeface="Times New Roman"/>
              </a:rPr>
              <a:t> </a:t>
            </a:r>
            <a:r>
              <a:rPr sz="2400" dirty="0">
                <a:latin typeface="Times New Roman"/>
                <a:cs typeface="Times New Roman"/>
              </a:rPr>
              <a:t>sadness,</a:t>
            </a:r>
            <a:r>
              <a:rPr sz="2400" spc="-15" dirty="0">
                <a:latin typeface="Times New Roman"/>
                <a:cs typeface="Times New Roman"/>
              </a:rPr>
              <a:t> </a:t>
            </a:r>
            <a:r>
              <a:rPr sz="2400" dirty="0">
                <a:latin typeface="Times New Roman"/>
                <a:cs typeface="Times New Roman"/>
              </a:rPr>
              <a:t>and</a:t>
            </a:r>
            <a:r>
              <a:rPr sz="2400" spc="-10" dirty="0">
                <a:latin typeface="Times New Roman"/>
                <a:cs typeface="Times New Roman"/>
              </a:rPr>
              <a:t> anger.</a:t>
            </a:r>
            <a:endParaRPr sz="2400" dirty="0">
              <a:latin typeface="Times New Roman"/>
              <a:cs typeface="Times New Roman"/>
            </a:endParaRPr>
          </a:p>
          <a:p>
            <a:pPr marL="770255" marR="81280" lvl="1" indent="-285750">
              <a:spcBef>
                <a:spcPts val="409"/>
              </a:spcBef>
              <a:buFont typeface="Wingdings"/>
              <a:buChar char=""/>
              <a:tabLst>
                <a:tab pos="771525" algn="l"/>
              </a:tabLst>
            </a:pPr>
            <a:r>
              <a:rPr sz="2400" b="1" spc="-20" dirty="0">
                <a:latin typeface="Times New Roman"/>
                <a:cs typeface="Times New Roman"/>
              </a:rPr>
              <a:t>Voice</a:t>
            </a:r>
            <a:r>
              <a:rPr sz="2400" b="1" spc="-15" dirty="0">
                <a:latin typeface="Times New Roman"/>
                <a:cs typeface="Times New Roman"/>
              </a:rPr>
              <a:t> </a:t>
            </a:r>
            <a:r>
              <a:rPr sz="2400" b="1" dirty="0">
                <a:latin typeface="Times New Roman"/>
                <a:cs typeface="Times New Roman"/>
              </a:rPr>
              <a:t>tone analysis</a:t>
            </a:r>
            <a:r>
              <a:rPr sz="2400" b="1" spc="-20" dirty="0">
                <a:latin typeface="Times New Roman"/>
                <a:cs typeface="Times New Roman"/>
              </a:rPr>
              <a:t> </a:t>
            </a:r>
            <a:r>
              <a:rPr sz="2400" dirty="0">
                <a:latin typeface="Times New Roman"/>
                <a:cs typeface="Times New Roman"/>
              </a:rPr>
              <a:t>improved</a:t>
            </a:r>
            <a:r>
              <a:rPr sz="2400" spc="10" dirty="0">
                <a:latin typeface="Times New Roman"/>
                <a:cs typeface="Times New Roman"/>
              </a:rPr>
              <a:t> </a:t>
            </a:r>
            <a:r>
              <a:rPr sz="2400" dirty="0">
                <a:latin typeface="Times New Roman"/>
                <a:cs typeface="Times New Roman"/>
              </a:rPr>
              <a:t>accuracy</a:t>
            </a:r>
            <a:r>
              <a:rPr sz="2400" spc="-35" dirty="0">
                <a:latin typeface="Times New Roman"/>
                <a:cs typeface="Times New Roman"/>
              </a:rPr>
              <a:t> </a:t>
            </a:r>
            <a:r>
              <a:rPr sz="2400" dirty="0">
                <a:latin typeface="Times New Roman"/>
                <a:cs typeface="Times New Roman"/>
              </a:rPr>
              <a:t>by</a:t>
            </a:r>
            <a:r>
              <a:rPr sz="2400" spc="5" dirty="0">
                <a:latin typeface="Times New Roman"/>
                <a:cs typeface="Times New Roman"/>
              </a:rPr>
              <a:t> </a:t>
            </a:r>
            <a:r>
              <a:rPr sz="2400" dirty="0">
                <a:latin typeface="Times New Roman"/>
                <a:cs typeface="Times New Roman"/>
              </a:rPr>
              <a:t>providing</a:t>
            </a:r>
            <a:r>
              <a:rPr sz="2400" spc="15" dirty="0">
                <a:latin typeface="Times New Roman"/>
                <a:cs typeface="Times New Roman"/>
              </a:rPr>
              <a:t> </a:t>
            </a:r>
            <a:r>
              <a:rPr sz="2400" dirty="0">
                <a:latin typeface="Times New Roman"/>
                <a:cs typeface="Times New Roman"/>
              </a:rPr>
              <a:t>additional</a:t>
            </a:r>
            <a:r>
              <a:rPr sz="2400" spc="5" dirty="0">
                <a:latin typeface="Times New Roman"/>
                <a:cs typeface="Times New Roman"/>
              </a:rPr>
              <a:t> </a:t>
            </a:r>
            <a:r>
              <a:rPr sz="2400" dirty="0">
                <a:latin typeface="Times New Roman"/>
                <a:cs typeface="Times New Roman"/>
              </a:rPr>
              <a:t>emotional</a:t>
            </a:r>
            <a:r>
              <a:rPr sz="2400" spc="5" dirty="0">
                <a:latin typeface="Times New Roman"/>
                <a:cs typeface="Times New Roman"/>
              </a:rPr>
              <a:t> </a:t>
            </a:r>
            <a:r>
              <a:rPr sz="2400" dirty="0">
                <a:latin typeface="Times New Roman"/>
                <a:cs typeface="Times New Roman"/>
              </a:rPr>
              <a:t>cues</a:t>
            </a:r>
            <a:r>
              <a:rPr sz="2400" spc="15" dirty="0">
                <a:latin typeface="Times New Roman"/>
                <a:cs typeface="Times New Roman"/>
              </a:rPr>
              <a:t> </a:t>
            </a:r>
            <a:r>
              <a:rPr sz="2400" spc="-20" dirty="0">
                <a:latin typeface="Times New Roman"/>
                <a:cs typeface="Times New Roman"/>
              </a:rPr>
              <a:t>such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anxiety</a:t>
            </a:r>
            <a:r>
              <a:rPr sz="2400" spc="-10" dirty="0">
                <a:latin typeface="Times New Roman"/>
                <a:cs typeface="Times New Roman"/>
              </a:rPr>
              <a:t> </a:t>
            </a:r>
            <a:r>
              <a:rPr sz="2400" dirty="0">
                <a:latin typeface="Times New Roman"/>
                <a:cs typeface="Times New Roman"/>
              </a:rPr>
              <a:t>or</a:t>
            </a:r>
            <a:r>
              <a:rPr sz="2400" spc="-10" dirty="0">
                <a:latin typeface="Times New Roman"/>
                <a:cs typeface="Times New Roman"/>
              </a:rPr>
              <a:t> frustration.</a:t>
            </a:r>
            <a:endParaRPr sz="2400" dirty="0">
              <a:latin typeface="Times New Roman"/>
              <a:cs typeface="Times New Roman"/>
            </a:endParaRPr>
          </a:p>
          <a:p>
            <a:pPr marL="12700">
              <a:spcBef>
                <a:spcPts val="465"/>
              </a:spcBef>
              <a:tabLst>
                <a:tab pos="370205" algn="l"/>
              </a:tabLst>
            </a:pPr>
            <a:r>
              <a:rPr lang="en-IN" sz="2400" b="1" dirty="0">
                <a:latin typeface="Times New Roman"/>
                <a:cs typeface="Times New Roman"/>
              </a:rPr>
              <a:t>b) </a:t>
            </a:r>
            <a:r>
              <a:rPr sz="2400" b="1" dirty="0">
                <a:latin typeface="Times New Roman"/>
                <a:cs typeface="Times New Roman"/>
              </a:rPr>
              <a:t>Key</a:t>
            </a:r>
            <a:r>
              <a:rPr sz="2400" b="1" spc="-20" dirty="0">
                <a:latin typeface="Times New Roman"/>
                <a:cs typeface="Times New Roman"/>
              </a:rPr>
              <a:t> </a:t>
            </a:r>
            <a:r>
              <a:rPr sz="2400" b="1" spc="-10" dirty="0">
                <a:latin typeface="Times New Roman"/>
                <a:cs typeface="Times New Roman"/>
              </a:rPr>
              <a:t>Findings</a:t>
            </a:r>
            <a:r>
              <a:rPr sz="2400" spc="-10" dirty="0">
                <a:latin typeface="Times New Roman"/>
                <a:cs typeface="Times New Roman"/>
              </a:rPr>
              <a:t>:</a:t>
            </a:r>
            <a:endParaRPr sz="2400" dirty="0">
              <a:latin typeface="Times New Roman"/>
              <a:cs typeface="Times New Roman"/>
            </a:endParaRPr>
          </a:p>
          <a:p>
            <a:pPr marL="770255" marR="71120" lvl="1" indent="-285750">
              <a:spcBef>
                <a:spcPts val="425"/>
              </a:spcBef>
              <a:buFont typeface="Wingdings"/>
              <a:buChar char=""/>
              <a:tabLst>
                <a:tab pos="771525" algn="l"/>
              </a:tabLst>
            </a:pPr>
            <a:r>
              <a:rPr sz="2400" dirty="0">
                <a:latin typeface="Times New Roman"/>
                <a:cs typeface="Times New Roman"/>
              </a:rPr>
              <a:t>Combining</a:t>
            </a:r>
            <a:r>
              <a:rPr sz="2400" spc="50" dirty="0">
                <a:latin typeface="Times New Roman"/>
                <a:cs typeface="Times New Roman"/>
              </a:rPr>
              <a:t> </a:t>
            </a:r>
            <a:r>
              <a:rPr sz="2400" dirty="0">
                <a:latin typeface="Times New Roman"/>
                <a:cs typeface="Times New Roman"/>
              </a:rPr>
              <a:t>multiple</a:t>
            </a:r>
            <a:r>
              <a:rPr sz="2400" spc="60" dirty="0">
                <a:latin typeface="Times New Roman"/>
                <a:cs typeface="Times New Roman"/>
              </a:rPr>
              <a:t> </a:t>
            </a:r>
            <a:r>
              <a:rPr sz="2400" dirty="0">
                <a:latin typeface="Times New Roman"/>
                <a:cs typeface="Times New Roman"/>
              </a:rPr>
              <a:t>data</a:t>
            </a:r>
            <a:r>
              <a:rPr sz="2400" spc="35" dirty="0">
                <a:latin typeface="Times New Roman"/>
                <a:cs typeface="Times New Roman"/>
              </a:rPr>
              <a:t> </a:t>
            </a:r>
            <a:r>
              <a:rPr sz="2400" dirty="0">
                <a:latin typeface="Times New Roman"/>
                <a:cs typeface="Times New Roman"/>
              </a:rPr>
              <a:t>sources</a:t>
            </a:r>
            <a:r>
              <a:rPr sz="2400" spc="35" dirty="0">
                <a:latin typeface="Times New Roman"/>
                <a:cs typeface="Times New Roman"/>
              </a:rPr>
              <a:t> </a:t>
            </a:r>
            <a:r>
              <a:rPr sz="2400" dirty="0">
                <a:latin typeface="Times New Roman"/>
                <a:cs typeface="Times New Roman"/>
              </a:rPr>
              <a:t>improved</a:t>
            </a:r>
            <a:r>
              <a:rPr sz="2400" spc="35" dirty="0">
                <a:latin typeface="Times New Roman"/>
                <a:cs typeface="Times New Roman"/>
              </a:rPr>
              <a:t> </a:t>
            </a:r>
            <a:r>
              <a:rPr sz="2400" dirty="0">
                <a:latin typeface="Times New Roman"/>
                <a:cs typeface="Times New Roman"/>
              </a:rPr>
              <a:t>emotion</a:t>
            </a:r>
            <a:r>
              <a:rPr sz="2400" spc="50" dirty="0">
                <a:latin typeface="Times New Roman"/>
                <a:cs typeface="Times New Roman"/>
              </a:rPr>
              <a:t> </a:t>
            </a:r>
            <a:r>
              <a:rPr sz="2400" dirty="0">
                <a:latin typeface="Times New Roman"/>
                <a:cs typeface="Times New Roman"/>
              </a:rPr>
              <a:t>detection</a:t>
            </a:r>
            <a:r>
              <a:rPr sz="2400" spc="35" dirty="0">
                <a:latin typeface="Times New Roman"/>
                <a:cs typeface="Times New Roman"/>
              </a:rPr>
              <a:t> </a:t>
            </a:r>
            <a:r>
              <a:rPr sz="2400" dirty="0">
                <a:latin typeface="Times New Roman"/>
                <a:cs typeface="Times New Roman"/>
              </a:rPr>
              <a:t>accuracy compared</a:t>
            </a:r>
            <a:r>
              <a:rPr sz="2400" spc="20" dirty="0">
                <a:latin typeface="Times New Roman"/>
                <a:cs typeface="Times New Roman"/>
              </a:rPr>
              <a:t> </a:t>
            </a:r>
            <a:r>
              <a:rPr sz="2400" spc="-25" dirty="0">
                <a:latin typeface="Times New Roman"/>
                <a:cs typeface="Times New Roman"/>
              </a:rPr>
              <a:t>to </a:t>
            </a:r>
            <a:r>
              <a:rPr sz="2400" dirty="0">
                <a:latin typeface="Times New Roman"/>
                <a:cs typeface="Times New Roman"/>
              </a:rPr>
              <a:t>using</a:t>
            </a:r>
            <a:r>
              <a:rPr sz="2400" spc="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single </a:t>
            </a:r>
            <a:r>
              <a:rPr sz="2400" spc="-10" dirty="0">
                <a:latin typeface="Times New Roman"/>
                <a:cs typeface="Times New Roman"/>
              </a:rPr>
              <a:t>modality.</a:t>
            </a:r>
            <a:endParaRPr sz="24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547033" y="162116"/>
            <a:ext cx="4578426" cy="730292"/>
          </a:xfrm>
          <a:prstGeom prst="rect">
            <a:avLst/>
          </a:prstGeom>
        </p:spPr>
      </p:pic>
      <p:sp>
        <p:nvSpPr>
          <p:cNvPr id="5" name="object 5"/>
          <p:cNvSpPr txBox="1"/>
          <p:nvPr/>
        </p:nvSpPr>
        <p:spPr>
          <a:xfrm>
            <a:off x="0" y="892408"/>
            <a:ext cx="11490592" cy="5886227"/>
          </a:xfrm>
          <a:prstGeom prst="rect">
            <a:avLst/>
          </a:prstGeom>
        </p:spPr>
        <p:txBody>
          <a:bodyPr vert="horz" wrap="square" lIns="0" tIns="12700" rIns="0" bIns="0" rtlCol="0">
            <a:spAutoFit/>
          </a:bodyPr>
          <a:lstStyle/>
          <a:p>
            <a:pPr marR="138430" algn="ctr">
              <a:spcBef>
                <a:spcPts val="100"/>
              </a:spcBef>
            </a:pPr>
            <a:r>
              <a:rPr sz="2400" b="1" dirty="0">
                <a:latin typeface="Times New Roman"/>
                <a:cs typeface="Times New Roman"/>
              </a:rPr>
              <a:t>Personalized</a:t>
            </a:r>
            <a:r>
              <a:rPr sz="2400" b="1" spc="-15" dirty="0">
                <a:latin typeface="Times New Roman"/>
                <a:cs typeface="Times New Roman"/>
              </a:rPr>
              <a:t> </a:t>
            </a:r>
            <a:r>
              <a:rPr sz="2400" b="1" dirty="0">
                <a:latin typeface="Times New Roman"/>
                <a:cs typeface="Times New Roman"/>
              </a:rPr>
              <a:t>Music</a:t>
            </a:r>
            <a:r>
              <a:rPr sz="2400" b="1" spc="-30" dirty="0">
                <a:latin typeface="Times New Roman"/>
                <a:cs typeface="Times New Roman"/>
              </a:rPr>
              <a:t> </a:t>
            </a:r>
            <a:r>
              <a:rPr sz="2400" b="1" spc="-10" dirty="0">
                <a:latin typeface="Times New Roman"/>
                <a:cs typeface="Times New Roman"/>
              </a:rPr>
              <a:t>Recommendations</a:t>
            </a:r>
            <a:endParaRPr lang="en-IN" sz="2400" b="1" spc="-10" dirty="0">
              <a:latin typeface="Times New Roman"/>
              <a:cs typeface="Times New Roman"/>
            </a:endParaRPr>
          </a:p>
          <a:p>
            <a:pPr marR="138430" algn="ctr">
              <a:spcBef>
                <a:spcPts val="100"/>
              </a:spcBef>
            </a:pPr>
            <a:endParaRPr sz="2400" dirty="0">
              <a:latin typeface="Times New Roman"/>
              <a:cs typeface="Times New Roman"/>
            </a:endParaRPr>
          </a:p>
          <a:p>
            <a:pPr marL="26671">
              <a:tabLst>
                <a:tab pos="484505" algn="l"/>
              </a:tabLst>
            </a:pPr>
            <a:r>
              <a:rPr lang="en-IN" sz="2400" b="1" dirty="0">
                <a:latin typeface="Times New Roman"/>
                <a:cs typeface="Times New Roman"/>
              </a:rPr>
              <a:t>c) </a:t>
            </a:r>
            <a:r>
              <a:rPr sz="2400" b="1" dirty="0">
                <a:latin typeface="Times New Roman"/>
                <a:cs typeface="Times New Roman"/>
              </a:rPr>
              <a:t>Personalization</a:t>
            </a:r>
            <a:r>
              <a:rPr sz="2400" b="1" spc="-35" dirty="0">
                <a:latin typeface="Times New Roman"/>
                <a:cs typeface="Times New Roman"/>
              </a:rPr>
              <a:t> </a:t>
            </a:r>
            <a:r>
              <a:rPr sz="2400" b="1" spc="-10" dirty="0">
                <a:latin typeface="Times New Roman"/>
                <a:cs typeface="Times New Roman"/>
              </a:rPr>
              <a:t>Effectiveness</a:t>
            </a:r>
            <a:r>
              <a:rPr sz="2400" spc="-10" dirty="0">
                <a:latin typeface="Times New Roman"/>
                <a:cs typeface="Times New Roman"/>
              </a:rPr>
              <a:t>:</a:t>
            </a:r>
            <a:endParaRPr sz="2400" dirty="0">
              <a:latin typeface="Times New Roman"/>
              <a:cs typeface="Times New Roman"/>
            </a:endParaRPr>
          </a:p>
          <a:p>
            <a:pPr marL="770255" marR="168275" lvl="1" indent="-285750">
              <a:spcBef>
                <a:spcPts val="425"/>
              </a:spcBef>
              <a:buFont typeface="Wingdings"/>
              <a:buChar char=""/>
              <a:tabLst>
                <a:tab pos="771525" algn="l"/>
              </a:tabLst>
            </a:pP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system</a:t>
            </a:r>
            <a:r>
              <a:rPr sz="2400" spc="35" dirty="0">
                <a:latin typeface="Times New Roman"/>
                <a:cs typeface="Times New Roman"/>
              </a:rPr>
              <a:t> </a:t>
            </a:r>
            <a:r>
              <a:rPr sz="2400" dirty="0">
                <a:latin typeface="Times New Roman"/>
                <a:cs typeface="Times New Roman"/>
              </a:rPr>
              <a:t>successfully</a:t>
            </a:r>
            <a:r>
              <a:rPr sz="2400" spc="30" dirty="0">
                <a:latin typeface="Times New Roman"/>
                <a:cs typeface="Times New Roman"/>
              </a:rPr>
              <a:t> </a:t>
            </a:r>
            <a:r>
              <a:rPr sz="2400" dirty="0">
                <a:latin typeface="Times New Roman"/>
                <a:cs typeface="Times New Roman"/>
              </a:rPr>
              <a:t>recommended</a:t>
            </a:r>
            <a:r>
              <a:rPr sz="2400" spc="15" dirty="0">
                <a:latin typeface="Times New Roman"/>
                <a:cs typeface="Times New Roman"/>
              </a:rPr>
              <a:t> </a:t>
            </a:r>
            <a:r>
              <a:rPr sz="2400" dirty="0">
                <a:latin typeface="Times New Roman"/>
                <a:cs typeface="Times New Roman"/>
              </a:rPr>
              <a:t>music</a:t>
            </a:r>
            <a:r>
              <a:rPr sz="2400" spc="40"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aligned</a:t>
            </a:r>
            <a:r>
              <a:rPr sz="2400" spc="30" dirty="0">
                <a:latin typeface="Times New Roman"/>
                <a:cs typeface="Times New Roman"/>
              </a:rPr>
              <a:t> </a:t>
            </a:r>
            <a:r>
              <a:rPr sz="2400" dirty="0">
                <a:latin typeface="Times New Roman"/>
                <a:cs typeface="Times New Roman"/>
              </a:rPr>
              <a:t>with</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user’s</a:t>
            </a:r>
            <a:r>
              <a:rPr sz="2400" spc="30" dirty="0">
                <a:latin typeface="Times New Roman"/>
                <a:cs typeface="Times New Roman"/>
              </a:rPr>
              <a:t> </a:t>
            </a:r>
            <a:r>
              <a:rPr sz="2400" spc="-10" dirty="0">
                <a:latin typeface="Times New Roman"/>
                <a:cs typeface="Times New Roman"/>
              </a:rPr>
              <a:t>emotional 	</a:t>
            </a:r>
            <a:r>
              <a:rPr sz="2400" dirty="0">
                <a:latin typeface="Times New Roman"/>
                <a:cs typeface="Times New Roman"/>
              </a:rPr>
              <a:t>needs,</a:t>
            </a:r>
            <a:r>
              <a:rPr sz="2400" spc="-15" dirty="0">
                <a:latin typeface="Times New Roman"/>
                <a:cs typeface="Times New Roman"/>
              </a:rPr>
              <a:t> </a:t>
            </a:r>
            <a:r>
              <a:rPr sz="2400" dirty="0">
                <a:latin typeface="Times New Roman"/>
                <a:cs typeface="Times New Roman"/>
              </a:rPr>
              <a:t>resulting</a:t>
            </a:r>
            <a:r>
              <a:rPr sz="2400" spc="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b="1" dirty="0">
                <a:latin typeface="Times New Roman"/>
                <a:cs typeface="Times New Roman"/>
              </a:rPr>
              <a:t>75%</a:t>
            </a:r>
            <a:r>
              <a:rPr sz="2400" b="1" spc="-20" dirty="0">
                <a:latin typeface="Times New Roman"/>
                <a:cs typeface="Times New Roman"/>
              </a:rPr>
              <a:t> </a:t>
            </a:r>
            <a:r>
              <a:rPr sz="2400" b="1" dirty="0">
                <a:latin typeface="Times New Roman"/>
                <a:cs typeface="Times New Roman"/>
              </a:rPr>
              <a:t>user</a:t>
            </a:r>
            <a:r>
              <a:rPr sz="2400" b="1" spc="-35" dirty="0">
                <a:latin typeface="Times New Roman"/>
                <a:cs typeface="Times New Roman"/>
              </a:rPr>
              <a:t> </a:t>
            </a:r>
            <a:r>
              <a:rPr sz="2400" b="1" dirty="0">
                <a:latin typeface="Times New Roman"/>
                <a:cs typeface="Times New Roman"/>
              </a:rPr>
              <a:t>satisfaction</a:t>
            </a:r>
            <a:r>
              <a:rPr sz="2400" b="1" spc="-5" dirty="0">
                <a:latin typeface="Times New Roman"/>
                <a:cs typeface="Times New Roman"/>
              </a:rPr>
              <a:t> </a:t>
            </a:r>
            <a:r>
              <a:rPr sz="2400" b="1" spc="-10" dirty="0">
                <a:latin typeface="Times New Roman"/>
                <a:cs typeface="Times New Roman"/>
              </a:rPr>
              <a:t>rate</a:t>
            </a:r>
            <a:r>
              <a:rPr sz="2400" spc="-10" dirty="0">
                <a:latin typeface="Times New Roman"/>
                <a:cs typeface="Times New Roman"/>
              </a:rPr>
              <a:t>.</a:t>
            </a:r>
            <a:endParaRPr sz="2400" dirty="0">
              <a:latin typeface="Times New Roman"/>
              <a:cs typeface="Times New Roman"/>
            </a:endParaRPr>
          </a:p>
          <a:p>
            <a:pPr marL="770255" marR="129539" lvl="1" indent="-285750">
              <a:spcBef>
                <a:spcPts val="405"/>
              </a:spcBef>
              <a:buFont typeface="Wingdings"/>
              <a:buChar char=""/>
              <a:tabLst>
                <a:tab pos="771525" algn="l"/>
              </a:tabLst>
            </a:pPr>
            <a:r>
              <a:rPr sz="2400" b="1" dirty="0">
                <a:latin typeface="Times New Roman"/>
                <a:cs typeface="Times New Roman"/>
              </a:rPr>
              <a:t>Stress</a:t>
            </a:r>
            <a:r>
              <a:rPr sz="2400" b="1" spc="180" dirty="0">
                <a:latin typeface="Times New Roman"/>
                <a:cs typeface="Times New Roman"/>
              </a:rPr>
              <a:t> </a:t>
            </a:r>
            <a:r>
              <a:rPr sz="2400" b="1" dirty="0">
                <a:latin typeface="Times New Roman"/>
                <a:cs typeface="Times New Roman"/>
              </a:rPr>
              <a:t>Reduction</a:t>
            </a:r>
            <a:r>
              <a:rPr sz="2400" dirty="0">
                <a:latin typeface="Times New Roman"/>
                <a:cs typeface="Times New Roman"/>
              </a:rPr>
              <a:t>:</a:t>
            </a:r>
            <a:r>
              <a:rPr sz="2400" spc="185" dirty="0">
                <a:latin typeface="Times New Roman"/>
                <a:cs typeface="Times New Roman"/>
              </a:rPr>
              <a:t> </a:t>
            </a:r>
            <a:r>
              <a:rPr sz="2400" dirty="0">
                <a:latin typeface="Times New Roman"/>
                <a:cs typeface="Times New Roman"/>
              </a:rPr>
              <a:t>Users</a:t>
            </a:r>
            <a:r>
              <a:rPr sz="2400" spc="190" dirty="0">
                <a:latin typeface="Times New Roman"/>
                <a:cs typeface="Times New Roman"/>
              </a:rPr>
              <a:t> </a:t>
            </a:r>
            <a:r>
              <a:rPr sz="2400" dirty="0">
                <a:latin typeface="Times New Roman"/>
                <a:cs typeface="Times New Roman"/>
              </a:rPr>
              <a:t>reported</a:t>
            </a:r>
            <a:r>
              <a:rPr sz="2400" spc="180" dirty="0">
                <a:latin typeface="Times New Roman"/>
                <a:cs typeface="Times New Roman"/>
              </a:rPr>
              <a:t> </a:t>
            </a:r>
            <a:r>
              <a:rPr sz="2400" dirty="0">
                <a:latin typeface="Times New Roman"/>
                <a:cs typeface="Times New Roman"/>
              </a:rPr>
              <a:t>a</a:t>
            </a:r>
            <a:r>
              <a:rPr sz="2400" spc="195" dirty="0">
                <a:latin typeface="Times New Roman"/>
                <a:cs typeface="Times New Roman"/>
              </a:rPr>
              <a:t> </a:t>
            </a:r>
            <a:r>
              <a:rPr sz="2400" b="1" dirty="0">
                <a:latin typeface="Times New Roman"/>
                <a:cs typeface="Times New Roman"/>
              </a:rPr>
              <a:t>30%</a:t>
            </a:r>
            <a:r>
              <a:rPr sz="2400" b="1" spc="180" dirty="0">
                <a:latin typeface="Times New Roman"/>
                <a:cs typeface="Times New Roman"/>
              </a:rPr>
              <a:t> </a:t>
            </a:r>
            <a:r>
              <a:rPr sz="2400" b="1" dirty="0">
                <a:latin typeface="Times New Roman"/>
                <a:cs typeface="Times New Roman"/>
              </a:rPr>
              <a:t>decrease</a:t>
            </a:r>
            <a:r>
              <a:rPr sz="2400" b="1" spc="180" dirty="0">
                <a:latin typeface="Times New Roman"/>
                <a:cs typeface="Times New Roman"/>
              </a:rPr>
              <a:t> </a:t>
            </a:r>
            <a:r>
              <a:rPr sz="2400" dirty="0">
                <a:latin typeface="Times New Roman"/>
                <a:cs typeface="Times New Roman"/>
              </a:rPr>
              <a:t>in</a:t>
            </a:r>
            <a:r>
              <a:rPr sz="2400" spc="204" dirty="0">
                <a:latin typeface="Times New Roman"/>
                <a:cs typeface="Times New Roman"/>
              </a:rPr>
              <a:t> </a:t>
            </a:r>
            <a:r>
              <a:rPr sz="2400" dirty="0">
                <a:latin typeface="Times New Roman"/>
                <a:cs typeface="Times New Roman"/>
              </a:rPr>
              <a:t>perceived</a:t>
            </a:r>
            <a:r>
              <a:rPr sz="2400" spc="165" dirty="0">
                <a:latin typeface="Times New Roman"/>
                <a:cs typeface="Times New Roman"/>
              </a:rPr>
              <a:t> </a:t>
            </a:r>
            <a:r>
              <a:rPr sz="2400" dirty="0">
                <a:latin typeface="Times New Roman"/>
                <a:cs typeface="Times New Roman"/>
              </a:rPr>
              <a:t>stress</a:t>
            </a:r>
            <a:r>
              <a:rPr sz="2400" spc="200" dirty="0">
                <a:latin typeface="Times New Roman"/>
                <a:cs typeface="Times New Roman"/>
              </a:rPr>
              <a:t> </a:t>
            </a:r>
            <a:r>
              <a:rPr sz="2400" dirty="0">
                <a:latin typeface="Times New Roman"/>
                <a:cs typeface="Times New Roman"/>
              </a:rPr>
              <a:t>levels</a:t>
            </a:r>
            <a:r>
              <a:rPr sz="2400" spc="200" dirty="0">
                <a:latin typeface="Times New Roman"/>
                <a:cs typeface="Times New Roman"/>
              </a:rPr>
              <a:t> </a:t>
            </a:r>
            <a:r>
              <a:rPr sz="2400" spc="-10" dirty="0">
                <a:latin typeface="Times New Roman"/>
                <a:cs typeface="Times New Roman"/>
              </a:rPr>
              <a:t>after 	</a:t>
            </a:r>
            <a:r>
              <a:rPr sz="2400" dirty="0">
                <a:latin typeface="Times New Roman"/>
                <a:cs typeface="Times New Roman"/>
              </a:rPr>
              <a:t>listening</a:t>
            </a:r>
            <a:r>
              <a:rPr sz="2400" spc="1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calming</a:t>
            </a:r>
            <a:r>
              <a:rPr sz="2400" spc="-10" dirty="0">
                <a:latin typeface="Times New Roman"/>
                <a:cs typeface="Times New Roman"/>
              </a:rPr>
              <a:t> </a:t>
            </a:r>
            <a:r>
              <a:rPr sz="2400" dirty="0">
                <a:latin typeface="Times New Roman"/>
                <a:cs typeface="Times New Roman"/>
              </a:rPr>
              <a:t>music tailored to their emotional</a:t>
            </a:r>
            <a:r>
              <a:rPr sz="2400" spc="-5" dirty="0">
                <a:latin typeface="Times New Roman"/>
                <a:cs typeface="Times New Roman"/>
              </a:rPr>
              <a:t> </a:t>
            </a:r>
            <a:r>
              <a:rPr sz="2400" spc="-10" dirty="0">
                <a:latin typeface="Times New Roman"/>
                <a:cs typeface="Times New Roman"/>
              </a:rPr>
              <a:t>state.</a:t>
            </a:r>
            <a:endParaRPr sz="2400" dirty="0">
              <a:latin typeface="Times New Roman"/>
              <a:cs typeface="Times New Roman"/>
            </a:endParaRPr>
          </a:p>
          <a:p>
            <a:pPr marL="770255" lvl="1" indent="-285750">
              <a:spcBef>
                <a:spcPts val="409"/>
              </a:spcBef>
              <a:buFont typeface="Wingdings"/>
              <a:buChar char=""/>
              <a:tabLst>
                <a:tab pos="770255" algn="l"/>
              </a:tabLst>
            </a:pPr>
            <a:r>
              <a:rPr sz="2400" b="1" dirty="0">
                <a:latin typeface="Times New Roman"/>
                <a:cs typeface="Times New Roman"/>
              </a:rPr>
              <a:t>Mood</a:t>
            </a:r>
            <a:r>
              <a:rPr sz="2400" b="1" spc="484" dirty="0">
                <a:latin typeface="Times New Roman"/>
                <a:cs typeface="Times New Roman"/>
              </a:rPr>
              <a:t> </a:t>
            </a:r>
            <a:r>
              <a:rPr sz="2400" b="1" dirty="0">
                <a:latin typeface="Times New Roman"/>
                <a:cs typeface="Times New Roman"/>
              </a:rPr>
              <a:t>Enhancement</a:t>
            </a:r>
            <a:r>
              <a:rPr sz="2400" dirty="0">
                <a:latin typeface="Times New Roman"/>
                <a:cs typeface="Times New Roman"/>
              </a:rPr>
              <a:t>:</a:t>
            </a:r>
            <a:r>
              <a:rPr sz="2400" spc="470" dirty="0">
                <a:latin typeface="Times New Roman"/>
                <a:cs typeface="Times New Roman"/>
              </a:rPr>
              <a:t> </a:t>
            </a:r>
            <a:r>
              <a:rPr sz="2400" dirty="0">
                <a:latin typeface="Times New Roman"/>
                <a:cs typeface="Times New Roman"/>
              </a:rPr>
              <a:t>For</a:t>
            </a:r>
            <a:r>
              <a:rPr sz="2400" spc="484" dirty="0">
                <a:latin typeface="Times New Roman"/>
                <a:cs typeface="Times New Roman"/>
              </a:rPr>
              <a:t> </a:t>
            </a:r>
            <a:r>
              <a:rPr sz="2400" dirty="0">
                <a:latin typeface="Times New Roman"/>
                <a:cs typeface="Times New Roman"/>
              </a:rPr>
              <a:t>users</a:t>
            </a:r>
            <a:r>
              <a:rPr sz="2400" spc="480" dirty="0">
                <a:latin typeface="Times New Roman"/>
                <a:cs typeface="Times New Roman"/>
              </a:rPr>
              <a:t> </a:t>
            </a:r>
            <a:r>
              <a:rPr sz="2400" dirty="0">
                <a:latin typeface="Times New Roman"/>
                <a:cs typeface="Times New Roman"/>
              </a:rPr>
              <a:t>experiencing</a:t>
            </a:r>
            <a:r>
              <a:rPr sz="2400" spc="470" dirty="0">
                <a:latin typeface="Times New Roman"/>
                <a:cs typeface="Times New Roman"/>
              </a:rPr>
              <a:t> </a:t>
            </a:r>
            <a:r>
              <a:rPr sz="2400" dirty="0">
                <a:latin typeface="Times New Roman"/>
                <a:cs typeface="Times New Roman"/>
              </a:rPr>
              <a:t>sadness</a:t>
            </a:r>
            <a:r>
              <a:rPr sz="2400" spc="484" dirty="0">
                <a:latin typeface="Times New Roman"/>
                <a:cs typeface="Times New Roman"/>
              </a:rPr>
              <a:t> </a:t>
            </a:r>
            <a:r>
              <a:rPr sz="2400" dirty="0">
                <a:latin typeface="Times New Roman"/>
                <a:cs typeface="Times New Roman"/>
              </a:rPr>
              <a:t>or</a:t>
            </a:r>
            <a:r>
              <a:rPr sz="2400" spc="484" dirty="0">
                <a:latin typeface="Times New Roman"/>
                <a:cs typeface="Times New Roman"/>
              </a:rPr>
              <a:t> </a:t>
            </a:r>
            <a:r>
              <a:rPr sz="2400" dirty="0">
                <a:latin typeface="Times New Roman"/>
                <a:cs typeface="Times New Roman"/>
              </a:rPr>
              <a:t>fatigue,</a:t>
            </a:r>
            <a:r>
              <a:rPr sz="2400" spc="480" dirty="0">
                <a:latin typeface="Times New Roman"/>
                <a:cs typeface="Times New Roman"/>
              </a:rPr>
              <a:t> </a:t>
            </a:r>
            <a:r>
              <a:rPr sz="2400" dirty="0">
                <a:latin typeface="Times New Roman"/>
                <a:cs typeface="Times New Roman"/>
              </a:rPr>
              <a:t>the</a:t>
            </a:r>
            <a:r>
              <a:rPr sz="2400" spc="495" dirty="0">
                <a:latin typeface="Times New Roman"/>
                <a:cs typeface="Times New Roman"/>
              </a:rPr>
              <a:t> </a:t>
            </a:r>
            <a:r>
              <a:rPr sz="2400" spc="-10" dirty="0">
                <a:latin typeface="Times New Roman"/>
                <a:cs typeface="Times New Roman"/>
              </a:rPr>
              <a:t>system’s</a:t>
            </a:r>
            <a:endParaRPr sz="2400" dirty="0">
              <a:latin typeface="Times New Roman"/>
              <a:cs typeface="Times New Roman"/>
            </a:endParaRPr>
          </a:p>
          <a:p>
            <a:pPr marL="771525"/>
            <a:r>
              <a:rPr sz="2400" dirty="0">
                <a:latin typeface="Times New Roman"/>
                <a:cs typeface="Times New Roman"/>
              </a:rPr>
              <a:t>upbeat</a:t>
            </a:r>
            <a:r>
              <a:rPr sz="2400" spc="-30" dirty="0">
                <a:latin typeface="Times New Roman"/>
                <a:cs typeface="Times New Roman"/>
              </a:rPr>
              <a:t> </a:t>
            </a:r>
            <a:r>
              <a:rPr sz="2400" dirty="0">
                <a:latin typeface="Times New Roman"/>
                <a:cs typeface="Times New Roman"/>
              </a:rPr>
              <a:t>music recommendations</a:t>
            </a:r>
            <a:r>
              <a:rPr sz="2400" spc="-10" dirty="0">
                <a:latin typeface="Times New Roman"/>
                <a:cs typeface="Times New Roman"/>
              </a:rPr>
              <a:t> </a:t>
            </a:r>
            <a:r>
              <a:rPr sz="2400" dirty="0">
                <a:latin typeface="Times New Roman"/>
                <a:cs typeface="Times New Roman"/>
              </a:rPr>
              <a:t>led</a:t>
            </a:r>
            <a:r>
              <a:rPr sz="2400" spc="-1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b="1" dirty="0">
                <a:latin typeface="Times New Roman"/>
                <a:cs typeface="Times New Roman"/>
              </a:rPr>
              <a:t>20%</a:t>
            </a:r>
            <a:r>
              <a:rPr sz="2400" b="1" spc="-10" dirty="0">
                <a:latin typeface="Times New Roman"/>
                <a:cs typeface="Times New Roman"/>
              </a:rPr>
              <a:t> </a:t>
            </a:r>
            <a:r>
              <a:rPr sz="2400" b="1" dirty="0">
                <a:latin typeface="Times New Roman"/>
                <a:cs typeface="Times New Roman"/>
              </a:rPr>
              <a:t>improvement</a:t>
            </a:r>
            <a:r>
              <a:rPr sz="2400" b="1" spc="-2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spc="-10" dirty="0">
                <a:latin typeface="Times New Roman"/>
                <a:cs typeface="Times New Roman"/>
              </a:rPr>
              <a:t>mood.</a:t>
            </a:r>
            <a:endParaRPr sz="2400" dirty="0">
              <a:latin typeface="Times New Roman"/>
              <a:cs typeface="Times New Roman"/>
            </a:endParaRPr>
          </a:p>
          <a:p>
            <a:pPr marL="12700">
              <a:spcBef>
                <a:spcPts val="470"/>
              </a:spcBef>
              <a:tabLst>
                <a:tab pos="484505" algn="l"/>
              </a:tabLst>
            </a:pPr>
            <a:r>
              <a:rPr lang="en-IN" sz="2400" b="1" dirty="0">
                <a:latin typeface="Times New Roman"/>
                <a:cs typeface="Times New Roman"/>
              </a:rPr>
              <a:t>d) </a:t>
            </a:r>
            <a:r>
              <a:rPr sz="2400" b="1" dirty="0">
                <a:latin typeface="Times New Roman"/>
                <a:cs typeface="Times New Roman"/>
              </a:rPr>
              <a:t>Music</a:t>
            </a:r>
            <a:r>
              <a:rPr sz="2400" b="1" spc="-135" dirty="0">
                <a:latin typeface="Times New Roman"/>
                <a:cs typeface="Times New Roman"/>
              </a:rPr>
              <a:t> </a:t>
            </a:r>
            <a:r>
              <a:rPr sz="2400" b="1" spc="-10" dirty="0">
                <a:latin typeface="Times New Roman"/>
                <a:cs typeface="Times New Roman"/>
              </a:rPr>
              <a:t>Adaptation</a:t>
            </a:r>
            <a:r>
              <a:rPr sz="2400" spc="-10" dirty="0">
                <a:latin typeface="Times New Roman"/>
                <a:cs typeface="Times New Roman"/>
              </a:rPr>
              <a:t>:</a:t>
            </a:r>
            <a:endParaRPr sz="2400" dirty="0">
              <a:latin typeface="Times New Roman"/>
              <a:cs typeface="Times New Roman"/>
            </a:endParaRPr>
          </a:p>
          <a:p>
            <a:pPr marL="770255" marR="5080" lvl="1" indent="-285750">
              <a:spcBef>
                <a:spcPts val="420"/>
              </a:spcBef>
              <a:buFont typeface="Wingdings"/>
              <a:buChar char=""/>
              <a:tabLst>
                <a:tab pos="771525" algn="l"/>
                <a:tab pos="1247775" algn="l"/>
                <a:tab pos="2122170" algn="l"/>
                <a:tab pos="2972435" algn="l"/>
                <a:tab pos="3956050" algn="l"/>
                <a:tab pos="4757420" algn="l"/>
                <a:tab pos="6052820" algn="l"/>
                <a:tab pos="6362700" algn="l"/>
                <a:tab pos="7801609" algn="l"/>
              </a:tabLst>
            </a:pPr>
            <a:r>
              <a:rPr sz="2400" spc="-25" dirty="0">
                <a:latin typeface="Times New Roman"/>
                <a:cs typeface="Times New Roman"/>
              </a:rPr>
              <a:t>The</a:t>
            </a:r>
            <a:r>
              <a:rPr sz="2400" dirty="0">
                <a:latin typeface="Times New Roman"/>
                <a:cs typeface="Times New Roman"/>
              </a:rPr>
              <a:t>	</a:t>
            </a:r>
            <a:r>
              <a:rPr sz="2400" spc="-10" dirty="0">
                <a:latin typeface="Times New Roman"/>
                <a:cs typeface="Times New Roman"/>
              </a:rPr>
              <a:t>adaptive</a:t>
            </a:r>
            <a:r>
              <a:rPr sz="2400" dirty="0">
                <a:latin typeface="Times New Roman"/>
                <a:cs typeface="Times New Roman"/>
              </a:rPr>
              <a:t>	</a:t>
            </a:r>
            <a:r>
              <a:rPr sz="2400" spc="-10" dirty="0">
                <a:latin typeface="Times New Roman"/>
                <a:cs typeface="Times New Roman"/>
              </a:rPr>
              <a:t>learning</a:t>
            </a:r>
            <a:r>
              <a:rPr sz="2400" dirty="0">
                <a:latin typeface="Times New Roman"/>
                <a:cs typeface="Times New Roman"/>
              </a:rPr>
              <a:t>	</a:t>
            </a:r>
            <a:r>
              <a:rPr sz="2400" spc="-10" dirty="0">
                <a:latin typeface="Times New Roman"/>
                <a:cs typeface="Times New Roman"/>
              </a:rPr>
              <a:t>algorithm</a:t>
            </a:r>
            <a:r>
              <a:rPr sz="2400" dirty="0">
                <a:latin typeface="Times New Roman"/>
                <a:cs typeface="Times New Roman"/>
              </a:rPr>
              <a:t>	</a:t>
            </a:r>
            <a:r>
              <a:rPr sz="2400" spc="-10" dirty="0">
                <a:latin typeface="Times New Roman"/>
                <a:cs typeface="Times New Roman"/>
              </a:rPr>
              <a:t>showed</a:t>
            </a:r>
            <a:r>
              <a:rPr sz="2400" dirty="0">
                <a:latin typeface="Times New Roman"/>
                <a:cs typeface="Times New Roman"/>
              </a:rPr>
              <a:t>	</a:t>
            </a:r>
            <a:r>
              <a:rPr sz="2400" spc="-10" dirty="0">
                <a:latin typeface="Times New Roman"/>
                <a:cs typeface="Times New Roman"/>
              </a:rPr>
              <a:t>improvement</a:t>
            </a:r>
            <a:r>
              <a:rPr sz="2400" dirty="0">
                <a:latin typeface="Times New Roman"/>
                <a:cs typeface="Times New Roman"/>
              </a:rPr>
              <a:t>	</a:t>
            </a:r>
            <a:r>
              <a:rPr sz="2400" spc="-25" dirty="0">
                <a:latin typeface="Times New Roman"/>
                <a:cs typeface="Times New Roman"/>
              </a:rPr>
              <a:t>in</a:t>
            </a:r>
            <a:r>
              <a:rPr sz="2400" dirty="0">
                <a:latin typeface="Times New Roman"/>
                <a:cs typeface="Times New Roman"/>
              </a:rPr>
              <a:t>	</a:t>
            </a:r>
            <a:r>
              <a:rPr sz="2400" spc="-10" dirty="0">
                <a:latin typeface="Times New Roman"/>
                <a:cs typeface="Times New Roman"/>
              </a:rPr>
              <a:t>recommending</a:t>
            </a:r>
            <a:r>
              <a:rPr sz="2400" dirty="0">
                <a:latin typeface="Times New Roman"/>
                <a:cs typeface="Times New Roman"/>
              </a:rPr>
              <a:t>	</a:t>
            </a:r>
            <a:r>
              <a:rPr sz="2400" spc="-20" dirty="0">
                <a:latin typeface="Times New Roman"/>
                <a:cs typeface="Times New Roman"/>
              </a:rPr>
              <a:t>more 	</a:t>
            </a:r>
            <a:r>
              <a:rPr sz="2400" dirty="0">
                <a:latin typeface="Times New Roman"/>
                <a:cs typeface="Times New Roman"/>
              </a:rPr>
              <a:t>accurate</a:t>
            </a:r>
            <a:r>
              <a:rPr sz="2400" spc="-35" dirty="0">
                <a:latin typeface="Times New Roman"/>
                <a:cs typeface="Times New Roman"/>
              </a:rPr>
              <a:t> </a:t>
            </a:r>
            <a:r>
              <a:rPr sz="2400" dirty="0">
                <a:latin typeface="Times New Roman"/>
                <a:cs typeface="Times New Roman"/>
              </a:rPr>
              <a:t>music</a:t>
            </a:r>
            <a:r>
              <a:rPr sz="2400" spc="5" dirty="0">
                <a:latin typeface="Times New Roman"/>
                <a:cs typeface="Times New Roman"/>
              </a:rPr>
              <a:t> </a:t>
            </a:r>
            <a:r>
              <a:rPr sz="2400" dirty="0">
                <a:latin typeface="Times New Roman"/>
                <a:cs typeface="Times New Roman"/>
              </a:rPr>
              <a:t>over</a:t>
            </a:r>
            <a:r>
              <a:rPr sz="2400" spc="-10" dirty="0">
                <a:latin typeface="Times New Roman"/>
                <a:cs typeface="Times New Roman"/>
              </a:rPr>
              <a:t> </a:t>
            </a:r>
            <a:r>
              <a:rPr sz="2400" dirty="0">
                <a:latin typeface="Times New Roman"/>
                <a:cs typeface="Times New Roman"/>
              </a:rPr>
              <a:t>time as</a:t>
            </a:r>
            <a:r>
              <a:rPr sz="2400" spc="-10" dirty="0">
                <a:latin typeface="Times New Roman"/>
                <a:cs typeface="Times New Roman"/>
              </a:rPr>
              <a:t> </a:t>
            </a:r>
            <a:r>
              <a:rPr sz="2400" dirty="0">
                <a:latin typeface="Times New Roman"/>
                <a:cs typeface="Times New Roman"/>
              </a:rPr>
              <a:t>the system</a:t>
            </a:r>
            <a:r>
              <a:rPr sz="2400" spc="-5" dirty="0">
                <a:latin typeface="Times New Roman"/>
                <a:cs typeface="Times New Roman"/>
              </a:rPr>
              <a:t> </a:t>
            </a:r>
            <a:r>
              <a:rPr sz="2400" dirty="0">
                <a:latin typeface="Times New Roman"/>
                <a:cs typeface="Times New Roman"/>
              </a:rPr>
              <a:t>learned</a:t>
            </a:r>
            <a:r>
              <a:rPr sz="2400" spc="-20" dirty="0">
                <a:latin typeface="Times New Roman"/>
                <a:cs typeface="Times New Roman"/>
              </a:rPr>
              <a:t> </a:t>
            </a:r>
            <a:r>
              <a:rPr sz="2400" dirty="0">
                <a:latin typeface="Times New Roman"/>
                <a:cs typeface="Times New Roman"/>
              </a:rPr>
              <a:t>from</a:t>
            </a:r>
            <a:r>
              <a:rPr sz="2400" spc="-15" dirty="0">
                <a:latin typeface="Times New Roman"/>
                <a:cs typeface="Times New Roman"/>
              </a:rPr>
              <a:t> </a:t>
            </a:r>
            <a:r>
              <a:rPr sz="2400" dirty="0">
                <a:latin typeface="Times New Roman"/>
                <a:cs typeface="Times New Roman"/>
              </a:rPr>
              <a:t>user</a:t>
            </a:r>
            <a:r>
              <a:rPr sz="2400" spc="-15" dirty="0">
                <a:latin typeface="Times New Roman"/>
                <a:cs typeface="Times New Roman"/>
              </a:rPr>
              <a:t> </a:t>
            </a:r>
            <a:r>
              <a:rPr sz="2400" spc="-10" dirty="0">
                <a:latin typeface="Times New Roman"/>
                <a:cs typeface="Times New Roman"/>
              </a:rPr>
              <a:t>feedback.</a:t>
            </a:r>
            <a:endParaRPr sz="2400" dirty="0">
              <a:latin typeface="Times New Roman"/>
              <a:cs typeface="Times New Roman"/>
            </a:endParaRPr>
          </a:p>
          <a:p>
            <a:pPr marL="770255" lvl="1" indent="-285750">
              <a:spcBef>
                <a:spcPts val="405"/>
              </a:spcBef>
              <a:buFont typeface="Wingdings"/>
              <a:buChar char=""/>
              <a:tabLst>
                <a:tab pos="770255" algn="l"/>
              </a:tabLst>
            </a:pPr>
            <a:r>
              <a:rPr sz="2400" dirty="0">
                <a:latin typeface="Times New Roman"/>
                <a:cs typeface="Times New Roman"/>
              </a:rPr>
              <a:t>The</a:t>
            </a:r>
            <a:r>
              <a:rPr sz="2400" spc="60" dirty="0">
                <a:latin typeface="Times New Roman"/>
                <a:cs typeface="Times New Roman"/>
              </a:rPr>
              <a:t>  </a:t>
            </a:r>
            <a:r>
              <a:rPr sz="2400" dirty="0">
                <a:latin typeface="Times New Roman"/>
                <a:cs typeface="Times New Roman"/>
              </a:rPr>
              <a:t>system</a:t>
            </a:r>
            <a:r>
              <a:rPr sz="2400" spc="70" dirty="0">
                <a:latin typeface="Times New Roman"/>
                <a:cs typeface="Times New Roman"/>
              </a:rPr>
              <a:t>  </a:t>
            </a:r>
            <a:r>
              <a:rPr sz="2400" dirty="0">
                <a:latin typeface="Times New Roman"/>
                <a:cs typeface="Times New Roman"/>
              </a:rPr>
              <a:t>effectively</a:t>
            </a:r>
            <a:r>
              <a:rPr sz="2400" spc="70" dirty="0">
                <a:latin typeface="Times New Roman"/>
                <a:cs typeface="Times New Roman"/>
              </a:rPr>
              <a:t>  </a:t>
            </a:r>
            <a:r>
              <a:rPr sz="2400" dirty="0">
                <a:latin typeface="Times New Roman"/>
                <a:cs typeface="Times New Roman"/>
              </a:rPr>
              <a:t>adjusted</a:t>
            </a:r>
            <a:r>
              <a:rPr sz="2400" spc="65" dirty="0">
                <a:latin typeface="Times New Roman"/>
                <a:cs typeface="Times New Roman"/>
              </a:rPr>
              <a:t>  </a:t>
            </a:r>
            <a:r>
              <a:rPr sz="2400" dirty="0">
                <a:latin typeface="Times New Roman"/>
                <a:cs typeface="Times New Roman"/>
              </a:rPr>
              <a:t>music</a:t>
            </a:r>
            <a:r>
              <a:rPr sz="2400" spc="75" dirty="0">
                <a:latin typeface="Times New Roman"/>
                <a:cs typeface="Times New Roman"/>
              </a:rPr>
              <a:t>  </a:t>
            </a:r>
            <a:r>
              <a:rPr sz="2400" dirty="0">
                <a:latin typeface="Times New Roman"/>
                <a:cs typeface="Times New Roman"/>
              </a:rPr>
              <a:t>in</a:t>
            </a:r>
            <a:r>
              <a:rPr sz="2400" spc="70" dirty="0">
                <a:latin typeface="Times New Roman"/>
                <a:cs typeface="Times New Roman"/>
              </a:rPr>
              <a:t>  </a:t>
            </a:r>
            <a:r>
              <a:rPr sz="2400" dirty="0">
                <a:latin typeface="Times New Roman"/>
                <a:cs typeface="Times New Roman"/>
              </a:rPr>
              <a:t>real-time</a:t>
            </a:r>
            <a:r>
              <a:rPr sz="2400" spc="70" dirty="0">
                <a:latin typeface="Times New Roman"/>
                <a:cs typeface="Times New Roman"/>
              </a:rPr>
              <a:t>  </a:t>
            </a:r>
            <a:r>
              <a:rPr sz="2400" dirty="0">
                <a:latin typeface="Times New Roman"/>
                <a:cs typeface="Times New Roman"/>
              </a:rPr>
              <a:t>based</a:t>
            </a:r>
            <a:r>
              <a:rPr sz="2400" spc="70" dirty="0">
                <a:latin typeface="Times New Roman"/>
                <a:cs typeface="Times New Roman"/>
              </a:rPr>
              <a:t>  </a:t>
            </a:r>
            <a:r>
              <a:rPr sz="2400" dirty="0">
                <a:latin typeface="Times New Roman"/>
                <a:cs typeface="Times New Roman"/>
              </a:rPr>
              <a:t>on</a:t>
            </a:r>
            <a:r>
              <a:rPr sz="2400" spc="70" dirty="0">
                <a:latin typeface="Times New Roman"/>
                <a:cs typeface="Times New Roman"/>
              </a:rPr>
              <a:t>  </a:t>
            </a:r>
            <a:r>
              <a:rPr sz="2400" dirty="0">
                <a:latin typeface="Times New Roman"/>
                <a:cs typeface="Times New Roman"/>
              </a:rPr>
              <a:t>ongoing</a:t>
            </a:r>
            <a:r>
              <a:rPr sz="2400" spc="65" dirty="0">
                <a:latin typeface="Times New Roman"/>
                <a:cs typeface="Times New Roman"/>
              </a:rPr>
              <a:t>  </a:t>
            </a:r>
            <a:r>
              <a:rPr sz="2400" spc="-10" dirty="0">
                <a:latin typeface="Times New Roman"/>
                <a:cs typeface="Times New Roman"/>
              </a:rPr>
              <a:t>emotion</a:t>
            </a:r>
            <a:endParaRPr sz="2400" dirty="0">
              <a:latin typeface="Times New Roman"/>
              <a:cs typeface="Times New Roman"/>
            </a:endParaRPr>
          </a:p>
          <a:p>
            <a:pPr marL="771525">
              <a:spcBef>
                <a:spcPts val="5"/>
              </a:spcBef>
            </a:pPr>
            <a:r>
              <a:rPr sz="2400" dirty="0">
                <a:latin typeface="Times New Roman"/>
                <a:cs typeface="Times New Roman"/>
              </a:rPr>
              <a:t>detection,</a:t>
            </a:r>
            <a:r>
              <a:rPr sz="2400" spc="-15" dirty="0">
                <a:latin typeface="Times New Roman"/>
                <a:cs typeface="Times New Roman"/>
              </a:rPr>
              <a:t> </a:t>
            </a:r>
            <a:r>
              <a:rPr sz="2400" dirty="0">
                <a:latin typeface="Times New Roman"/>
                <a:cs typeface="Times New Roman"/>
              </a:rPr>
              <a:t>offering</a:t>
            </a:r>
            <a:r>
              <a:rPr sz="2400" spc="-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dirty="0">
                <a:latin typeface="Times New Roman"/>
                <a:cs typeface="Times New Roman"/>
              </a:rPr>
              <a:t>dynamic</a:t>
            </a:r>
            <a:r>
              <a:rPr sz="2400" spc="-10" dirty="0">
                <a:latin typeface="Times New Roman"/>
                <a:cs typeface="Times New Roman"/>
              </a:rPr>
              <a:t> </a:t>
            </a:r>
            <a:r>
              <a:rPr sz="2400" dirty="0">
                <a:latin typeface="Times New Roman"/>
                <a:cs typeface="Times New Roman"/>
              </a:rPr>
              <a:t>therapeutic</a:t>
            </a:r>
            <a:r>
              <a:rPr sz="2400" spc="-20" dirty="0">
                <a:latin typeface="Times New Roman"/>
                <a:cs typeface="Times New Roman"/>
              </a:rPr>
              <a:t> </a:t>
            </a:r>
            <a:r>
              <a:rPr sz="2400" spc="-10" dirty="0">
                <a:latin typeface="Times New Roman"/>
                <a:cs typeface="Times New Roman"/>
              </a:rPr>
              <a:t>experience.</a:t>
            </a:r>
            <a:endParaRPr sz="24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18771E6-9F2C-1E5B-DBB1-1AAC858FEBF8}"/>
              </a:ext>
            </a:extLst>
          </p:cNvPr>
          <p:cNvSpPr/>
          <p:nvPr/>
        </p:nvSpPr>
        <p:spPr>
          <a:xfrm>
            <a:off x="2881430" y="2018885"/>
            <a:ext cx="5486400" cy="4114800"/>
          </a:xfrm>
          <a:prstGeom prst="rect">
            <a:avLst/>
          </a:prstGeom>
          <a:solidFill>
            <a:schemeClr val="accent5">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
        <p:nvSpPr>
          <p:cNvPr id="2" name="object 2"/>
          <p:cNvSpPr txBox="1">
            <a:spLocks noGrp="1"/>
          </p:cNvSpPr>
          <p:nvPr>
            <p:ph type="title"/>
          </p:nvPr>
        </p:nvSpPr>
        <p:spPr>
          <a:xfrm>
            <a:off x="1942497" y="724315"/>
            <a:ext cx="6527800" cy="1027204"/>
          </a:xfrm>
          <a:prstGeom prst="rect">
            <a:avLst/>
          </a:prstGeom>
        </p:spPr>
        <p:txBody>
          <a:bodyPr vert="horz" wrap="square" lIns="0" tIns="346710" rIns="0" bIns="0" rtlCol="0" anchor="ctr">
            <a:spAutoFit/>
          </a:bodyPr>
          <a:lstStyle/>
          <a:p>
            <a:pPr marL="12192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Presentation</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Overview</a:t>
            </a:r>
          </a:p>
        </p:txBody>
      </p:sp>
      <p:sp>
        <p:nvSpPr>
          <p:cNvPr id="3" name="object 3"/>
          <p:cNvSpPr txBox="1"/>
          <p:nvPr/>
        </p:nvSpPr>
        <p:spPr>
          <a:xfrm>
            <a:off x="3967734" y="2077072"/>
            <a:ext cx="4093845" cy="3706784"/>
          </a:xfrm>
          <a:prstGeom prst="rect">
            <a:avLst/>
          </a:prstGeom>
        </p:spPr>
        <p:txBody>
          <a:bodyPr vert="horz" wrap="square" lIns="0" tIns="13335" rIns="0" bIns="0" rtlCol="0">
            <a:spAutoFit/>
          </a:bodyPr>
          <a:lstStyle/>
          <a:p>
            <a:pPr marL="375285" indent="-362585">
              <a:spcBef>
                <a:spcPts val="105"/>
              </a:spcBef>
              <a:buFont typeface="Arial MT"/>
              <a:buChar char="•"/>
              <a:tabLst>
                <a:tab pos="375285" algn="l"/>
              </a:tabLst>
            </a:pPr>
            <a:r>
              <a:rPr sz="2000" b="1" spc="-10" dirty="0">
                <a:latin typeface="Times New Roman"/>
                <a:cs typeface="Times New Roman"/>
              </a:rPr>
              <a:t>Abstract</a:t>
            </a:r>
            <a:endParaRPr sz="2000" b="1" dirty="0">
              <a:latin typeface="Times New Roman"/>
              <a:cs typeface="Times New Roman"/>
            </a:endParaRPr>
          </a:p>
          <a:p>
            <a:pPr marL="375285" indent="-362585">
              <a:buFont typeface="Arial MT"/>
              <a:buChar char="•"/>
              <a:tabLst>
                <a:tab pos="375285" algn="l"/>
              </a:tabLst>
            </a:pPr>
            <a:r>
              <a:rPr sz="2000" b="1" spc="-10" dirty="0">
                <a:latin typeface="Times New Roman"/>
                <a:cs typeface="Times New Roman"/>
              </a:rPr>
              <a:t>Introduction</a:t>
            </a:r>
            <a:endParaRPr sz="2000" b="1" dirty="0">
              <a:latin typeface="Times New Roman"/>
              <a:cs typeface="Times New Roman"/>
            </a:endParaRPr>
          </a:p>
          <a:p>
            <a:pPr marL="375285" indent="-362585">
              <a:buFont typeface="Arial MT"/>
              <a:buChar char="•"/>
              <a:tabLst>
                <a:tab pos="375285" algn="l"/>
              </a:tabLst>
            </a:pPr>
            <a:r>
              <a:rPr sz="2000" b="1" dirty="0">
                <a:latin typeface="Times New Roman"/>
                <a:cs typeface="Times New Roman"/>
              </a:rPr>
              <a:t>Motivation</a:t>
            </a:r>
            <a:r>
              <a:rPr sz="2000" b="1" spc="-40" dirty="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dirty="0">
                <a:latin typeface="Times New Roman"/>
                <a:cs typeface="Times New Roman"/>
              </a:rPr>
              <a:t>the</a:t>
            </a:r>
            <a:r>
              <a:rPr sz="2000" b="1" spc="-10" dirty="0">
                <a:latin typeface="Times New Roman"/>
                <a:cs typeface="Times New Roman"/>
              </a:rPr>
              <a:t> Study</a:t>
            </a:r>
            <a:endParaRPr sz="2000" b="1" dirty="0">
              <a:latin typeface="Times New Roman"/>
              <a:cs typeface="Times New Roman"/>
            </a:endParaRPr>
          </a:p>
          <a:p>
            <a:pPr marL="375285" indent="-362585">
              <a:buFont typeface="Arial MT"/>
              <a:buChar char="•"/>
              <a:tabLst>
                <a:tab pos="375285" algn="l"/>
              </a:tabLst>
            </a:pPr>
            <a:r>
              <a:rPr sz="2000" b="1" dirty="0">
                <a:latin typeface="Times New Roman"/>
                <a:cs typeface="Times New Roman"/>
              </a:rPr>
              <a:t>Literature</a:t>
            </a:r>
            <a:r>
              <a:rPr sz="2000" b="1" spc="-35" dirty="0">
                <a:latin typeface="Times New Roman"/>
                <a:cs typeface="Times New Roman"/>
              </a:rPr>
              <a:t> </a:t>
            </a:r>
            <a:r>
              <a:rPr sz="2000" b="1" dirty="0">
                <a:latin typeface="Times New Roman"/>
                <a:cs typeface="Times New Roman"/>
              </a:rPr>
              <a:t>Survey</a:t>
            </a:r>
            <a:r>
              <a:rPr sz="2000" b="1" spc="-15" dirty="0">
                <a:latin typeface="Times New Roman"/>
                <a:cs typeface="Times New Roman"/>
              </a:rPr>
              <a:t> </a:t>
            </a:r>
            <a:r>
              <a:rPr sz="2000" b="1" dirty="0">
                <a:latin typeface="Times New Roman"/>
                <a:cs typeface="Times New Roman"/>
              </a:rPr>
              <a:t>and</a:t>
            </a:r>
            <a:r>
              <a:rPr sz="2000" b="1" spc="-20" dirty="0">
                <a:latin typeface="Times New Roman"/>
                <a:cs typeface="Times New Roman"/>
              </a:rPr>
              <a:t> </a:t>
            </a:r>
            <a:r>
              <a:rPr sz="2000" b="1" spc="-10" dirty="0">
                <a:latin typeface="Times New Roman"/>
                <a:cs typeface="Times New Roman"/>
              </a:rPr>
              <a:t>Inferences</a:t>
            </a:r>
            <a:endParaRPr sz="2000" b="1" dirty="0">
              <a:latin typeface="Times New Roman"/>
              <a:cs typeface="Times New Roman"/>
            </a:endParaRPr>
          </a:p>
          <a:p>
            <a:pPr marL="375285" indent="-362585">
              <a:buFont typeface="Arial MT"/>
              <a:buChar char="•"/>
              <a:tabLst>
                <a:tab pos="375285" algn="l"/>
              </a:tabLst>
            </a:pPr>
            <a:r>
              <a:rPr sz="2000" b="1" dirty="0">
                <a:latin typeface="Times New Roman"/>
                <a:cs typeface="Times New Roman"/>
              </a:rPr>
              <a:t>Formulation</a:t>
            </a:r>
            <a:r>
              <a:rPr sz="2000" b="1" spc="-35" dirty="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dirty="0">
                <a:latin typeface="Times New Roman"/>
                <a:cs typeface="Times New Roman"/>
              </a:rPr>
              <a:t>Research</a:t>
            </a:r>
            <a:r>
              <a:rPr sz="2000" b="1" spc="-25" dirty="0">
                <a:latin typeface="Times New Roman"/>
                <a:cs typeface="Times New Roman"/>
              </a:rPr>
              <a:t> </a:t>
            </a:r>
            <a:r>
              <a:rPr sz="2000" b="1" spc="-10" dirty="0">
                <a:latin typeface="Times New Roman"/>
                <a:cs typeface="Times New Roman"/>
              </a:rPr>
              <a:t>Problem</a:t>
            </a:r>
            <a:endParaRPr sz="2000" b="1" dirty="0">
              <a:latin typeface="Times New Roman"/>
              <a:cs typeface="Times New Roman"/>
            </a:endParaRPr>
          </a:p>
          <a:p>
            <a:pPr marL="375285" indent="-362585">
              <a:buFont typeface="Arial MT"/>
              <a:buChar char="•"/>
              <a:tabLst>
                <a:tab pos="375285" algn="l"/>
              </a:tabLst>
            </a:pPr>
            <a:r>
              <a:rPr sz="2000" b="1" spc="-10" dirty="0">
                <a:latin typeface="Times New Roman"/>
                <a:cs typeface="Times New Roman"/>
              </a:rPr>
              <a:t>Objectives</a:t>
            </a:r>
            <a:endParaRPr sz="2000" b="1" dirty="0">
              <a:latin typeface="Times New Roman"/>
              <a:cs typeface="Times New Roman"/>
            </a:endParaRPr>
          </a:p>
          <a:p>
            <a:pPr marL="375285" indent="-362585">
              <a:buFont typeface="Arial MT"/>
              <a:buChar char="•"/>
              <a:tabLst>
                <a:tab pos="375285" algn="l"/>
              </a:tabLst>
            </a:pPr>
            <a:r>
              <a:rPr sz="2000" b="1" dirty="0">
                <a:latin typeface="Times New Roman"/>
                <a:cs typeface="Times New Roman"/>
              </a:rPr>
              <a:t>Proposed</a:t>
            </a:r>
            <a:r>
              <a:rPr sz="2000" b="1" spc="-35" dirty="0">
                <a:latin typeface="Times New Roman"/>
                <a:cs typeface="Times New Roman"/>
              </a:rPr>
              <a:t> </a:t>
            </a:r>
            <a:r>
              <a:rPr sz="2000" b="1" spc="-10" dirty="0">
                <a:latin typeface="Times New Roman"/>
                <a:cs typeface="Times New Roman"/>
              </a:rPr>
              <a:t>Methods</a:t>
            </a:r>
            <a:endParaRPr lang="en-IN" sz="2000" b="1" spc="-10" dirty="0">
              <a:latin typeface="Times New Roman"/>
              <a:cs typeface="Times New Roman"/>
            </a:endParaRPr>
          </a:p>
          <a:p>
            <a:pPr marL="375285" indent="-362585">
              <a:buFont typeface="Arial MT"/>
              <a:buChar char="•"/>
              <a:tabLst>
                <a:tab pos="375285" algn="l"/>
              </a:tabLst>
            </a:pPr>
            <a:r>
              <a:rPr lang="en-IN" sz="2000" b="1" spc="-10" dirty="0">
                <a:latin typeface="Times New Roman"/>
                <a:cs typeface="Times New Roman"/>
              </a:rPr>
              <a:t>Graph</a:t>
            </a:r>
            <a:endParaRPr sz="2000" b="1" dirty="0">
              <a:latin typeface="Times New Roman"/>
              <a:cs typeface="Times New Roman"/>
            </a:endParaRPr>
          </a:p>
          <a:p>
            <a:pPr marL="375285" indent="-362585">
              <a:buFont typeface="Arial MT"/>
              <a:buChar char="•"/>
              <a:tabLst>
                <a:tab pos="375285" algn="l"/>
              </a:tabLst>
            </a:pPr>
            <a:r>
              <a:rPr sz="2000" b="1" dirty="0">
                <a:latin typeface="Times New Roman"/>
                <a:cs typeface="Times New Roman"/>
              </a:rPr>
              <a:t>Results</a:t>
            </a:r>
            <a:r>
              <a:rPr sz="2000" b="1" spc="-30" dirty="0">
                <a:latin typeface="Times New Roman"/>
                <a:cs typeface="Times New Roman"/>
              </a:rPr>
              <a:t> </a:t>
            </a:r>
            <a:r>
              <a:rPr sz="2000" b="1" dirty="0">
                <a:latin typeface="Times New Roman"/>
                <a:cs typeface="Times New Roman"/>
              </a:rPr>
              <a:t>and</a:t>
            </a:r>
            <a:r>
              <a:rPr sz="2000" b="1" spc="-10" dirty="0">
                <a:latin typeface="Times New Roman"/>
                <a:cs typeface="Times New Roman"/>
              </a:rPr>
              <a:t> Discussion</a:t>
            </a:r>
            <a:endParaRPr sz="2000" b="1" dirty="0">
              <a:latin typeface="Times New Roman"/>
              <a:cs typeface="Times New Roman"/>
            </a:endParaRPr>
          </a:p>
          <a:p>
            <a:pPr marL="375285" indent="-362585">
              <a:buFont typeface="Arial MT"/>
              <a:buChar char="•"/>
              <a:tabLst>
                <a:tab pos="375285" algn="l"/>
              </a:tabLst>
            </a:pPr>
            <a:r>
              <a:rPr sz="2000" b="1" dirty="0">
                <a:latin typeface="Times New Roman"/>
                <a:cs typeface="Times New Roman"/>
              </a:rPr>
              <a:t>Research</a:t>
            </a:r>
            <a:r>
              <a:rPr sz="2000" b="1" spc="-20" dirty="0">
                <a:latin typeface="Times New Roman"/>
                <a:cs typeface="Times New Roman"/>
              </a:rPr>
              <a:t> </a:t>
            </a:r>
            <a:r>
              <a:rPr sz="2000" b="1" spc="-10" dirty="0">
                <a:latin typeface="Times New Roman"/>
                <a:cs typeface="Times New Roman"/>
              </a:rPr>
              <a:t>Outcome</a:t>
            </a:r>
            <a:endParaRPr sz="2000" b="1" dirty="0">
              <a:latin typeface="Times New Roman"/>
              <a:cs typeface="Times New Roman"/>
            </a:endParaRPr>
          </a:p>
          <a:p>
            <a:pPr marL="375285" indent="-362585">
              <a:buFont typeface="Arial MT"/>
              <a:buChar char="•"/>
              <a:tabLst>
                <a:tab pos="375285" algn="l"/>
              </a:tabLst>
            </a:pPr>
            <a:r>
              <a:rPr sz="2000" b="1" dirty="0">
                <a:latin typeface="Times New Roman"/>
                <a:cs typeface="Times New Roman"/>
              </a:rPr>
              <a:t>Conclusion</a:t>
            </a:r>
            <a:r>
              <a:rPr sz="2000" b="1" spc="-40" dirty="0">
                <a:latin typeface="Times New Roman"/>
                <a:cs typeface="Times New Roman"/>
              </a:rPr>
              <a:t> </a:t>
            </a:r>
            <a:r>
              <a:rPr sz="2000" b="1" dirty="0">
                <a:latin typeface="Times New Roman"/>
                <a:cs typeface="Times New Roman"/>
              </a:rPr>
              <a:t>and</a:t>
            </a:r>
            <a:r>
              <a:rPr sz="2000" b="1" spc="-10" dirty="0">
                <a:latin typeface="Times New Roman"/>
                <a:cs typeface="Times New Roman"/>
              </a:rPr>
              <a:t> </a:t>
            </a:r>
            <a:r>
              <a:rPr sz="2000" b="1" dirty="0">
                <a:latin typeface="Times New Roman"/>
                <a:cs typeface="Times New Roman"/>
              </a:rPr>
              <a:t>Future</a:t>
            </a:r>
            <a:r>
              <a:rPr sz="2000" b="1" spc="-25" dirty="0">
                <a:latin typeface="Times New Roman"/>
                <a:cs typeface="Times New Roman"/>
              </a:rPr>
              <a:t> </a:t>
            </a:r>
            <a:r>
              <a:rPr sz="2000" b="1" spc="-10" dirty="0">
                <a:latin typeface="Times New Roman"/>
                <a:cs typeface="Times New Roman"/>
              </a:rPr>
              <a:t>Scope</a:t>
            </a:r>
            <a:endParaRPr sz="2000" b="1" dirty="0">
              <a:latin typeface="Times New Roman"/>
              <a:cs typeface="Times New Roman"/>
            </a:endParaRPr>
          </a:p>
          <a:p>
            <a:pPr marL="375285" indent="-362585">
              <a:buFont typeface="Arial MT"/>
              <a:buChar char="•"/>
              <a:tabLst>
                <a:tab pos="375285" algn="l"/>
              </a:tabLst>
            </a:pPr>
            <a:r>
              <a:rPr sz="2000" b="1" spc="-10" dirty="0">
                <a:latin typeface="Times New Roman"/>
                <a:cs typeface="Times New Roman"/>
              </a:rPr>
              <a:t>References</a:t>
            </a:r>
            <a:endParaRPr sz="2000" b="1" dirty="0">
              <a:latin typeface="Times New Roman"/>
              <a:cs typeface="Times New Roman"/>
            </a:endParaRPr>
          </a:p>
        </p:txBody>
      </p:sp>
      <p:pic>
        <p:nvPicPr>
          <p:cNvPr id="4" name="object 4"/>
          <p:cNvPicPr/>
          <p:nvPr/>
        </p:nvPicPr>
        <p:blipFill>
          <a:blip r:embed="rId2" cstate="print"/>
          <a:stretch>
            <a:fillRect/>
          </a:stretch>
        </p:blipFill>
        <p:spPr>
          <a:xfrm>
            <a:off x="3335417" y="91803"/>
            <a:ext cx="4578426" cy="7302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9643-8FAE-93D0-53CB-E5D2831C7E78}"/>
              </a:ext>
            </a:extLst>
          </p:cNvPr>
          <p:cNvSpPr>
            <a:spLocks noGrp="1"/>
          </p:cNvSpPr>
          <p:nvPr>
            <p:ph type="title"/>
          </p:nvPr>
        </p:nvSpPr>
        <p:spPr>
          <a:xfrm>
            <a:off x="-67661" y="749735"/>
            <a:ext cx="7182736" cy="1405021"/>
          </a:xfrm>
        </p:spPr>
        <p:txBody>
          <a:bodyPr>
            <a:normAutofit/>
          </a:bodyPr>
          <a:lstStyle/>
          <a:p>
            <a:r>
              <a:rPr lang="en-US" sz="2400" b="1" spc="-30" dirty="0">
                <a:effectLst/>
                <a:latin typeface="Times New Roman" panose="02020603050405020304" pitchFamily="18" charset="0"/>
              </a:rPr>
              <a:t>Module</a:t>
            </a:r>
            <a:r>
              <a:rPr lang="en-US" sz="2400" b="1" spc="-20" dirty="0">
                <a:effectLst/>
                <a:latin typeface="Times New Roman" panose="02020603050405020304" pitchFamily="18" charset="0"/>
              </a:rPr>
              <a:t> </a:t>
            </a:r>
            <a:r>
              <a:rPr lang="en-US" sz="2400" b="1" spc="-30" dirty="0">
                <a:effectLst/>
                <a:latin typeface="Times New Roman" panose="02020603050405020304" pitchFamily="18" charset="0"/>
              </a:rPr>
              <a:t>1:</a:t>
            </a:r>
            <a:r>
              <a:rPr lang="en-US" sz="2400" b="1" spc="30" dirty="0">
                <a:effectLst/>
                <a:latin typeface="Times New Roman" panose="02020603050405020304" pitchFamily="18" charset="0"/>
              </a:rPr>
              <a:t> </a:t>
            </a:r>
            <a:r>
              <a:rPr lang="en-US" sz="2400" b="1" spc="-30" dirty="0">
                <a:effectLst/>
                <a:latin typeface="Times New Roman" panose="02020603050405020304" pitchFamily="18" charset="0"/>
              </a:rPr>
              <a:t>Facial Emotion-Based Music</a:t>
            </a:r>
            <a:r>
              <a:rPr lang="en-US" sz="2400" b="1" spc="-10" dirty="0">
                <a:effectLst/>
                <a:latin typeface="Times New Roman" panose="02020603050405020304" pitchFamily="18" charset="0"/>
              </a:rPr>
              <a:t> </a:t>
            </a:r>
            <a:r>
              <a:rPr lang="en-US" sz="2400" b="1" spc="-30" dirty="0">
                <a:effectLst/>
                <a:latin typeface="Times New Roman" panose="02020603050405020304" pitchFamily="18" charset="0"/>
              </a:rPr>
              <a:t>Therapy</a:t>
            </a:r>
            <a:br>
              <a:rPr lang="en-US" sz="1800" b="1" dirty="0">
                <a:effectLst/>
                <a:latin typeface="Times New Roman" panose="02020603050405020304" pitchFamily="18" charset="0"/>
              </a:rPr>
            </a:br>
            <a:endParaRPr lang="en-IN" dirty="0"/>
          </a:p>
        </p:txBody>
      </p:sp>
      <p:pic>
        <p:nvPicPr>
          <p:cNvPr id="8" name="Image 22">
            <a:extLst>
              <a:ext uri="{FF2B5EF4-FFF2-40B4-BE49-F238E27FC236}">
                <a16:creationId xmlns:a16="http://schemas.microsoft.com/office/drawing/2014/main" id="{D8DF4953-15CF-CF23-B0E4-507764B5D90C}"/>
              </a:ext>
            </a:extLst>
          </p:cNvPr>
          <p:cNvPicPr/>
          <p:nvPr/>
        </p:nvPicPr>
        <p:blipFill>
          <a:blip r:embed="rId2" cstate="print"/>
          <a:stretch>
            <a:fillRect/>
          </a:stretch>
        </p:blipFill>
        <p:spPr>
          <a:xfrm>
            <a:off x="2134518" y="1471403"/>
            <a:ext cx="7182736" cy="4084470"/>
          </a:xfrm>
          <a:prstGeom prst="rect">
            <a:avLst/>
          </a:prstGeom>
        </p:spPr>
      </p:pic>
      <p:sp>
        <p:nvSpPr>
          <p:cNvPr id="9" name="TextBox 8">
            <a:extLst>
              <a:ext uri="{FF2B5EF4-FFF2-40B4-BE49-F238E27FC236}">
                <a16:creationId xmlns:a16="http://schemas.microsoft.com/office/drawing/2014/main" id="{9EB2B50A-6ED2-94C4-7B40-7CBF05F0D2D6}"/>
              </a:ext>
            </a:extLst>
          </p:cNvPr>
          <p:cNvSpPr txBox="1"/>
          <p:nvPr/>
        </p:nvSpPr>
        <p:spPr>
          <a:xfrm>
            <a:off x="0" y="283338"/>
            <a:ext cx="3724977"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OUTPUT</a:t>
            </a:r>
          </a:p>
        </p:txBody>
      </p:sp>
      <p:pic>
        <p:nvPicPr>
          <p:cNvPr id="10" name="object 3">
            <a:extLst>
              <a:ext uri="{FF2B5EF4-FFF2-40B4-BE49-F238E27FC236}">
                <a16:creationId xmlns:a16="http://schemas.microsoft.com/office/drawing/2014/main" id="{50DF1DB6-6707-3A6C-61B2-9E85AADEF0CF}"/>
              </a:ext>
            </a:extLst>
          </p:cNvPr>
          <p:cNvPicPr/>
          <p:nvPr/>
        </p:nvPicPr>
        <p:blipFill>
          <a:blip r:embed="rId3" cstate="print"/>
          <a:stretch>
            <a:fillRect/>
          </a:stretch>
        </p:blipFill>
        <p:spPr>
          <a:xfrm>
            <a:off x="3547033" y="162116"/>
            <a:ext cx="4578426" cy="730292"/>
          </a:xfrm>
          <a:prstGeom prst="rect">
            <a:avLst/>
          </a:prstGeom>
        </p:spPr>
      </p:pic>
      <p:sp>
        <p:nvSpPr>
          <p:cNvPr id="11" name="TextBox 10">
            <a:extLst>
              <a:ext uri="{FF2B5EF4-FFF2-40B4-BE49-F238E27FC236}">
                <a16:creationId xmlns:a16="http://schemas.microsoft.com/office/drawing/2014/main" id="{B0511AD9-85D6-C9F2-0E7A-7395BE22206A}"/>
              </a:ext>
            </a:extLst>
          </p:cNvPr>
          <p:cNvSpPr txBox="1"/>
          <p:nvPr/>
        </p:nvSpPr>
        <p:spPr>
          <a:xfrm>
            <a:off x="-42912" y="5974497"/>
            <a:ext cx="12277824" cy="1015663"/>
          </a:xfrm>
          <a:prstGeom prst="rect">
            <a:avLst/>
          </a:prstGeom>
          <a:noFill/>
        </p:spPr>
        <p:txBody>
          <a:bodyPr wrap="square" rtlCol="0">
            <a:spAutoFit/>
          </a:bodyPr>
          <a:lstStyle/>
          <a:p>
            <a:r>
              <a:rPr lang="en-US" sz="2000" kern="100" dirty="0">
                <a:latin typeface="Times New Roman" panose="02020603050405020304" pitchFamily="18" charset="0"/>
                <a:ea typeface="宋体" panose="02010600030101010101" pitchFamily="2" charset="-122"/>
                <a:cs typeface="Times New Roman" panose="02020603050405020304" pitchFamily="18" charset="0"/>
              </a:rPr>
              <a:t>This Figure 1</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Facial</a:t>
            </a:r>
            <a:r>
              <a:rPr lang="en-US" sz="2000" kern="100" spc="-5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Emotion-Based Music Therapy</a:t>
            </a:r>
            <a:r>
              <a:rPr lang="en-US" sz="2000" kern="100" spc="-5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Module leverages computer vision</a:t>
            </a:r>
            <a:r>
              <a:rPr lang="en-US" sz="2000" kern="100" spc="-3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to detect a</a:t>
            </a:r>
            <a:r>
              <a:rPr lang="en-US" sz="2000" kern="100" spc="-3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user's facial expressions in real-time and plays music that aligns with their emotional state</a:t>
            </a:r>
          </a:p>
          <a:p>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1DA0F30-92DD-E791-9913-DEFC9FAD92E9}"/>
              </a:ext>
            </a:extLst>
          </p:cNvPr>
          <p:cNvSpPr txBox="1"/>
          <p:nvPr/>
        </p:nvSpPr>
        <p:spPr>
          <a:xfrm>
            <a:off x="2852414" y="5629460"/>
            <a:ext cx="5967663"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FIGURE 1 FACIAL EMOTION BASED MUSIC THERAPY</a:t>
            </a:r>
          </a:p>
        </p:txBody>
      </p:sp>
    </p:spTree>
    <p:extLst>
      <p:ext uri="{BB962C8B-B14F-4D97-AF65-F5344CB8AC3E}">
        <p14:creationId xmlns:p14="http://schemas.microsoft.com/office/powerpoint/2010/main" val="158460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3">
            <a:extLst>
              <a:ext uri="{FF2B5EF4-FFF2-40B4-BE49-F238E27FC236}">
                <a16:creationId xmlns:a16="http://schemas.microsoft.com/office/drawing/2014/main" id="{06382E34-CCE3-B533-1DAA-1BD35D9CC98A}"/>
              </a:ext>
            </a:extLst>
          </p:cNvPr>
          <p:cNvPicPr/>
          <p:nvPr/>
        </p:nvPicPr>
        <p:blipFill>
          <a:blip r:embed="rId2" cstate="print"/>
          <a:stretch>
            <a:fillRect/>
          </a:stretch>
        </p:blipFill>
        <p:spPr>
          <a:xfrm>
            <a:off x="2541746" y="1290576"/>
            <a:ext cx="4751683" cy="3542367"/>
          </a:xfrm>
          <a:prstGeom prst="rect">
            <a:avLst/>
          </a:prstGeom>
        </p:spPr>
      </p:pic>
      <p:sp>
        <p:nvSpPr>
          <p:cNvPr id="5" name="TextBox 4">
            <a:extLst>
              <a:ext uri="{FF2B5EF4-FFF2-40B4-BE49-F238E27FC236}">
                <a16:creationId xmlns:a16="http://schemas.microsoft.com/office/drawing/2014/main" id="{580D0AF8-EA63-B835-EFA7-F628EBAE768F}"/>
              </a:ext>
            </a:extLst>
          </p:cNvPr>
          <p:cNvSpPr txBox="1"/>
          <p:nvPr/>
        </p:nvSpPr>
        <p:spPr>
          <a:xfrm>
            <a:off x="0" y="875078"/>
            <a:ext cx="7798913" cy="830997"/>
          </a:xfrm>
          <a:prstGeom prst="rect">
            <a:avLst/>
          </a:prstGeom>
          <a:noFill/>
        </p:spPr>
        <p:txBody>
          <a:bodyPr wrap="square" rtlCol="0">
            <a:spAutoFit/>
          </a:bodyPr>
          <a:lstStyle/>
          <a:p>
            <a:r>
              <a:rPr lang="en-US" sz="2400" b="1" spc="-30" dirty="0">
                <a:effectLst/>
                <a:latin typeface="Times New Roman" panose="02020603050405020304" pitchFamily="18" charset="0"/>
              </a:rPr>
              <a:t> Module</a:t>
            </a:r>
            <a:r>
              <a:rPr lang="en-US" sz="2400" b="1" spc="-55" dirty="0">
                <a:effectLst/>
                <a:latin typeface="Times New Roman" panose="02020603050405020304" pitchFamily="18" charset="0"/>
              </a:rPr>
              <a:t> </a:t>
            </a:r>
            <a:r>
              <a:rPr lang="en-US" sz="2400" b="1" spc="-30" dirty="0">
                <a:effectLst/>
                <a:latin typeface="Times New Roman" panose="02020603050405020304" pitchFamily="18" charset="0"/>
              </a:rPr>
              <a:t>2:</a:t>
            </a:r>
            <a:r>
              <a:rPr lang="en-US" sz="2400" b="1" spc="5" dirty="0">
                <a:effectLst/>
                <a:latin typeface="Times New Roman" panose="02020603050405020304" pitchFamily="18" charset="0"/>
              </a:rPr>
              <a:t> </a:t>
            </a:r>
            <a:r>
              <a:rPr lang="en-US" sz="2400" b="1" spc="-30" dirty="0">
                <a:effectLst/>
                <a:latin typeface="Times New Roman" panose="02020603050405020304" pitchFamily="18" charset="0"/>
              </a:rPr>
              <a:t>Heart</a:t>
            </a:r>
            <a:r>
              <a:rPr lang="en-US" sz="2400" b="1" spc="-5" dirty="0">
                <a:effectLst/>
                <a:latin typeface="Times New Roman" panose="02020603050405020304" pitchFamily="18" charset="0"/>
              </a:rPr>
              <a:t> </a:t>
            </a:r>
            <a:r>
              <a:rPr lang="en-US" sz="2400" b="1" spc="-30" dirty="0">
                <a:effectLst/>
                <a:latin typeface="Times New Roman" panose="02020603050405020304" pitchFamily="18" charset="0"/>
              </a:rPr>
              <a:t>Rate-Based</a:t>
            </a:r>
            <a:r>
              <a:rPr lang="en-US" sz="2400" b="1" spc="-35" dirty="0">
                <a:effectLst/>
                <a:latin typeface="Times New Roman" panose="02020603050405020304" pitchFamily="18" charset="0"/>
              </a:rPr>
              <a:t> </a:t>
            </a:r>
            <a:r>
              <a:rPr lang="en-US" sz="2400" b="1" spc="-30" dirty="0">
                <a:effectLst/>
                <a:latin typeface="Times New Roman" panose="02020603050405020304" pitchFamily="18" charset="0"/>
              </a:rPr>
              <a:t>Music</a:t>
            </a:r>
            <a:r>
              <a:rPr lang="en-US" sz="2400" b="1" spc="-10" dirty="0">
                <a:effectLst/>
                <a:latin typeface="Times New Roman" panose="02020603050405020304" pitchFamily="18" charset="0"/>
              </a:rPr>
              <a:t> </a:t>
            </a:r>
            <a:r>
              <a:rPr lang="en-US" sz="2400" b="1" spc="-30" dirty="0">
                <a:effectLst/>
                <a:latin typeface="Times New Roman" panose="02020603050405020304" pitchFamily="18" charset="0"/>
              </a:rPr>
              <a:t>Adaptation</a:t>
            </a:r>
            <a:endParaRPr lang="en-US" sz="2400" b="1" dirty="0">
              <a:effectLst/>
              <a:latin typeface="Times New Roman" panose="02020603050405020304" pitchFamily="18" charset="0"/>
            </a:endParaRPr>
          </a:p>
          <a:p>
            <a:endParaRPr lang="en-IN" sz="2400" dirty="0"/>
          </a:p>
        </p:txBody>
      </p:sp>
      <p:pic>
        <p:nvPicPr>
          <p:cNvPr id="6" name="object 3">
            <a:extLst>
              <a:ext uri="{FF2B5EF4-FFF2-40B4-BE49-F238E27FC236}">
                <a16:creationId xmlns:a16="http://schemas.microsoft.com/office/drawing/2014/main" id="{0B262E45-790C-C0E5-392D-5A585B38BB61}"/>
              </a:ext>
            </a:extLst>
          </p:cNvPr>
          <p:cNvPicPr/>
          <p:nvPr/>
        </p:nvPicPr>
        <p:blipFill>
          <a:blip r:embed="rId3" cstate="print"/>
          <a:stretch>
            <a:fillRect/>
          </a:stretch>
        </p:blipFill>
        <p:spPr>
          <a:xfrm>
            <a:off x="3130345" y="139090"/>
            <a:ext cx="4578426" cy="730292"/>
          </a:xfrm>
          <a:prstGeom prst="rect">
            <a:avLst/>
          </a:prstGeom>
        </p:spPr>
      </p:pic>
      <p:sp>
        <p:nvSpPr>
          <p:cNvPr id="8" name="Rectangle 1">
            <a:extLst>
              <a:ext uri="{FF2B5EF4-FFF2-40B4-BE49-F238E27FC236}">
                <a16:creationId xmlns:a16="http://schemas.microsoft.com/office/drawing/2014/main" id="{EC320F75-CC70-C921-422D-EFCE76CD9527}"/>
              </a:ext>
            </a:extLst>
          </p:cNvPr>
          <p:cNvSpPr>
            <a:spLocks noChangeArrowheads="1"/>
          </p:cNvSpPr>
          <p:nvPr/>
        </p:nvSpPr>
        <p:spPr bwMode="auto">
          <a:xfrm>
            <a:off x="0" y="5248441"/>
            <a:ext cx="119682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Figure 2 module uses a MAX30102 sensor and Arduino Nano to monitor heart rate in real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maps heart rate states to music: calm for stress, relaxing for elevated HR, energetic for low HR.A 0.96" OLED displays live readings, aiding accessibility for caregivers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therapists.Fully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it enables inclusive and personalized music therapy for users with disabilities.</a:t>
            </a:r>
          </a:p>
        </p:txBody>
      </p:sp>
      <p:sp>
        <p:nvSpPr>
          <p:cNvPr id="9" name="TextBox 8">
            <a:extLst>
              <a:ext uri="{FF2B5EF4-FFF2-40B4-BE49-F238E27FC236}">
                <a16:creationId xmlns:a16="http://schemas.microsoft.com/office/drawing/2014/main" id="{AC77276B-8B5E-8EBF-4BAF-1D47782C7FA4}"/>
              </a:ext>
            </a:extLst>
          </p:cNvPr>
          <p:cNvSpPr txBox="1"/>
          <p:nvPr/>
        </p:nvSpPr>
        <p:spPr>
          <a:xfrm>
            <a:off x="2144486" y="4881957"/>
            <a:ext cx="7228114"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FIGURE 2 HEART RATE BASED MUSIC ADAPTATION</a:t>
            </a:r>
          </a:p>
        </p:txBody>
      </p:sp>
    </p:spTree>
    <p:extLst>
      <p:ext uri="{BB962C8B-B14F-4D97-AF65-F5344CB8AC3E}">
        <p14:creationId xmlns:p14="http://schemas.microsoft.com/office/powerpoint/2010/main" val="1129169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91A0-9A21-F4B9-C027-19CCED34E6E0}"/>
              </a:ext>
            </a:extLst>
          </p:cNvPr>
          <p:cNvSpPr>
            <a:spLocks noGrp="1"/>
          </p:cNvSpPr>
          <p:nvPr>
            <p:ph type="title"/>
          </p:nvPr>
        </p:nvSpPr>
        <p:spPr>
          <a:xfrm>
            <a:off x="0" y="860900"/>
            <a:ext cx="10515600" cy="1325563"/>
          </a:xfrm>
        </p:spPr>
        <p:txBody>
          <a:bodyPr/>
          <a:lstStyle/>
          <a:p>
            <a:r>
              <a:rPr lang="en-IN" sz="2400" b="1" spc="-70" dirty="0">
                <a:effectLst/>
                <a:latin typeface="Times New Roman" panose="02020603050405020304" pitchFamily="18" charset="0"/>
              </a:rPr>
              <a:t> </a:t>
            </a:r>
            <a:r>
              <a:rPr lang="en-IN" sz="2400" b="1" dirty="0">
                <a:effectLst/>
                <a:latin typeface="Times New Roman" panose="02020603050405020304" pitchFamily="18" charset="0"/>
              </a:rPr>
              <a:t>Module</a:t>
            </a:r>
            <a:r>
              <a:rPr lang="en-IN" sz="2400" b="1" spc="-25" dirty="0">
                <a:effectLst/>
                <a:latin typeface="Times New Roman" panose="02020603050405020304" pitchFamily="18" charset="0"/>
              </a:rPr>
              <a:t> </a:t>
            </a:r>
            <a:r>
              <a:rPr lang="en-IN" sz="2400" b="1" dirty="0">
                <a:effectLst/>
                <a:latin typeface="Times New Roman" panose="02020603050405020304" pitchFamily="18" charset="0"/>
              </a:rPr>
              <a:t>4:</a:t>
            </a:r>
            <a:r>
              <a:rPr lang="en-IN" sz="2400" b="1" spc="5" dirty="0">
                <a:effectLst/>
                <a:latin typeface="Times New Roman" panose="02020603050405020304" pitchFamily="18" charset="0"/>
              </a:rPr>
              <a:t> </a:t>
            </a:r>
            <a:r>
              <a:rPr lang="en-IN" sz="2400" b="1" dirty="0">
                <a:effectLst/>
                <a:latin typeface="Times New Roman" panose="02020603050405020304" pitchFamily="18" charset="0"/>
              </a:rPr>
              <a:t>Web-Based</a:t>
            </a:r>
            <a:r>
              <a:rPr lang="en-IN" sz="2400" b="1" spc="-20" dirty="0">
                <a:effectLst/>
                <a:latin typeface="Times New Roman" panose="02020603050405020304" pitchFamily="18" charset="0"/>
              </a:rPr>
              <a:t> </a:t>
            </a:r>
            <a:r>
              <a:rPr lang="en-IN" sz="2400" b="1" spc="-10" dirty="0">
                <a:effectLst/>
                <a:latin typeface="Times New Roman" panose="02020603050405020304" pitchFamily="18" charset="0"/>
              </a:rPr>
              <a:t>Dashboard</a:t>
            </a:r>
            <a:br>
              <a:rPr lang="en-IN" sz="1800" b="1" dirty="0">
                <a:effectLst/>
                <a:latin typeface="Times New Roman" panose="02020603050405020304" pitchFamily="18" charset="0"/>
              </a:rPr>
            </a:br>
            <a:endParaRPr lang="en-IN" dirty="0"/>
          </a:p>
        </p:txBody>
      </p:sp>
      <p:pic>
        <p:nvPicPr>
          <p:cNvPr id="3" name="Image 24">
            <a:extLst>
              <a:ext uri="{FF2B5EF4-FFF2-40B4-BE49-F238E27FC236}">
                <a16:creationId xmlns:a16="http://schemas.microsoft.com/office/drawing/2014/main" id="{6ABBB410-4607-0DD6-75E6-A892DEA7990E}"/>
              </a:ext>
            </a:extLst>
          </p:cNvPr>
          <p:cNvPicPr/>
          <p:nvPr/>
        </p:nvPicPr>
        <p:blipFill>
          <a:blip r:embed="rId2" cstate="print"/>
          <a:stretch>
            <a:fillRect/>
          </a:stretch>
        </p:blipFill>
        <p:spPr>
          <a:xfrm>
            <a:off x="2861128" y="1523681"/>
            <a:ext cx="6273800" cy="3260090"/>
          </a:xfrm>
          <a:prstGeom prst="rect">
            <a:avLst/>
          </a:prstGeom>
        </p:spPr>
      </p:pic>
      <p:pic>
        <p:nvPicPr>
          <p:cNvPr id="4" name="object 3">
            <a:extLst>
              <a:ext uri="{FF2B5EF4-FFF2-40B4-BE49-F238E27FC236}">
                <a16:creationId xmlns:a16="http://schemas.microsoft.com/office/drawing/2014/main" id="{CB3EDAED-474C-D59E-FAAA-40459C549F1A}"/>
              </a:ext>
            </a:extLst>
          </p:cNvPr>
          <p:cNvPicPr/>
          <p:nvPr/>
        </p:nvPicPr>
        <p:blipFill>
          <a:blip r:embed="rId3" cstate="print"/>
          <a:stretch>
            <a:fillRect/>
          </a:stretch>
        </p:blipFill>
        <p:spPr>
          <a:xfrm>
            <a:off x="3590576" y="130608"/>
            <a:ext cx="4578426" cy="730292"/>
          </a:xfrm>
          <a:prstGeom prst="rect">
            <a:avLst/>
          </a:prstGeom>
        </p:spPr>
      </p:pic>
      <p:sp>
        <p:nvSpPr>
          <p:cNvPr id="8" name="Rectangle 2">
            <a:extLst>
              <a:ext uri="{FF2B5EF4-FFF2-40B4-BE49-F238E27FC236}">
                <a16:creationId xmlns:a16="http://schemas.microsoft.com/office/drawing/2014/main" id="{6E35AF70-B744-42A4-53C6-CCD75B9A206A}"/>
              </a:ext>
            </a:extLst>
          </p:cNvPr>
          <p:cNvSpPr>
            <a:spLocks noChangeArrowheads="1"/>
          </p:cNvSpPr>
          <p:nvPr/>
        </p:nvSpPr>
        <p:spPr bwMode="auto">
          <a:xfrm>
            <a:off x="174171" y="5335381"/>
            <a:ext cx="1201783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Figure 3 of </a:t>
            </a: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web-based dashboard, built with React and Tailwind CSS, displays real-time heart rate, emotions, and system actions . It features emotion detection, HR graphs, music playback, and user preferences. YouTube API integration provides a rich, personalized music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library.Session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is logged in Excel format for caregiver review and long-term analysis.</a:t>
            </a:r>
          </a:p>
        </p:txBody>
      </p:sp>
      <p:sp>
        <p:nvSpPr>
          <p:cNvPr id="9" name="TextBox 8">
            <a:extLst>
              <a:ext uri="{FF2B5EF4-FFF2-40B4-BE49-F238E27FC236}">
                <a16:creationId xmlns:a16="http://schemas.microsoft.com/office/drawing/2014/main" id="{EB58D312-E493-48E6-5DF2-7EE7A850F783}"/>
              </a:ext>
            </a:extLst>
          </p:cNvPr>
          <p:cNvSpPr txBox="1"/>
          <p:nvPr/>
        </p:nvSpPr>
        <p:spPr>
          <a:xfrm>
            <a:off x="3590576" y="4783771"/>
            <a:ext cx="7946572" cy="369332"/>
          </a:xfrm>
          <a:prstGeom prst="rect">
            <a:avLst/>
          </a:prstGeom>
          <a:noFill/>
        </p:spPr>
        <p:txBody>
          <a:bodyPr wrap="square" rtlCol="0">
            <a:spAutoFit/>
          </a:bodyPr>
          <a:lstStyle/>
          <a:p>
            <a:r>
              <a:rPr lang="en-IN" b="1" i="1" dirty="0">
                <a:latin typeface="Times New Roman" panose="02020603050405020304" pitchFamily="18" charset="0"/>
                <a:cs typeface="Times New Roman" panose="02020603050405020304" pitchFamily="18" charset="0"/>
              </a:rPr>
              <a:t>FIGURE 3 WEB BASED DASHBOARD</a:t>
            </a:r>
          </a:p>
        </p:txBody>
      </p:sp>
    </p:spTree>
    <p:extLst>
      <p:ext uri="{BB962C8B-B14F-4D97-AF65-F5344CB8AC3E}">
        <p14:creationId xmlns:p14="http://schemas.microsoft.com/office/powerpoint/2010/main" val="264493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A002-9F6A-5AC8-49E0-EA1451334ECD}"/>
              </a:ext>
            </a:extLst>
          </p:cNvPr>
          <p:cNvSpPr>
            <a:spLocks noGrp="1"/>
          </p:cNvSpPr>
          <p:nvPr>
            <p:ph type="title"/>
          </p:nvPr>
        </p:nvSpPr>
        <p:spPr>
          <a:xfrm>
            <a:off x="-99681" y="561734"/>
            <a:ext cx="3690257" cy="1325563"/>
          </a:xfrm>
        </p:spPr>
        <p:txBody>
          <a:bodyPr/>
          <a:lstStyle/>
          <a:p>
            <a:r>
              <a:rPr lang="en-IN" sz="2400" b="1" dirty="0">
                <a:effectLst/>
                <a:latin typeface="Times New Roman" panose="02020603050405020304" pitchFamily="18" charset="0"/>
              </a:rPr>
              <a:t>Dashboard</a:t>
            </a:r>
            <a:r>
              <a:rPr lang="en-IN" sz="2400" b="1" spc="-20" dirty="0">
                <a:effectLst/>
                <a:latin typeface="Times New Roman" panose="02020603050405020304" pitchFamily="18" charset="0"/>
              </a:rPr>
              <a:t> </a:t>
            </a:r>
            <a:r>
              <a:rPr lang="en-IN" sz="2400" b="1" spc="-10" dirty="0">
                <a:effectLst/>
                <a:latin typeface="Times New Roman" panose="02020603050405020304" pitchFamily="18" charset="0"/>
              </a:rPr>
              <a:t>Monitoring</a:t>
            </a:r>
            <a:br>
              <a:rPr lang="en-IN" sz="1800" dirty="0">
                <a:effectLst/>
                <a:latin typeface="Times New Roman" panose="02020603050405020304" pitchFamily="18" charset="0"/>
              </a:rPr>
            </a:br>
            <a:endParaRPr lang="en-IN" dirty="0"/>
          </a:p>
        </p:txBody>
      </p:sp>
      <p:pic>
        <p:nvPicPr>
          <p:cNvPr id="3" name="Image 26">
            <a:extLst>
              <a:ext uri="{FF2B5EF4-FFF2-40B4-BE49-F238E27FC236}">
                <a16:creationId xmlns:a16="http://schemas.microsoft.com/office/drawing/2014/main" id="{DE176AD3-B6BA-84D8-EE8B-12CD5FA2C3ED}"/>
              </a:ext>
            </a:extLst>
          </p:cNvPr>
          <p:cNvPicPr/>
          <p:nvPr/>
        </p:nvPicPr>
        <p:blipFill>
          <a:blip r:embed="rId2" cstate="print"/>
          <a:stretch>
            <a:fillRect/>
          </a:stretch>
        </p:blipFill>
        <p:spPr>
          <a:xfrm>
            <a:off x="2172198" y="1110999"/>
            <a:ext cx="7004459" cy="3752169"/>
          </a:xfrm>
          <a:prstGeom prst="rect">
            <a:avLst/>
          </a:prstGeom>
        </p:spPr>
      </p:pic>
      <p:pic>
        <p:nvPicPr>
          <p:cNvPr id="4" name="object 3">
            <a:extLst>
              <a:ext uri="{FF2B5EF4-FFF2-40B4-BE49-F238E27FC236}">
                <a16:creationId xmlns:a16="http://schemas.microsoft.com/office/drawing/2014/main" id="{42E4AE9D-4F5A-827B-A722-9627C4E6DC3F}"/>
              </a:ext>
            </a:extLst>
          </p:cNvPr>
          <p:cNvPicPr/>
          <p:nvPr/>
        </p:nvPicPr>
        <p:blipFill>
          <a:blip r:embed="rId3" cstate="print"/>
          <a:stretch>
            <a:fillRect/>
          </a:stretch>
        </p:blipFill>
        <p:spPr>
          <a:xfrm>
            <a:off x="3590576" y="130608"/>
            <a:ext cx="4578426" cy="730292"/>
          </a:xfrm>
          <a:prstGeom prst="rect">
            <a:avLst/>
          </a:prstGeom>
        </p:spPr>
      </p:pic>
      <p:sp>
        <p:nvSpPr>
          <p:cNvPr id="5" name="TextBox 4">
            <a:extLst>
              <a:ext uri="{FF2B5EF4-FFF2-40B4-BE49-F238E27FC236}">
                <a16:creationId xmlns:a16="http://schemas.microsoft.com/office/drawing/2014/main" id="{3C6F702F-83EA-51A6-C98F-EA6249AB6998}"/>
              </a:ext>
            </a:extLst>
          </p:cNvPr>
          <p:cNvSpPr txBox="1"/>
          <p:nvPr/>
        </p:nvSpPr>
        <p:spPr>
          <a:xfrm>
            <a:off x="326571" y="5226784"/>
            <a:ext cx="11974286"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Figure 4 shows the  </a:t>
            </a:r>
            <a:r>
              <a:rPr lang="en-US" sz="2000" b="1" dirty="0">
                <a:latin typeface="Times New Roman" panose="02020603050405020304" pitchFamily="18" charset="0"/>
                <a:cs typeface="Times New Roman" panose="02020603050405020304" pitchFamily="18" charset="0"/>
              </a:rPr>
              <a:t>Pulse Oximeter Monitor Interface</a:t>
            </a:r>
            <a:r>
              <a:rPr lang="en-US" sz="2000" dirty="0">
                <a:latin typeface="Times New Roman" panose="02020603050405020304" pitchFamily="18" charset="0"/>
                <a:cs typeface="Times New Roman" panose="02020603050405020304" pitchFamily="18" charset="0"/>
              </a:rPr>
              <a:t> from the heart-rate-based module of the adaptive music therapy system. It displays real-time </a:t>
            </a:r>
            <a:r>
              <a:rPr lang="en-US" sz="2000" b="1" dirty="0">
                <a:latin typeface="Times New Roman" panose="02020603050405020304" pitchFamily="18" charset="0"/>
                <a:cs typeface="Times New Roman" panose="02020603050405020304" pitchFamily="18" charset="0"/>
              </a:rPr>
              <a:t>heart rate (BPM)</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SpO₂ levels</a:t>
            </a:r>
            <a:r>
              <a:rPr lang="en-US" sz="2000" dirty="0">
                <a:latin typeface="Times New Roman" panose="02020603050405020304" pitchFamily="18" charset="0"/>
                <a:cs typeface="Times New Roman" panose="02020603050405020304" pitchFamily="18" charset="0"/>
              </a:rPr>
              <a:t> captured by the </a:t>
            </a:r>
            <a:r>
              <a:rPr lang="en-US" sz="2000" b="1" dirty="0">
                <a:latin typeface="Times New Roman" panose="02020603050405020304" pitchFamily="18" charset="0"/>
                <a:cs typeface="Times New Roman" panose="02020603050405020304" pitchFamily="18" charset="0"/>
              </a:rPr>
              <a:t>MAX30102 sensor</a:t>
            </a:r>
            <a:r>
              <a:rPr lang="en-US" sz="2000" dirty="0">
                <a:latin typeface="Times New Roman" panose="02020603050405020304" pitchFamily="18" charset="0"/>
                <a:cs typeface="Times New Roman" panose="02020603050405020304" pitchFamily="18" charset="0"/>
              </a:rPr>
              <a:t> and processed by the </a:t>
            </a:r>
            <a:r>
              <a:rPr lang="en-US" sz="2000" b="1" dirty="0">
                <a:latin typeface="Times New Roman" panose="02020603050405020304" pitchFamily="18" charset="0"/>
                <a:cs typeface="Times New Roman" panose="02020603050405020304" pitchFamily="18" charset="0"/>
              </a:rPr>
              <a:t>Arduino Nano V3.0</a:t>
            </a:r>
            <a:r>
              <a:rPr lang="en-US" sz="2000" dirty="0">
                <a:latin typeface="Times New Roman" panose="02020603050405020304" pitchFamily="18" charset="0"/>
                <a:cs typeface="Times New Roman" panose="02020603050405020304" pitchFamily="18" charset="0"/>
              </a:rPr>
              <a:t>. This user-friendly display, powered by a </a:t>
            </a:r>
            <a:r>
              <a:rPr lang="en-US" sz="2000" b="1" dirty="0">
                <a:latin typeface="Times New Roman" panose="02020603050405020304" pitchFamily="18" charset="0"/>
                <a:cs typeface="Times New Roman" panose="02020603050405020304" pitchFamily="18" charset="0"/>
              </a:rPr>
              <a:t>0.96” OLED screen</a:t>
            </a:r>
            <a:r>
              <a:rPr lang="en-US" sz="2000" dirty="0">
                <a:latin typeface="Times New Roman" panose="02020603050405020304" pitchFamily="18" charset="0"/>
                <a:cs typeface="Times New Roman" panose="02020603050405020304" pitchFamily="18" charset="0"/>
              </a:rPr>
              <a:t>, enables accessible biofeedback for individuals with disabilities, forming a key part of the system’s personalized music therapy response.</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A5381CA-D2A2-EB1E-A75D-F92B09C5943D}"/>
              </a:ext>
            </a:extLst>
          </p:cNvPr>
          <p:cNvSpPr txBox="1"/>
          <p:nvPr/>
        </p:nvSpPr>
        <p:spPr>
          <a:xfrm>
            <a:off x="3015343" y="4738658"/>
            <a:ext cx="7004459" cy="400110"/>
          </a:xfrm>
          <a:prstGeom prst="rect">
            <a:avLst/>
          </a:prstGeom>
          <a:noFill/>
        </p:spPr>
        <p:txBody>
          <a:bodyPr wrap="square" rtlCol="0">
            <a:spAutoFit/>
          </a:bodyPr>
          <a:lstStyle/>
          <a:p>
            <a:r>
              <a:rPr lang="en-IN" sz="2000" b="1" i="1" dirty="0">
                <a:latin typeface="Times New Roman" panose="02020603050405020304" pitchFamily="18" charset="0"/>
                <a:cs typeface="Times New Roman" panose="02020603050405020304" pitchFamily="18" charset="0"/>
              </a:rPr>
              <a:t>FIGURE 4 DASHBOARD MONITORING</a:t>
            </a:r>
          </a:p>
        </p:txBody>
      </p:sp>
    </p:spTree>
    <p:extLst>
      <p:ext uri="{BB962C8B-B14F-4D97-AF65-F5344CB8AC3E}">
        <p14:creationId xmlns:p14="http://schemas.microsoft.com/office/powerpoint/2010/main" val="51175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561" y="894560"/>
            <a:ext cx="5804052" cy="690574"/>
          </a:xfrm>
          <a:prstGeom prst="rect">
            <a:avLst/>
          </a:prstGeom>
        </p:spPr>
        <p:txBody>
          <a:bodyPr vert="horz" wrap="square" lIns="0" tIns="13335" rIns="0" bIns="0" rtlCol="0" anchor="ctr">
            <a:spAutoFit/>
          </a:bodyPr>
          <a:lstStyle/>
          <a:p>
            <a:pPr marL="127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Research</a:t>
            </a:r>
            <a:r>
              <a:rPr spc="-1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Outcome</a:t>
            </a:r>
          </a:p>
        </p:txBody>
      </p:sp>
      <p:pic>
        <p:nvPicPr>
          <p:cNvPr id="3" name="object 3"/>
          <p:cNvPicPr/>
          <p:nvPr/>
        </p:nvPicPr>
        <p:blipFill>
          <a:blip r:embed="rId2" cstate="print"/>
          <a:stretch>
            <a:fillRect/>
          </a:stretch>
        </p:blipFill>
        <p:spPr>
          <a:xfrm>
            <a:off x="3581400" y="185045"/>
            <a:ext cx="4578426" cy="730292"/>
          </a:xfrm>
          <a:prstGeom prst="rect">
            <a:avLst/>
          </a:prstGeom>
        </p:spPr>
      </p:pic>
      <p:sp>
        <p:nvSpPr>
          <p:cNvPr id="5" name="object 5"/>
          <p:cNvSpPr txBox="1"/>
          <p:nvPr/>
        </p:nvSpPr>
        <p:spPr>
          <a:xfrm>
            <a:off x="66561" y="1624852"/>
            <a:ext cx="11409909" cy="4925835"/>
          </a:xfrm>
          <a:prstGeom prst="rect">
            <a:avLst/>
          </a:prstGeom>
        </p:spPr>
        <p:txBody>
          <a:bodyPr vert="horz" wrap="square" lIns="0" tIns="73025" rIns="0" bIns="0" rtlCol="0">
            <a:spAutoFit/>
          </a:bodyPr>
          <a:lstStyle/>
          <a:p>
            <a:pPr marL="354965" indent="-342265" algn="just">
              <a:spcBef>
                <a:spcPts val="575"/>
              </a:spcBef>
              <a:buFont typeface="Wingdings"/>
              <a:buChar char=""/>
              <a:tabLst>
                <a:tab pos="354965" algn="l"/>
              </a:tabLst>
            </a:pPr>
            <a:r>
              <a:rPr sz="2400" b="1" dirty="0">
                <a:latin typeface="Times New Roman"/>
                <a:cs typeface="Times New Roman"/>
              </a:rPr>
              <a:t>Improved</a:t>
            </a:r>
            <a:r>
              <a:rPr sz="2400" b="1" spc="-40" dirty="0">
                <a:latin typeface="Times New Roman"/>
                <a:cs typeface="Times New Roman"/>
              </a:rPr>
              <a:t> </a:t>
            </a:r>
            <a:r>
              <a:rPr sz="2400" b="1" dirty="0">
                <a:latin typeface="Times New Roman"/>
                <a:cs typeface="Times New Roman"/>
              </a:rPr>
              <a:t>Emotion</a:t>
            </a:r>
            <a:r>
              <a:rPr sz="2400" b="1" spc="-30" dirty="0">
                <a:latin typeface="Times New Roman"/>
                <a:cs typeface="Times New Roman"/>
              </a:rPr>
              <a:t> </a:t>
            </a:r>
            <a:r>
              <a:rPr sz="2400" b="1" dirty="0">
                <a:latin typeface="Times New Roman"/>
                <a:cs typeface="Times New Roman"/>
              </a:rPr>
              <a:t>Detection</a:t>
            </a:r>
            <a:r>
              <a:rPr sz="2400" b="1" spc="-145" dirty="0">
                <a:latin typeface="Times New Roman"/>
                <a:cs typeface="Times New Roman"/>
              </a:rPr>
              <a:t> </a:t>
            </a:r>
            <a:r>
              <a:rPr sz="2400" b="1" spc="-10" dirty="0">
                <a:latin typeface="Times New Roman"/>
                <a:cs typeface="Times New Roman"/>
              </a:rPr>
              <a:t>Accuracy</a:t>
            </a:r>
            <a:r>
              <a:rPr sz="2400" spc="-10" dirty="0">
                <a:latin typeface="Times New Roman"/>
                <a:cs typeface="Times New Roman"/>
              </a:rPr>
              <a:t>:</a:t>
            </a:r>
            <a:endParaRPr sz="2400" dirty="0">
              <a:latin typeface="Times New Roman"/>
              <a:cs typeface="Times New Roman"/>
            </a:endParaRPr>
          </a:p>
          <a:p>
            <a:pPr marL="12700" marR="6350" indent="1203960" algn="just">
              <a:spcBef>
                <a:spcPts val="480"/>
              </a:spcBef>
            </a:pPr>
            <a:r>
              <a:rPr sz="2400" dirty="0">
                <a:latin typeface="Times New Roman"/>
                <a:cs typeface="Times New Roman"/>
              </a:rPr>
              <a:t>The  integration</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multiple</a:t>
            </a:r>
            <a:r>
              <a:rPr sz="2400" spc="490" dirty="0">
                <a:latin typeface="Times New Roman"/>
                <a:cs typeface="Times New Roman"/>
              </a:rPr>
              <a:t> </a:t>
            </a:r>
            <a:r>
              <a:rPr sz="2400" dirty="0">
                <a:latin typeface="Times New Roman"/>
                <a:cs typeface="Times New Roman"/>
              </a:rPr>
              <a:t>data  </a:t>
            </a:r>
            <a:r>
              <a:rPr sz="2400" spc="-10" dirty="0">
                <a:latin typeface="Times New Roman"/>
                <a:cs typeface="Times New Roman"/>
              </a:rPr>
              <a:t>sources—</a:t>
            </a:r>
            <a:r>
              <a:rPr sz="2400" dirty="0">
                <a:latin typeface="Times New Roman"/>
                <a:cs typeface="Times New Roman"/>
              </a:rPr>
              <a:t>physiological</a:t>
            </a:r>
            <a:r>
              <a:rPr sz="2400" spc="5" dirty="0">
                <a:latin typeface="Times New Roman"/>
                <a:cs typeface="Times New Roman"/>
              </a:rPr>
              <a:t>  </a:t>
            </a:r>
            <a:r>
              <a:rPr sz="2400" spc="-10" dirty="0">
                <a:latin typeface="Times New Roman"/>
                <a:cs typeface="Times New Roman"/>
              </a:rPr>
              <a:t>signals </a:t>
            </a:r>
            <a:r>
              <a:rPr sz="2400" dirty="0">
                <a:latin typeface="Times New Roman"/>
                <a:cs typeface="Times New Roman"/>
              </a:rPr>
              <a:t>(heart</a:t>
            </a:r>
            <a:r>
              <a:rPr sz="2400" spc="245" dirty="0">
                <a:latin typeface="Times New Roman"/>
                <a:cs typeface="Times New Roman"/>
              </a:rPr>
              <a:t> </a:t>
            </a:r>
            <a:r>
              <a:rPr sz="2400" dirty="0">
                <a:latin typeface="Times New Roman"/>
                <a:cs typeface="Times New Roman"/>
              </a:rPr>
              <a:t>rate,</a:t>
            </a:r>
            <a:r>
              <a:rPr sz="2400" spc="245" dirty="0">
                <a:latin typeface="Times New Roman"/>
                <a:cs typeface="Times New Roman"/>
              </a:rPr>
              <a:t> </a:t>
            </a:r>
            <a:r>
              <a:rPr sz="2400" dirty="0">
                <a:latin typeface="Times New Roman"/>
                <a:cs typeface="Times New Roman"/>
              </a:rPr>
              <a:t>skin</a:t>
            </a:r>
            <a:r>
              <a:rPr sz="2400" spc="265" dirty="0">
                <a:latin typeface="Times New Roman"/>
                <a:cs typeface="Times New Roman"/>
              </a:rPr>
              <a:t> </a:t>
            </a:r>
            <a:r>
              <a:rPr sz="2400" dirty="0">
                <a:latin typeface="Times New Roman"/>
                <a:cs typeface="Times New Roman"/>
              </a:rPr>
              <a:t>conductance),</a:t>
            </a:r>
            <a:r>
              <a:rPr sz="2400" spc="265" dirty="0">
                <a:latin typeface="Times New Roman"/>
                <a:cs typeface="Times New Roman"/>
              </a:rPr>
              <a:t> </a:t>
            </a:r>
            <a:r>
              <a:rPr sz="2400" dirty="0">
                <a:latin typeface="Times New Roman"/>
                <a:cs typeface="Times New Roman"/>
              </a:rPr>
              <a:t>facial</a:t>
            </a:r>
            <a:r>
              <a:rPr sz="2400" spc="250" dirty="0">
                <a:latin typeface="Times New Roman"/>
                <a:cs typeface="Times New Roman"/>
              </a:rPr>
              <a:t> </a:t>
            </a:r>
            <a:r>
              <a:rPr sz="2400" dirty="0">
                <a:latin typeface="Times New Roman"/>
                <a:cs typeface="Times New Roman"/>
              </a:rPr>
              <a:t>expressions,</a:t>
            </a:r>
            <a:r>
              <a:rPr sz="2400" spc="250" dirty="0">
                <a:latin typeface="Times New Roman"/>
                <a:cs typeface="Times New Roman"/>
              </a:rPr>
              <a:t> </a:t>
            </a:r>
            <a:r>
              <a:rPr sz="2400" dirty="0">
                <a:latin typeface="Times New Roman"/>
                <a:cs typeface="Times New Roman"/>
              </a:rPr>
              <a:t>and</a:t>
            </a:r>
            <a:r>
              <a:rPr sz="2400" spc="254" dirty="0">
                <a:latin typeface="Times New Roman"/>
                <a:cs typeface="Times New Roman"/>
              </a:rPr>
              <a:t> </a:t>
            </a:r>
            <a:r>
              <a:rPr sz="2400" dirty="0">
                <a:latin typeface="Times New Roman"/>
                <a:cs typeface="Times New Roman"/>
              </a:rPr>
              <a:t>voice</a:t>
            </a:r>
            <a:r>
              <a:rPr sz="2400" spc="254" dirty="0">
                <a:latin typeface="Times New Roman"/>
                <a:cs typeface="Times New Roman"/>
              </a:rPr>
              <a:t> </a:t>
            </a:r>
            <a:r>
              <a:rPr sz="2400" spc="-10" dirty="0">
                <a:latin typeface="Times New Roman"/>
                <a:cs typeface="Times New Roman"/>
              </a:rPr>
              <a:t>tone—improved </a:t>
            </a:r>
            <a:r>
              <a:rPr sz="2400" dirty="0">
                <a:latin typeface="Times New Roman"/>
                <a:cs typeface="Times New Roman"/>
              </a:rPr>
              <a:t>emotion</a:t>
            </a:r>
            <a:r>
              <a:rPr sz="2400" spc="-30" dirty="0">
                <a:latin typeface="Times New Roman"/>
                <a:cs typeface="Times New Roman"/>
              </a:rPr>
              <a:t> </a:t>
            </a:r>
            <a:r>
              <a:rPr sz="2400" dirty="0">
                <a:latin typeface="Times New Roman"/>
                <a:cs typeface="Times New Roman"/>
              </a:rPr>
              <a:t>detection</a:t>
            </a:r>
            <a:r>
              <a:rPr sz="2400" spc="-30" dirty="0">
                <a:latin typeface="Times New Roman"/>
                <a:cs typeface="Times New Roman"/>
              </a:rPr>
              <a:t> </a:t>
            </a:r>
            <a:r>
              <a:rPr sz="2400" spc="-10" dirty="0">
                <a:latin typeface="Times New Roman"/>
                <a:cs typeface="Times New Roman"/>
              </a:rPr>
              <a:t>accuracy.</a:t>
            </a:r>
            <a:endParaRPr sz="2400" dirty="0">
              <a:latin typeface="Times New Roman"/>
              <a:cs typeface="Times New Roman"/>
            </a:endParaRPr>
          </a:p>
          <a:p>
            <a:pPr marL="354965" indent="-342265" algn="just">
              <a:spcBef>
                <a:spcPts val="484"/>
              </a:spcBef>
              <a:buFont typeface="Wingdings"/>
              <a:buChar char=""/>
              <a:tabLst>
                <a:tab pos="354965" algn="l"/>
              </a:tabLst>
            </a:pPr>
            <a:r>
              <a:rPr sz="2400" b="1" dirty="0">
                <a:latin typeface="Times New Roman"/>
                <a:cs typeface="Times New Roman"/>
              </a:rPr>
              <a:t>Effective</a:t>
            </a:r>
            <a:r>
              <a:rPr sz="2400" b="1" spc="-40" dirty="0">
                <a:latin typeface="Times New Roman"/>
                <a:cs typeface="Times New Roman"/>
              </a:rPr>
              <a:t> </a:t>
            </a:r>
            <a:r>
              <a:rPr sz="2400" b="1" dirty="0">
                <a:latin typeface="Times New Roman"/>
                <a:cs typeface="Times New Roman"/>
              </a:rPr>
              <a:t>Personalized</a:t>
            </a:r>
            <a:r>
              <a:rPr sz="2400" b="1" spc="-5" dirty="0">
                <a:latin typeface="Times New Roman"/>
                <a:cs typeface="Times New Roman"/>
              </a:rPr>
              <a:t> </a:t>
            </a:r>
            <a:r>
              <a:rPr sz="2400" b="1" dirty="0">
                <a:latin typeface="Times New Roman"/>
                <a:cs typeface="Times New Roman"/>
              </a:rPr>
              <a:t>Music</a:t>
            </a:r>
            <a:r>
              <a:rPr sz="2400" b="1" spc="-20" dirty="0">
                <a:latin typeface="Times New Roman"/>
                <a:cs typeface="Times New Roman"/>
              </a:rPr>
              <a:t> </a:t>
            </a:r>
            <a:r>
              <a:rPr sz="2400" b="1" spc="-10" dirty="0">
                <a:latin typeface="Times New Roman"/>
                <a:cs typeface="Times New Roman"/>
              </a:rPr>
              <a:t>Recommendations</a:t>
            </a:r>
            <a:r>
              <a:rPr sz="2400" spc="-10" dirty="0">
                <a:latin typeface="Times New Roman"/>
                <a:cs typeface="Times New Roman"/>
              </a:rPr>
              <a:t>:</a:t>
            </a:r>
            <a:endParaRPr sz="2400" dirty="0">
              <a:latin typeface="Times New Roman"/>
              <a:cs typeface="Times New Roman"/>
            </a:endParaRPr>
          </a:p>
          <a:p>
            <a:pPr marL="12700" marR="6350" indent="1203960" algn="just">
              <a:spcBef>
                <a:spcPts val="480"/>
              </a:spcBef>
            </a:pPr>
            <a:r>
              <a:rPr sz="2400" dirty="0">
                <a:latin typeface="Times New Roman"/>
                <a:cs typeface="Times New Roman"/>
              </a:rPr>
              <a:t>The</a:t>
            </a:r>
            <a:r>
              <a:rPr sz="2400" spc="220" dirty="0">
                <a:latin typeface="Times New Roman"/>
                <a:cs typeface="Times New Roman"/>
              </a:rPr>
              <a:t>   </a:t>
            </a:r>
            <a:r>
              <a:rPr sz="2400" dirty="0">
                <a:latin typeface="Times New Roman"/>
                <a:cs typeface="Times New Roman"/>
              </a:rPr>
              <a:t>personalized</a:t>
            </a:r>
            <a:r>
              <a:rPr sz="2400" spc="229" dirty="0">
                <a:latin typeface="Times New Roman"/>
                <a:cs typeface="Times New Roman"/>
              </a:rPr>
              <a:t>   </a:t>
            </a:r>
            <a:r>
              <a:rPr sz="2400" dirty="0">
                <a:latin typeface="Times New Roman"/>
                <a:cs typeface="Times New Roman"/>
              </a:rPr>
              <a:t>music</a:t>
            </a:r>
            <a:r>
              <a:rPr sz="2400" spc="220" dirty="0">
                <a:latin typeface="Times New Roman"/>
                <a:cs typeface="Times New Roman"/>
              </a:rPr>
              <a:t>   </a:t>
            </a:r>
            <a:r>
              <a:rPr sz="2400" dirty="0">
                <a:latin typeface="Times New Roman"/>
                <a:cs typeface="Times New Roman"/>
              </a:rPr>
              <a:t>recommendation</a:t>
            </a:r>
            <a:r>
              <a:rPr sz="2400" spc="220" dirty="0">
                <a:latin typeface="Times New Roman"/>
                <a:cs typeface="Times New Roman"/>
              </a:rPr>
              <a:t>   </a:t>
            </a:r>
            <a:r>
              <a:rPr sz="2400" dirty="0">
                <a:latin typeface="Times New Roman"/>
                <a:cs typeface="Times New Roman"/>
              </a:rPr>
              <a:t>engine</a:t>
            </a:r>
            <a:r>
              <a:rPr sz="2400" spc="225" dirty="0">
                <a:latin typeface="Times New Roman"/>
                <a:cs typeface="Times New Roman"/>
              </a:rPr>
              <a:t>   </a:t>
            </a:r>
            <a:r>
              <a:rPr sz="2400" spc="-10" dirty="0">
                <a:latin typeface="Times New Roman"/>
                <a:cs typeface="Times New Roman"/>
              </a:rPr>
              <a:t>showed </a:t>
            </a:r>
            <a:r>
              <a:rPr sz="2400" dirty="0">
                <a:latin typeface="Times New Roman"/>
                <a:cs typeface="Times New Roman"/>
              </a:rPr>
              <a:t>effectiveness</a:t>
            </a:r>
            <a:r>
              <a:rPr sz="2400" spc="90" dirty="0">
                <a:latin typeface="Times New Roman"/>
                <a:cs typeface="Times New Roman"/>
              </a:rPr>
              <a:t>  </a:t>
            </a:r>
            <a:r>
              <a:rPr sz="2400" dirty="0">
                <a:latin typeface="Times New Roman"/>
                <a:cs typeface="Times New Roman"/>
              </a:rPr>
              <a:t>in</a:t>
            </a:r>
            <a:r>
              <a:rPr sz="2400" spc="95" dirty="0">
                <a:latin typeface="Times New Roman"/>
                <a:cs typeface="Times New Roman"/>
              </a:rPr>
              <a:t>  </a:t>
            </a:r>
            <a:r>
              <a:rPr sz="2400" dirty="0">
                <a:latin typeface="Times New Roman"/>
                <a:cs typeface="Times New Roman"/>
              </a:rPr>
              <a:t>matching</a:t>
            </a:r>
            <a:r>
              <a:rPr sz="2400" spc="90" dirty="0">
                <a:latin typeface="Times New Roman"/>
                <a:cs typeface="Times New Roman"/>
              </a:rPr>
              <a:t>  </a:t>
            </a:r>
            <a:r>
              <a:rPr sz="2400" dirty="0">
                <a:latin typeface="Times New Roman"/>
                <a:cs typeface="Times New Roman"/>
              </a:rPr>
              <a:t>users'</a:t>
            </a:r>
            <a:r>
              <a:rPr sz="2400" spc="90" dirty="0">
                <a:latin typeface="Times New Roman"/>
                <a:cs typeface="Times New Roman"/>
              </a:rPr>
              <a:t>  </a:t>
            </a:r>
            <a:r>
              <a:rPr sz="2400" dirty="0">
                <a:latin typeface="Times New Roman"/>
                <a:cs typeface="Times New Roman"/>
              </a:rPr>
              <a:t>emotional</a:t>
            </a:r>
            <a:r>
              <a:rPr sz="2400" spc="90" dirty="0">
                <a:latin typeface="Times New Roman"/>
                <a:cs typeface="Times New Roman"/>
              </a:rPr>
              <a:t>  </a:t>
            </a:r>
            <a:r>
              <a:rPr sz="2400" dirty="0">
                <a:latin typeface="Times New Roman"/>
                <a:cs typeface="Times New Roman"/>
              </a:rPr>
              <a:t>states</a:t>
            </a:r>
            <a:r>
              <a:rPr sz="2400" spc="85" dirty="0">
                <a:latin typeface="Times New Roman"/>
                <a:cs typeface="Times New Roman"/>
              </a:rPr>
              <a:t>  </a:t>
            </a:r>
            <a:r>
              <a:rPr sz="2400" dirty="0">
                <a:latin typeface="Times New Roman"/>
                <a:cs typeface="Times New Roman"/>
              </a:rPr>
              <a:t>with</a:t>
            </a:r>
            <a:r>
              <a:rPr sz="2400" spc="90" dirty="0">
                <a:latin typeface="Times New Roman"/>
                <a:cs typeface="Times New Roman"/>
              </a:rPr>
              <a:t>  </a:t>
            </a:r>
            <a:r>
              <a:rPr sz="2400" dirty="0">
                <a:latin typeface="Times New Roman"/>
                <a:cs typeface="Times New Roman"/>
              </a:rPr>
              <a:t>appropriate</a:t>
            </a:r>
            <a:r>
              <a:rPr sz="2400" spc="95" dirty="0">
                <a:latin typeface="Times New Roman"/>
                <a:cs typeface="Times New Roman"/>
              </a:rPr>
              <a:t>  </a:t>
            </a:r>
            <a:r>
              <a:rPr sz="2400" spc="-10" dirty="0">
                <a:latin typeface="Times New Roman"/>
                <a:cs typeface="Times New Roman"/>
              </a:rPr>
              <a:t>music </a:t>
            </a:r>
            <a:r>
              <a:rPr sz="2400" dirty="0">
                <a:latin typeface="Times New Roman"/>
                <a:cs typeface="Times New Roman"/>
              </a:rPr>
              <a:t>tracks.</a:t>
            </a:r>
            <a:r>
              <a:rPr sz="2400" spc="395" dirty="0">
                <a:latin typeface="Times New Roman"/>
                <a:cs typeface="Times New Roman"/>
              </a:rPr>
              <a:t> </a:t>
            </a:r>
            <a:r>
              <a:rPr sz="2400" dirty="0">
                <a:latin typeface="Times New Roman"/>
                <a:cs typeface="Times New Roman"/>
              </a:rPr>
              <a:t>This</a:t>
            </a:r>
            <a:r>
              <a:rPr sz="2400" spc="400" dirty="0">
                <a:latin typeface="Times New Roman"/>
                <a:cs typeface="Times New Roman"/>
              </a:rPr>
              <a:t> </a:t>
            </a:r>
            <a:r>
              <a:rPr sz="2400" dirty="0">
                <a:latin typeface="Times New Roman"/>
                <a:cs typeface="Times New Roman"/>
              </a:rPr>
              <a:t>led</a:t>
            </a:r>
            <a:r>
              <a:rPr sz="2400" spc="420" dirty="0">
                <a:latin typeface="Times New Roman"/>
                <a:cs typeface="Times New Roman"/>
              </a:rPr>
              <a:t> </a:t>
            </a:r>
            <a:r>
              <a:rPr sz="2400" dirty="0">
                <a:latin typeface="Times New Roman"/>
                <a:cs typeface="Times New Roman"/>
              </a:rPr>
              <a:t>to</a:t>
            </a:r>
            <a:r>
              <a:rPr sz="2400" spc="425" dirty="0">
                <a:latin typeface="Times New Roman"/>
                <a:cs typeface="Times New Roman"/>
              </a:rPr>
              <a:t> </a:t>
            </a:r>
            <a:r>
              <a:rPr sz="2400" dirty="0">
                <a:latin typeface="Times New Roman"/>
                <a:cs typeface="Times New Roman"/>
              </a:rPr>
              <a:t>a</a:t>
            </a:r>
            <a:r>
              <a:rPr sz="2400" spc="400" dirty="0">
                <a:latin typeface="Times New Roman"/>
                <a:cs typeface="Times New Roman"/>
              </a:rPr>
              <a:t> </a:t>
            </a:r>
            <a:r>
              <a:rPr sz="2400" b="1" dirty="0">
                <a:latin typeface="Times New Roman"/>
                <a:cs typeface="Times New Roman"/>
              </a:rPr>
              <a:t>75%</a:t>
            </a:r>
            <a:r>
              <a:rPr sz="2400" b="1" spc="385" dirty="0">
                <a:latin typeface="Times New Roman"/>
                <a:cs typeface="Times New Roman"/>
              </a:rPr>
              <a:t> </a:t>
            </a:r>
            <a:r>
              <a:rPr sz="2400" b="1" dirty="0">
                <a:latin typeface="Times New Roman"/>
                <a:cs typeface="Times New Roman"/>
              </a:rPr>
              <a:t>user</a:t>
            </a:r>
            <a:r>
              <a:rPr sz="2400" b="1" spc="380" dirty="0">
                <a:latin typeface="Times New Roman"/>
                <a:cs typeface="Times New Roman"/>
              </a:rPr>
              <a:t> </a:t>
            </a:r>
            <a:r>
              <a:rPr sz="2400" b="1" dirty="0">
                <a:latin typeface="Times New Roman"/>
                <a:cs typeface="Times New Roman"/>
              </a:rPr>
              <a:t>satisfaction</a:t>
            </a:r>
            <a:r>
              <a:rPr sz="2400" b="1" spc="409" dirty="0">
                <a:latin typeface="Times New Roman"/>
                <a:cs typeface="Times New Roman"/>
              </a:rPr>
              <a:t> </a:t>
            </a:r>
            <a:r>
              <a:rPr sz="2400" b="1" dirty="0">
                <a:latin typeface="Times New Roman"/>
                <a:cs typeface="Times New Roman"/>
              </a:rPr>
              <a:t>rate</a:t>
            </a:r>
            <a:r>
              <a:rPr sz="2400" dirty="0">
                <a:latin typeface="Times New Roman"/>
                <a:cs typeface="Times New Roman"/>
              </a:rPr>
              <a:t>,</a:t>
            </a:r>
            <a:r>
              <a:rPr sz="2400" spc="420" dirty="0">
                <a:latin typeface="Times New Roman"/>
                <a:cs typeface="Times New Roman"/>
              </a:rPr>
              <a:t> </a:t>
            </a:r>
            <a:r>
              <a:rPr sz="2400" dirty="0">
                <a:latin typeface="Times New Roman"/>
                <a:cs typeface="Times New Roman"/>
              </a:rPr>
              <a:t>with</a:t>
            </a:r>
            <a:r>
              <a:rPr sz="2400" spc="390" dirty="0">
                <a:latin typeface="Times New Roman"/>
                <a:cs typeface="Times New Roman"/>
              </a:rPr>
              <a:t> </a:t>
            </a:r>
            <a:r>
              <a:rPr sz="2400" dirty="0">
                <a:latin typeface="Times New Roman"/>
                <a:cs typeface="Times New Roman"/>
              </a:rPr>
              <a:t>users</a:t>
            </a:r>
            <a:r>
              <a:rPr sz="2400" spc="405" dirty="0">
                <a:latin typeface="Times New Roman"/>
                <a:cs typeface="Times New Roman"/>
              </a:rPr>
              <a:t> </a:t>
            </a:r>
            <a:r>
              <a:rPr sz="2400" dirty="0">
                <a:latin typeface="Times New Roman"/>
                <a:cs typeface="Times New Roman"/>
              </a:rPr>
              <a:t>feeling</a:t>
            </a:r>
            <a:r>
              <a:rPr sz="2400" spc="409" dirty="0">
                <a:latin typeface="Times New Roman"/>
                <a:cs typeface="Times New Roman"/>
              </a:rPr>
              <a:t> </a:t>
            </a:r>
            <a:r>
              <a:rPr sz="2400" spc="-20" dirty="0">
                <a:latin typeface="Times New Roman"/>
                <a:cs typeface="Times New Roman"/>
              </a:rPr>
              <a:t>more </a:t>
            </a:r>
            <a:r>
              <a:rPr sz="2400" dirty="0">
                <a:latin typeface="Times New Roman"/>
                <a:cs typeface="Times New Roman"/>
              </a:rPr>
              <a:t>emotionally</a:t>
            </a:r>
            <a:r>
              <a:rPr sz="2400" spc="-60" dirty="0">
                <a:latin typeface="Times New Roman"/>
                <a:cs typeface="Times New Roman"/>
              </a:rPr>
              <a:t> </a:t>
            </a:r>
            <a:r>
              <a:rPr sz="2400" spc="-10" dirty="0">
                <a:latin typeface="Times New Roman"/>
                <a:cs typeface="Times New Roman"/>
              </a:rPr>
              <a:t>supported.</a:t>
            </a:r>
            <a:endParaRPr sz="2400" dirty="0">
              <a:latin typeface="Times New Roman"/>
              <a:cs typeface="Times New Roman"/>
            </a:endParaRPr>
          </a:p>
          <a:p>
            <a:pPr marL="354965" indent="-342265" algn="just">
              <a:spcBef>
                <a:spcPts val="480"/>
              </a:spcBef>
              <a:buFont typeface="Wingdings"/>
              <a:buChar char=""/>
              <a:tabLst>
                <a:tab pos="354965" algn="l"/>
              </a:tabLst>
            </a:pPr>
            <a:r>
              <a:rPr sz="2400" b="1" dirty="0">
                <a:latin typeface="Times New Roman"/>
                <a:cs typeface="Times New Roman"/>
              </a:rPr>
              <a:t>Therapeutic</a:t>
            </a:r>
            <a:r>
              <a:rPr sz="2400" b="1" spc="-20" dirty="0">
                <a:latin typeface="Times New Roman"/>
                <a:cs typeface="Times New Roman"/>
              </a:rPr>
              <a:t> </a:t>
            </a:r>
            <a:r>
              <a:rPr sz="2400" b="1" spc="-10" dirty="0">
                <a:latin typeface="Times New Roman"/>
                <a:cs typeface="Times New Roman"/>
              </a:rPr>
              <a:t>Impact</a:t>
            </a:r>
            <a:r>
              <a:rPr sz="2400" spc="-10" dirty="0">
                <a:latin typeface="Times New Roman"/>
                <a:cs typeface="Times New Roman"/>
              </a:rPr>
              <a:t>:</a:t>
            </a:r>
            <a:endParaRPr sz="2400" dirty="0">
              <a:latin typeface="Times New Roman"/>
              <a:cs typeface="Times New Roman"/>
            </a:endParaRPr>
          </a:p>
          <a:p>
            <a:pPr marL="12700" marR="5080" indent="953769" algn="just">
              <a:spcBef>
                <a:spcPts val="480"/>
              </a:spcBef>
            </a:pPr>
            <a:r>
              <a:rPr sz="2400" dirty="0">
                <a:latin typeface="Times New Roman"/>
                <a:cs typeface="Times New Roman"/>
              </a:rPr>
              <a:t>Users</a:t>
            </a:r>
            <a:r>
              <a:rPr sz="2400" spc="100" dirty="0">
                <a:latin typeface="Times New Roman"/>
                <a:cs typeface="Times New Roman"/>
              </a:rPr>
              <a:t>  </a:t>
            </a:r>
            <a:r>
              <a:rPr sz="2400" dirty="0">
                <a:latin typeface="Times New Roman"/>
                <a:cs typeface="Times New Roman"/>
              </a:rPr>
              <a:t>experienced</a:t>
            </a:r>
            <a:r>
              <a:rPr sz="2400" spc="95" dirty="0">
                <a:latin typeface="Times New Roman"/>
                <a:cs typeface="Times New Roman"/>
              </a:rPr>
              <a:t>  </a:t>
            </a:r>
            <a:r>
              <a:rPr sz="2400" dirty="0">
                <a:latin typeface="Times New Roman"/>
                <a:cs typeface="Times New Roman"/>
              </a:rPr>
              <a:t>measurable</a:t>
            </a:r>
            <a:r>
              <a:rPr sz="2400" spc="105" dirty="0">
                <a:latin typeface="Times New Roman"/>
                <a:cs typeface="Times New Roman"/>
              </a:rPr>
              <a:t>  </a:t>
            </a:r>
            <a:r>
              <a:rPr sz="2400" dirty="0">
                <a:latin typeface="Times New Roman"/>
                <a:cs typeface="Times New Roman"/>
              </a:rPr>
              <a:t>improvements</a:t>
            </a:r>
            <a:r>
              <a:rPr sz="2400" spc="100" dirty="0">
                <a:latin typeface="Times New Roman"/>
                <a:cs typeface="Times New Roman"/>
              </a:rPr>
              <a:t>  </a:t>
            </a:r>
            <a:r>
              <a:rPr sz="2400" dirty="0">
                <a:latin typeface="Times New Roman"/>
                <a:cs typeface="Times New Roman"/>
              </a:rPr>
              <a:t>in</a:t>
            </a:r>
            <a:r>
              <a:rPr sz="2400" spc="110" dirty="0">
                <a:latin typeface="Times New Roman"/>
                <a:cs typeface="Times New Roman"/>
              </a:rPr>
              <a:t>  </a:t>
            </a:r>
            <a:r>
              <a:rPr sz="2400" dirty="0">
                <a:latin typeface="Times New Roman"/>
                <a:cs typeface="Times New Roman"/>
              </a:rPr>
              <a:t>emotional</a:t>
            </a:r>
            <a:r>
              <a:rPr sz="2400" spc="105" dirty="0">
                <a:latin typeface="Times New Roman"/>
                <a:cs typeface="Times New Roman"/>
              </a:rPr>
              <a:t>  </a:t>
            </a:r>
            <a:r>
              <a:rPr sz="2400" spc="-10" dirty="0">
                <a:latin typeface="Times New Roman"/>
                <a:cs typeface="Times New Roman"/>
              </a:rPr>
              <a:t>well- </a:t>
            </a:r>
            <a:r>
              <a:rPr sz="2400" dirty="0">
                <a:latin typeface="Times New Roman"/>
                <a:cs typeface="Times New Roman"/>
              </a:rPr>
              <a:t>being,</a:t>
            </a:r>
            <a:r>
              <a:rPr sz="2400" spc="350" dirty="0">
                <a:latin typeface="Times New Roman"/>
                <a:cs typeface="Times New Roman"/>
              </a:rPr>
              <a:t> </a:t>
            </a:r>
            <a:r>
              <a:rPr sz="2400" dirty="0">
                <a:latin typeface="Times New Roman"/>
                <a:cs typeface="Times New Roman"/>
              </a:rPr>
              <a:t>with</a:t>
            </a:r>
            <a:r>
              <a:rPr sz="2400" spc="340" dirty="0">
                <a:latin typeface="Times New Roman"/>
                <a:cs typeface="Times New Roman"/>
              </a:rPr>
              <a:t> </a:t>
            </a:r>
            <a:r>
              <a:rPr sz="2400" b="1" dirty="0">
                <a:latin typeface="Times New Roman"/>
                <a:cs typeface="Times New Roman"/>
              </a:rPr>
              <a:t>30%</a:t>
            </a:r>
            <a:r>
              <a:rPr sz="2400" b="1" spc="320" dirty="0">
                <a:latin typeface="Times New Roman"/>
                <a:cs typeface="Times New Roman"/>
              </a:rPr>
              <a:t> </a:t>
            </a:r>
            <a:r>
              <a:rPr sz="2400" b="1" dirty="0">
                <a:latin typeface="Times New Roman"/>
                <a:cs typeface="Times New Roman"/>
              </a:rPr>
              <a:t>reductions</a:t>
            </a:r>
            <a:r>
              <a:rPr sz="2400" b="1" spc="335" dirty="0">
                <a:latin typeface="Times New Roman"/>
                <a:cs typeface="Times New Roman"/>
              </a:rPr>
              <a:t> </a:t>
            </a:r>
            <a:r>
              <a:rPr sz="2400" b="1" dirty="0">
                <a:latin typeface="Times New Roman"/>
                <a:cs typeface="Times New Roman"/>
              </a:rPr>
              <a:t>in</a:t>
            </a:r>
            <a:r>
              <a:rPr sz="2400" b="1" spc="345" dirty="0">
                <a:latin typeface="Times New Roman"/>
                <a:cs typeface="Times New Roman"/>
              </a:rPr>
              <a:t> </a:t>
            </a:r>
            <a:r>
              <a:rPr sz="2400" b="1" dirty="0">
                <a:latin typeface="Times New Roman"/>
                <a:cs typeface="Times New Roman"/>
              </a:rPr>
              <a:t>perceived</a:t>
            </a:r>
            <a:r>
              <a:rPr sz="2400" b="1" spc="340" dirty="0">
                <a:latin typeface="Times New Roman"/>
                <a:cs typeface="Times New Roman"/>
              </a:rPr>
              <a:t> </a:t>
            </a:r>
            <a:r>
              <a:rPr sz="2400" b="1" dirty="0">
                <a:latin typeface="Times New Roman"/>
                <a:cs typeface="Times New Roman"/>
              </a:rPr>
              <a:t>stress</a:t>
            </a:r>
            <a:r>
              <a:rPr sz="2400" b="1" spc="345" dirty="0">
                <a:latin typeface="Times New Roman"/>
                <a:cs typeface="Times New Roman"/>
              </a:rPr>
              <a:t> </a:t>
            </a:r>
            <a:r>
              <a:rPr sz="2400" dirty="0">
                <a:latin typeface="Times New Roman"/>
                <a:cs typeface="Times New Roman"/>
              </a:rPr>
              <a:t>after</a:t>
            </a:r>
            <a:r>
              <a:rPr sz="2400" spc="335" dirty="0">
                <a:latin typeface="Times New Roman"/>
                <a:cs typeface="Times New Roman"/>
              </a:rPr>
              <a:t> </a:t>
            </a:r>
            <a:r>
              <a:rPr sz="2400" dirty="0">
                <a:latin typeface="Times New Roman"/>
                <a:cs typeface="Times New Roman"/>
              </a:rPr>
              <a:t>listening</a:t>
            </a:r>
            <a:r>
              <a:rPr sz="2400" spc="350" dirty="0">
                <a:latin typeface="Times New Roman"/>
                <a:cs typeface="Times New Roman"/>
              </a:rPr>
              <a:t> </a:t>
            </a:r>
            <a:r>
              <a:rPr sz="2400" dirty="0">
                <a:latin typeface="Times New Roman"/>
                <a:cs typeface="Times New Roman"/>
              </a:rPr>
              <a:t>to</a:t>
            </a:r>
            <a:r>
              <a:rPr sz="2400" spc="345" dirty="0">
                <a:latin typeface="Times New Roman"/>
                <a:cs typeface="Times New Roman"/>
              </a:rPr>
              <a:t> </a:t>
            </a:r>
            <a:r>
              <a:rPr sz="2400" spc="-10" dirty="0">
                <a:latin typeface="Times New Roman"/>
                <a:cs typeface="Times New Roman"/>
              </a:rPr>
              <a:t>relaxing </a:t>
            </a:r>
            <a:r>
              <a:rPr sz="2400" dirty="0">
                <a:latin typeface="Times New Roman"/>
                <a:cs typeface="Times New Roman"/>
              </a:rPr>
              <a:t>music</a:t>
            </a:r>
            <a:r>
              <a:rPr sz="2400" spc="-10"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b="1" dirty="0">
                <a:latin typeface="Times New Roman"/>
                <a:cs typeface="Times New Roman"/>
              </a:rPr>
              <a:t>20%</a:t>
            </a:r>
            <a:r>
              <a:rPr sz="2400" b="1" spc="-25" dirty="0">
                <a:latin typeface="Times New Roman"/>
                <a:cs typeface="Times New Roman"/>
              </a:rPr>
              <a:t> </a:t>
            </a:r>
            <a:r>
              <a:rPr sz="2400" b="1" dirty="0">
                <a:latin typeface="Times New Roman"/>
                <a:cs typeface="Times New Roman"/>
              </a:rPr>
              <a:t>improvements</a:t>
            </a:r>
            <a:r>
              <a:rPr sz="2400" b="1" spc="-50" dirty="0">
                <a:latin typeface="Times New Roman"/>
                <a:cs typeface="Times New Roman"/>
              </a:rPr>
              <a:t> </a:t>
            </a:r>
            <a:r>
              <a:rPr sz="2400" b="1" dirty="0">
                <a:latin typeface="Times New Roman"/>
                <a:cs typeface="Times New Roman"/>
              </a:rPr>
              <a:t>in</a:t>
            </a:r>
            <a:r>
              <a:rPr sz="2400" b="1" spc="-15" dirty="0">
                <a:latin typeface="Times New Roman"/>
                <a:cs typeface="Times New Roman"/>
              </a:rPr>
              <a:t> </a:t>
            </a:r>
            <a:r>
              <a:rPr sz="2400" b="1" dirty="0">
                <a:latin typeface="Times New Roman"/>
                <a:cs typeface="Times New Roman"/>
              </a:rPr>
              <a:t>mood</a:t>
            </a:r>
            <a:r>
              <a:rPr sz="2400" b="1" spc="-25"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those</a:t>
            </a:r>
            <a:r>
              <a:rPr sz="2400" spc="-30" dirty="0">
                <a:latin typeface="Times New Roman"/>
                <a:cs typeface="Times New Roman"/>
              </a:rPr>
              <a:t> </a:t>
            </a:r>
            <a:r>
              <a:rPr sz="2400" dirty="0">
                <a:latin typeface="Times New Roman"/>
                <a:cs typeface="Times New Roman"/>
              </a:rPr>
              <a:t>feeling</a:t>
            </a:r>
            <a:r>
              <a:rPr sz="2400" spc="-25" dirty="0">
                <a:latin typeface="Times New Roman"/>
                <a:cs typeface="Times New Roman"/>
              </a:rPr>
              <a:t> </a:t>
            </a:r>
            <a:r>
              <a:rPr sz="2400" dirty="0">
                <a:latin typeface="Times New Roman"/>
                <a:cs typeface="Times New Roman"/>
              </a:rPr>
              <a:t>sad</a:t>
            </a:r>
            <a:r>
              <a:rPr sz="2400" spc="-10" dirty="0">
                <a:latin typeface="Times New Roman"/>
                <a:cs typeface="Times New Roman"/>
              </a:rPr>
              <a:t> </a:t>
            </a:r>
            <a:r>
              <a:rPr sz="2400" dirty="0">
                <a:latin typeface="Times New Roman"/>
                <a:cs typeface="Times New Roman"/>
              </a:rPr>
              <a:t>or</a:t>
            </a:r>
            <a:r>
              <a:rPr sz="2400" spc="-20" dirty="0">
                <a:latin typeface="Times New Roman"/>
                <a:cs typeface="Times New Roman"/>
              </a:rPr>
              <a:t> </a:t>
            </a:r>
            <a:r>
              <a:rPr sz="2400" spc="-10" dirty="0">
                <a:latin typeface="Times New Roman"/>
                <a:cs typeface="Times New Roman"/>
              </a:rPr>
              <a:t>fatigued.</a:t>
            </a:r>
            <a:endParaRPr sz="24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0043" y="512844"/>
            <a:ext cx="9255087" cy="997773"/>
          </a:xfrm>
          <a:prstGeom prst="rect">
            <a:avLst/>
          </a:prstGeom>
        </p:spPr>
        <p:txBody>
          <a:bodyPr vert="horz" wrap="square" lIns="0" tIns="317563" rIns="0" bIns="0" rtlCol="0" anchor="ctr">
            <a:spAutoFit/>
          </a:bodyPr>
          <a:lstStyle/>
          <a:p>
            <a:pPr marL="556895">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Conclusion</a:t>
            </a:r>
            <a:r>
              <a:rPr spc="-45" dirty="0">
                <a:latin typeface="Times New Roman" panose="02020603050405020304" pitchFamily="18" charset="0"/>
                <a:cs typeface="Times New Roman" panose="02020603050405020304" pitchFamily="18" charset="0"/>
              </a:rPr>
              <a:t> </a:t>
            </a:r>
            <a:endParaRPr spc="-1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505200" y="281439"/>
            <a:ext cx="4578426" cy="730292"/>
          </a:xfrm>
          <a:prstGeom prst="rect">
            <a:avLst/>
          </a:prstGeom>
        </p:spPr>
      </p:pic>
      <p:sp>
        <p:nvSpPr>
          <p:cNvPr id="5" name="object 5"/>
          <p:cNvSpPr txBox="1"/>
          <p:nvPr/>
        </p:nvSpPr>
        <p:spPr>
          <a:xfrm>
            <a:off x="209550" y="1131160"/>
            <a:ext cx="11772900" cy="5445401"/>
          </a:xfrm>
          <a:prstGeom prst="rect">
            <a:avLst/>
          </a:prstGeom>
        </p:spPr>
        <p:txBody>
          <a:bodyPr vert="horz" wrap="square" lIns="0" tIns="92710" rIns="0" bIns="0" rtlCol="0">
            <a:spAutoFit/>
          </a:bodyPr>
          <a:lstStyle/>
          <a:p>
            <a:pPr marL="393700">
              <a:spcBef>
                <a:spcPts val="730"/>
              </a:spcBef>
            </a:pPr>
            <a:endParaRPr sz="2400" dirty="0">
              <a:latin typeface="Times New Roman"/>
              <a:cs typeface="Times New Roman"/>
            </a:endParaRPr>
          </a:p>
          <a:p>
            <a:pPr marL="12700" marR="5080" indent="507365" algn="just">
              <a:lnSpc>
                <a:spcPct val="101299"/>
              </a:lnSpc>
              <a:spcBef>
                <a:spcPts val="390"/>
              </a:spcBef>
            </a:pPr>
            <a:r>
              <a:rPr sz="2400" dirty="0">
                <a:latin typeface="Times New Roman"/>
                <a:cs typeface="Times New Roman"/>
              </a:rPr>
              <a:t>This</a:t>
            </a:r>
            <a:r>
              <a:rPr sz="2400" spc="55" dirty="0">
                <a:latin typeface="Times New Roman"/>
                <a:cs typeface="Times New Roman"/>
              </a:rPr>
              <a:t> </a:t>
            </a:r>
            <a:r>
              <a:rPr sz="2400" dirty="0">
                <a:latin typeface="Times New Roman"/>
                <a:cs typeface="Times New Roman"/>
              </a:rPr>
              <a:t>research</a:t>
            </a:r>
            <a:r>
              <a:rPr sz="2400" spc="75" dirty="0">
                <a:latin typeface="Times New Roman"/>
                <a:cs typeface="Times New Roman"/>
              </a:rPr>
              <a:t> </a:t>
            </a:r>
            <a:r>
              <a:rPr sz="2400" dirty="0">
                <a:latin typeface="Times New Roman"/>
                <a:cs typeface="Times New Roman"/>
              </a:rPr>
              <a:t>demonstrates</a:t>
            </a:r>
            <a:r>
              <a:rPr sz="2400" spc="100"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dirty="0">
                <a:latin typeface="Times New Roman"/>
                <a:cs typeface="Times New Roman"/>
              </a:rPr>
              <a:t>effectiveness</a:t>
            </a:r>
            <a:r>
              <a:rPr sz="2400" spc="65" dirty="0">
                <a:latin typeface="Times New Roman"/>
                <a:cs typeface="Times New Roman"/>
              </a:rPr>
              <a:t> </a:t>
            </a:r>
            <a:r>
              <a:rPr sz="2400" dirty="0">
                <a:latin typeface="Times New Roman"/>
                <a:cs typeface="Times New Roman"/>
              </a:rPr>
              <a:t>of</a:t>
            </a:r>
            <a:r>
              <a:rPr sz="2400" spc="45" dirty="0">
                <a:latin typeface="Times New Roman"/>
                <a:cs typeface="Times New Roman"/>
              </a:rPr>
              <a:t> </a:t>
            </a:r>
            <a:r>
              <a:rPr sz="2400" dirty="0">
                <a:latin typeface="Times New Roman"/>
                <a:cs typeface="Times New Roman"/>
              </a:rPr>
              <a:t>a</a:t>
            </a:r>
            <a:r>
              <a:rPr sz="2400" spc="50" dirty="0">
                <a:latin typeface="Times New Roman"/>
                <a:cs typeface="Times New Roman"/>
              </a:rPr>
              <a:t> </a:t>
            </a:r>
            <a:r>
              <a:rPr sz="2400" spc="-10" dirty="0">
                <a:latin typeface="Times New Roman"/>
                <a:cs typeface="Times New Roman"/>
              </a:rPr>
              <a:t>multi-</a:t>
            </a:r>
            <a:r>
              <a:rPr sz="2400" dirty="0">
                <a:latin typeface="Times New Roman"/>
                <a:cs typeface="Times New Roman"/>
              </a:rPr>
              <a:t>modal</a:t>
            </a:r>
            <a:r>
              <a:rPr sz="2400" spc="95" dirty="0">
                <a:latin typeface="Times New Roman"/>
                <a:cs typeface="Times New Roman"/>
              </a:rPr>
              <a:t> </a:t>
            </a:r>
            <a:r>
              <a:rPr sz="2400" dirty="0">
                <a:latin typeface="Times New Roman"/>
                <a:cs typeface="Times New Roman"/>
              </a:rPr>
              <a:t>emotion</a:t>
            </a:r>
            <a:r>
              <a:rPr sz="2400" spc="90" dirty="0">
                <a:latin typeface="Times New Roman"/>
                <a:cs typeface="Times New Roman"/>
              </a:rPr>
              <a:t> </a:t>
            </a:r>
            <a:r>
              <a:rPr sz="2400" dirty="0">
                <a:latin typeface="Times New Roman"/>
                <a:cs typeface="Times New Roman"/>
              </a:rPr>
              <a:t>recognition</a:t>
            </a:r>
            <a:r>
              <a:rPr sz="2400" spc="65" dirty="0">
                <a:latin typeface="Times New Roman"/>
                <a:cs typeface="Times New Roman"/>
              </a:rPr>
              <a:t> </a:t>
            </a:r>
            <a:r>
              <a:rPr sz="2400" spc="-10" dirty="0">
                <a:latin typeface="Times New Roman"/>
                <a:cs typeface="Times New Roman"/>
              </a:rPr>
              <a:t>system </a:t>
            </a:r>
            <a:r>
              <a:rPr sz="2400" dirty="0">
                <a:latin typeface="Times New Roman"/>
                <a:cs typeface="Times New Roman"/>
              </a:rPr>
              <a:t>for</a:t>
            </a:r>
            <a:r>
              <a:rPr sz="2400" spc="-50" dirty="0">
                <a:latin typeface="Times New Roman"/>
                <a:cs typeface="Times New Roman"/>
              </a:rPr>
              <a:t> </a:t>
            </a:r>
            <a:r>
              <a:rPr sz="2400" dirty="0">
                <a:latin typeface="Times New Roman"/>
                <a:cs typeface="Times New Roman"/>
              </a:rPr>
              <a:t>personalized</a:t>
            </a:r>
            <a:r>
              <a:rPr sz="2400" spc="-35" dirty="0">
                <a:latin typeface="Times New Roman"/>
                <a:cs typeface="Times New Roman"/>
              </a:rPr>
              <a:t> </a:t>
            </a:r>
            <a:r>
              <a:rPr sz="2400" dirty="0">
                <a:latin typeface="Times New Roman"/>
                <a:cs typeface="Times New Roman"/>
              </a:rPr>
              <a:t>music</a:t>
            </a:r>
            <a:r>
              <a:rPr sz="2400" spc="-15" dirty="0">
                <a:latin typeface="Times New Roman"/>
                <a:cs typeface="Times New Roman"/>
              </a:rPr>
              <a:t> </a:t>
            </a:r>
            <a:r>
              <a:rPr sz="2400" spc="-10" dirty="0">
                <a:latin typeface="Times New Roman"/>
                <a:cs typeface="Times New Roman"/>
              </a:rPr>
              <a:t>therapy.</a:t>
            </a:r>
            <a:r>
              <a:rPr sz="2400" spc="-25" dirty="0">
                <a:latin typeface="Times New Roman"/>
                <a:cs typeface="Times New Roman"/>
              </a:rPr>
              <a:t> </a:t>
            </a:r>
            <a:r>
              <a:rPr sz="2400" dirty="0">
                <a:latin typeface="Times New Roman"/>
                <a:cs typeface="Times New Roman"/>
              </a:rPr>
              <a:t>By</a:t>
            </a:r>
            <a:r>
              <a:rPr sz="2400" spc="-50" dirty="0">
                <a:latin typeface="Times New Roman"/>
                <a:cs typeface="Times New Roman"/>
              </a:rPr>
              <a:t> </a:t>
            </a:r>
            <a:r>
              <a:rPr sz="2400" dirty="0">
                <a:latin typeface="Times New Roman"/>
                <a:cs typeface="Times New Roman"/>
              </a:rPr>
              <a:t>integrating</a:t>
            </a:r>
            <a:r>
              <a:rPr sz="2400" spc="-30" dirty="0">
                <a:latin typeface="Times New Roman"/>
                <a:cs typeface="Times New Roman"/>
              </a:rPr>
              <a:t> </a:t>
            </a:r>
            <a:r>
              <a:rPr sz="2400" dirty="0">
                <a:latin typeface="Times New Roman"/>
                <a:cs typeface="Times New Roman"/>
              </a:rPr>
              <a:t>physiological</a:t>
            </a:r>
            <a:r>
              <a:rPr sz="2400" spc="-35" dirty="0">
                <a:latin typeface="Times New Roman"/>
                <a:cs typeface="Times New Roman"/>
              </a:rPr>
              <a:t> </a:t>
            </a:r>
            <a:r>
              <a:rPr sz="2400" dirty="0">
                <a:latin typeface="Times New Roman"/>
                <a:cs typeface="Times New Roman"/>
              </a:rPr>
              <a:t>signals,</a:t>
            </a:r>
            <a:r>
              <a:rPr sz="2400" spc="-35" dirty="0">
                <a:latin typeface="Times New Roman"/>
                <a:cs typeface="Times New Roman"/>
              </a:rPr>
              <a:t> </a:t>
            </a:r>
            <a:r>
              <a:rPr sz="2400" dirty="0">
                <a:latin typeface="Times New Roman"/>
                <a:cs typeface="Times New Roman"/>
              </a:rPr>
              <a:t>facial</a:t>
            </a:r>
            <a:r>
              <a:rPr sz="2400" spc="-35" dirty="0">
                <a:latin typeface="Times New Roman"/>
                <a:cs typeface="Times New Roman"/>
              </a:rPr>
              <a:t> </a:t>
            </a:r>
            <a:r>
              <a:rPr sz="2400" dirty="0">
                <a:latin typeface="Times New Roman"/>
                <a:cs typeface="Times New Roman"/>
              </a:rPr>
              <a:t>expressions,</a:t>
            </a:r>
            <a:r>
              <a:rPr sz="2400" spc="-35"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spc="-10" dirty="0">
                <a:latin typeface="Times New Roman"/>
                <a:cs typeface="Times New Roman"/>
              </a:rPr>
              <a:t>voice </a:t>
            </a:r>
            <a:r>
              <a:rPr sz="2400" dirty="0">
                <a:latin typeface="Times New Roman"/>
                <a:cs typeface="Times New Roman"/>
              </a:rPr>
              <a:t>tone</a:t>
            </a:r>
            <a:r>
              <a:rPr sz="2400" spc="65" dirty="0">
                <a:latin typeface="Times New Roman"/>
                <a:cs typeface="Times New Roman"/>
              </a:rPr>
              <a:t> </a:t>
            </a:r>
            <a:r>
              <a:rPr sz="2400" dirty="0">
                <a:latin typeface="Times New Roman"/>
                <a:cs typeface="Times New Roman"/>
              </a:rPr>
              <a:t>analysis,</a:t>
            </a:r>
            <a:r>
              <a:rPr sz="2400" spc="80" dirty="0">
                <a:latin typeface="Times New Roman"/>
                <a:cs typeface="Times New Roman"/>
              </a:rPr>
              <a:t> </a:t>
            </a:r>
            <a:r>
              <a:rPr sz="2400" dirty="0">
                <a:latin typeface="Times New Roman"/>
                <a:cs typeface="Times New Roman"/>
              </a:rPr>
              <a:t>the</a:t>
            </a:r>
            <a:r>
              <a:rPr sz="2400" spc="70" dirty="0">
                <a:latin typeface="Times New Roman"/>
                <a:cs typeface="Times New Roman"/>
              </a:rPr>
              <a:t> </a:t>
            </a:r>
            <a:r>
              <a:rPr sz="2400" dirty="0">
                <a:latin typeface="Times New Roman"/>
                <a:cs typeface="Times New Roman"/>
              </a:rPr>
              <a:t>system</a:t>
            </a:r>
            <a:r>
              <a:rPr sz="2400" spc="100" dirty="0">
                <a:latin typeface="Times New Roman"/>
                <a:cs typeface="Times New Roman"/>
              </a:rPr>
              <a:t> </a:t>
            </a:r>
            <a:r>
              <a:rPr sz="2400" dirty="0">
                <a:latin typeface="Times New Roman"/>
                <a:cs typeface="Times New Roman"/>
              </a:rPr>
              <a:t>achieved</a:t>
            </a:r>
            <a:r>
              <a:rPr sz="2400" spc="100" dirty="0">
                <a:latin typeface="Times New Roman"/>
                <a:cs typeface="Times New Roman"/>
              </a:rPr>
              <a:t> </a:t>
            </a:r>
            <a:r>
              <a:rPr sz="2400" b="1" dirty="0">
                <a:latin typeface="Times New Roman"/>
                <a:cs typeface="Times New Roman"/>
              </a:rPr>
              <a:t>85%</a:t>
            </a:r>
            <a:r>
              <a:rPr sz="2400" b="1" spc="60" dirty="0">
                <a:latin typeface="Times New Roman"/>
                <a:cs typeface="Times New Roman"/>
              </a:rPr>
              <a:t> </a:t>
            </a:r>
            <a:r>
              <a:rPr sz="2400" b="1" dirty="0">
                <a:latin typeface="Times New Roman"/>
                <a:cs typeface="Times New Roman"/>
              </a:rPr>
              <a:t>accuracy</a:t>
            </a:r>
            <a:r>
              <a:rPr sz="2400" b="1" spc="90" dirty="0">
                <a:latin typeface="Times New Roman"/>
                <a:cs typeface="Times New Roman"/>
              </a:rPr>
              <a:t> </a:t>
            </a:r>
            <a:r>
              <a:rPr sz="2400" dirty="0">
                <a:latin typeface="Times New Roman"/>
                <a:cs typeface="Times New Roman"/>
              </a:rPr>
              <a:t>in</a:t>
            </a:r>
            <a:r>
              <a:rPr sz="2400" spc="70" dirty="0">
                <a:latin typeface="Times New Roman"/>
                <a:cs typeface="Times New Roman"/>
              </a:rPr>
              <a:t> </a:t>
            </a:r>
            <a:r>
              <a:rPr sz="2400" dirty="0">
                <a:latin typeface="Times New Roman"/>
                <a:cs typeface="Times New Roman"/>
              </a:rPr>
              <a:t>emotion</a:t>
            </a:r>
            <a:r>
              <a:rPr sz="2400" spc="105" dirty="0">
                <a:latin typeface="Times New Roman"/>
                <a:cs typeface="Times New Roman"/>
              </a:rPr>
              <a:t> </a:t>
            </a:r>
            <a:r>
              <a:rPr sz="2400" dirty="0">
                <a:latin typeface="Times New Roman"/>
                <a:cs typeface="Times New Roman"/>
              </a:rPr>
              <a:t>detection</a:t>
            </a:r>
            <a:r>
              <a:rPr sz="2400" spc="85" dirty="0">
                <a:latin typeface="Times New Roman"/>
                <a:cs typeface="Times New Roman"/>
              </a:rPr>
              <a:t> </a:t>
            </a:r>
            <a:r>
              <a:rPr sz="2400" dirty="0">
                <a:latin typeface="Times New Roman"/>
                <a:cs typeface="Times New Roman"/>
              </a:rPr>
              <a:t>and</a:t>
            </a:r>
            <a:r>
              <a:rPr sz="2400" spc="70" dirty="0">
                <a:latin typeface="Times New Roman"/>
                <a:cs typeface="Times New Roman"/>
              </a:rPr>
              <a:t> </a:t>
            </a:r>
            <a:r>
              <a:rPr sz="2400" dirty="0">
                <a:latin typeface="Times New Roman"/>
                <a:cs typeface="Times New Roman"/>
              </a:rPr>
              <a:t>provided</a:t>
            </a:r>
            <a:r>
              <a:rPr sz="2400" spc="95" dirty="0">
                <a:latin typeface="Times New Roman"/>
                <a:cs typeface="Times New Roman"/>
              </a:rPr>
              <a:t> </a:t>
            </a:r>
            <a:r>
              <a:rPr sz="2400" b="1" dirty="0">
                <a:latin typeface="Times New Roman"/>
                <a:cs typeface="Times New Roman"/>
              </a:rPr>
              <a:t>75%</a:t>
            </a:r>
            <a:r>
              <a:rPr sz="2400" b="1" spc="60" dirty="0">
                <a:latin typeface="Times New Roman"/>
                <a:cs typeface="Times New Roman"/>
              </a:rPr>
              <a:t> </a:t>
            </a:r>
            <a:r>
              <a:rPr sz="2400" b="1" spc="-20" dirty="0">
                <a:latin typeface="Times New Roman"/>
                <a:cs typeface="Times New Roman"/>
              </a:rPr>
              <a:t>user </a:t>
            </a:r>
            <a:r>
              <a:rPr sz="2400" b="1" dirty="0">
                <a:latin typeface="Times New Roman"/>
                <a:cs typeface="Times New Roman"/>
              </a:rPr>
              <a:t>satisfaction</a:t>
            </a:r>
            <a:r>
              <a:rPr sz="2400" b="1" spc="65" dirty="0">
                <a:latin typeface="Times New Roman"/>
                <a:cs typeface="Times New Roman"/>
              </a:rPr>
              <a:t>  </a:t>
            </a:r>
            <a:r>
              <a:rPr sz="2400" dirty="0">
                <a:latin typeface="Times New Roman"/>
                <a:cs typeface="Times New Roman"/>
              </a:rPr>
              <a:t>in</a:t>
            </a:r>
            <a:r>
              <a:rPr sz="2400" spc="55" dirty="0">
                <a:latin typeface="Times New Roman"/>
                <a:cs typeface="Times New Roman"/>
              </a:rPr>
              <a:t>  </a:t>
            </a:r>
            <a:r>
              <a:rPr sz="2400" dirty="0">
                <a:latin typeface="Times New Roman"/>
                <a:cs typeface="Times New Roman"/>
              </a:rPr>
              <a:t>personalized</a:t>
            </a:r>
            <a:r>
              <a:rPr sz="2400" spc="55" dirty="0">
                <a:latin typeface="Times New Roman"/>
                <a:cs typeface="Times New Roman"/>
              </a:rPr>
              <a:t>  </a:t>
            </a:r>
            <a:r>
              <a:rPr sz="2400" dirty="0">
                <a:latin typeface="Times New Roman"/>
                <a:cs typeface="Times New Roman"/>
              </a:rPr>
              <a:t>music</a:t>
            </a:r>
            <a:r>
              <a:rPr sz="2400" spc="70" dirty="0">
                <a:latin typeface="Times New Roman"/>
                <a:cs typeface="Times New Roman"/>
              </a:rPr>
              <a:t>  </a:t>
            </a:r>
            <a:r>
              <a:rPr sz="2400" dirty="0">
                <a:latin typeface="Times New Roman"/>
                <a:cs typeface="Times New Roman"/>
              </a:rPr>
              <a:t>recommendations.</a:t>
            </a:r>
            <a:r>
              <a:rPr sz="2400" spc="60" dirty="0">
                <a:latin typeface="Times New Roman"/>
                <a:cs typeface="Times New Roman"/>
              </a:rPr>
              <a:t>  </a:t>
            </a:r>
            <a:r>
              <a:rPr sz="2400" dirty="0">
                <a:latin typeface="Times New Roman"/>
                <a:cs typeface="Times New Roman"/>
              </a:rPr>
              <a:t>The</a:t>
            </a:r>
            <a:r>
              <a:rPr sz="2400" spc="495" dirty="0">
                <a:latin typeface="Times New Roman"/>
                <a:cs typeface="Times New Roman"/>
              </a:rPr>
              <a:t> </a:t>
            </a:r>
            <a:r>
              <a:rPr sz="2400" dirty="0">
                <a:latin typeface="Times New Roman"/>
                <a:cs typeface="Times New Roman"/>
              </a:rPr>
              <a:t>system</a:t>
            </a:r>
            <a:r>
              <a:rPr sz="2400" spc="55" dirty="0">
                <a:latin typeface="Times New Roman"/>
                <a:cs typeface="Times New Roman"/>
              </a:rPr>
              <a:t>  </a:t>
            </a:r>
            <a:r>
              <a:rPr sz="2400" dirty="0">
                <a:latin typeface="Times New Roman"/>
                <a:cs typeface="Times New Roman"/>
              </a:rPr>
              <a:t>contributed</a:t>
            </a:r>
            <a:r>
              <a:rPr sz="2400" spc="60" dirty="0">
                <a:latin typeface="Times New Roman"/>
                <a:cs typeface="Times New Roman"/>
              </a:rPr>
              <a:t>  </a:t>
            </a:r>
            <a:r>
              <a:rPr sz="2400" dirty="0">
                <a:latin typeface="Times New Roman"/>
                <a:cs typeface="Times New Roman"/>
              </a:rPr>
              <a:t>to</a:t>
            </a:r>
            <a:r>
              <a:rPr sz="2400" spc="55" dirty="0">
                <a:latin typeface="Times New Roman"/>
                <a:cs typeface="Times New Roman"/>
              </a:rPr>
              <a:t>  </a:t>
            </a:r>
            <a:r>
              <a:rPr sz="2400" spc="-10" dirty="0">
                <a:latin typeface="Times New Roman"/>
                <a:cs typeface="Times New Roman"/>
              </a:rPr>
              <a:t>improved </a:t>
            </a:r>
            <a:r>
              <a:rPr sz="2400" dirty="0">
                <a:latin typeface="Times New Roman"/>
                <a:cs typeface="Times New Roman"/>
              </a:rPr>
              <a:t>emotional </a:t>
            </a:r>
            <a:r>
              <a:rPr sz="2400" spc="-10" dirty="0">
                <a:latin typeface="Times New Roman"/>
                <a:cs typeface="Times New Roman"/>
              </a:rPr>
              <a:t>well-</a:t>
            </a:r>
            <a:r>
              <a:rPr sz="2400" dirty="0">
                <a:latin typeface="Times New Roman"/>
                <a:cs typeface="Times New Roman"/>
              </a:rPr>
              <a:t>being,</a:t>
            </a:r>
            <a:r>
              <a:rPr sz="2400" spc="-30" dirty="0">
                <a:latin typeface="Times New Roman"/>
                <a:cs typeface="Times New Roman"/>
              </a:rPr>
              <a:t> </a:t>
            </a:r>
            <a:r>
              <a:rPr sz="2400" dirty="0">
                <a:latin typeface="Times New Roman"/>
                <a:cs typeface="Times New Roman"/>
              </a:rPr>
              <a:t>including</a:t>
            </a:r>
            <a:r>
              <a:rPr sz="2400" spc="-15" dirty="0">
                <a:latin typeface="Times New Roman"/>
                <a:cs typeface="Times New Roman"/>
              </a:rPr>
              <a:t> </a:t>
            </a:r>
            <a:r>
              <a:rPr sz="2400" b="1" dirty="0">
                <a:latin typeface="Times New Roman"/>
                <a:cs typeface="Times New Roman"/>
              </a:rPr>
              <a:t>30%</a:t>
            </a:r>
            <a:r>
              <a:rPr sz="2400" b="1" spc="-45" dirty="0">
                <a:latin typeface="Times New Roman"/>
                <a:cs typeface="Times New Roman"/>
              </a:rPr>
              <a:t> </a:t>
            </a:r>
            <a:r>
              <a:rPr sz="2400" b="1" dirty="0">
                <a:latin typeface="Times New Roman"/>
                <a:cs typeface="Times New Roman"/>
              </a:rPr>
              <a:t>stress</a:t>
            </a:r>
            <a:r>
              <a:rPr sz="2400" b="1" spc="-25" dirty="0">
                <a:latin typeface="Times New Roman"/>
                <a:cs typeface="Times New Roman"/>
              </a:rPr>
              <a:t> </a:t>
            </a:r>
            <a:r>
              <a:rPr sz="2400" b="1" dirty="0">
                <a:latin typeface="Times New Roman"/>
                <a:cs typeface="Times New Roman"/>
              </a:rPr>
              <a:t>reduction</a:t>
            </a:r>
            <a:r>
              <a:rPr sz="2400" b="1" spc="-2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b="1" dirty="0">
                <a:latin typeface="Times New Roman"/>
                <a:cs typeface="Times New Roman"/>
              </a:rPr>
              <a:t>20%</a:t>
            </a:r>
            <a:r>
              <a:rPr sz="2400" b="1" spc="-50" dirty="0">
                <a:latin typeface="Times New Roman"/>
                <a:cs typeface="Times New Roman"/>
              </a:rPr>
              <a:t> </a:t>
            </a:r>
            <a:r>
              <a:rPr sz="2400" b="1" dirty="0">
                <a:latin typeface="Times New Roman"/>
                <a:cs typeface="Times New Roman"/>
              </a:rPr>
              <a:t>mood</a:t>
            </a:r>
            <a:r>
              <a:rPr sz="2400" b="1" spc="-15" dirty="0">
                <a:latin typeface="Times New Roman"/>
                <a:cs typeface="Times New Roman"/>
              </a:rPr>
              <a:t> </a:t>
            </a:r>
            <a:r>
              <a:rPr sz="2400" b="1" spc="-10" dirty="0">
                <a:latin typeface="Times New Roman"/>
                <a:cs typeface="Times New Roman"/>
              </a:rPr>
              <a:t>enhancement</a:t>
            </a:r>
            <a:r>
              <a:rPr sz="2400" spc="-10" dirty="0">
                <a:latin typeface="Times New Roman"/>
                <a:cs typeface="Times New Roman"/>
              </a:rPr>
              <a:t>.</a:t>
            </a:r>
            <a:endParaRPr lang="en-IN" sz="2400" spc="-10" dirty="0">
              <a:latin typeface="Times New Roman"/>
              <a:cs typeface="Times New Roman"/>
            </a:endParaRPr>
          </a:p>
          <a:p>
            <a:pPr marL="12700" marR="5080" indent="507365" algn="just">
              <a:lnSpc>
                <a:spcPct val="101299"/>
              </a:lnSpc>
              <a:spcBef>
                <a:spcPts val="390"/>
              </a:spcBef>
            </a:pP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The </a:t>
            </a:r>
            <a:r>
              <a:rPr lang="en-US" sz="2400" b="1" kern="100" dirty="0">
                <a:effectLst/>
                <a:latin typeface="Times New Roman" panose="02020603050405020304" pitchFamily="18" charset="0"/>
                <a:ea typeface="宋体" panose="02010600030101010101" pitchFamily="2" charset="-122"/>
                <a:cs typeface="Times New Roman" panose="02020603050405020304" pitchFamily="18" charset="0"/>
              </a:rPr>
              <a:t>Multi-Modal Emotion Recognition for Personalized Music Therapy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system successfully bridges the gap between emotional monitoring and therapeutic intervention using music. It offers</a:t>
            </a:r>
            <a:r>
              <a:rPr lang="en-US" sz="2400" kern="100" spc="-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a seamless and automated platform</a:t>
            </a:r>
            <a:r>
              <a:rPr lang="en-US" sz="2400" kern="100" spc="-2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capable of</a:t>
            </a:r>
            <a:r>
              <a:rPr lang="en-US" sz="2400" kern="100" spc="-2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detecting user emotions or</a:t>
            </a:r>
            <a:r>
              <a:rPr lang="en-US" sz="2400" kern="100" spc="-1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physiological states and responding with music that aligns</a:t>
            </a:r>
            <a:r>
              <a:rPr lang="en-US" sz="2400" kern="100" spc="-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with</a:t>
            </a:r>
            <a:r>
              <a:rPr lang="en-US" sz="2400" kern="100" spc="-3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therapeutic goals. The system</a:t>
            </a:r>
            <a:r>
              <a:rPr lang="en-US" sz="2400" kern="100" spc="-3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stands</a:t>
            </a:r>
            <a:r>
              <a:rPr lang="en-US" sz="2400" kern="100" spc="-5" dirty="0">
                <a:effectLst/>
                <a:latin typeface="Times New Roman" panose="02020603050405020304" pitchFamily="18" charset="0"/>
                <a:ea typeface="宋体" panose="02010600030101010101" pitchFamily="2" charset="-122"/>
                <a:cs typeface="Times New Roman" panose="02020603050405020304" pitchFamily="18" charset="0"/>
              </a:rPr>
              <a:t> </a:t>
            </a:r>
            <a:r>
              <a:rPr lang="en-US" sz="2400" kern="100" dirty="0">
                <a:effectLst/>
                <a:latin typeface="Times New Roman" panose="02020603050405020304" pitchFamily="18" charset="0"/>
                <a:ea typeface="宋体" panose="02010600030101010101" pitchFamily="2" charset="-122"/>
                <a:cs typeface="Times New Roman" panose="02020603050405020304" pitchFamily="18" charset="0"/>
              </a:rPr>
              <a:t>out for its user-friendly interface, hardware-software synergy, and adaptability for individuals with </a:t>
            </a:r>
            <a:r>
              <a:rPr lang="en-US" sz="2400" kern="100" spc="-10" dirty="0">
                <a:effectLst/>
                <a:latin typeface="Times New Roman" panose="02020603050405020304" pitchFamily="18" charset="0"/>
                <a:ea typeface="宋体" panose="02010600030101010101" pitchFamily="2" charset="-122"/>
                <a:cs typeface="Times New Roman" panose="02020603050405020304" pitchFamily="18" charset="0"/>
              </a:rPr>
              <a:t>disabilities.</a:t>
            </a:r>
            <a:endParaRPr lang="en-US"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12700" marR="5080" indent="507365" algn="just">
              <a:lnSpc>
                <a:spcPct val="101299"/>
              </a:lnSpc>
              <a:spcBef>
                <a:spcPts val="390"/>
              </a:spcBef>
            </a:pPr>
            <a:endParaRPr sz="24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A6BF0-EA1F-C312-C5AB-48AB0309DD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34F715-B696-7D27-366B-3ECCA828C0EE}"/>
              </a:ext>
            </a:extLst>
          </p:cNvPr>
          <p:cNvSpPr txBox="1">
            <a:spLocks noGrp="1"/>
          </p:cNvSpPr>
          <p:nvPr>
            <p:ph type="title"/>
          </p:nvPr>
        </p:nvSpPr>
        <p:spPr>
          <a:xfrm>
            <a:off x="-507695" y="646585"/>
            <a:ext cx="9255087" cy="997773"/>
          </a:xfrm>
          <a:prstGeom prst="rect">
            <a:avLst/>
          </a:prstGeom>
        </p:spPr>
        <p:txBody>
          <a:bodyPr vert="horz" wrap="square" lIns="0" tIns="317563" rIns="0" bIns="0" rtlCol="0" anchor="ctr">
            <a:spAutoFit/>
          </a:bodyPr>
          <a:lstStyle/>
          <a:p>
            <a:pPr marL="556895">
              <a:lnSpc>
                <a:spcPct val="100000"/>
              </a:lnSpc>
              <a:spcBef>
                <a:spcPts val="105"/>
              </a:spcBef>
            </a:pPr>
            <a:r>
              <a:rPr spc="-45"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Future</a:t>
            </a:r>
            <a:r>
              <a:rPr spc="-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Scope</a:t>
            </a:r>
          </a:p>
        </p:txBody>
      </p:sp>
      <p:pic>
        <p:nvPicPr>
          <p:cNvPr id="3" name="object 3">
            <a:extLst>
              <a:ext uri="{FF2B5EF4-FFF2-40B4-BE49-F238E27FC236}">
                <a16:creationId xmlns:a16="http://schemas.microsoft.com/office/drawing/2014/main" id="{3D094EE4-323C-C67B-2F31-94184E22F3CA}"/>
              </a:ext>
            </a:extLst>
          </p:cNvPr>
          <p:cNvPicPr/>
          <p:nvPr/>
        </p:nvPicPr>
        <p:blipFill>
          <a:blip r:embed="rId2" cstate="print"/>
          <a:stretch>
            <a:fillRect/>
          </a:stretch>
        </p:blipFill>
        <p:spPr>
          <a:xfrm>
            <a:off x="3505200" y="281439"/>
            <a:ext cx="4578426" cy="730292"/>
          </a:xfrm>
          <a:prstGeom prst="rect">
            <a:avLst/>
          </a:prstGeom>
        </p:spPr>
      </p:pic>
      <p:sp>
        <p:nvSpPr>
          <p:cNvPr id="5" name="object 5">
            <a:extLst>
              <a:ext uri="{FF2B5EF4-FFF2-40B4-BE49-F238E27FC236}">
                <a16:creationId xmlns:a16="http://schemas.microsoft.com/office/drawing/2014/main" id="{0B0A6EB1-D476-80C8-C686-0B400D0C85AC}"/>
              </a:ext>
            </a:extLst>
          </p:cNvPr>
          <p:cNvSpPr txBox="1"/>
          <p:nvPr/>
        </p:nvSpPr>
        <p:spPr>
          <a:xfrm>
            <a:off x="176980" y="1177339"/>
            <a:ext cx="12433300" cy="4412746"/>
          </a:xfrm>
          <a:prstGeom prst="rect">
            <a:avLst/>
          </a:prstGeom>
        </p:spPr>
        <p:txBody>
          <a:bodyPr vert="horz" wrap="square" lIns="0" tIns="92710" rIns="0" bIns="0" rtlCol="0">
            <a:spAutoFit/>
          </a:bodyPr>
          <a:lstStyle/>
          <a:p>
            <a:pPr marL="393700">
              <a:spcBef>
                <a:spcPts val="545"/>
              </a:spcBef>
            </a:pPr>
            <a:endParaRPr sz="2400" dirty="0">
              <a:latin typeface="Times New Roman"/>
              <a:cs typeface="Times New Roman"/>
            </a:endParaRPr>
          </a:p>
          <a:p>
            <a:pPr marL="432000" indent="-342265">
              <a:spcBef>
                <a:spcPts val="415"/>
              </a:spcBef>
              <a:buFont typeface="Wingdings"/>
              <a:buChar char=""/>
              <a:tabLst>
                <a:tab pos="354965" algn="l"/>
              </a:tabLst>
            </a:pPr>
            <a:r>
              <a:rPr sz="2400" b="1" spc="-10" dirty="0">
                <a:latin typeface="Times New Roman"/>
                <a:cs typeface="Times New Roman"/>
              </a:rPr>
              <a:t>Improve</a:t>
            </a:r>
            <a:r>
              <a:rPr sz="2400" b="1" spc="-90" dirty="0">
                <a:latin typeface="Times New Roman"/>
                <a:cs typeface="Times New Roman"/>
              </a:rPr>
              <a:t> </a:t>
            </a:r>
            <a:r>
              <a:rPr sz="2400" b="1" dirty="0">
                <a:latin typeface="Times New Roman"/>
                <a:cs typeface="Times New Roman"/>
              </a:rPr>
              <a:t>Accuracy</a:t>
            </a:r>
            <a:r>
              <a:rPr sz="2400" dirty="0">
                <a:latin typeface="Times New Roman"/>
                <a:cs typeface="Times New Roman"/>
              </a:rPr>
              <a:t>:</a:t>
            </a:r>
            <a:r>
              <a:rPr sz="2400" spc="-50" dirty="0">
                <a:latin typeface="Times New Roman"/>
                <a:cs typeface="Times New Roman"/>
              </a:rPr>
              <a:t> </a:t>
            </a:r>
            <a:r>
              <a:rPr sz="2400" dirty="0">
                <a:latin typeface="Times New Roman"/>
                <a:cs typeface="Times New Roman"/>
              </a:rPr>
              <a:t>Enhance</a:t>
            </a:r>
            <a:r>
              <a:rPr sz="2400" spc="-55" dirty="0">
                <a:latin typeface="Times New Roman"/>
                <a:cs typeface="Times New Roman"/>
              </a:rPr>
              <a:t> </a:t>
            </a:r>
            <a:r>
              <a:rPr sz="2400" dirty="0">
                <a:latin typeface="Times New Roman"/>
                <a:cs typeface="Times New Roman"/>
              </a:rPr>
              <a:t>emotion</a:t>
            </a:r>
            <a:r>
              <a:rPr sz="2400" spc="-5" dirty="0">
                <a:latin typeface="Times New Roman"/>
                <a:cs typeface="Times New Roman"/>
              </a:rPr>
              <a:t> </a:t>
            </a:r>
            <a:r>
              <a:rPr sz="2400" dirty="0">
                <a:latin typeface="Times New Roman"/>
                <a:cs typeface="Times New Roman"/>
              </a:rPr>
              <a:t>detection,</a:t>
            </a:r>
            <a:r>
              <a:rPr sz="2400" spc="-35" dirty="0">
                <a:latin typeface="Times New Roman"/>
                <a:cs typeface="Times New Roman"/>
              </a:rPr>
              <a:t> </a:t>
            </a:r>
            <a:r>
              <a:rPr sz="2400" dirty="0">
                <a:latin typeface="Times New Roman"/>
                <a:cs typeface="Times New Roman"/>
              </a:rPr>
              <a:t>especially</a:t>
            </a:r>
            <a:r>
              <a:rPr sz="2400" spc="-15" dirty="0">
                <a:latin typeface="Times New Roman"/>
                <a:cs typeface="Times New Roman"/>
              </a:rPr>
              <a:t> </a:t>
            </a:r>
            <a:r>
              <a:rPr sz="2400" dirty="0">
                <a:latin typeface="Times New Roman"/>
                <a:cs typeface="Times New Roman"/>
              </a:rPr>
              <a:t>for</a:t>
            </a:r>
            <a:r>
              <a:rPr sz="2400" spc="-50" dirty="0">
                <a:latin typeface="Times New Roman"/>
                <a:cs typeface="Times New Roman"/>
              </a:rPr>
              <a:t> </a:t>
            </a:r>
            <a:r>
              <a:rPr sz="2400" dirty="0">
                <a:latin typeface="Times New Roman"/>
                <a:cs typeface="Times New Roman"/>
              </a:rPr>
              <a:t>users</a:t>
            </a:r>
            <a:r>
              <a:rPr sz="2400" spc="-45" dirty="0">
                <a:latin typeface="Times New Roman"/>
                <a:cs typeface="Times New Roman"/>
              </a:rPr>
              <a:t> </a:t>
            </a:r>
            <a:r>
              <a:rPr sz="2400" dirty="0">
                <a:latin typeface="Times New Roman"/>
                <a:cs typeface="Times New Roman"/>
              </a:rPr>
              <a:t>with</a:t>
            </a:r>
            <a:r>
              <a:rPr sz="2400" spc="-35" dirty="0">
                <a:latin typeface="Times New Roman"/>
                <a:cs typeface="Times New Roman"/>
              </a:rPr>
              <a:t> </a:t>
            </a:r>
            <a:r>
              <a:rPr sz="2400" dirty="0">
                <a:latin typeface="Times New Roman"/>
                <a:cs typeface="Times New Roman"/>
              </a:rPr>
              <a:t>high</a:t>
            </a:r>
            <a:r>
              <a:rPr sz="2400" spc="-50" dirty="0">
                <a:latin typeface="Times New Roman"/>
                <a:cs typeface="Times New Roman"/>
              </a:rPr>
              <a:t> </a:t>
            </a:r>
            <a:r>
              <a:rPr sz="2400" spc="-10" dirty="0">
                <a:latin typeface="Times New Roman"/>
                <a:cs typeface="Times New Roman"/>
              </a:rPr>
              <a:t>physiological</a:t>
            </a:r>
            <a:endParaRPr sz="2400" dirty="0">
              <a:latin typeface="Times New Roman"/>
              <a:cs typeface="Times New Roman"/>
            </a:endParaRPr>
          </a:p>
          <a:p>
            <a:pPr marL="432000"/>
            <a:r>
              <a:rPr sz="2400" spc="-10" dirty="0">
                <a:latin typeface="Times New Roman"/>
                <a:cs typeface="Times New Roman"/>
              </a:rPr>
              <a:t>variability.</a:t>
            </a:r>
            <a:endParaRPr sz="2400" dirty="0">
              <a:latin typeface="Times New Roman"/>
              <a:cs typeface="Times New Roman"/>
            </a:endParaRPr>
          </a:p>
          <a:p>
            <a:pPr marL="432000" marR="305435" indent="-342900">
              <a:spcBef>
                <a:spcPts val="385"/>
              </a:spcBef>
              <a:buFont typeface="Wingdings"/>
              <a:buChar char=""/>
              <a:tabLst>
                <a:tab pos="355600" algn="l"/>
              </a:tabLst>
            </a:pPr>
            <a:r>
              <a:rPr sz="2400" b="1" dirty="0">
                <a:latin typeface="Times New Roman"/>
                <a:cs typeface="Times New Roman"/>
              </a:rPr>
              <a:t>Cultural</a:t>
            </a:r>
            <a:r>
              <a:rPr sz="2400" b="1" spc="-100" dirty="0">
                <a:latin typeface="Times New Roman"/>
                <a:cs typeface="Times New Roman"/>
              </a:rPr>
              <a:t> </a:t>
            </a:r>
            <a:r>
              <a:rPr sz="2400" b="1" dirty="0">
                <a:latin typeface="Times New Roman"/>
                <a:cs typeface="Times New Roman"/>
              </a:rPr>
              <a:t>Adaptability</a:t>
            </a:r>
            <a:r>
              <a:rPr sz="2400" dirty="0">
                <a:latin typeface="Times New Roman"/>
                <a:cs typeface="Times New Roman"/>
              </a:rPr>
              <a:t>:</a:t>
            </a:r>
            <a:r>
              <a:rPr sz="2400" spc="-45" dirty="0">
                <a:latin typeface="Times New Roman"/>
                <a:cs typeface="Times New Roman"/>
              </a:rPr>
              <a:t> </a:t>
            </a:r>
            <a:r>
              <a:rPr sz="2400" dirty="0">
                <a:latin typeface="Times New Roman"/>
                <a:cs typeface="Times New Roman"/>
              </a:rPr>
              <a:t>Develop</a:t>
            </a:r>
            <a:r>
              <a:rPr sz="2400" spc="-40" dirty="0">
                <a:latin typeface="Times New Roman"/>
                <a:cs typeface="Times New Roman"/>
              </a:rPr>
              <a:t> </a:t>
            </a:r>
            <a:r>
              <a:rPr sz="2400" dirty="0">
                <a:latin typeface="Times New Roman"/>
                <a:cs typeface="Times New Roman"/>
              </a:rPr>
              <a:t>models</a:t>
            </a:r>
            <a:r>
              <a:rPr sz="2400" spc="-25" dirty="0">
                <a:latin typeface="Times New Roman"/>
                <a:cs typeface="Times New Roman"/>
              </a:rPr>
              <a:t> </a:t>
            </a:r>
            <a:r>
              <a:rPr sz="2400" dirty="0">
                <a:latin typeface="Times New Roman"/>
                <a:cs typeface="Times New Roman"/>
              </a:rPr>
              <a:t>that</a:t>
            </a:r>
            <a:r>
              <a:rPr sz="2400" spc="-40" dirty="0">
                <a:latin typeface="Times New Roman"/>
                <a:cs typeface="Times New Roman"/>
              </a:rPr>
              <a:t> </a:t>
            </a:r>
            <a:r>
              <a:rPr sz="2400" dirty="0">
                <a:latin typeface="Times New Roman"/>
                <a:cs typeface="Times New Roman"/>
              </a:rPr>
              <a:t>account</a:t>
            </a:r>
            <a:r>
              <a:rPr sz="2400" spc="-45" dirty="0">
                <a:latin typeface="Times New Roman"/>
                <a:cs typeface="Times New Roman"/>
              </a:rPr>
              <a:t> </a:t>
            </a:r>
            <a:r>
              <a:rPr sz="2400" dirty="0">
                <a:latin typeface="Times New Roman"/>
                <a:cs typeface="Times New Roman"/>
              </a:rPr>
              <a:t>for</a:t>
            </a:r>
            <a:r>
              <a:rPr sz="2400" spc="-55" dirty="0">
                <a:latin typeface="Times New Roman"/>
                <a:cs typeface="Times New Roman"/>
              </a:rPr>
              <a:t> </a:t>
            </a:r>
            <a:r>
              <a:rPr sz="2400" dirty="0">
                <a:latin typeface="Times New Roman"/>
                <a:cs typeface="Times New Roman"/>
              </a:rPr>
              <a:t>cultural</a:t>
            </a:r>
            <a:r>
              <a:rPr sz="2400" spc="-30" dirty="0">
                <a:latin typeface="Times New Roman"/>
                <a:cs typeface="Times New Roman"/>
              </a:rPr>
              <a:t> </a:t>
            </a:r>
            <a:r>
              <a:rPr sz="2400" dirty="0">
                <a:latin typeface="Times New Roman"/>
                <a:cs typeface="Times New Roman"/>
              </a:rPr>
              <a:t>differences</a:t>
            </a:r>
            <a:r>
              <a:rPr sz="2400" spc="-30" dirty="0">
                <a:latin typeface="Times New Roman"/>
                <a:cs typeface="Times New Roman"/>
              </a:rPr>
              <a:t> </a:t>
            </a:r>
            <a:r>
              <a:rPr sz="2400" dirty="0">
                <a:latin typeface="Times New Roman"/>
                <a:cs typeface="Times New Roman"/>
              </a:rPr>
              <a:t>in</a:t>
            </a:r>
            <a:r>
              <a:rPr sz="2400" spc="-50" dirty="0">
                <a:latin typeface="Times New Roman"/>
                <a:cs typeface="Times New Roman"/>
              </a:rPr>
              <a:t> </a:t>
            </a:r>
            <a:r>
              <a:rPr sz="2400" spc="-10" dirty="0">
                <a:latin typeface="Times New Roman"/>
                <a:cs typeface="Times New Roman"/>
              </a:rPr>
              <a:t>emotional expression.</a:t>
            </a:r>
            <a:endParaRPr sz="2400" dirty="0">
              <a:latin typeface="Times New Roman"/>
              <a:cs typeface="Times New Roman"/>
            </a:endParaRPr>
          </a:p>
          <a:p>
            <a:pPr marL="432000" marR="631825" indent="-342900">
              <a:spcBef>
                <a:spcPts val="385"/>
              </a:spcBef>
              <a:buFont typeface="Wingdings"/>
              <a:buChar char=""/>
              <a:tabLst>
                <a:tab pos="355600" algn="l"/>
              </a:tabLst>
            </a:pPr>
            <a:r>
              <a:rPr sz="2400" b="1" dirty="0">
                <a:latin typeface="Times New Roman"/>
                <a:cs typeface="Times New Roman"/>
              </a:rPr>
              <a:t>Integrate</a:t>
            </a:r>
            <a:r>
              <a:rPr sz="2400" b="1" spc="-40" dirty="0">
                <a:latin typeface="Times New Roman"/>
                <a:cs typeface="Times New Roman"/>
              </a:rPr>
              <a:t> </a:t>
            </a:r>
            <a:r>
              <a:rPr sz="2400" b="1" dirty="0">
                <a:latin typeface="Times New Roman"/>
                <a:cs typeface="Times New Roman"/>
              </a:rPr>
              <a:t>More</a:t>
            </a:r>
            <a:r>
              <a:rPr sz="2400" b="1" spc="-40" dirty="0">
                <a:latin typeface="Times New Roman"/>
                <a:cs typeface="Times New Roman"/>
              </a:rPr>
              <a:t> </a:t>
            </a:r>
            <a:r>
              <a:rPr sz="2400" b="1" spc="-10" dirty="0">
                <a:latin typeface="Times New Roman"/>
                <a:cs typeface="Times New Roman"/>
              </a:rPr>
              <a:t>Modalities</a:t>
            </a:r>
            <a:r>
              <a:rPr sz="2400" spc="-10" dirty="0">
                <a:latin typeface="Times New Roman"/>
                <a:cs typeface="Times New Roman"/>
              </a:rPr>
              <a:t>:</a:t>
            </a:r>
            <a:r>
              <a:rPr sz="2400" spc="-90" dirty="0">
                <a:latin typeface="Times New Roman"/>
                <a:cs typeface="Times New Roman"/>
              </a:rPr>
              <a:t> </a:t>
            </a:r>
            <a:r>
              <a:rPr sz="2400" dirty="0">
                <a:latin typeface="Times New Roman"/>
                <a:cs typeface="Times New Roman"/>
              </a:rPr>
              <a:t>Add</a:t>
            </a:r>
            <a:r>
              <a:rPr sz="2400" spc="-40" dirty="0">
                <a:latin typeface="Times New Roman"/>
                <a:cs typeface="Times New Roman"/>
              </a:rPr>
              <a:t> </a:t>
            </a:r>
            <a:r>
              <a:rPr sz="2400" dirty="0">
                <a:latin typeface="Times New Roman"/>
                <a:cs typeface="Times New Roman"/>
              </a:rPr>
              <a:t>brainwave</a:t>
            </a:r>
            <a:r>
              <a:rPr sz="2400" spc="-40" dirty="0">
                <a:latin typeface="Times New Roman"/>
                <a:cs typeface="Times New Roman"/>
              </a:rPr>
              <a:t> </a:t>
            </a:r>
            <a:r>
              <a:rPr sz="2400" dirty="0">
                <a:latin typeface="Times New Roman"/>
                <a:cs typeface="Times New Roman"/>
              </a:rPr>
              <a:t>activity</a:t>
            </a:r>
            <a:r>
              <a:rPr sz="2400" spc="-1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biometric</a:t>
            </a:r>
            <a:r>
              <a:rPr sz="2400" spc="10" dirty="0">
                <a:latin typeface="Times New Roman"/>
                <a:cs typeface="Times New Roman"/>
              </a:rPr>
              <a:t> </a:t>
            </a:r>
            <a:r>
              <a:rPr sz="2400" dirty="0">
                <a:latin typeface="Times New Roman"/>
                <a:cs typeface="Times New Roman"/>
              </a:rPr>
              <a:t>feedback</a:t>
            </a:r>
            <a:r>
              <a:rPr sz="2400" spc="-45" dirty="0">
                <a:latin typeface="Times New Roman"/>
                <a:cs typeface="Times New Roman"/>
              </a:rPr>
              <a:t> </a:t>
            </a:r>
            <a:r>
              <a:rPr sz="2400" dirty="0">
                <a:latin typeface="Times New Roman"/>
                <a:cs typeface="Times New Roman"/>
              </a:rPr>
              <a:t>for</a:t>
            </a:r>
            <a:r>
              <a:rPr sz="2400" spc="-40" dirty="0">
                <a:latin typeface="Times New Roman"/>
                <a:cs typeface="Times New Roman"/>
              </a:rPr>
              <a:t> </a:t>
            </a:r>
            <a:r>
              <a:rPr sz="2400" spc="-20" dirty="0">
                <a:latin typeface="Times New Roman"/>
                <a:cs typeface="Times New Roman"/>
              </a:rPr>
              <a:t>more </a:t>
            </a:r>
            <a:r>
              <a:rPr sz="2400" dirty="0">
                <a:latin typeface="Times New Roman"/>
                <a:cs typeface="Times New Roman"/>
              </a:rPr>
              <a:t>accurate</a:t>
            </a:r>
            <a:r>
              <a:rPr sz="2400" spc="-30" dirty="0">
                <a:latin typeface="Times New Roman"/>
                <a:cs typeface="Times New Roman"/>
              </a:rPr>
              <a:t> </a:t>
            </a:r>
            <a:r>
              <a:rPr sz="2400" dirty="0">
                <a:latin typeface="Times New Roman"/>
                <a:cs typeface="Times New Roman"/>
              </a:rPr>
              <a:t>emotion</a:t>
            </a:r>
            <a:r>
              <a:rPr sz="2400" spc="-20" dirty="0">
                <a:latin typeface="Times New Roman"/>
                <a:cs typeface="Times New Roman"/>
              </a:rPr>
              <a:t> </a:t>
            </a:r>
            <a:r>
              <a:rPr sz="2400" spc="-10" dirty="0">
                <a:latin typeface="Times New Roman"/>
                <a:cs typeface="Times New Roman"/>
              </a:rPr>
              <a:t>tracking.</a:t>
            </a:r>
            <a:endParaRPr sz="2400" dirty="0">
              <a:latin typeface="Times New Roman"/>
              <a:cs typeface="Times New Roman"/>
            </a:endParaRPr>
          </a:p>
          <a:p>
            <a:pPr marL="432000" marR="739775" indent="-342900">
              <a:spcBef>
                <a:spcPts val="385"/>
              </a:spcBef>
              <a:buFont typeface="Wingdings"/>
              <a:buChar char=""/>
              <a:tabLst>
                <a:tab pos="355600" algn="l"/>
              </a:tabLst>
            </a:pPr>
            <a:r>
              <a:rPr sz="2400" b="1" dirty="0">
                <a:latin typeface="Times New Roman"/>
                <a:cs typeface="Times New Roman"/>
              </a:rPr>
              <a:t>Personalization &amp;</a:t>
            </a:r>
            <a:r>
              <a:rPr sz="2400" b="1" spc="-35" dirty="0">
                <a:latin typeface="Times New Roman"/>
                <a:cs typeface="Times New Roman"/>
              </a:rPr>
              <a:t> </a:t>
            </a:r>
            <a:r>
              <a:rPr sz="2400" b="1" dirty="0">
                <a:latin typeface="Times New Roman"/>
                <a:cs typeface="Times New Roman"/>
              </a:rPr>
              <a:t>Scalability</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Scale</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system</a:t>
            </a:r>
            <a:r>
              <a:rPr sz="2400" spc="-2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larger</a:t>
            </a:r>
            <a:r>
              <a:rPr sz="2400" spc="-25" dirty="0">
                <a:latin typeface="Times New Roman"/>
                <a:cs typeface="Times New Roman"/>
              </a:rPr>
              <a:t> </a:t>
            </a:r>
            <a:r>
              <a:rPr sz="2400" dirty="0">
                <a:latin typeface="Times New Roman"/>
                <a:cs typeface="Times New Roman"/>
              </a:rPr>
              <a:t>user</a:t>
            </a:r>
            <a:r>
              <a:rPr sz="2400" spc="-35" dirty="0">
                <a:latin typeface="Times New Roman"/>
                <a:cs typeface="Times New Roman"/>
              </a:rPr>
              <a:t> </a:t>
            </a:r>
            <a:r>
              <a:rPr sz="2400" dirty="0">
                <a:latin typeface="Times New Roman"/>
                <a:cs typeface="Times New Roman"/>
              </a:rPr>
              <a:t>base</a:t>
            </a:r>
            <a:r>
              <a:rPr sz="2400" spc="-30" dirty="0">
                <a:latin typeface="Times New Roman"/>
                <a:cs typeface="Times New Roman"/>
              </a:rPr>
              <a:t> </a:t>
            </a:r>
            <a:r>
              <a:rPr sz="2400" dirty="0">
                <a:latin typeface="Times New Roman"/>
                <a:cs typeface="Times New Roman"/>
              </a:rPr>
              <a:t>with</a:t>
            </a:r>
            <a:r>
              <a:rPr sz="2400" spc="-30" dirty="0">
                <a:latin typeface="Times New Roman"/>
                <a:cs typeface="Times New Roman"/>
              </a:rPr>
              <a:t> </a:t>
            </a:r>
            <a:r>
              <a:rPr sz="2400" spc="-10" dirty="0">
                <a:latin typeface="Times New Roman"/>
                <a:cs typeface="Times New Roman"/>
              </a:rPr>
              <a:t>advanced personalization.</a:t>
            </a:r>
            <a:endParaRPr sz="2400" dirty="0">
              <a:latin typeface="Times New Roman"/>
              <a:cs typeface="Times New Roman"/>
            </a:endParaRPr>
          </a:p>
          <a:p>
            <a:pPr marL="432000" marR="414020" indent="-342900">
              <a:spcBef>
                <a:spcPts val="385"/>
              </a:spcBef>
              <a:buFont typeface="Wingdings"/>
              <a:buChar char=""/>
              <a:tabLst>
                <a:tab pos="355600" algn="l"/>
              </a:tabLst>
            </a:pPr>
            <a:r>
              <a:rPr sz="2400" b="1" dirty="0">
                <a:latin typeface="Times New Roman"/>
                <a:cs typeface="Times New Roman"/>
              </a:rPr>
              <a:t>Clinical</a:t>
            </a:r>
            <a:r>
              <a:rPr sz="2400" b="1" spc="-45" dirty="0">
                <a:latin typeface="Times New Roman"/>
                <a:cs typeface="Times New Roman"/>
              </a:rPr>
              <a:t> </a:t>
            </a:r>
            <a:r>
              <a:rPr sz="2400" b="1" dirty="0">
                <a:latin typeface="Times New Roman"/>
                <a:cs typeface="Times New Roman"/>
              </a:rPr>
              <a:t>Integration</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Explore</a:t>
            </a:r>
            <a:r>
              <a:rPr sz="2400" spc="-60" dirty="0">
                <a:latin typeface="Times New Roman"/>
                <a:cs typeface="Times New Roman"/>
              </a:rPr>
              <a:t> </a:t>
            </a:r>
            <a:r>
              <a:rPr sz="2400" dirty="0">
                <a:latin typeface="Times New Roman"/>
                <a:cs typeface="Times New Roman"/>
              </a:rPr>
              <a:t>collaborations</a:t>
            </a:r>
            <a:r>
              <a:rPr sz="2400" spc="-30" dirty="0">
                <a:latin typeface="Times New Roman"/>
                <a:cs typeface="Times New Roman"/>
              </a:rPr>
              <a:t> </a:t>
            </a:r>
            <a:r>
              <a:rPr sz="2400" dirty="0">
                <a:latin typeface="Times New Roman"/>
                <a:cs typeface="Times New Roman"/>
              </a:rPr>
              <a:t>with</a:t>
            </a:r>
            <a:r>
              <a:rPr sz="2400" spc="-45" dirty="0">
                <a:latin typeface="Times New Roman"/>
                <a:cs typeface="Times New Roman"/>
              </a:rPr>
              <a:t> </a:t>
            </a:r>
            <a:r>
              <a:rPr sz="2400" dirty="0">
                <a:latin typeface="Times New Roman"/>
                <a:cs typeface="Times New Roman"/>
              </a:rPr>
              <a:t>healthcare</a:t>
            </a:r>
            <a:r>
              <a:rPr sz="2400" spc="-35" dirty="0">
                <a:latin typeface="Times New Roman"/>
                <a:cs typeface="Times New Roman"/>
              </a:rPr>
              <a:t> </a:t>
            </a:r>
            <a:r>
              <a:rPr sz="2400" dirty="0">
                <a:latin typeface="Times New Roman"/>
                <a:cs typeface="Times New Roman"/>
              </a:rPr>
              <a:t>providers</a:t>
            </a:r>
            <a:r>
              <a:rPr sz="2400" spc="-55" dirty="0">
                <a:latin typeface="Times New Roman"/>
                <a:cs typeface="Times New Roman"/>
              </a:rPr>
              <a:t> </a:t>
            </a:r>
            <a:r>
              <a:rPr sz="2400" dirty="0">
                <a:latin typeface="Times New Roman"/>
                <a:cs typeface="Times New Roman"/>
              </a:rPr>
              <a:t>for</a:t>
            </a:r>
            <a:r>
              <a:rPr sz="2400" spc="-55" dirty="0">
                <a:latin typeface="Times New Roman"/>
                <a:cs typeface="Times New Roman"/>
              </a:rPr>
              <a:t> </a:t>
            </a:r>
            <a:r>
              <a:rPr sz="2400" dirty="0">
                <a:latin typeface="Times New Roman"/>
                <a:cs typeface="Times New Roman"/>
              </a:rPr>
              <a:t>mental</a:t>
            </a:r>
            <a:r>
              <a:rPr sz="2400" spc="-15" dirty="0">
                <a:latin typeface="Times New Roman"/>
                <a:cs typeface="Times New Roman"/>
              </a:rPr>
              <a:t> </a:t>
            </a:r>
            <a:r>
              <a:rPr sz="2400" spc="-10" dirty="0">
                <a:latin typeface="Times New Roman"/>
                <a:cs typeface="Times New Roman"/>
              </a:rPr>
              <a:t>health applications.</a:t>
            </a:r>
            <a:endParaRPr sz="2400" dirty="0">
              <a:latin typeface="Times New Roman"/>
              <a:cs typeface="Times New Roman"/>
            </a:endParaRPr>
          </a:p>
        </p:txBody>
      </p:sp>
    </p:spTree>
    <p:extLst>
      <p:ext uri="{BB962C8B-B14F-4D97-AF65-F5344CB8AC3E}">
        <p14:creationId xmlns:p14="http://schemas.microsoft.com/office/powerpoint/2010/main" val="1123298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038" y="438772"/>
            <a:ext cx="6527800" cy="1074717"/>
          </a:xfrm>
          <a:prstGeom prst="rect">
            <a:avLst/>
          </a:prstGeom>
        </p:spPr>
        <p:txBody>
          <a:bodyPr vert="horz" wrap="square" lIns="0" tIns="393763" rIns="0" bIns="0" rtlCol="0" anchor="ctr">
            <a:spAutoFit/>
          </a:bodyPr>
          <a:lstStyle/>
          <a:p>
            <a:pPr marL="2204085">
              <a:lnSpc>
                <a:spcPct val="100000"/>
              </a:lnSpc>
              <a:spcBef>
                <a:spcPts val="105"/>
              </a:spcBef>
            </a:pPr>
            <a:r>
              <a:rPr spc="-10" dirty="0">
                <a:latin typeface="Times New Roman" panose="02020603050405020304" pitchFamily="18" charset="0"/>
                <a:cs typeface="Times New Roman" panose="02020603050405020304" pitchFamily="18" charset="0"/>
              </a:rPr>
              <a:t>References</a:t>
            </a:r>
          </a:p>
        </p:txBody>
      </p:sp>
      <p:pic>
        <p:nvPicPr>
          <p:cNvPr id="3" name="object 3"/>
          <p:cNvPicPr/>
          <p:nvPr/>
        </p:nvPicPr>
        <p:blipFill>
          <a:blip r:embed="rId2" cstate="print"/>
          <a:stretch>
            <a:fillRect/>
          </a:stretch>
        </p:blipFill>
        <p:spPr>
          <a:xfrm>
            <a:off x="3547033" y="162116"/>
            <a:ext cx="4578426" cy="730292"/>
          </a:xfrm>
          <a:prstGeom prst="rect">
            <a:avLst/>
          </a:prstGeom>
        </p:spPr>
      </p:pic>
      <p:sp>
        <p:nvSpPr>
          <p:cNvPr id="5" name="object 5"/>
          <p:cNvSpPr txBox="1"/>
          <p:nvPr/>
        </p:nvSpPr>
        <p:spPr>
          <a:xfrm>
            <a:off x="368029" y="1601979"/>
            <a:ext cx="11627326" cy="5071260"/>
          </a:xfrm>
          <a:prstGeom prst="rect">
            <a:avLst/>
          </a:prstGeom>
        </p:spPr>
        <p:txBody>
          <a:bodyPr vert="horz" wrap="square" lIns="0" tIns="13335" rIns="0" bIns="0" rtlCol="0">
            <a:spAutoFit/>
          </a:bodyPr>
          <a:lstStyle/>
          <a:p>
            <a:pPr marL="356235" marR="586740" indent="-344170">
              <a:spcBef>
                <a:spcPts val="105"/>
              </a:spcBef>
              <a:buAutoNum type="arabicParenR"/>
              <a:tabLst>
                <a:tab pos="356235" algn="l"/>
              </a:tabLst>
            </a:pPr>
            <a:r>
              <a:rPr sz="2400" dirty="0">
                <a:latin typeface="Times New Roman"/>
                <a:cs typeface="Times New Roman"/>
              </a:rPr>
              <a:t>Emerging</a:t>
            </a:r>
            <a:r>
              <a:rPr sz="2400" spc="-55" dirty="0">
                <a:latin typeface="Times New Roman"/>
                <a:cs typeface="Times New Roman"/>
              </a:rPr>
              <a:t> </a:t>
            </a:r>
            <a:r>
              <a:rPr sz="2400" spc="-10" dirty="0">
                <a:latin typeface="Times New Roman"/>
                <a:cs typeface="Times New Roman"/>
              </a:rPr>
              <a:t>Technology</a:t>
            </a:r>
            <a:r>
              <a:rPr sz="2400" spc="-50" dirty="0">
                <a:latin typeface="Times New Roman"/>
                <a:cs typeface="Times New Roman"/>
              </a:rPr>
              <a:t> </a:t>
            </a:r>
            <a:r>
              <a:rPr sz="2400" dirty="0">
                <a:latin typeface="Times New Roman"/>
                <a:cs typeface="Times New Roman"/>
              </a:rPr>
              <a:t>Reports:</a:t>
            </a:r>
            <a:r>
              <a:rPr sz="2400" spc="-45" dirty="0">
                <a:latin typeface="Times New Roman"/>
                <a:cs typeface="Times New Roman"/>
              </a:rPr>
              <a:t> </a:t>
            </a:r>
            <a:r>
              <a:rPr sz="2400" dirty="0">
                <a:latin typeface="Times New Roman"/>
                <a:cs typeface="Times New Roman"/>
              </a:rPr>
              <a:t>18.</a:t>
            </a:r>
            <a:r>
              <a:rPr sz="2400" spc="-30" dirty="0">
                <a:latin typeface="Times New Roman"/>
                <a:cs typeface="Times New Roman"/>
              </a:rPr>
              <a:t> </a:t>
            </a:r>
            <a:r>
              <a:rPr sz="2400" dirty="0">
                <a:latin typeface="Times New Roman"/>
                <a:cs typeface="Times New Roman"/>
              </a:rPr>
              <a:t>Gartner</a:t>
            </a:r>
            <a:r>
              <a:rPr sz="2400" spc="-40" dirty="0">
                <a:latin typeface="Times New Roman"/>
                <a:cs typeface="Times New Roman"/>
              </a:rPr>
              <a:t> </a:t>
            </a:r>
            <a:r>
              <a:rPr sz="2400" dirty="0">
                <a:latin typeface="Times New Roman"/>
                <a:cs typeface="Times New Roman"/>
              </a:rPr>
              <a:t>Research</a:t>
            </a:r>
            <a:r>
              <a:rPr sz="2400" spc="-20" dirty="0">
                <a:latin typeface="Times New Roman"/>
                <a:cs typeface="Times New Roman"/>
              </a:rPr>
              <a:t> </a:t>
            </a:r>
            <a:r>
              <a:rPr sz="2400" dirty="0">
                <a:latin typeface="Times New Roman"/>
                <a:cs typeface="Times New Roman"/>
              </a:rPr>
              <a:t>Report.</a:t>
            </a:r>
            <a:r>
              <a:rPr sz="2400" spc="-30" dirty="0">
                <a:latin typeface="Times New Roman"/>
                <a:cs typeface="Times New Roman"/>
              </a:rPr>
              <a:t> </a:t>
            </a:r>
            <a:r>
              <a:rPr sz="2400" spc="-10" dirty="0">
                <a:latin typeface="Times New Roman"/>
                <a:cs typeface="Times New Roman"/>
              </a:rPr>
              <a:t>(2022). </a:t>
            </a:r>
            <a:r>
              <a:rPr sz="2400" dirty="0">
                <a:latin typeface="Times New Roman"/>
                <a:cs typeface="Times New Roman"/>
              </a:rPr>
              <a:t>“Emerging</a:t>
            </a:r>
            <a:r>
              <a:rPr sz="2400" spc="-60" dirty="0">
                <a:latin typeface="Times New Roman"/>
                <a:cs typeface="Times New Roman"/>
              </a:rPr>
              <a:t> </a:t>
            </a:r>
            <a:r>
              <a:rPr sz="2400" spc="-10" dirty="0">
                <a:latin typeface="Times New Roman"/>
                <a:cs typeface="Times New Roman"/>
              </a:rPr>
              <a:t>Trends</a:t>
            </a:r>
            <a:r>
              <a:rPr sz="2400" spc="-35" dirty="0">
                <a:latin typeface="Times New Roman"/>
                <a:cs typeface="Times New Roman"/>
              </a:rPr>
              <a:t> </a:t>
            </a:r>
            <a:r>
              <a:rPr sz="2400" dirty="0">
                <a:latin typeface="Times New Roman"/>
                <a:cs typeface="Times New Roman"/>
              </a:rPr>
              <a:t>in</a:t>
            </a:r>
            <a:r>
              <a:rPr sz="2400" spc="-120" dirty="0">
                <a:latin typeface="Times New Roman"/>
                <a:cs typeface="Times New Roman"/>
              </a:rPr>
              <a:t> </a:t>
            </a:r>
            <a:r>
              <a:rPr sz="2400" dirty="0">
                <a:latin typeface="Times New Roman"/>
                <a:cs typeface="Times New Roman"/>
              </a:rPr>
              <a:t>Affective</a:t>
            </a:r>
            <a:r>
              <a:rPr sz="2400" spc="-35" dirty="0">
                <a:latin typeface="Times New Roman"/>
                <a:cs typeface="Times New Roman"/>
              </a:rPr>
              <a:t> </a:t>
            </a: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Emotional</a:t>
            </a:r>
            <a:r>
              <a:rPr sz="2400" spc="-135" dirty="0">
                <a:latin typeface="Times New Roman"/>
                <a:cs typeface="Times New Roman"/>
              </a:rPr>
              <a:t> </a:t>
            </a:r>
            <a:r>
              <a:rPr sz="2400" spc="-20" dirty="0">
                <a:latin typeface="Times New Roman"/>
                <a:cs typeface="Times New Roman"/>
              </a:rPr>
              <a:t>AI.”</a:t>
            </a:r>
            <a:endParaRPr sz="2400" dirty="0">
              <a:latin typeface="Times New Roman"/>
              <a:cs typeface="Times New Roman"/>
            </a:endParaRPr>
          </a:p>
          <a:p>
            <a:pPr marL="356235" indent="-343535">
              <a:spcBef>
                <a:spcPts val="475"/>
              </a:spcBef>
              <a:buAutoNum type="arabicParenR"/>
              <a:tabLst>
                <a:tab pos="356235" algn="l"/>
              </a:tabLst>
            </a:pPr>
            <a:r>
              <a:rPr sz="2400" spc="-20" dirty="0">
                <a:latin typeface="Times New Roman"/>
                <a:cs typeface="Times New Roman"/>
              </a:rPr>
              <a:t>World</a:t>
            </a:r>
            <a:r>
              <a:rPr sz="2400" spc="-50" dirty="0">
                <a:latin typeface="Times New Roman"/>
                <a:cs typeface="Times New Roman"/>
              </a:rPr>
              <a:t> </a:t>
            </a:r>
            <a:r>
              <a:rPr sz="2400" dirty="0">
                <a:latin typeface="Times New Roman"/>
                <a:cs typeface="Times New Roman"/>
              </a:rPr>
              <a:t>Economic</a:t>
            </a:r>
            <a:r>
              <a:rPr sz="2400" spc="-20" dirty="0">
                <a:latin typeface="Times New Roman"/>
                <a:cs typeface="Times New Roman"/>
              </a:rPr>
              <a:t> </a:t>
            </a:r>
            <a:r>
              <a:rPr sz="2400" dirty="0">
                <a:latin typeface="Times New Roman"/>
                <a:cs typeface="Times New Roman"/>
              </a:rPr>
              <a:t>Forum.</a:t>
            </a:r>
            <a:r>
              <a:rPr sz="2400" spc="-25" dirty="0">
                <a:latin typeface="Times New Roman"/>
                <a:cs typeface="Times New Roman"/>
              </a:rPr>
              <a:t> </a:t>
            </a:r>
            <a:r>
              <a:rPr sz="2400" dirty="0">
                <a:latin typeface="Times New Roman"/>
                <a:cs typeface="Times New Roman"/>
              </a:rPr>
              <a:t>(2021).</a:t>
            </a:r>
            <a:r>
              <a:rPr sz="2400" spc="-5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Future</a:t>
            </a:r>
            <a:r>
              <a:rPr sz="2400" spc="-4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Jobs</a:t>
            </a:r>
            <a:r>
              <a:rPr sz="2400" spc="-25" dirty="0">
                <a:latin typeface="Times New Roman"/>
                <a:cs typeface="Times New Roman"/>
              </a:rPr>
              <a:t> </a:t>
            </a:r>
            <a:r>
              <a:rPr sz="2400" dirty="0">
                <a:latin typeface="Times New Roman"/>
                <a:cs typeface="Times New Roman"/>
              </a:rPr>
              <a:t>Report:</a:t>
            </a:r>
            <a:r>
              <a:rPr sz="2400" spc="-75" dirty="0">
                <a:latin typeface="Times New Roman"/>
                <a:cs typeface="Times New Roman"/>
              </a:rPr>
              <a:t> </a:t>
            </a:r>
            <a:r>
              <a:rPr sz="2400" spc="-10" dirty="0">
                <a:latin typeface="Times New Roman"/>
                <a:cs typeface="Times New Roman"/>
              </a:rPr>
              <a:t>Technology</a:t>
            </a:r>
            <a:endParaRPr sz="2400" dirty="0">
              <a:latin typeface="Times New Roman"/>
              <a:cs typeface="Times New Roman"/>
            </a:endParaRPr>
          </a:p>
          <a:p>
            <a:pPr marL="356235">
              <a:spcBef>
                <a:spcPts val="5"/>
              </a:spcBef>
            </a:pP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Human</a:t>
            </a:r>
            <a:r>
              <a:rPr sz="2400" spc="5" dirty="0">
                <a:latin typeface="Times New Roman"/>
                <a:cs typeface="Times New Roman"/>
              </a:rPr>
              <a:t> </a:t>
            </a:r>
            <a:r>
              <a:rPr sz="2400" spc="-10" dirty="0">
                <a:latin typeface="Times New Roman"/>
                <a:cs typeface="Times New Roman"/>
              </a:rPr>
              <a:t>Interaction.”</a:t>
            </a:r>
            <a:endParaRPr sz="2400" dirty="0">
              <a:latin typeface="Times New Roman"/>
              <a:cs typeface="Times New Roman"/>
            </a:endParaRPr>
          </a:p>
          <a:p>
            <a:pPr marL="356235" marR="44450" indent="-344170">
              <a:spcBef>
                <a:spcPts val="480"/>
              </a:spcBef>
              <a:buAutoNum type="arabicParenR" startAt="3"/>
              <a:tabLst>
                <a:tab pos="356235" algn="l"/>
              </a:tabLst>
            </a:pPr>
            <a:r>
              <a:rPr sz="2400" dirty="0">
                <a:latin typeface="Times New Roman"/>
                <a:cs typeface="Times New Roman"/>
              </a:rPr>
              <a:t>Sander,</a:t>
            </a:r>
            <a:r>
              <a:rPr sz="2400" spc="-65" dirty="0">
                <a:latin typeface="Times New Roman"/>
                <a:cs typeface="Times New Roman"/>
              </a:rPr>
              <a:t> </a:t>
            </a:r>
            <a:r>
              <a:rPr sz="2400" dirty="0">
                <a:latin typeface="Times New Roman"/>
                <a:cs typeface="Times New Roman"/>
              </a:rPr>
              <a:t>D.,</a:t>
            </a:r>
            <a:r>
              <a:rPr sz="2400" spc="-20" dirty="0">
                <a:latin typeface="Times New Roman"/>
                <a:cs typeface="Times New Roman"/>
              </a:rPr>
              <a:t> </a:t>
            </a:r>
            <a:r>
              <a:rPr sz="2400" dirty="0">
                <a:latin typeface="Times New Roman"/>
                <a:cs typeface="Times New Roman"/>
              </a:rPr>
              <a:t>Grandjean,</a:t>
            </a:r>
            <a:r>
              <a:rPr sz="2400" spc="-60" dirty="0">
                <a:latin typeface="Times New Roman"/>
                <a:cs typeface="Times New Roman"/>
              </a:rPr>
              <a:t> </a:t>
            </a:r>
            <a:r>
              <a:rPr sz="2400" dirty="0">
                <a:latin typeface="Times New Roman"/>
                <a:cs typeface="Times New Roman"/>
              </a:rPr>
              <a:t>D.,</a:t>
            </a:r>
            <a:r>
              <a:rPr sz="2400" spc="-25" dirty="0">
                <a:latin typeface="Times New Roman"/>
                <a:cs typeface="Times New Roman"/>
              </a:rPr>
              <a:t> </a:t>
            </a:r>
            <a:r>
              <a:rPr sz="2400" dirty="0">
                <a:latin typeface="Times New Roman"/>
                <a:cs typeface="Times New Roman"/>
              </a:rPr>
              <a:t>&amp;</a:t>
            </a:r>
            <a:r>
              <a:rPr sz="2400" spc="-30" dirty="0">
                <a:latin typeface="Times New Roman"/>
                <a:cs typeface="Times New Roman"/>
              </a:rPr>
              <a:t> </a:t>
            </a:r>
            <a:r>
              <a:rPr sz="2400" dirty="0">
                <a:latin typeface="Times New Roman"/>
                <a:cs typeface="Times New Roman"/>
              </a:rPr>
              <a:t>Scherer,</a:t>
            </a:r>
            <a:r>
              <a:rPr sz="2400" spc="-50" dirty="0">
                <a:latin typeface="Times New Roman"/>
                <a:cs typeface="Times New Roman"/>
              </a:rPr>
              <a:t> </a:t>
            </a:r>
            <a:r>
              <a:rPr sz="2400" dirty="0">
                <a:latin typeface="Times New Roman"/>
                <a:cs typeface="Times New Roman"/>
              </a:rPr>
              <a:t>K.</a:t>
            </a:r>
            <a:r>
              <a:rPr sz="2400" spc="-25" dirty="0">
                <a:latin typeface="Times New Roman"/>
                <a:cs typeface="Times New Roman"/>
              </a:rPr>
              <a:t> </a:t>
            </a:r>
            <a:r>
              <a:rPr sz="2400" dirty="0">
                <a:latin typeface="Times New Roman"/>
                <a:cs typeface="Times New Roman"/>
              </a:rPr>
              <a:t>R.</a:t>
            </a:r>
            <a:r>
              <a:rPr sz="2400" spc="-20" dirty="0">
                <a:latin typeface="Times New Roman"/>
                <a:cs typeface="Times New Roman"/>
              </a:rPr>
              <a:t> </a:t>
            </a:r>
            <a:r>
              <a:rPr sz="2400" dirty="0">
                <a:latin typeface="Times New Roman"/>
                <a:cs typeface="Times New Roman"/>
              </a:rPr>
              <a:t>(2020).</a:t>
            </a:r>
            <a:r>
              <a:rPr sz="2400" spc="-50" dirty="0">
                <a:latin typeface="Times New Roman"/>
                <a:cs typeface="Times New Roman"/>
              </a:rPr>
              <a:t> </a:t>
            </a:r>
            <a:r>
              <a:rPr sz="2400" dirty="0">
                <a:latin typeface="Times New Roman"/>
                <a:cs typeface="Times New Roman"/>
              </a:rPr>
              <a:t>"A</a:t>
            </a:r>
            <a:r>
              <a:rPr sz="2400" spc="-125" dirty="0">
                <a:latin typeface="Times New Roman"/>
                <a:cs typeface="Times New Roman"/>
              </a:rPr>
              <a:t> </a:t>
            </a:r>
            <a:r>
              <a:rPr sz="2400" dirty="0">
                <a:latin typeface="Times New Roman"/>
                <a:cs typeface="Times New Roman"/>
              </a:rPr>
              <a:t>Systems</a:t>
            </a:r>
            <a:r>
              <a:rPr sz="2400" spc="-125" dirty="0">
                <a:latin typeface="Times New Roman"/>
                <a:cs typeface="Times New Roman"/>
              </a:rPr>
              <a:t> </a:t>
            </a:r>
            <a:r>
              <a:rPr sz="2400" spc="-10" dirty="0">
                <a:latin typeface="Times New Roman"/>
                <a:cs typeface="Times New Roman"/>
              </a:rPr>
              <a:t>Approach </a:t>
            </a:r>
            <a:r>
              <a:rPr sz="2400" dirty="0">
                <a:latin typeface="Times New Roman"/>
                <a:cs typeface="Times New Roman"/>
              </a:rPr>
              <a:t>to</a:t>
            </a:r>
            <a:r>
              <a:rPr sz="2400" spc="-114" dirty="0">
                <a:latin typeface="Times New Roman"/>
                <a:cs typeface="Times New Roman"/>
              </a:rPr>
              <a:t> </a:t>
            </a:r>
            <a:r>
              <a:rPr sz="2400" dirty="0">
                <a:latin typeface="Times New Roman"/>
                <a:cs typeface="Times New Roman"/>
              </a:rPr>
              <a:t>Appraisal</a:t>
            </a:r>
            <a:r>
              <a:rPr sz="2400" spc="-50" dirty="0">
                <a:latin typeface="Times New Roman"/>
                <a:cs typeface="Times New Roman"/>
              </a:rPr>
              <a:t> </a:t>
            </a:r>
            <a:r>
              <a:rPr sz="2400" dirty="0">
                <a:latin typeface="Times New Roman"/>
                <a:cs typeface="Times New Roman"/>
              </a:rPr>
              <a:t>Mechanisms:</a:t>
            </a:r>
            <a:r>
              <a:rPr sz="2400" spc="-20" dirty="0">
                <a:latin typeface="Times New Roman"/>
                <a:cs typeface="Times New Roman"/>
              </a:rPr>
              <a:t> </a:t>
            </a:r>
            <a:r>
              <a:rPr sz="2400" dirty="0">
                <a:latin typeface="Times New Roman"/>
                <a:cs typeface="Times New Roman"/>
              </a:rPr>
              <a:t>Integration</a:t>
            </a:r>
            <a:r>
              <a:rPr sz="2400" spc="-4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Emotion Elicitation,</a:t>
            </a:r>
            <a:r>
              <a:rPr sz="2400" spc="-35" dirty="0">
                <a:latin typeface="Times New Roman"/>
                <a:cs typeface="Times New Roman"/>
              </a:rPr>
              <a:t> </a:t>
            </a:r>
            <a:r>
              <a:rPr sz="2400" spc="-10" dirty="0">
                <a:latin typeface="Times New Roman"/>
                <a:cs typeface="Times New Roman"/>
              </a:rPr>
              <a:t>Emotional </a:t>
            </a:r>
            <a:r>
              <a:rPr sz="2400" dirty="0">
                <a:latin typeface="Times New Roman"/>
                <a:cs typeface="Times New Roman"/>
              </a:rPr>
              <a:t>Experience,</a:t>
            </a:r>
            <a:r>
              <a:rPr sz="2400" spc="-70" dirty="0">
                <a:latin typeface="Times New Roman"/>
                <a:cs typeface="Times New Roman"/>
              </a:rPr>
              <a:t> </a:t>
            </a:r>
            <a:r>
              <a:rPr sz="2400" dirty="0">
                <a:latin typeface="Times New Roman"/>
                <a:cs typeface="Times New Roman"/>
              </a:rPr>
              <a:t>and</a:t>
            </a:r>
            <a:r>
              <a:rPr sz="2400" spc="-125" dirty="0">
                <a:latin typeface="Times New Roman"/>
                <a:cs typeface="Times New Roman"/>
              </a:rPr>
              <a:t> </a:t>
            </a:r>
            <a:r>
              <a:rPr sz="2400" dirty="0">
                <a:latin typeface="Times New Roman"/>
                <a:cs typeface="Times New Roman"/>
              </a:rPr>
              <a:t>Affective</a:t>
            </a:r>
            <a:r>
              <a:rPr sz="2400" spc="-45" dirty="0">
                <a:latin typeface="Times New Roman"/>
                <a:cs typeface="Times New Roman"/>
              </a:rPr>
              <a:t> </a:t>
            </a:r>
            <a:r>
              <a:rPr sz="2400" dirty="0">
                <a:latin typeface="Times New Roman"/>
                <a:cs typeface="Times New Roman"/>
              </a:rPr>
              <a:t>Neuroscience."</a:t>
            </a:r>
            <a:r>
              <a:rPr sz="2400" spc="-50" dirty="0">
                <a:latin typeface="Times New Roman"/>
                <a:cs typeface="Times New Roman"/>
              </a:rPr>
              <a:t> </a:t>
            </a:r>
            <a:r>
              <a:rPr sz="2400" dirty="0">
                <a:latin typeface="Times New Roman"/>
                <a:cs typeface="Times New Roman"/>
              </a:rPr>
              <a:t>Emotion</a:t>
            </a:r>
            <a:r>
              <a:rPr sz="2400" spc="-15" dirty="0">
                <a:latin typeface="Times New Roman"/>
                <a:cs typeface="Times New Roman"/>
              </a:rPr>
              <a:t> </a:t>
            </a:r>
            <a:r>
              <a:rPr sz="2400" spc="-10" dirty="0">
                <a:latin typeface="Times New Roman"/>
                <a:cs typeface="Times New Roman"/>
              </a:rPr>
              <a:t>Review, 10(3),</a:t>
            </a:r>
            <a:endParaRPr sz="2400" dirty="0">
              <a:latin typeface="Times New Roman"/>
              <a:cs typeface="Times New Roman"/>
            </a:endParaRPr>
          </a:p>
          <a:p>
            <a:pPr marL="356235"/>
            <a:r>
              <a:rPr sz="2400" spc="-30" dirty="0">
                <a:latin typeface="Times New Roman"/>
                <a:cs typeface="Times New Roman"/>
              </a:rPr>
              <a:t>256-</a:t>
            </a:r>
            <a:r>
              <a:rPr sz="2400" spc="-20" dirty="0">
                <a:latin typeface="Times New Roman"/>
                <a:cs typeface="Times New Roman"/>
              </a:rPr>
              <a:t>269.</a:t>
            </a:r>
            <a:endParaRPr sz="2400" dirty="0">
              <a:latin typeface="Times New Roman"/>
              <a:cs typeface="Times New Roman"/>
            </a:endParaRPr>
          </a:p>
          <a:p>
            <a:pPr marL="356235" marR="5080" indent="-344170">
              <a:spcBef>
                <a:spcPts val="484"/>
              </a:spcBef>
              <a:buAutoNum type="arabicParenR" startAt="4"/>
              <a:tabLst>
                <a:tab pos="356235" algn="l"/>
              </a:tabLst>
            </a:pPr>
            <a:r>
              <a:rPr sz="2400" dirty="0">
                <a:latin typeface="Times New Roman"/>
                <a:cs typeface="Times New Roman"/>
              </a:rPr>
              <a:t>Zatorre,</a:t>
            </a:r>
            <a:r>
              <a:rPr sz="2400" spc="-40" dirty="0">
                <a:latin typeface="Times New Roman"/>
                <a:cs typeface="Times New Roman"/>
              </a:rPr>
              <a:t> </a:t>
            </a:r>
            <a:r>
              <a:rPr sz="2400" dirty="0">
                <a:latin typeface="Times New Roman"/>
                <a:cs typeface="Times New Roman"/>
              </a:rPr>
              <a:t>R. J.,</a:t>
            </a:r>
            <a:r>
              <a:rPr sz="2400" spc="-15" dirty="0">
                <a:latin typeface="Times New Roman"/>
                <a:cs typeface="Times New Roman"/>
              </a:rPr>
              <a:t> </a:t>
            </a:r>
            <a:r>
              <a:rPr sz="2400" dirty="0">
                <a:latin typeface="Times New Roman"/>
                <a:cs typeface="Times New Roman"/>
              </a:rPr>
              <a:t>&amp;</a:t>
            </a:r>
            <a:r>
              <a:rPr sz="2400" spc="-10" dirty="0">
                <a:latin typeface="Times New Roman"/>
                <a:cs typeface="Times New Roman"/>
              </a:rPr>
              <a:t> </a:t>
            </a:r>
            <a:r>
              <a:rPr sz="2400" dirty="0">
                <a:latin typeface="Times New Roman"/>
                <a:cs typeface="Times New Roman"/>
              </a:rPr>
              <a:t>Salimpoor,</a:t>
            </a:r>
            <a:r>
              <a:rPr sz="2400" spc="-55" dirty="0">
                <a:latin typeface="Times New Roman"/>
                <a:cs typeface="Times New Roman"/>
              </a:rPr>
              <a:t> </a:t>
            </a:r>
            <a:r>
              <a:rPr sz="2400" spc="-140" dirty="0">
                <a:latin typeface="Times New Roman"/>
                <a:cs typeface="Times New Roman"/>
              </a:rPr>
              <a:t>V.</a:t>
            </a:r>
            <a:r>
              <a:rPr sz="2400" spc="-20" dirty="0">
                <a:latin typeface="Times New Roman"/>
                <a:cs typeface="Times New Roman"/>
              </a:rPr>
              <a:t> </a:t>
            </a:r>
            <a:r>
              <a:rPr sz="2400" dirty="0">
                <a:latin typeface="Times New Roman"/>
                <a:cs typeface="Times New Roman"/>
              </a:rPr>
              <a:t>N.</a:t>
            </a:r>
            <a:r>
              <a:rPr sz="2400" spc="-5" dirty="0">
                <a:latin typeface="Times New Roman"/>
                <a:cs typeface="Times New Roman"/>
              </a:rPr>
              <a:t> </a:t>
            </a:r>
            <a:r>
              <a:rPr sz="2400" dirty="0">
                <a:latin typeface="Times New Roman"/>
                <a:cs typeface="Times New Roman"/>
              </a:rPr>
              <a:t>(2023).</a:t>
            </a:r>
            <a:r>
              <a:rPr sz="2400" spc="-45" dirty="0">
                <a:latin typeface="Times New Roman"/>
                <a:cs typeface="Times New Roman"/>
              </a:rPr>
              <a:t> </a:t>
            </a:r>
            <a:r>
              <a:rPr sz="2400" dirty="0">
                <a:latin typeface="Times New Roman"/>
                <a:cs typeface="Times New Roman"/>
              </a:rPr>
              <a:t>"From</a:t>
            </a:r>
            <a:r>
              <a:rPr sz="2400" spc="-35" dirty="0">
                <a:latin typeface="Times New Roman"/>
                <a:cs typeface="Times New Roman"/>
              </a:rPr>
              <a:t> </a:t>
            </a:r>
            <a:r>
              <a:rPr sz="2400" dirty="0">
                <a:latin typeface="Times New Roman"/>
                <a:cs typeface="Times New Roman"/>
              </a:rPr>
              <a:t>Perception</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Pleasure: </a:t>
            </a:r>
            <a:r>
              <a:rPr sz="2400" dirty="0">
                <a:latin typeface="Times New Roman"/>
                <a:cs typeface="Times New Roman"/>
              </a:rPr>
              <a:t>Music</a:t>
            </a:r>
            <a:r>
              <a:rPr sz="2400" spc="-2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Its</a:t>
            </a:r>
            <a:r>
              <a:rPr sz="2400" spc="-20" dirty="0">
                <a:latin typeface="Times New Roman"/>
                <a:cs typeface="Times New Roman"/>
              </a:rPr>
              <a:t> </a:t>
            </a:r>
            <a:r>
              <a:rPr sz="2400" dirty="0">
                <a:latin typeface="Times New Roman"/>
                <a:cs typeface="Times New Roman"/>
              </a:rPr>
              <a:t>Neural</a:t>
            </a:r>
            <a:r>
              <a:rPr sz="2400" spc="-25" dirty="0">
                <a:latin typeface="Times New Roman"/>
                <a:cs typeface="Times New Roman"/>
              </a:rPr>
              <a:t> </a:t>
            </a:r>
            <a:r>
              <a:rPr sz="2400" dirty="0">
                <a:latin typeface="Times New Roman"/>
                <a:cs typeface="Times New Roman"/>
              </a:rPr>
              <a:t>Substrates."</a:t>
            </a:r>
            <a:r>
              <a:rPr sz="2400" spc="-45" dirty="0">
                <a:latin typeface="Times New Roman"/>
                <a:cs typeface="Times New Roman"/>
              </a:rPr>
              <a:t> </a:t>
            </a:r>
            <a:r>
              <a:rPr sz="2400" dirty="0">
                <a:latin typeface="Times New Roman"/>
                <a:cs typeface="Times New Roman"/>
              </a:rPr>
              <a:t>Proceedings</a:t>
            </a:r>
            <a:r>
              <a:rPr sz="2400" spc="-4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National</a:t>
            </a:r>
            <a:r>
              <a:rPr sz="2400" spc="-135" dirty="0">
                <a:latin typeface="Times New Roman"/>
                <a:cs typeface="Times New Roman"/>
              </a:rPr>
              <a:t> </a:t>
            </a:r>
            <a:r>
              <a:rPr sz="2400" dirty="0">
                <a:latin typeface="Times New Roman"/>
                <a:cs typeface="Times New Roman"/>
              </a:rPr>
              <a:t>Academy </a:t>
            </a:r>
            <a:r>
              <a:rPr sz="2400" spc="-25" dirty="0">
                <a:latin typeface="Times New Roman"/>
                <a:cs typeface="Times New Roman"/>
              </a:rPr>
              <a:t>of </a:t>
            </a:r>
            <a:r>
              <a:rPr sz="2400" dirty="0">
                <a:latin typeface="Times New Roman"/>
                <a:cs typeface="Times New Roman"/>
              </a:rPr>
              <a:t>Sciences,</a:t>
            </a:r>
            <a:r>
              <a:rPr sz="2400" spc="-15" dirty="0">
                <a:latin typeface="Times New Roman"/>
                <a:cs typeface="Times New Roman"/>
              </a:rPr>
              <a:t> </a:t>
            </a:r>
            <a:r>
              <a:rPr sz="2400" dirty="0">
                <a:latin typeface="Times New Roman"/>
                <a:cs typeface="Times New Roman"/>
              </a:rPr>
              <a:t>110(Supplement</a:t>
            </a:r>
            <a:r>
              <a:rPr sz="2400" spc="-40" dirty="0">
                <a:latin typeface="Times New Roman"/>
                <a:cs typeface="Times New Roman"/>
              </a:rPr>
              <a:t> </a:t>
            </a:r>
            <a:r>
              <a:rPr sz="2400" dirty="0">
                <a:latin typeface="Times New Roman"/>
                <a:cs typeface="Times New Roman"/>
              </a:rPr>
              <a:t>2),10430-</a:t>
            </a:r>
            <a:r>
              <a:rPr sz="2400" spc="-10" dirty="0">
                <a:latin typeface="Times New Roman"/>
                <a:cs typeface="Times New Roman"/>
              </a:rPr>
              <a:t>10437.</a:t>
            </a:r>
            <a:endParaRPr sz="2400" dirty="0">
              <a:latin typeface="Times New Roman"/>
              <a:cs typeface="Times New Roman"/>
            </a:endParaRPr>
          </a:p>
          <a:p>
            <a:pPr marL="356235" indent="-343535">
              <a:spcBef>
                <a:spcPts val="480"/>
              </a:spcBef>
              <a:buAutoNum type="arabicParenR" startAt="4"/>
              <a:tabLst>
                <a:tab pos="356235" algn="l"/>
              </a:tabLst>
            </a:pPr>
            <a:r>
              <a:rPr sz="2400" dirty="0">
                <a:latin typeface="Times New Roman"/>
                <a:cs typeface="Times New Roman"/>
              </a:rPr>
              <a:t>Picard,</a:t>
            </a:r>
            <a:r>
              <a:rPr sz="2400" spc="-35" dirty="0">
                <a:latin typeface="Times New Roman"/>
                <a:cs typeface="Times New Roman"/>
              </a:rPr>
              <a:t> </a:t>
            </a:r>
            <a:r>
              <a:rPr sz="2400" dirty="0">
                <a:latin typeface="Times New Roman"/>
                <a:cs typeface="Times New Roman"/>
              </a:rPr>
              <a:t>R.</a:t>
            </a:r>
            <a:r>
              <a:rPr sz="2400" spc="-40" dirty="0">
                <a:latin typeface="Times New Roman"/>
                <a:cs typeface="Times New Roman"/>
              </a:rPr>
              <a:t> </a:t>
            </a:r>
            <a:r>
              <a:rPr sz="2400" spc="-70" dirty="0">
                <a:latin typeface="Times New Roman"/>
                <a:cs typeface="Times New Roman"/>
              </a:rPr>
              <a:t>W.</a:t>
            </a:r>
            <a:r>
              <a:rPr sz="2400" spc="-30" dirty="0">
                <a:latin typeface="Times New Roman"/>
                <a:cs typeface="Times New Roman"/>
              </a:rPr>
              <a:t> </a:t>
            </a:r>
            <a:r>
              <a:rPr sz="2400" dirty="0">
                <a:latin typeface="Times New Roman"/>
                <a:cs typeface="Times New Roman"/>
              </a:rPr>
              <a:t>(2021).</a:t>
            </a:r>
            <a:r>
              <a:rPr sz="2400" spc="-40" dirty="0">
                <a:latin typeface="Times New Roman"/>
                <a:cs typeface="Times New Roman"/>
              </a:rPr>
              <a:t> </a:t>
            </a:r>
            <a:r>
              <a:rPr sz="2400" dirty="0">
                <a:latin typeface="Times New Roman"/>
                <a:cs typeface="Times New Roman"/>
              </a:rPr>
              <a:t>"Affective</a:t>
            </a:r>
            <a:r>
              <a:rPr sz="2400" spc="-35" dirty="0">
                <a:latin typeface="Times New Roman"/>
                <a:cs typeface="Times New Roman"/>
              </a:rPr>
              <a:t> </a:t>
            </a:r>
            <a:r>
              <a:rPr sz="2400" dirty="0">
                <a:latin typeface="Times New Roman"/>
                <a:cs typeface="Times New Roman"/>
              </a:rPr>
              <a:t>Computing:</a:t>
            </a:r>
            <a:r>
              <a:rPr sz="2400" spc="-30" dirty="0">
                <a:latin typeface="Times New Roman"/>
                <a:cs typeface="Times New Roman"/>
              </a:rPr>
              <a:t> </a:t>
            </a:r>
            <a:r>
              <a:rPr sz="2400" dirty="0">
                <a:latin typeface="Times New Roman"/>
                <a:cs typeface="Times New Roman"/>
              </a:rPr>
              <a:t>From</a:t>
            </a:r>
            <a:r>
              <a:rPr sz="2400" spc="-30" dirty="0">
                <a:latin typeface="Times New Roman"/>
                <a:cs typeface="Times New Roman"/>
              </a:rPr>
              <a:t> </a:t>
            </a:r>
            <a:r>
              <a:rPr sz="2400" dirty="0">
                <a:latin typeface="Times New Roman"/>
                <a:cs typeface="Times New Roman"/>
              </a:rPr>
              <a:t>Laughter</a:t>
            </a:r>
            <a:r>
              <a:rPr sz="2400" spc="-50" dirty="0">
                <a:latin typeface="Times New Roman"/>
                <a:cs typeface="Times New Roman"/>
              </a:rPr>
              <a:t> </a:t>
            </a:r>
            <a:r>
              <a:rPr sz="2400" dirty="0">
                <a:latin typeface="Times New Roman"/>
                <a:cs typeface="Times New Roman"/>
              </a:rPr>
              <a:t>to </a:t>
            </a:r>
            <a:r>
              <a:rPr sz="2400" spc="-10" dirty="0">
                <a:latin typeface="Times New Roman"/>
                <a:cs typeface="Times New Roman"/>
              </a:rPr>
              <a:t>IEEE."</a:t>
            </a:r>
            <a:endParaRPr sz="2400" dirty="0">
              <a:latin typeface="Times New Roman"/>
              <a:cs typeface="Times New Roman"/>
            </a:endParaRPr>
          </a:p>
          <a:p>
            <a:pPr marL="356235"/>
            <a:r>
              <a:rPr sz="2400" dirty="0">
                <a:latin typeface="Times New Roman"/>
                <a:cs typeface="Times New Roman"/>
              </a:rPr>
              <a:t>IEEE</a:t>
            </a:r>
            <a:r>
              <a:rPr sz="2400" spc="-80" dirty="0">
                <a:latin typeface="Times New Roman"/>
                <a:cs typeface="Times New Roman"/>
              </a:rPr>
              <a:t> </a:t>
            </a:r>
            <a:r>
              <a:rPr sz="2400" dirty="0">
                <a:latin typeface="Times New Roman"/>
                <a:cs typeface="Times New Roman"/>
              </a:rPr>
              <a:t>Transactions</a:t>
            </a:r>
            <a:r>
              <a:rPr sz="2400" spc="-60" dirty="0">
                <a:latin typeface="Times New Roman"/>
                <a:cs typeface="Times New Roman"/>
              </a:rPr>
              <a:t> </a:t>
            </a:r>
            <a:r>
              <a:rPr sz="2400" dirty="0">
                <a:latin typeface="Times New Roman"/>
                <a:cs typeface="Times New Roman"/>
              </a:rPr>
              <a:t>on</a:t>
            </a:r>
            <a:r>
              <a:rPr sz="2400" spc="-125" dirty="0">
                <a:latin typeface="Times New Roman"/>
                <a:cs typeface="Times New Roman"/>
              </a:rPr>
              <a:t> </a:t>
            </a:r>
            <a:r>
              <a:rPr sz="2400" dirty="0">
                <a:latin typeface="Times New Roman"/>
                <a:cs typeface="Times New Roman"/>
              </a:rPr>
              <a:t>Affective</a:t>
            </a:r>
            <a:r>
              <a:rPr sz="2400" spc="-45" dirty="0">
                <a:latin typeface="Times New Roman"/>
                <a:cs typeface="Times New Roman"/>
              </a:rPr>
              <a:t> </a:t>
            </a:r>
            <a:r>
              <a:rPr sz="2400" dirty="0">
                <a:latin typeface="Times New Roman"/>
                <a:cs typeface="Times New Roman"/>
              </a:rPr>
              <a:t>Computing,</a:t>
            </a:r>
            <a:r>
              <a:rPr sz="2400" spc="-50" dirty="0">
                <a:latin typeface="Times New Roman"/>
                <a:cs typeface="Times New Roman"/>
              </a:rPr>
              <a:t> </a:t>
            </a:r>
            <a:r>
              <a:rPr sz="2400" dirty="0">
                <a:latin typeface="Times New Roman"/>
                <a:cs typeface="Times New Roman"/>
              </a:rPr>
              <a:t>1(1),</a:t>
            </a:r>
            <a:r>
              <a:rPr sz="2400" spc="-45" dirty="0">
                <a:latin typeface="Times New Roman"/>
                <a:cs typeface="Times New Roman"/>
              </a:rPr>
              <a:t> </a:t>
            </a:r>
            <a:r>
              <a:rPr sz="2400" dirty="0">
                <a:latin typeface="Times New Roman"/>
                <a:cs typeface="Times New Roman"/>
              </a:rPr>
              <a:t>11-</a:t>
            </a:r>
            <a:r>
              <a:rPr sz="2400" spc="-25" dirty="0">
                <a:latin typeface="Times New Roman"/>
                <a:cs typeface="Times New Roman"/>
              </a:rPr>
              <a:t>17.</a:t>
            </a:r>
            <a:endParaRPr sz="24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547033" y="162116"/>
            <a:ext cx="4578426" cy="730292"/>
          </a:xfrm>
          <a:prstGeom prst="rect">
            <a:avLst/>
          </a:prstGeom>
        </p:spPr>
      </p:pic>
      <p:sp>
        <p:nvSpPr>
          <p:cNvPr id="5" name="object 5"/>
          <p:cNvSpPr txBox="1">
            <a:spLocks noGrp="1"/>
          </p:cNvSpPr>
          <p:nvPr>
            <p:ph type="body" idx="1"/>
          </p:nvPr>
        </p:nvSpPr>
        <p:spPr>
          <a:xfrm>
            <a:off x="321936" y="1262702"/>
            <a:ext cx="11053988" cy="4332596"/>
          </a:xfrm>
          <a:prstGeom prst="rect">
            <a:avLst/>
          </a:prstGeom>
        </p:spPr>
        <p:txBody>
          <a:bodyPr vert="horz" wrap="square" lIns="0" tIns="13335" rIns="0" bIns="0" rtlCol="0">
            <a:spAutoFit/>
          </a:bodyPr>
          <a:lstStyle/>
          <a:p>
            <a:pPr marL="469900" marR="540385" indent="-457834">
              <a:lnSpc>
                <a:spcPct val="100000"/>
              </a:lnSpc>
              <a:spcBef>
                <a:spcPts val="105"/>
              </a:spcBef>
              <a:buAutoNum type="arabicParenR" startAt="6"/>
              <a:tabLst>
                <a:tab pos="469900" algn="l"/>
              </a:tabLst>
            </a:pPr>
            <a:r>
              <a:rPr sz="2400" dirty="0">
                <a:latin typeface="Times New Roman" panose="02020603050405020304" pitchFamily="18" charset="0"/>
                <a:cs typeface="Times New Roman" panose="02020603050405020304" pitchFamily="18" charset="0"/>
              </a:rPr>
              <a:t>Mehrabian,</a:t>
            </a:r>
            <a:r>
              <a:rPr sz="2400" spc="-1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(2024).</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"Pleasure-Arousal-Dominance:</a:t>
            </a:r>
            <a:r>
              <a:rPr sz="2400" spc="-1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14"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General </a:t>
            </a:r>
            <a:r>
              <a:rPr sz="2400" dirty="0">
                <a:latin typeface="Times New Roman" panose="02020603050405020304" pitchFamily="18" charset="0"/>
                <a:cs typeface="Times New Roman" panose="02020603050405020304" pitchFamily="18" charset="0"/>
              </a:rPr>
              <a:t>Framework</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Describing</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Measuring</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Individual</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Differences</a:t>
            </a:r>
            <a:r>
              <a:rPr sz="2400" spc="-4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in </a:t>
            </a:r>
            <a:r>
              <a:rPr sz="2400" spc="-10" dirty="0">
                <a:latin typeface="Times New Roman" panose="02020603050405020304" pitchFamily="18" charset="0"/>
                <a:cs typeface="Times New Roman" panose="02020603050405020304" pitchFamily="18" charset="0"/>
              </a:rPr>
              <a:t>Temperament."</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Current</a:t>
            </a:r>
            <a:r>
              <a:rPr sz="2400" spc="-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Psychology,</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14(4),</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261-</a:t>
            </a:r>
            <a:r>
              <a:rPr sz="2400" spc="-20" dirty="0">
                <a:latin typeface="Times New Roman" panose="02020603050405020304" pitchFamily="18" charset="0"/>
                <a:cs typeface="Times New Roman" panose="02020603050405020304" pitchFamily="18" charset="0"/>
              </a:rPr>
              <a:t>292.</a:t>
            </a:r>
          </a:p>
          <a:p>
            <a:pPr marL="469900" marR="753745" indent="-457834">
              <a:lnSpc>
                <a:spcPct val="100000"/>
              </a:lnSpc>
              <a:spcBef>
                <a:spcPts val="480"/>
              </a:spcBef>
              <a:buAutoNum type="arabicParenR" startAt="6"/>
              <a:tabLst>
                <a:tab pos="469900" algn="l"/>
              </a:tabLst>
            </a:pPr>
            <a:r>
              <a:rPr sz="2400" dirty="0">
                <a:latin typeface="Times New Roman" panose="02020603050405020304" pitchFamily="18" charset="0"/>
                <a:cs typeface="Times New Roman" panose="02020603050405020304" pitchFamily="18" charset="0"/>
              </a:rPr>
              <a:t>Russell,</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t>
            </a:r>
            <a:r>
              <a:rPr sz="2400" spc="-1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(2023).</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Circumplex</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Model</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1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Affect."</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Journal</a:t>
            </a:r>
            <a:r>
              <a:rPr sz="2400" spc="-5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Personality</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Social</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Psychology,</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39(6),</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1161-</a:t>
            </a:r>
            <a:r>
              <a:rPr sz="2400" spc="-10" dirty="0">
                <a:latin typeface="Times New Roman" panose="02020603050405020304" pitchFamily="18" charset="0"/>
                <a:cs typeface="Times New Roman" panose="02020603050405020304" pitchFamily="18" charset="0"/>
              </a:rPr>
              <a:t>1178.</a:t>
            </a:r>
          </a:p>
          <a:p>
            <a:pPr marL="469900" marR="5080" indent="-457834">
              <a:lnSpc>
                <a:spcPct val="100000"/>
              </a:lnSpc>
              <a:spcBef>
                <a:spcPts val="480"/>
              </a:spcBef>
              <a:buAutoNum type="arabicParenR" startAt="6"/>
              <a:tabLst>
                <a:tab pos="469900" algn="l"/>
              </a:tabLst>
            </a:pPr>
            <a:r>
              <a:rPr sz="2400" dirty="0">
                <a:latin typeface="Times New Roman" panose="02020603050405020304" pitchFamily="18" charset="0"/>
                <a:cs typeface="Times New Roman" panose="02020603050405020304" pitchFamily="18" charset="0"/>
              </a:rPr>
              <a:t>Schmidt,</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t>
            </a:r>
            <a:r>
              <a:rPr sz="2400" spc="-10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&amp;</a:t>
            </a:r>
            <a:r>
              <a:rPr sz="2400" spc="-7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Trainor,</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(2021).</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"Frontal</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Brain</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Electrical</a:t>
            </a:r>
            <a:r>
              <a:rPr sz="2400" spc="-1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Activity </a:t>
            </a:r>
            <a:r>
              <a:rPr sz="2400" dirty="0">
                <a:latin typeface="Times New Roman" panose="02020603050405020304" pitchFamily="18" charset="0"/>
                <a:cs typeface="Times New Roman" panose="02020603050405020304" pitchFamily="18" charset="0"/>
              </a:rPr>
              <a:t>Differs</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Between Positive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Negative</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Mood</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States."</a:t>
            </a:r>
            <a:r>
              <a:rPr sz="2400" spc="-10" dirty="0">
                <a:latin typeface="Times New Roman" panose="02020603050405020304" pitchFamily="18" charset="0"/>
                <a:cs typeface="Times New Roman" panose="02020603050405020304" pitchFamily="18" charset="0"/>
              </a:rPr>
              <a:t> Neuroreport, </a:t>
            </a:r>
            <a:r>
              <a:rPr sz="2400" dirty="0">
                <a:latin typeface="Times New Roman" panose="02020603050405020304" pitchFamily="18" charset="0"/>
                <a:cs typeface="Times New Roman" panose="02020603050405020304" pitchFamily="18" charset="0"/>
              </a:rPr>
              <a:t>12(18),</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3909-</a:t>
            </a:r>
            <a:r>
              <a:rPr sz="2400" spc="-10" dirty="0">
                <a:latin typeface="Times New Roman" panose="02020603050405020304" pitchFamily="18" charset="0"/>
                <a:cs typeface="Times New Roman" panose="02020603050405020304" pitchFamily="18" charset="0"/>
              </a:rPr>
              <a:t>3912.</a:t>
            </a:r>
          </a:p>
          <a:p>
            <a:pPr marL="469900" marR="123189" indent="-457834">
              <a:lnSpc>
                <a:spcPct val="100000"/>
              </a:lnSpc>
              <a:spcBef>
                <a:spcPts val="484"/>
              </a:spcBef>
              <a:buAutoNum type="arabicParenR" startAt="6"/>
              <a:tabLst>
                <a:tab pos="469900" algn="l"/>
              </a:tabLst>
            </a:pPr>
            <a:r>
              <a:rPr sz="2400" dirty="0">
                <a:latin typeface="Times New Roman" panose="02020603050405020304" pitchFamily="18" charset="0"/>
                <a:cs typeface="Times New Roman" panose="02020603050405020304" pitchFamily="18" charset="0"/>
              </a:rPr>
              <a:t>Interdisciplinary</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Research:</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11.</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Sacks,</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2023).</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"Musicophilia:</a:t>
            </a:r>
            <a:r>
              <a:rPr sz="2400" spc="-85"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Tales </a:t>
            </a:r>
            <a:r>
              <a:rPr sz="2400" spc="-25" dirty="0">
                <a:latin typeface="Times New Roman" panose="02020603050405020304" pitchFamily="18" charset="0"/>
                <a:cs typeface="Times New Roman" panose="02020603050405020304" pitchFamily="18" charset="0"/>
              </a:rPr>
              <a:t>of </a:t>
            </a:r>
            <a:r>
              <a:rPr sz="2400" dirty="0">
                <a:latin typeface="Times New Roman" panose="02020603050405020304" pitchFamily="18" charset="0"/>
                <a:cs typeface="Times New Roman" panose="02020603050405020304" pitchFamily="18" charset="0"/>
              </a:rPr>
              <a:t>Music</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Brain."</a:t>
            </a:r>
            <a:r>
              <a:rPr sz="2400" spc="-1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Alfred</a:t>
            </a:r>
            <a:r>
              <a:rPr sz="2400" spc="-1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Knopf</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Publishing.</a:t>
            </a:r>
          </a:p>
          <a:p>
            <a:pPr marL="468630" marR="414020" indent="-456565">
              <a:lnSpc>
                <a:spcPct val="100000"/>
              </a:lnSpc>
              <a:spcBef>
                <a:spcPts val="480"/>
              </a:spcBef>
              <a:buAutoNum type="arabicParenR" startAt="6"/>
              <a:tabLst>
                <a:tab pos="469900" algn="l"/>
              </a:tabLst>
            </a:pPr>
            <a:r>
              <a:rPr sz="2400" dirty="0">
                <a:latin typeface="Times New Roman" panose="02020603050405020304" pitchFamily="18" charset="0"/>
                <a:cs typeface="Times New Roman" panose="02020603050405020304" pitchFamily="18" charset="0"/>
              </a:rPr>
              <a:t>Levitin,</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J.</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(2021).</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"This</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95" dirty="0">
                <a:latin typeface="Times New Roman" panose="02020603050405020304" pitchFamily="18" charset="0"/>
                <a:cs typeface="Times New Roman" panose="02020603050405020304" pitchFamily="18" charset="0"/>
              </a:rPr>
              <a:t> </a:t>
            </a:r>
            <a:r>
              <a:rPr sz="2400" spc="-35" dirty="0">
                <a:latin typeface="Times New Roman" panose="02020603050405020304" pitchFamily="18" charset="0"/>
                <a:cs typeface="Times New Roman" panose="02020603050405020304" pitchFamily="18" charset="0"/>
              </a:rPr>
              <a:t>Your</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Brain</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Music:</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Science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20"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a 	</a:t>
            </a:r>
            <a:r>
              <a:rPr sz="2400" dirty="0">
                <a:latin typeface="Times New Roman" panose="02020603050405020304" pitchFamily="18" charset="0"/>
                <a:cs typeface="Times New Roman" panose="02020603050405020304" pitchFamily="18" charset="0"/>
              </a:rPr>
              <a:t>Human Obsession.”</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Dutton</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Publishing.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71478" y="199524"/>
            <a:ext cx="4578426" cy="730292"/>
          </a:xfrm>
          <a:prstGeom prst="rect">
            <a:avLst/>
          </a:prstGeom>
        </p:spPr>
      </p:pic>
      <p:sp>
        <p:nvSpPr>
          <p:cNvPr id="4" name="object 4"/>
          <p:cNvSpPr txBox="1">
            <a:spLocks noGrp="1"/>
          </p:cNvSpPr>
          <p:nvPr>
            <p:ph type="title"/>
          </p:nvPr>
        </p:nvSpPr>
        <p:spPr>
          <a:xfrm>
            <a:off x="2045110" y="3082579"/>
            <a:ext cx="8101779" cy="1551707"/>
          </a:xfrm>
          <a:prstGeom prst="rect">
            <a:avLst/>
          </a:prstGeom>
        </p:spPr>
        <p:txBody>
          <a:bodyPr vert="horz" wrap="square" lIns="0" tIns="12700" rIns="0" bIns="0" rtlCol="0" anchor="ctr">
            <a:spAutoFit/>
          </a:bodyPr>
          <a:lstStyle/>
          <a:p>
            <a:pPr marL="883919" marR="5080" indent="-871855">
              <a:lnSpc>
                <a:spcPct val="100000"/>
              </a:lnSpc>
              <a:spcBef>
                <a:spcPts val="100"/>
              </a:spcBef>
            </a:pPr>
            <a:r>
              <a:rPr sz="10000" spc="-165" dirty="0">
                <a:solidFill>
                  <a:srgbClr val="000000"/>
                </a:solidFill>
                <a:latin typeface="Times New Roman" panose="02020603050405020304" pitchFamily="18" charset="0"/>
                <a:cs typeface="Times New Roman" panose="02020603050405020304" pitchFamily="18" charset="0"/>
              </a:rPr>
              <a:t>THANK</a:t>
            </a:r>
            <a:r>
              <a:rPr sz="10000" spc="-165" dirty="0">
                <a:solidFill>
                  <a:srgbClr val="000000"/>
                </a:solidFill>
                <a:latin typeface="Georgia"/>
                <a:cs typeface="Georgia"/>
              </a:rPr>
              <a:t> </a:t>
            </a:r>
            <a:r>
              <a:rPr sz="10000" spc="-25" dirty="0">
                <a:solidFill>
                  <a:srgbClr val="000000"/>
                </a:solidFill>
                <a:latin typeface="Georgia"/>
                <a:cs typeface="Georgia"/>
              </a:rPr>
              <a:t>YOU</a:t>
            </a:r>
            <a:endParaRPr sz="10000" dirty="0">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7033" y="162116"/>
            <a:ext cx="4578426" cy="730292"/>
          </a:xfrm>
          <a:prstGeom prst="rect">
            <a:avLst/>
          </a:prstGeom>
        </p:spPr>
      </p:pic>
      <p:sp>
        <p:nvSpPr>
          <p:cNvPr id="4" name="object 4"/>
          <p:cNvSpPr txBox="1">
            <a:spLocks noGrp="1"/>
          </p:cNvSpPr>
          <p:nvPr>
            <p:ph type="title"/>
          </p:nvPr>
        </p:nvSpPr>
        <p:spPr>
          <a:xfrm>
            <a:off x="321326" y="527262"/>
            <a:ext cx="4250674" cy="690574"/>
          </a:xfrm>
          <a:prstGeom prst="rect">
            <a:avLst/>
          </a:prstGeom>
        </p:spPr>
        <p:txBody>
          <a:bodyPr vert="horz" wrap="square" lIns="0" tIns="13335" rIns="0" bIns="0" rtlCol="0" anchor="ctr">
            <a:spAutoFit/>
          </a:bodyPr>
          <a:lstStyle/>
          <a:p>
            <a:pPr marL="12700">
              <a:lnSpc>
                <a:spcPct val="100000"/>
              </a:lnSpc>
              <a:spcBef>
                <a:spcPts val="105"/>
              </a:spcBef>
            </a:pPr>
            <a:r>
              <a:rPr spc="-10" dirty="0">
                <a:latin typeface="Times New Roman" panose="02020603050405020304" pitchFamily="18" charset="0"/>
                <a:cs typeface="Times New Roman" panose="02020603050405020304" pitchFamily="18" charset="0"/>
              </a:rPr>
              <a:t>Abstract</a:t>
            </a:r>
          </a:p>
        </p:txBody>
      </p:sp>
      <p:sp>
        <p:nvSpPr>
          <p:cNvPr id="5" name="object 5"/>
          <p:cNvSpPr txBox="1"/>
          <p:nvPr/>
        </p:nvSpPr>
        <p:spPr>
          <a:xfrm>
            <a:off x="302964" y="1214255"/>
            <a:ext cx="11586071" cy="5481629"/>
          </a:xfrm>
          <a:prstGeom prst="rect">
            <a:avLst/>
          </a:prstGeom>
        </p:spPr>
        <p:txBody>
          <a:bodyPr vert="horz" wrap="square" lIns="0" tIns="74295" rIns="0" bIns="0" rtlCol="0">
            <a:spAutoFit/>
          </a:bodyPr>
          <a:lstStyle/>
          <a:p>
            <a:pPr marL="352425" marR="160020" indent="-340360">
              <a:spcBef>
                <a:spcPts val="570"/>
              </a:spcBef>
              <a:buFont typeface="Wingdings"/>
              <a:buChar char=""/>
              <a:tabLst>
                <a:tab pos="352425" algn="l"/>
              </a:tabLst>
            </a:pPr>
            <a:r>
              <a:rPr lang="en-US" sz="2400" dirty="0" err="1">
                <a:latin typeface="Times New Roman"/>
                <a:cs typeface="Times New Roman"/>
              </a:rPr>
              <a:t>MoodSync</a:t>
            </a:r>
            <a:r>
              <a:rPr lang="en-US" sz="2400" spc="-5" dirty="0">
                <a:latin typeface="Times New Roman"/>
                <a:cs typeface="Times New Roman"/>
              </a:rPr>
              <a:t> </a:t>
            </a:r>
            <a:r>
              <a:rPr lang="en-US" sz="2400" dirty="0">
                <a:latin typeface="Times New Roman"/>
                <a:cs typeface="Times New Roman"/>
              </a:rPr>
              <a:t>uses biometric</a:t>
            </a:r>
            <a:r>
              <a:rPr lang="en-US" sz="2400" spc="-5" dirty="0">
                <a:latin typeface="Times New Roman"/>
                <a:cs typeface="Times New Roman"/>
              </a:rPr>
              <a:t> </a:t>
            </a:r>
            <a:r>
              <a:rPr lang="en-US" sz="2400" dirty="0">
                <a:latin typeface="Times New Roman"/>
                <a:cs typeface="Times New Roman"/>
              </a:rPr>
              <a:t>sensing and AI</a:t>
            </a:r>
            <a:r>
              <a:rPr lang="en-US" sz="2400" spc="-5" dirty="0">
                <a:latin typeface="Times New Roman"/>
                <a:cs typeface="Times New Roman"/>
              </a:rPr>
              <a:t> </a:t>
            </a:r>
            <a:r>
              <a:rPr lang="en-US" sz="2400" dirty="0">
                <a:latin typeface="Times New Roman"/>
                <a:cs typeface="Times New Roman"/>
              </a:rPr>
              <a:t>to deliver </a:t>
            </a:r>
            <a:r>
              <a:rPr lang="en-US" sz="2400" spc="-10" dirty="0">
                <a:latin typeface="Times New Roman"/>
                <a:cs typeface="Times New Roman"/>
              </a:rPr>
              <a:t>personalized, </a:t>
            </a:r>
            <a:r>
              <a:rPr lang="en-US" sz="2400" dirty="0">
                <a:latin typeface="Times New Roman"/>
                <a:cs typeface="Times New Roman"/>
              </a:rPr>
              <a:t>emotion-responsive music </a:t>
            </a:r>
            <a:r>
              <a:rPr lang="en-US" sz="2400" spc="-10" dirty="0">
                <a:latin typeface="Times New Roman"/>
                <a:cs typeface="Times New Roman"/>
              </a:rPr>
              <a:t>recommendations.</a:t>
            </a:r>
            <a:endParaRPr lang="en-US" sz="2400" dirty="0">
              <a:latin typeface="Times New Roman"/>
              <a:cs typeface="Times New Roman"/>
            </a:endParaRPr>
          </a:p>
          <a:p>
            <a:pPr marL="352425" marR="5080" indent="-340360">
              <a:spcBef>
                <a:spcPts val="1930"/>
              </a:spcBef>
              <a:buFont typeface="Wingdings"/>
              <a:buChar char=""/>
              <a:tabLst>
                <a:tab pos="352425" algn="l"/>
              </a:tabLst>
            </a:pPr>
            <a:r>
              <a:rPr lang="en-US" sz="2400" dirty="0">
                <a:latin typeface="Times New Roman"/>
                <a:cs typeface="Times New Roman"/>
              </a:rPr>
              <a:t>By combining wearable sensors, emotion recognition, and </a:t>
            </a:r>
            <a:r>
              <a:rPr lang="en-US" sz="2400" spc="-10" dirty="0">
                <a:latin typeface="Times New Roman"/>
                <a:cs typeface="Times New Roman"/>
              </a:rPr>
              <a:t>adaptive </a:t>
            </a:r>
            <a:r>
              <a:rPr lang="en-US" sz="2400" dirty="0">
                <a:latin typeface="Times New Roman"/>
                <a:cs typeface="Times New Roman"/>
              </a:rPr>
              <a:t>recommendations,</a:t>
            </a:r>
            <a:r>
              <a:rPr lang="en-US" sz="2400" spc="-10" dirty="0">
                <a:latin typeface="Times New Roman"/>
                <a:cs typeface="Times New Roman"/>
              </a:rPr>
              <a:t> </a:t>
            </a:r>
            <a:r>
              <a:rPr lang="en-US" sz="2400" dirty="0">
                <a:latin typeface="Times New Roman"/>
                <a:cs typeface="Times New Roman"/>
              </a:rPr>
              <a:t>the platform</a:t>
            </a:r>
            <a:r>
              <a:rPr lang="en-US" sz="2400" spc="-5" dirty="0">
                <a:latin typeface="Times New Roman"/>
                <a:cs typeface="Times New Roman"/>
              </a:rPr>
              <a:t> </a:t>
            </a:r>
            <a:r>
              <a:rPr lang="en-US" sz="2400" dirty="0">
                <a:latin typeface="Times New Roman"/>
                <a:cs typeface="Times New Roman"/>
              </a:rPr>
              <a:t>goes beyond</a:t>
            </a:r>
            <a:r>
              <a:rPr lang="en-US" sz="2400" spc="-5" dirty="0">
                <a:latin typeface="Times New Roman"/>
                <a:cs typeface="Times New Roman"/>
              </a:rPr>
              <a:t> </a:t>
            </a:r>
            <a:r>
              <a:rPr lang="en-US" sz="2400" dirty="0">
                <a:latin typeface="Times New Roman"/>
                <a:cs typeface="Times New Roman"/>
              </a:rPr>
              <a:t>traditional</a:t>
            </a:r>
            <a:r>
              <a:rPr lang="en-US" sz="2400" spc="-5" dirty="0">
                <a:latin typeface="Times New Roman"/>
                <a:cs typeface="Times New Roman"/>
              </a:rPr>
              <a:t> </a:t>
            </a:r>
            <a:r>
              <a:rPr lang="en-US" sz="2400" spc="-10" dirty="0">
                <a:latin typeface="Times New Roman"/>
                <a:cs typeface="Times New Roman"/>
              </a:rPr>
              <a:t>music streaming.</a:t>
            </a:r>
            <a:endParaRPr lang="en-US" sz="2400" dirty="0">
              <a:latin typeface="Times New Roman"/>
              <a:cs typeface="Times New Roman"/>
            </a:endParaRPr>
          </a:p>
          <a:p>
            <a:pPr marL="352425" marR="330835" indent="-340360">
              <a:spcBef>
                <a:spcPts val="1930"/>
              </a:spcBef>
              <a:buFont typeface="Wingdings"/>
              <a:buChar char=""/>
              <a:tabLst>
                <a:tab pos="352425" algn="l"/>
              </a:tabLst>
            </a:pPr>
            <a:r>
              <a:rPr lang="en-US" sz="2400" dirty="0">
                <a:latin typeface="Times New Roman"/>
                <a:cs typeface="Times New Roman"/>
              </a:rPr>
              <a:t>The</a:t>
            </a:r>
            <a:r>
              <a:rPr lang="en-US" sz="2400" spc="-5" dirty="0">
                <a:latin typeface="Times New Roman"/>
                <a:cs typeface="Times New Roman"/>
              </a:rPr>
              <a:t> </a:t>
            </a:r>
            <a:r>
              <a:rPr lang="en-US" sz="2400" dirty="0">
                <a:latin typeface="Times New Roman"/>
                <a:cs typeface="Times New Roman"/>
              </a:rPr>
              <a:t>research</a:t>
            </a:r>
            <a:r>
              <a:rPr lang="en-US" sz="2400" spc="-5" dirty="0">
                <a:latin typeface="Times New Roman"/>
                <a:cs typeface="Times New Roman"/>
              </a:rPr>
              <a:t> </a:t>
            </a:r>
            <a:r>
              <a:rPr lang="en-US" sz="2400" dirty="0">
                <a:latin typeface="Times New Roman"/>
                <a:cs typeface="Times New Roman"/>
              </a:rPr>
              <a:t>develops</a:t>
            </a:r>
            <a:r>
              <a:rPr lang="en-US" sz="2400" spc="-5" dirty="0">
                <a:latin typeface="Times New Roman"/>
                <a:cs typeface="Times New Roman"/>
              </a:rPr>
              <a:t> </a:t>
            </a:r>
            <a:r>
              <a:rPr lang="en-US" sz="2400" dirty="0">
                <a:latin typeface="Times New Roman"/>
                <a:cs typeface="Times New Roman"/>
              </a:rPr>
              <a:t>a system</a:t>
            </a:r>
            <a:r>
              <a:rPr lang="en-US" sz="2400" spc="-5" dirty="0">
                <a:latin typeface="Times New Roman"/>
                <a:cs typeface="Times New Roman"/>
              </a:rPr>
              <a:t> </a:t>
            </a:r>
            <a:r>
              <a:rPr lang="en-US" sz="2400" dirty="0">
                <a:latin typeface="Times New Roman"/>
                <a:cs typeface="Times New Roman"/>
              </a:rPr>
              <a:t>to</a:t>
            </a:r>
            <a:r>
              <a:rPr lang="en-US" sz="2400" spc="-5" dirty="0">
                <a:latin typeface="Times New Roman"/>
                <a:cs typeface="Times New Roman"/>
              </a:rPr>
              <a:t> </a:t>
            </a:r>
            <a:r>
              <a:rPr lang="en-US" sz="2400" dirty="0">
                <a:latin typeface="Times New Roman"/>
                <a:cs typeface="Times New Roman"/>
              </a:rPr>
              <a:t>detect and</a:t>
            </a:r>
            <a:r>
              <a:rPr lang="en-US" sz="2400" spc="-5" dirty="0">
                <a:latin typeface="Times New Roman"/>
                <a:cs typeface="Times New Roman"/>
              </a:rPr>
              <a:t> </a:t>
            </a:r>
            <a:r>
              <a:rPr lang="en-US" sz="2400" dirty="0">
                <a:latin typeface="Times New Roman"/>
                <a:cs typeface="Times New Roman"/>
              </a:rPr>
              <a:t>respond</a:t>
            </a:r>
            <a:r>
              <a:rPr lang="en-US" sz="2400" spc="-5" dirty="0">
                <a:latin typeface="Times New Roman"/>
                <a:cs typeface="Times New Roman"/>
              </a:rPr>
              <a:t> </a:t>
            </a:r>
            <a:r>
              <a:rPr lang="en-US" sz="2400" dirty="0">
                <a:latin typeface="Times New Roman"/>
                <a:cs typeface="Times New Roman"/>
              </a:rPr>
              <a:t>to </a:t>
            </a:r>
            <a:r>
              <a:rPr lang="en-US" sz="2400" spc="-10" dirty="0">
                <a:latin typeface="Times New Roman"/>
                <a:cs typeface="Times New Roman"/>
              </a:rPr>
              <a:t>users' </a:t>
            </a:r>
            <a:r>
              <a:rPr lang="en-US" sz="2400" dirty="0">
                <a:latin typeface="Times New Roman"/>
                <a:cs typeface="Times New Roman"/>
              </a:rPr>
              <a:t>emotions</a:t>
            </a:r>
            <a:r>
              <a:rPr lang="en-US" sz="2400" spc="-5" dirty="0">
                <a:latin typeface="Times New Roman"/>
                <a:cs typeface="Times New Roman"/>
              </a:rPr>
              <a:t> </a:t>
            </a:r>
            <a:r>
              <a:rPr lang="en-US" sz="2400" dirty="0">
                <a:latin typeface="Times New Roman"/>
                <a:cs typeface="Times New Roman"/>
              </a:rPr>
              <a:t>using</a:t>
            </a:r>
            <a:r>
              <a:rPr lang="en-US" sz="2400" spc="-5" dirty="0">
                <a:latin typeface="Times New Roman"/>
                <a:cs typeface="Times New Roman"/>
              </a:rPr>
              <a:t> </a:t>
            </a:r>
            <a:r>
              <a:rPr lang="en-US" sz="2400" dirty="0">
                <a:latin typeface="Times New Roman"/>
                <a:cs typeface="Times New Roman"/>
              </a:rPr>
              <a:t>heart</a:t>
            </a:r>
            <a:r>
              <a:rPr lang="en-US" sz="2400" spc="-5" dirty="0">
                <a:latin typeface="Times New Roman"/>
                <a:cs typeface="Times New Roman"/>
              </a:rPr>
              <a:t> </a:t>
            </a:r>
            <a:r>
              <a:rPr lang="en-US" sz="2400" dirty="0">
                <a:latin typeface="Times New Roman"/>
                <a:cs typeface="Times New Roman"/>
              </a:rPr>
              <a:t>rate,</a:t>
            </a:r>
            <a:r>
              <a:rPr lang="en-US" sz="2400" spc="-5" dirty="0">
                <a:latin typeface="Times New Roman"/>
                <a:cs typeface="Times New Roman"/>
              </a:rPr>
              <a:t> </a:t>
            </a:r>
            <a:r>
              <a:rPr lang="en-US" sz="2400" dirty="0">
                <a:latin typeface="Times New Roman"/>
                <a:cs typeface="Times New Roman"/>
              </a:rPr>
              <a:t>skin</a:t>
            </a:r>
            <a:r>
              <a:rPr lang="en-US" sz="2400" spc="-5" dirty="0">
                <a:latin typeface="Times New Roman"/>
                <a:cs typeface="Times New Roman"/>
              </a:rPr>
              <a:t> </a:t>
            </a:r>
            <a:r>
              <a:rPr lang="en-US" sz="2400" dirty="0">
                <a:latin typeface="Times New Roman"/>
                <a:cs typeface="Times New Roman"/>
              </a:rPr>
              <a:t>conductance,</a:t>
            </a:r>
            <a:r>
              <a:rPr lang="en-US" sz="2400" spc="-10" dirty="0">
                <a:latin typeface="Times New Roman"/>
                <a:cs typeface="Times New Roman"/>
              </a:rPr>
              <a:t> </a:t>
            </a:r>
            <a:r>
              <a:rPr lang="en-US" sz="2400" dirty="0">
                <a:latin typeface="Times New Roman"/>
                <a:cs typeface="Times New Roman"/>
              </a:rPr>
              <a:t>facial</a:t>
            </a:r>
            <a:r>
              <a:rPr lang="en-US" sz="2400" spc="-5" dirty="0">
                <a:latin typeface="Times New Roman"/>
                <a:cs typeface="Times New Roman"/>
              </a:rPr>
              <a:t> </a:t>
            </a:r>
            <a:r>
              <a:rPr lang="en-US" sz="2400" dirty="0">
                <a:latin typeface="Times New Roman"/>
                <a:cs typeface="Times New Roman"/>
              </a:rPr>
              <a:t>analysis, </a:t>
            </a:r>
            <a:r>
              <a:rPr lang="en-US" sz="2400" spc="-25" dirty="0">
                <a:latin typeface="Times New Roman"/>
                <a:cs typeface="Times New Roman"/>
              </a:rPr>
              <a:t>and </a:t>
            </a:r>
            <a:r>
              <a:rPr lang="en-US" sz="2400" spc="-10" dirty="0">
                <a:latin typeface="Times New Roman"/>
                <a:cs typeface="Times New Roman"/>
              </a:rPr>
              <a:t>context.</a:t>
            </a:r>
            <a:endParaRPr lang="en-US" sz="2400" dirty="0">
              <a:latin typeface="Times New Roman"/>
              <a:cs typeface="Times New Roman"/>
            </a:endParaRPr>
          </a:p>
          <a:p>
            <a:pPr marL="352425" marR="1151255" indent="-340360">
              <a:spcBef>
                <a:spcPts val="1930"/>
              </a:spcBef>
              <a:buFont typeface="Wingdings"/>
              <a:buChar char=""/>
              <a:tabLst>
                <a:tab pos="352425" algn="l"/>
              </a:tabLst>
            </a:pP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system</a:t>
            </a:r>
            <a:r>
              <a:rPr lang="en-US" sz="2400" spc="-10" dirty="0">
                <a:latin typeface="Times New Roman"/>
                <a:cs typeface="Times New Roman"/>
              </a:rPr>
              <a:t> </a:t>
            </a:r>
            <a:r>
              <a:rPr lang="en-US" sz="2400" dirty="0">
                <a:latin typeface="Times New Roman"/>
                <a:cs typeface="Times New Roman"/>
              </a:rPr>
              <a:t>leverages</a:t>
            </a:r>
            <a:r>
              <a:rPr lang="en-US" sz="2400" spc="-5" dirty="0">
                <a:latin typeface="Times New Roman"/>
                <a:cs typeface="Times New Roman"/>
              </a:rPr>
              <a:t> </a:t>
            </a:r>
            <a:r>
              <a:rPr lang="en-US" sz="2400" dirty="0">
                <a:latin typeface="Times New Roman"/>
                <a:cs typeface="Times New Roman"/>
              </a:rPr>
              <a:t>cutting-edge</a:t>
            </a:r>
            <a:r>
              <a:rPr lang="en-US" sz="2400" spc="-15" dirty="0">
                <a:latin typeface="Times New Roman"/>
                <a:cs typeface="Times New Roman"/>
              </a:rPr>
              <a:t> </a:t>
            </a:r>
            <a:r>
              <a:rPr lang="en-US" sz="2400" dirty="0">
                <a:latin typeface="Times New Roman"/>
                <a:cs typeface="Times New Roman"/>
              </a:rPr>
              <a:t>artificial</a:t>
            </a:r>
            <a:r>
              <a:rPr lang="en-US" sz="2400" spc="-10" dirty="0">
                <a:latin typeface="Times New Roman"/>
                <a:cs typeface="Times New Roman"/>
              </a:rPr>
              <a:t> intelligence </a:t>
            </a:r>
            <a:r>
              <a:rPr lang="en-US" sz="2400" dirty="0">
                <a:latin typeface="Times New Roman"/>
                <a:cs typeface="Times New Roman"/>
              </a:rPr>
              <a:t>technologies,</a:t>
            </a:r>
            <a:r>
              <a:rPr lang="en-US" sz="2400" spc="-10" dirty="0">
                <a:latin typeface="Times New Roman"/>
                <a:cs typeface="Times New Roman"/>
              </a:rPr>
              <a:t> </a:t>
            </a:r>
            <a:r>
              <a:rPr lang="en-US" sz="2400" dirty="0">
                <a:latin typeface="Times New Roman"/>
                <a:cs typeface="Times New Roman"/>
              </a:rPr>
              <a:t>such</a:t>
            </a:r>
            <a:r>
              <a:rPr lang="en-US" sz="2400" spc="-10" dirty="0">
                <a:latin typeface="Times New Roman"/>
                <a:cs typeface="Times New Roman"/>
              </a:rPr>
              <a:t> </a:t>
            </a:r>
            <a:r>
              <a:rPr lang="en-US" sz="2400" dirty="0">
                <a:latin typeface="Times New Roman"/>
                <a:cs typeface="Times New Roman"/>
              </a:rPr>
              <a:t>as</a:t>
            </a:r>
            <a:r>
              <a:rPr lang="en-US" sz="2400" spc="-10" dirty="0">
                <a:latin typeface="Times New Roman"/>
                <a:cs typeface="Times New Roman"/>
              </a:rPr>
              <a:t> </a:t>
            </a:r>
            <a:r>
              <a:rPr lang="en-US" sz="2400" dirty="0">
                <a:latin typeface="Times New Roman"/>
                <a:cs typeface="Times New Roman"/>
              </a:rPr>
              <a:t>CNN</a:t>
            </a:r>
            <a:r>
              <a:rPr lang="en-US" sz="2400" spc="-10" dirty="0">
                <a:latin typeface="Times New Roman"/>
                <a:cs typeface="Times New Roman"/>
              </a:rPr>
              <a:t>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ensemble</a:t>
            </a:r>
            <a:r>
              <a:rPr lang="en-US" sz="2400" spc="-10" dirty="0">
                <a:latin typeface="Times New Roman"/>
                <a:cs typeface="Times New Roman"/>
              </a:rPr>
              <a:t> learning.</a:t>
            </a:r>
            <a:endParaRPr lang="en-US" sz="2400" dirty="0">
              <a:latin typeface="Times New Roman"/>
              <a:cs typeface="Times New Roman"/>
            </a:endParaRPr>
          </a:p>
          <a:p>
            <a:pPr marL="352425" marR="459105" indent="-340360">
              <a:spcBef>
                <a:spcPts val="1930"/>
              </a:spcBef>
              <a:buFont typeface="Wingdings"/>
              <a:buChar char=""/>
              <a:tabLst>
                <a:tab pos="352425" algn="l"/>
                <a:tab pos="415925" algn="l"/>
              </a:tabLst>
            </a:pPr>
            <a:r>
              <a:rPr lang="en-US" sz="2400" dirty="0">
                <a:latin typeface="Times New Roman"/>
                <a:cs typeface="Times New Roman"/>
              </a:rPr>
              <a:t>	It</a:t>
            </a:r>
            <a:r>
              <a:rPr lang="en-US" sz="2400" spc="-20" dirty="0">
                <a:latin typeface="Times New Roman"/>
                <a:cs typeface="Times New Roman"/>
              </a:rPr>
              <a:t> </a:t>
            </a:r>
            <a:r>
              <a:rPr lang="en-US" sz="2400" dirty="0">
                <a:latin typeface="Times New Roman"/>
                <a:cs typeface="Times New Roman"/>
              </a:rPr>
              <a:t>generates</a:t>
            </a:r>
            <a:r>
              <a:rPr lang="en-US" sz="2400" spc="-15" dirty="0">
                <a:latin typeface="Times New Roman"/>
                <a:cs typeface="Times New Roman"/>
              </a:rPr>
              <a:t> </a:t>
            </a:r>
            <a:r>
              <a:rPr lang="en-US" sz="2400" dirty="0">
                <a:latin typeface="Times New Roman"/>
                <a:cs typeface="Times New Roman"/>
              </a:rPr>
              <a:t>tailored</a:t>
            </a:r>
            <a:r>
              <a:rPr lang="en-US" sz="2400" spc="-15" dirty="0">
                <a:latin typeface="Times New Roman"/>
                <a:cs typeface="Times New Roman"/>
              </a:rPr>
              <a:t> </a:t>
            </a:r>
            <a:r>
              <a:rPr lang="en-US" sz="2400" dirty="0">
                <a:latin typeface="Times New Roman"/>
                <a:cs typeface="Times New Roman"/>
              </a:rPr>
              <a:t>music</a:t>
            </a:r>
            <a:r>
              <a:rPr lang="en-US" sz="2400" spc="-20" dirty="0">
                <a:latin typeface="Times New Roman"/>
                <a:cs typeface="Times New Roman"/>
              </a:rPr>
              <a:t> </a:t>
            </a:r>
            <a:r>
              <a:rPr lang="en-US" sz="2400" dirty="0">
                <a:latin typeface="Times New Roman"/>
                <a:cs typeface="Times New Roman"/>
              </a:rPr>
              <a:t>recommendations</a:t>
            </a:r>
            <a:r>
              <a:rPr lang="en-US" sz="2400" spc="-20" dirty="0">
                <a:latin typeface="Times New Roman"/>
                <a:cs typeface="Times New Roman"/>
              </a:rPr>
              <a:t> </a:t>
            </a:r>
            <a:r>
              <a:rPr lang="en-US" sz="2400" dirty="0">
                <a:latin typeface="Times New Roman"/>
                <a:cs typeface="Times New Roman"/>
              </a:rPr>
              <a:t>that</a:t>
            </a:r>
            <a:r>
              <a:rPr lang="en-US" sz="2400" spc="-15" dirty="0">
                <a:latin typeface="Times New Roman"/>
                <a:cs typeface="Times New Roman"/>
              </a:rPr>
              <a:t> </a:t>
            </a:r>
            <a:r>
              <a:rPr lang="en-US" sz="2400" spc="-10" dirty="0">
                <a:latin typeface="Times New Roman"/>
                <a:cs typeface="Times New Roman"/>
              </a:rPr>
              <a:t>dynamically </a:t>
            </a:r>
            <a:r>
              <a:rPr lang="en-US" sz="2400" dirty="0">
                <a:latin typeface="Times New Roman"/>
                <a:cs typeface="Times New Roman"/>
              </a:rPr>
              <a:t>adjust</a:t>
            </a:r>
            <a:r>
              <a:rPr lang="en-US" sz="2400" spc="-5" dirty="0">
                <a:latin typeface="Times New Roman"/>
                <a:cs typeface="Times New Roman"/>
              </a:rPr>
              <a:t> </a:t>
            </a:r>
            <a:r>
              <a:rPr lang="en-US" sz="2400" dirty="0">
                <a:latin typeface="Times New Roman"/>
                <a:cs typeface="Times New Roman"/>
              </a:rPr>
              <a:t>based</a:t>
            </a:r>
            <a:r>
              <a:rPr lang="en-US" sz="2400" spc="-5" dirty="0">
                <a:latin typeface="Times New Roman"/>
                <a:cs typeface="Times New Roman"/>
              </a:rPr>
              <a:t> </a:t>
            </a:r>
            <a:r>
              <a:rPr lang="en-US" sz="2400" dirty="0">
                <a:latin typeface="Times New Roman"/>
                <a:cs typeface="Times New Roman"/>
              </a:rPr>
              <a:t>on</a:t>
            </a:r>
            <a:r>
              <a:rPr lang="en-US" sz="2400" spc="-5" dirty="0">
                <a:latin typeface="Times New Roman"/>
                <a:cs typeface="Times New Roman"/>
              </a:rPr>
              <a:t> </a:t>
            </a:r>
            <a:r>
              <a:rPr lang="en-US" sz="2400" dirty="0">
                <a:latin typeface="Times New Roman"/>
                <a:cs typeface="Times New Roman"/>
              </a:rPr>
              <a:t>users' psychological</a:t>
            </a:r>
            <a:r>
              <a:rPr lang="en-US" sz="2400" spc="-5"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physiological </a:t>
            </a:r>
            <a:r>
              <a:rPr lang="en-US" sz="2400" spc="-10" dirty="0">
                <a:latin typeface="Times New Roman"/>
                <a:cs typeface="Times New Roman"/>
              </a:rPr>
              <a:t>states.</a:t>
            </a:r>
          </a:p>
          <a:p>
            <a:pPr>
              <a:buNone/>
            </a:pPr>
            <a:r>
              <a:rPr lang="en-US" sz="2400" spc="-10" dirty="0">
                <a:latin typeface="Times New Roman"/>
                <a:cs typeface="Times New Roman"/>
              </a:rPr>
              <a:t>KEYWORDS: </a:t>
            </a:r>
            <a:r>
              <a:rPr lang="en-US" sz="2400" dirty="0" err="1">
                <a:solidFill>
                  <a:srgbClr val="000000"/>
                </a:solidFill>
                <a:latin typeface="Times New Roman" panose="02020603050405020304" pitchFamily="18" charset="0"/>
              </a:rPr>
              <a:t>MoodSync</a:t>
            </a:r>
            <a:r>
              <a:rPr lang="en-US" sz="2400" dirty="0">
                <a:solidFill>
                  <a:srgbClr val="000000"/>
                </a:solidFill>
                <a:latin typeface="Times New Roman" panose="02020603050405020304" pitchFamily="18" charset="0"/>
              </a:rPr>
              <a:t>, Music recommendations, Biometric monitoring, Real-time data, Heart </a:t>
            </a:r>
            <a:r>
              <a:rPr lang="en-US" sz="2400" dirty="0">
                <a:solidFill>
                  <a:srgbClr val="000000"/>
                </a:solidFill>
                <a:latin typeface="Times New Roman"/>
                <a:cs typeface="Times New Roman"/>
              </a:rPr>
              <a:t>Rate.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410" y="517514"/>
            <a:ext cx="6527800" cy="1004313"/>
          </a:xfrm>
          <a:prstGeom prst="rect">
            <a:avLst/>
          </a:prstGeom>
        </p:spPr>
        <p:txBody>
          <a:bodyPr vert="horz" wrap="square" lIns="0" tIns="324040" rIns="0" bIns="0" rtlCol="0" anchor="ctr">
            <a:spAutoFit/>
          </a:bodyPr>
          <a:lstStyle/>
          <a:p>
            <a:pPr marL="1096010">
              <a:lnSpc>
                <a:spcPct val="100000"/>
              </a:lnSpc>
              <a:spcBef>
                <a:spcPts val="105"/>
              </a:spcBef>
            </a:pPr>
            <a:r>
              <a:rPr lang="en-IN" spc="-10" dirty="0">
                <a:latin typeface="Times New Roman" panose="02020603050405020304" pitchFamily="18" charset="0"/>
                <a:cs typeface="Times New Roman" panose="02020603050405020304" pitchFamily="18" charset="0"/>
              </a:rPr>
              <a:t>Objectives</a:t>
            </a:r>
            <a:endParaRPr spc="-1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657600" y="152368"/>
            <a:ext cx="4578426" cy="730292"/>
          </a:xfrm>
          <a:prstGeom prst="rect">
            <a:avLst/>
          </a:prstGeom>
        </p:spPr>
      </p:pic>
      <p:sp>
        <p:nvSpPr>
          <p:cNvPr id="5" name="object 5"/>
          <p:cNvSpPr txBox="1"/>
          <p:nvPr/>
        </p:nvSpPr>
        <p:spPr>
          <a:xfrm>
            <a:off x="176229" y="1797672"/>
            <a:ext cx="11633853" cy="4268476"/>
          </a:xfrm>
          <a:prstGeom prst="rect">
            <a:avLst/>
          </a:prstGeom>
        </p:spPr>
        <p:txBody>
          <a:bodyPr vert="horz" wrap="square" lIns="0" tIns="13335" rIns="0" bIns="0" rtlCol="0">
            <a:spAutoFit/>
          </a:bodyPr>
          <a:lstStyle/>
          <a:p>
            <a:pPr marL="355600" marR="6350" indent="-343535" algn="just">
              <a:spcBef>
                <a:spcPts val="105"/>
              </a:spcBef>
              <a:buFont typeface="Wingdings"/>
              <a:buChar char=""/>
              <a:tabLst>
                <a:tab pos="355600" algn="l"/>
              </a:tabLst>
            </a:pPr>
            <a:r>
              <a:rPr lang="en-US" sz="2400" dirty="0">
                <a:latin typeface="Times New Roman"/>
                <a:cs typeface="Times New Roman"/>
              </a:rPr>
              <a:t>Explore</a:t>
            </a:r>
            <a:r>
              <a:rPr lang="en-US" sz="2400" spc="229" dirty="0">
                <a:latin typeface="Times New Roman"/>
                <a:cs typeface="Times New Roman"/>
              </a:rPr>
              <a:t> </a:t>
            </a:r>
            <a:r>
              <a:rPr lang="en-US" sz="2400" dirty="0">
                <a:latin typeface="Times New Roman"/>
                <a:cs typeface="Times New Roman"/>
              </a:rPr>
              <a:t>the</a:t>
            </a:r>
            <a:r>
              <a:rPr lang="en-US" sz="2400" spc="229" dirty="0">
                <a:latin typeface="Times New Roman"/>
                <a:cs typeface="Times New Roman"/>
              </a:rPr>
              <a:t> </a:t>
            </a:r>
            <a:r>
              <a:rPr lang="en-US" sz="2400" dirty="0">
                <a:latin typeface="Times New Roman"/>
                <a:cs typeface="Times New Roman"/>
              </a:rPr>
              <a:t>effectiveness</a:t>
            </a:r>
            <a:r>
              <a:rPr lang="en-US" sz="2400" spc="225" dirty="0">
                <a:latin typeface="Times New Roman"/>
                <a:cs typeface="Times New Roman"/>
              </a:rPr>
              <a:t> </a:t>
            </a:r>
            <a:r>
              <a:rPr lang="en-US" sz="2400" dirty="0">
                <a:latin typeface="Times New Roman"/>
                <a:cs typeface="Times New Roman"/>
              </a:rPr>
              <a:t>of</a:t>
            </a:r>
            <a:r>
              <a:rPr lang="en-US" sz="2400" spc="220" dirty="0">
                <a:latin typeface="Times New Roman"/>
                <a:cs typeface="Times New Roman"/>
              </a:rPr>
              <a:t> </a:t>
            </a:r>
            <a:r>
              <a:rPr lang="en-US" sz="2400" spc="-10" dirty="0">
                <a:latin typeface="Times New Roman"/>
                <a:cs typeface="Times New Roman"/>
              </a:rPr>
              <a:t>multi-</a:t>
            </a:r>
            <a:r>
              <a:rPr lang="en-US" sz="2400" dirty="0">
                <a:latin typeface="Times New Roman"/>
                <a:cs typeface="Times New Roman"/>
              </a:rPr>
              <a:t>modal</a:t>
            </a:r>
            <a:r>
              <a:rPr lang="en-US" sz="2400" spc="229" dirty="0">
                <a:latin typeface="Times New Roman"/>
                <a:cs typeface="Times New Roman"/>
              </a:rPr>
              <a:t> </a:t>
            </a:r>
            <a:r>
              <a:rPr lang="en-US" sz="2400" dirty="0">
                <a:latin typeface="Times New Roman"/>
                <a:cs typeface="Times New Roman"/>
              </a:rPr>
              <a:t>emotion</a:t>
            </a:r>
            <a:r>
              <a:rPr lang="en-US" sz="2400" spc="240" dirty="0">
                <a:latin typeface="Times New Roman"/>
                <a:cs typeface="Times New Roman"/>
              </a:rPr>
              <a:t> </a:t>
            </a:r>
            <a:r>
              <a:rPr lang="en-US" sz="2400" dirty="0">
                <a:latin typeface="Times New Roman"/>
                <a:cs typeface="Times New Roman"/>
              </a:rPr>
              <a:t>recognition</a:t>
            </a:r>
            <a:r>
              <a:rPr lang="en-US" sz="2400" spc="250" dirty="0">
                <a:latin typeface="Times New Roman"/>
                <a:cs typeface="Times New Roman"/>
              </a:rPr>
              <a:t> </a:t>
            </a:r>
            <a:r>
              <a:rPr lang="en-US" sz="2400" spc="-10" dirty="0">
                <a:latin typeface="Times New Roman"/>
                <a:cs typeface="Times New Roman"/>
              </a:rPr>
              <a:t>techniques, </a:t>
            </a:r>
            <a:r>
              <a:rPr lang="en-US" sz="2400" dirty="0">
                <a:latin typeface="Times New Roman"/>
                <a:cs typeface="Times New Roman"/>
              </a:rPr>
              <a:t>including</a:t>
            </a:r>
            <a:r>
              <a:rPr lang="en-US" sz="2400" spc="165" dirty="0">
                <a:latin typeface="Times New Roman"/>
                <a:cs typeface="Times New Roman"/>
              </a:rPr>
              <a:t> </a:t>
            </a:r>
            <a:r>
              <a:rPr lang="en-US" sz="2400" dirty="0">
                <a:latin typeface="Times New Roman"/>
                <a:cs typeface="Times New Roman"/>
              </a:rPr>
              <a:t>physiological</a:t>
            </a:r>
            <a:r>
              <a:rPr lang="en-US" sz="2400" spc="160" dirty="0">
                <a:latin typeface="Times New Roman"/>
                <a:cs typeface="Times New Roman"/>
              </a:rPr>
              <a:t> </a:t>
            </a:r>
            <a:r>
              <a:rPr lang="en-US" sz="2400" dirty="0">
                <a:latin typeface="Times New Roman"/>
                <a:cs typeface="Times New Roman"/>
              </a:rPr>
              <a:t>data</a:t>
            </a:r>
            <a:r>
              <a:rPr lang="en-US" sz="2400" spc="150" dirty="0">
                <a:latin typeface="Times New Roman"/>
                <a:cs typeface="Times New Roman"/>
              </a:rPr>
              <a:t> </a:t>
            </a:r>
            <a:r>
              <a:rPr lang="en-US" sz="2400" dirty="0">
                <a:latin typeface="Times New Roman"/>
                <a:cs typeface="Times New Roman"/>
              </a:rPr>
              <a:t>(such</a:t>
            </a:r>
            <a:r>
              <a:rPr lang="en-US" sz="2400" spc="180" dirty="0">
                <a:latin typeface="Times New Roman"/>
                <a:cs typeface="Times New Roman"/>
              </a:rPr>
              <a:t> </a:t>
            </a:r>
            <a:r>
              <a:rPr lang="en-US" sz="2400" dirty="0">
                <a:latin typeface="Times New Roman"/>
                <a:cs typeface="Times New Roman"/>
              </a:rPr>
              <a:t>as</a:t>
            </a:r>
            <a:r>
              <a:rPr lang="en-US" sz="2400" spc="160" dirty="0">
                <a:latin typeface="Times New Roman"/>
                <a:cs typeface="Times New Roman"/>
              </a:rPr>
              <a:t> </a:t>
            </a:r>
            <a:r>
              <a:rPr lang="en-US" sz="2400" dirty="0">
                <a:latin typeface="Times New Roman"/>
                <a:cs typeface="Times New Roman"/>
              </a:rPr>
              <a:t>heart</a:t>
            </a:r>
            <a:r>
              <a:rPr lang="en-US" sz="2400" spc="155" dirty="0">
                <a:latin typeface="Times New Roman"/>
                <a:cs typeface="Times New Roman"/>
              </a:rPr>
              <a:t> </a:t>
            </a:r>
            <a:r>
              <a:rPr lang="en-US" sz="2400" dirty="0">
                <a:latin typeface="Times New Roman"/>
                <a:cs typeface="Times New Roman"/>
              </a:rPr>
              <a:t>rate)</a:t>
            </a:r>
            <a:r>
              <a:rPr lang="en-US" sz="2400" spc="180" dirty="0">
                <a:latin typeface="Times New Roman"/>
                <a:cs typeface="Times New Roman"/>
              </a:rPr>
              <a:t> </a:t>
            </a:r>
            <a:r>
              <a:rPr lang="en-US" sz="2400" dirty="0">
                <a:latin typeface="Times New Roman"/>
                <a:cs typeface="Times New Roman"/>
              </a:rPr>
              <a:t>and</a:t>
            </a:r>
            <a:r>
              <a:rPr lang="en-US" sz="2400" spc="160" dirty="0">
                <a:latin typeface="Times New Roman"/>
                <a:cs typeface="Times New Roman"/>
              </a:rPr>
              <a:t> </a:t>
            </a:r>
            <a:r>
              <a:rPr lang="en-US" sz="2400" dirty="0">
                <a:latin typeface="Times New Roman"/>
                <a:cs typeface="Times New Roman"/>
              </a:rPr>
              <a:t>behavioral</a:t>
            </a:r>
            <a:r>
              <a:rPr lang="en-US" sz="2400" spc="175" dirty="0">
                <a:latin typeface="Times New Roman"/>
                <a:cs typeface="Times New Roman"/>
              </a:rPr>
              <a:t> </a:t>
            </a:r>
            <a:r>
              <a:rPr lang="en-US" sz="2400" dirty="0">
                <a:latin typeface="Times New Roman"/>
                <a:cs typeface="Times New Roman"/>
              </a:rPr>
              <a:t>cues</a:t>
            </a:r>
            <a:r>
              <a:rPr lang="en-US" sz="2400" spc="165" dirty="0">
                <a:latin typeface="Times New Roman"/>
                <a:cs typeface="Times New Roman"/>
              </a:rPr>
              <a:t> </a:t>
            </a:r>
            <a:r>
              <a:rPr lang="en-US" sz="2400" spc="-10" dirty="0">
                <a:latin typeface="Times New Roman"/>
                <a:cs typeface="Times New Roman"/>
              </a:rPr>
              <a:t>(like </a:t>
            </a:r>
            <a:r>
              <a:rPr lang="en-US" sz="2400" dirty="0">
                <a:latin typeface="Times New Roman"/>
                <a:cs typeface="Times New Roman"/>
              </a:rPr>
              <a:t>facial</a:t>
            </a:r>
            <a:r>
              <a:rPr lang="en-US" sz="2400" spc="235" dirty="0">
                <a:latin typeface="Times New Roman"/>
                <a:cs typeface="Times New Roman"/>
              </a:rPr>
              <a:t>  </a:t>
            </a:r>
            <a:r>
              <a:rPr lang="en-US" sz="2400" dirty="0">
                <a:latin typeface="Times New Roman"/>
                <a:cs typeface="Times New Roman"/>
              </a:rPr>
              <a:t>expressions</a:t>
            </a:r>
            <a:r>
              <a:rPr lang="en-US" sz="2400" spc="250" dirty="0">
                <a:latin typeface="Times New Roman"/>
                <a:cs typeface="Times New Roman"/>
              </a:rPr>
              <a:t>  </a:t>
            </a:r>
            <a:r>
              <a:rPr lang="en-US" sz="2400" dirty="0">
                <a:latin typeface="Times New Roman"/>
                <a:cs typeface="Times New Roman"/>
              </a:rPr>
              <a:t>and</a:t>
            </a:r>
            <a:r>
              <a:rPr lang="en-US" sz="2400" spc="245" dirty="0">
                <a:latin typeface="Times New Roman"/>
                <a:cs typeface="Times New Roman"/>
              </a:rPr>
              <a:t>  </a:t>
            </a:r>
            <a:r>
              <a:rPr lang="en-US" sz="2400" dirty="0">
                <a:latin typeface="Times New Roman"/>
                <a:cs typeface="Times New Roman"/>
              </a:rPr>
              <a:t>vocal</a:t>
            </a:r>
            <a:r>
              <a:rPr lang="en-US" sz="2400" spc="245" dirty="0">
                <a:latin typeface="Times New Roman"/>
                <a:cs typeface="Times New Roman"/>
              </a:rPr>
              <a:t>  </a:t>
            </a:r>
            <a:r>
              <a:rPr lang="en-US" sz="2400" dirty="0">
                <a:latin typeface="Times New Roman"/>
                <a:cs typeface="Times New Roman"/>
              </a:rPr>
              <a:t>tone),</a:t>
            </a:r>
            <a:r>
              <a:rPr lang="en-US" sz="2400" spc="250" dirty="0">
                <a:latin typeface="Times New Roman"/>
                <a:cs typeface="Times New Roman"/>
              </a:rPr>
              <a:t>  </a:t>
            </a:r>
            <a:r>
              <a:rPr lang="en-US" sz="2400" dirty="0">
                <a:latin typeface="Times New Roman"/>
                <a:cs typeface="Times New Roman"/>
              </a:rPr>
              <a:t>in</a:t>
            </a:r>
            <a:r>
              <a:rPr lang="en-US" sz="2400" spc="245" dirty="0">
                <a:latin typeface="Times New Roman"/>
                <a:cs typeface="Times New Roman"/>
              </a:rPr>
              <a:t>  </a:t>
            </a:r>
            <a:r>
              <a:rPr lang="en-US" sz="2400" dirty="0">
                <a:latin typeface="Times New Roman"/>
                <a:cs typeface="Times New Roman"/>
              </a:rPr>
              <a:t>accurately</a:t>
            </a:r>
            <a:r>
              <a:rPr lang="en-US" sz="2400" spc="245" dirty="0">
                <a:latin typeface="Times New Roman"/>
                <a:cs typeface="Times New Roman"/>
              </a:rPr>
              <a:t>  </a:t>
            </a:r>
            <a:r>
              <a:rPr lang="en-US" sz="2400" dirty="0">
                <a:latin typeface="Times New Roman"/>
                <a:cs typeface="Times New Roman"/>
              </a:rPr>
              <a:t>identifying</a:t>
            </a:r>
            <a:r>
              <a:rPr lang="en-US" sz="2400" spc="245" dirty="0">
                <a:latin typeface="Times New Roman"/>
                <a:cs typeface="Times New Roman"/>
              </a:rPr>
              <a:t>  </a:t>
            </a:r>
            <a:r>
              <a:rPr lang="en-US" sz="2400" spc="-10" dirty="0">
                <a:latin typeface="Times New Roman"/>
                <a:cs typeface="Times New Roman"/>
              </a:rPr>
              <a:t>users' </a:t>
            </a:r>
            <a:r>
              <a:rPr lang="en-US" sz="2400" dirty="0">
                <a:latin typeface="Times New Roman"/>
                <a:cs typeface="Times New Roman"/>
              </a:rPr>
              <a:t>emotional</a:t>
            </a:r>
            <a:r>
              <a:rPr lang="en-US" sz="2400" spc="-35" dirty="0">
                <a:latin typeface="Times New Roman"/>
                <a:cs typeface="Times New Roman"/>
              </a:rPr>
              <a:t> </a:t>
            </a:r>
            <a:r>
              <a:rPr lang="en-US" sz="2400" dirty="0">
                <a:latin typeface="Times New Roman"/>
                <a:cs typeface="Times New Roman"/>
              </a:rPr>
              <a:t>states</a:t>
            </a:r>
            <a:r>
              <a:rPr lang="en-US" sz="2400" spc="-20" dirty="0">
                <a:latin typeface="Times New Roman"/>
                <a:cs typeface="Times New Roman"/>
              </a:rPr>
              <a:t> </a:t>
            </a:r>
            <a:r>
              <a:rPr lang="en-US" sz="2400" dirty="0">
                <a:latin typeface="Times New Roman"/>
                <a:cs typeface="Times New Roman"/>
              </a:rPr>
              <a:t>in</a:t>
            </a:r>
            <a:r>
              <a:rPr lang="en-US" sz="2400" spc="-10" dirty="0">
                <a:latin typeface="Times New Roman"/>
                <a:cs typeface="Times New Roman"/>
              </a:rPr>
              <a:t> real-</a:t>
            </a:r>
            <a:r>
              <a:rPr lang="en-US" sz="2400" spc="-20" dirty="0">
                <a:latin typeface="Times New Roman"/>
                <a:cs typeface="Times New Roman"/>
              </a:rPr>
              <a:t>time.</a:t>
            </a:r>
            <a:endParaRPr lang="en-US" sz="2400" dirty="0">
              <a:latin typeface="Times New Roman"/>
              <a:cs typeface="Times New Roman"/>
            </a:endParaRPr>
          </a:p>
          <a:p>
            <a:pPr marL="355600" marR="5080" indent="-343535" algn="just">
              <a:spcBef>
                <a:spcPts val="480"/>
              </a:spcBef>
              <a:buFont typeface="Wingdings"/>
              <a:buChar char=""/>
              <a:tabLst>
                <a:tab pos="355600" algn="l"/>
              </a:tabLst>
            </a:pPr>
            <a:r>
              <a:rPr lang="en-US" sz="2400" dirty="0">
                <a:latin typeface="Times New Roman"/>
                <a:cs typeface="Times New Roman"/>
              </a:rPr>
              <a:t>Develop</a:t>
            </a:r>
            <a:r>
              <a:rPr lang="en-US" sz="2400" spc="315" dirty="0">
                <a:latin typeface="Times New Roman"/>
                <a:cs typeface="Times New Roman"/>
              </a:rPr>
              <a:t>  </a:t>
            </a:r>
            <a:r>
              <a:rPr lang="en-US" sz="2400" dirty="0">
                <a:latin typeface="Times New Roman"/>
                <a:cs typeface="Times New Roman"/>
              </a:rPr>
              <a:t>an</a:t>
            </a:r>
            <a:r>
              <a:rPr lang="en-US" sz="2400" spc="305" dirty="0">
                <a:latin typeface="Times New Roman"/>
                <a:cs typeface="Times New Roman"/>
              </a:rPr>
              <a:t>  </a:t>
            </a:r>
            <a:r>
              <a:rPr lang="en-US" sz="2400" spc="-10" dirty="0">
                <a:latin typeface="Times New Roman"/>
                <a:cs typeface="Times New Roman"/>
              </a:rPr>
              <a:t>AI-</a:t>
            </a:r>
            <a:r>
              <a:rPr lang="en-US" sz="2400" dirty="0">
                <a:latin typeface="Times New Roman"/>
                <a:cs typeface="Times New Roman"/>
              </a:rPr>
              <a:t>based</a:t>
            </a:r>
            <a:r>
              <a:rPr lang="en-US" sz="2400" spc="310" dirty="0">
                <a:latin typeface="Times New Roman"/>
                <a:cs typeface="Times New Roman"/>
              </a:rPr>
              <a:t>  </a:t>
            </a:r>
            <a:r>
              <a:rPr lang="en-US" sz="2400" dirty="0">
                <a:latin typeface="Times New Roman"/>
                <a:cs typeface="Times New Roman"/>
              </a:rPr>
              <a:t>framework</a:t>
            </a:r>
            <a:r>
              <a:rPr lang="en-US" sz="2400" spc="320" dirty="0">
                <a:latin typeface="Times New Roman"/>
                <a:cs typeface="Times New Roman"/>
              </a:rPr>
              <a:t>  </a:t>
            </a:r>
            <a:r>
              <a:rPr lang="en-US" sz="2400" dirty="0">
                <a:latin typeface="Times New Roman"/>
                <a:cs typeface="Times New Roman"/>
              </a:rPr>
              <a:t>that</a:t>
            </a:r>
            <a:r>
              <a:rPr lang="en-US" sz="2400" spc="305" dirty="0">
                <a:latin typeface="Times New Roman"/>
                <a:cs typeface="Times New Roman"/>
              </a:rPr>
              <a:t>  </a:t>
            </a:r>
            <a:r>
              <a:rPr lang="en-US" sz="2400" dirty="0">
                <a:latin typeface="Times New Roman"/>
                <a:cs typeface="Times New Roman"/>
              </a:rPr>
              <a:t>integrates</a:t>
            </a:r>
            <a:r>
              <a:rPr lang="en-US" sz="2400" spc="310" dirty="0">
                <a:latin typeface="Times New Roman"/>
                <a:cs typeface="Times New Roman"/>
              </a:rPr>
              <a:t>  </a:t>
            </a:r>
            <a:r>
              <a:rPr lang="en-US" sz="2400" dirty="0">
                <a:latin typeface="Times New Roman"/>
                <a:cs typeface="Times New Roman"/>
              </a:rPr>
              <a:t>physiological</a:t>
            </a:r>
            <a:r>
              <a:rPr lang="en-US" sz="2400" spc="310" dirty="0">
                <a:latin typeface="Times New Roman"/>
                <a:cs typeface="Times New Roman"/>
              </a:rPr>
              <a:t>  </a:t>
            </a:r>
            <a:r>
              <a:rPr lang="en-US" sz="2400" spc="-25" dirty="0">
                <a:latin typeface="Times New Roman"/>
                <a:cs typeface="Times New Roman"/>
              </a:rPr>
              <a:t>and </a:t>
            </a:r>
            <a:r>
              <a:rPr lang="en-US" sz="2400" dirty="0">
                <a:latin typeface="Times New Roman"/>
                <a:cs typeface="Times New Roman"/>
              </a:rPr>
              <a:t>behavioral</a:t>
            </a:r>
            <a:r>
              <a:rPr lang="en-US" sz="2400" spc="345" dirty="0">
                <a:latin typeface="Times New Roman"/>
                <a:cs typeface="Times New Roman"/>
              </a:rPr>
              <a:t> </a:t>
            </a:r>
            <a:r>
              <a:rPr lang="en-US" sz="2400" dirty="0">
                <a:latin typeface="Times New Roman"/>
                <a:cs typeface="Times New Roman"/>
              </a:rPr>
              <a:t>data</a:t>
            </a:r>
            <a:r>
              <a:rPr lang="en-US" sz="2400" spc="360" dirty="0">
                <a:latin typeface="Times New Roman"/>
                <a:cs typeface="Times New Roman"/>
              </a:rPr>
              <a:t> </a:t>
            </a:r>
            <a:r>
              <a:rPr lang="en-US" sz="2400" dirty="0">
                <a:latin typeface="Times New Roman"/>
                <a:cs typeface="Times New Roman"/>
              </a:rPr>
              <a:t>to</a:t>
            </a:r>
            <a:r>
              <a:rPr lang="en-US" sz="2400" spc="370" dirty="0">
                <a:latin typeface="Times New Roman"/>
                <a:cs typeface="Times New Roman"/>
              </a:rPr>
              <a:t> </a:t>
            </a:r>
            <a:r>
              <a:rPr lang="en-US" sz="2400" dirty="0">
                <a:latin typeface="Times New Roman"/>
                <a:cs typeface="Times New Roman"/>
              </a:rPr>
              <a:t>provide</a:t>
            </a:r>
            <a:r>
              <a:rPr lang="en-US" sz="2400" spc="350" dirty="0">
                <a:latin typeface="Times New Roman"/>
                <a:cs typeface="Times New Roman"/>
              </a:rPr>
              <a:t> </a:t>
            </a:r>
            <a:r>
              <a:rPr lang="en-US" sz="2400" dirty="0">
                <a:latin typeface="Times New Roman"/>
                <a:cs typeface="Times New Roman"/>
              </a:rPr>
              <a:t>personalized</a:t>
            </a:r>
            <a:r>
              <a:rPr lang="en-US" sz="2400" spc="370" dirty="0">
                <a:latin typeface="Times New Roman"/>
                <a:cs typeface="Times New Roman"/>
              </a:rPr>
              <a:t> </a:t>
            </a:r>
            <a:r>
              <a:rPr lang="en-US" sz="2400" dirty="0">
                <a:latin typeface="Times New Roman"/>
                <a:cs typeface="Times New Roman"/>
              </a:rPr>
              <a:t>music</a:t>
            </a:r>
            <a:r>
              <a:rPr lang="en-US" sz="2400" spc="360" dirty="0">
                <a:latin typeface="Times New Roman"/>
                <a:cs typeface="Times New Roman"/>
              </a:rPr>
              <a:t> </a:t>
            </a:r>
            <a:r>
              <a:rPr lang="en-US" sz="2400" dirty="0">
                <a:latin typeface="Times New Roman"/>
                <a:cs typeface="Times New Roman"/>
              </a:rPr>
              <a:t>therapy</a:t>
            </a:r>
            <a:r>
              <a:rPr lang="en-US" sz="2400" spc="370" dirty="0">
                <a:latin typeface="Times New Roman"/>
                <a:cs typeface="Times New Roman"/>
              </a:rPr>
              <a:t> </a:t>
            </a:r>
            <a:r>
              <a:rPr lang="en-US" sz="2400" spc="-10" dirty="0">
                <a:latin typeface="Times New Roman"/>
                <a:cs typeface="Times New Roman"/>
              </a:rPr>
              <a:t>recommendations </a:t>
            </a:r>
            <a:r>
              <a:rPr lang="en-US" sz="2400" dirty="0">
                <a:latin typeface="Times New Roman"/>
                <a:cs typeface="Times New Roman"/>
              </a:rPr>
              <a:t>tailored</a:t>
            </a:r>
            <a:r>
              <a:rPr lang="en-US" sz="2400" spc="-35" dirty="0">
                <a:latin typeface="Times New Roman"/>
                <a:cs typeface="Times New Roman"/>
              </a:rPr>
              <a:t> </a:t>
            </a:r>
            <a:r>
              <a:rPr lang="en-US" sz="2400" dirty="0">
                <a:latin typeface="Times New Roman"/>
                <a:cs typeface="Times New Roman"/>
              </a:rPr>
              <a:t>to</a:t>
            </a:r>
            <a:r>
              <a:rPr lang="en-US" sz="2400" spc="-15" dirty="0">
                <a:latin typeface="Times New Roman"/>
                <a:cs typeface="Times New Roman"/>
              </a:rPr>
              <a:t> </a:t>
            </a:r>
            <a:r>
              <a:rPr lang="en-US" sz="2400" dirty="0">
                <a:latin typeface="Times New Roman"/>
                <a:cs typeface="Times New Roman"/>
              </a:rPr>
              <a:t>individual</a:t>
            </a:r>
            <a:r>
              <a:rPr lang="en-US" sz="2400" spc="-60" dirty="0">
                <a:latin typeface="Times New Roman"/>
                <a:cs typeface="Times New Roman"/>
              </a:rPr>
              <a:t> </a:t>
            </a:r>
            <a:r>
              <a:rPr lang="en-US" sz="2400" dirty="0">
                <a:latin typeface="Times New Roman"/>
                <a:cs typeface="Times New Roman"/>
              </a:rPr>
              <a:t>emotional</a:t>
            </a:r>
            <a:r>
              <a:rPr lang="en-US" sz="2400" spc="-20" dirty="0">
                <a:latin typeface="Times New Roman"/>
                <a:cs typeface="Times New Roman"/>
              </a:rPr>
              <a:t> </a:t>
            </a:r>
            <a:r>
              <a:rPr lang="en-US" sz="2400" spc="-10" dirty="0">
                <a:latin typeface="Times New Roman"/>
                <a:cs typeface="Times New Roman"/>
              </a:rPr>
              <a:t>responses.</a:t>
            </a:r>
            <a:endParaRPr lang="en-US" sz="2400" dirty="0">
              <a:latin typeface="Times New Roman"/>
              <a:cs typeface="Times New Roman"/>
            </a:endParaRPr>
          </a:p>
          <a:p>
            <a:pPr marL="355600" marR="5080" indent="-343535" algn="just">
              <a:spcBef>
                <a:spcPts val="480"/>
              </a:spcBef>
              <a:buFont typeface="Wingdings"/>
              <a:buChar char=""/>
              <a:tabLst>
                <a:tab pos="355600" algn="l"/>
              </a:tabLst>
            </a:pPr>
            <a:r>
              <a:rPr lang="en-US" sz="2400" dirty="0">
                <a:latin typeface="Times New Roman"/>
                <a:cs typeface="Times New Roman"/>
              </a:rPr>
              <a:t>Evaluate</a:t>
            </a:r>
            <a:r>
              <a:rPr lang="en-US" sz="2400" spc="280" dirty="0">
                <a:latin typeface="Times New Roman"/>
                <a:cs typeface="Times New Roman"/>
              </a:rPr>
              <a:t> </a:t>
            </a:r>
            <a:r>
              <a:rPr lang="en-US" sz="2400" dirty="0">
                <a:latin typeface="Times New Roman"/>
                <a:cs typeface="Times New Roman"/>
              </a:rPr>
              <a:t>the</a:t>
            </a:r>
            <a:r>
              <a:rPr lang="en-US" sz="2400" spc="280" dirty="0">
                <a:latin typeface="Times New Roman"/>
                <a:cs typeface="Times New Roman"/>
              </a:rPr>
              <a:t> </a:t>
            </a:r>
            <a:r>
              <a:rPr lang="en-US" sz="2400" dirty="0">
                <a:latin typeface="Times New Roman"/>
                <a:cs typeface="Times New Roman"/>
              </a:rPr>
              <a:t>impact</a:t>
            </a:r>
            <a:r>
              <a:rPr lang="en-US" sz="2400" spc="295" dirty="0">
                <a:latin typeface="Times New Roman"/>
                <a:cs typeface="Times New Roman"/>
              </a:rPr>
              <a:t> </a:t>
            </a:r>
            <a:r>
              <a:rPr lang="en-US" sz="2400" dirty="0">
                <a:latin typeface="Times New Roman"/>
                <a:cs typeface="Times New Roman"/>
              </a:rPr>
              <a:t>of</a:t>
            </a:r>
            <a:r>
              <a:rPr lang="en-US" sz="2400" spc="285" dirty="0">
                <a:latin typeface="Times New Roman"/>
                <a:cs typeface="Times New Roman"/>
              </a:rPr>
              <a:t> </a:t>
            </a:r>
            <a:r>
              <a:rPr lang="en-US" sz="2400" dirty="0">
                <a:latin typeface="Times New Roman"/>
                <a:cs typeface="Times New Roman"/>
              </a:rPr>
              <a:t>adaptive</a:t>
            </a:r>
            <a:r>
              <a:rPr lang="en-US" sz="2400" spc="285" dirty="0">
                <a:latin typeface="Times New Roman"/>
                <a:cs typeface="Times New Roman"/>
              </a:rPr>
              <a:t> </a:t>
            </a:r>
            <a:r>
              <a:rPr lang="en-US" sz="2400" dirty="0">
                <a:latin typeface="Times New Roman"/>
                <a:cs typeface="Times New Roman"/>
              </a:rPr>
              <a:t>music</a:t>
            </a:r>
            <a:r>
              <a:rPr lang="en-US" sz="2400" spc="280" dirty="0">
                <a:latin typeface="Times New Roman"/>
                <a:cs typeface="Times New Roman"/>
              </a:rPr>
              <a:t> </a:t>
            </a:r>
            <a:r>
              <a:rPr lang="en-US" sz="2400" dirty="0">
                <a:latin typeface="Times New Roman"/>
                <a:cs typeface="Times New Roman"/>
              </a:rPr>
              <a:t>therapy</a:t>
            </a:r>
            <a:r>
              <a:rPr lang="en-US" sz="2400" spc="295" dirty="0">
                <a:latin typeface="Times New Roman"/>
                <a:cs typeface="Times New Roman"/>
              </a:rPr>
              <a:t> </a:t>
            </a:r>
            <a:r>
              <a:rPr lang="en-US" sz="2400" dirty="0">
                <a:latin typeface="Times New Roman"/>
                <a:cs typeface="Times New Roman"/>
              </a:rPr>
              <a:t>on</a:t>
            </a:r>
            <a:r>
              <a:rPr lang="en-US" sz="2400" spc="290" dirty="0">
                <a:latin typeface="Times New Roman"/>
                <a:cs typeface="Times New Roman"/>
              </a:rPr>
              <a:t> </a:t>
            </a:r>
            <a:r>
              <a:rPr lang="en-US" sz="2400" dirty="0">
                <a:latin typeface="Times New Roman"/>
                <a:cs typeface="Times New Roman"/>
              </a:rPr>
              <a:t>users'</a:t>
            </a:r>
            <a:r>
              <a:rPr lang="en-US" sz="2400" spc="285" dirty="0">
                <a:latin typeface="Times New Roman"/>
                <a:cs typeface="Times New Roman"/>
              </a:rPr>
              <a:t> </a:t>
            </a:r>
            <a:r>
              <a:rPr lang="en-US" sz="2400" dirty="0">
                <a:latin typeface="Times New Roman"/>
                <a:cs typeface="Times New Roman"/>
              </a:rPr>
              <a:t>emotional</a:t>
            </a:r>
            <a:r>
              <a:rPr lang="en-US" sz="2400" spc="275" dirty="0">
                <a:latin typeface="Times New Roman"/>
                <a:cs typeface="Times New Roman"/>
              </a:rPr>
              <a:t> </a:t>
            </a:r>
            <a:r>
              <a:rPr lang="en-US" sz="2400" spc="-10" dirty="0">
                <a:latin typeface="Times New Roman"/>
                <a:cs typeface="Times New Roman"/>
              </a:rPr>
              <a:t>well- </a:t>
            </a:r>
            <a:r>
              <a:rPr lang="en-US" sz="2400" dirty="0">
                <a:latin typeface="Times New Roman"/>
                <a:cs typeface="Times New Roman"/>
              </a:rPr>
              <a:t>being</a:t>
            </a:r>
            <a:r>
              <a:rPr lang="en-US" sz="2400" spc="250" dirty="0">
                <a:latin typeface="Times New Roman"/>
                <a:cs typeface="Times New Roman"/>
              </a:rPr>
              <a:t> </a:t>
            </a:r>
            <a:r>
              <a:rPr lang="en-US" sz="2400" dirty="0">
                <a:latin typeface="Times New Roman"/>
                <a:cs typeface="Times New Roman"/>
              </a:rPr>
              <a:t>by</a:t>
            </a:r>
            <a:r>
              <a:rPr lang="en-US" sz="2400" spc="245" dirty="0">
                <a:latin typeface="Times New Roman"/>
                <a:cs typeface="Times New Roman"/>
              </a:rPr>
              <a:t> </a:t>
            </a:r>
            <a:r>
              <a:rPr lang="en-US" sz="2400" dirty="0">
                <a:latin typeface="Times New Roman"/>
                <a:cs typeface="Times New Roman"/>
              </a:rPr>
              <a:t>assessing</a:t>
            </a:r>
            <a:r>
              <a:rPr lang="en-US" sz="2400" spc="260" dirty="0">
                <a:latin typeface="Times New Roman"/>
                <a:cs typeface="Times New Roman"/>
              </a:rPr>
              <a:t> </a:t>
            </a:r>
            <a:r>
              <a:rPr lang="en-US" sz="2400" dirty="0">
                <a:latin typeface="Times New Roman"/>
                <a:cs typeface="Times New Roman"/>
              </a:rPr>
              <a:t>changes</a:t>
            </a:r>
            <a:r>
              <a:rPr lang="en-US" sz="2400" spc="260" dirty="0">
                <a:latin typeface="Times New Roman"/>
                <a:cs typeface="Times New Roman"/>
              </a:rPr>
              <a:t> </a:t>
            </a:r>
            <a:r>
              <a:rPr lang="en-US" sz="2400" dirty="0">
                <a:latin typeface="Times New Roman"/>
                <a:cs typeface="Times New Roman"/>
              </a:rPr>
              <a:t>in</a:t>
            </a:r>
            <a:r>
              <a:rPr lang="en-US" sz="2400" spc="260" dirty="0">
                <a:latin typeface="Times New Roman"/>
                <a:cs typeface="Times New Roman"/>
              </a:rPr>
              <a:t> </a:t>
            </a:r>
            <a:r>
              <a:rPr lang="en-US" sz="2400" dirty="0">
                <a:latin typeface="Times New Roman"/>
                <a:cs typeface="Times New Roman"/>
              </a:rPr>
              <a:t>mood,</a:t>
            </a:r>
            <a:r>
              <a:rPr lang="en-US" sz="2400" spc="245" dirty="0">
                <a:latin typeface="Times New Roman"/>
                <a:cs typeface="Times New Roman"/>
              </a:rPr>
              <a:t> </a:t>
            </a:r>
            <a:r>
              <a:rPr lang="en-US" sz="2400" dirty="0">
                <a:latin typeface="Times New Roman"/>
                <a:cs typeface="Times New Roman"/>
              </a:rPr>
              <a:t>stress</a:t>
            </a:r>
            <a:r>
              <a:rPr lang="en-US" sz="2400" spc="240" dirty="0">
                <a:latin typeface="Times New Roman"/>
                <a:cs typeface="Times New Roman"/>
              </a:rPr>
              <a:t> </a:t>
            </a:r>
            <a:r>
              <a:rPr lang="en-US" sz="2400" dirty="0">
                <a:latin typeface="Times New Roman"/>
                <a:cs typeface="Times New Roman"/>
              </a:rPr>
              <a:t>levels,</a:t>
            </a:r>
            <a:r>
              <a:rPr lang="en-US" sz="2400" spc="254" dirty="0">
                <a:latin typeface="Times New Roman"/>
                <a:cs typeface="Times New Roman"/>
              </a:rPr>
              <a:t> </a:t>
            </a:r>
            <a:r>
              <a:rPr lang="en-US" sz="2400" dirty="0">
                <a:latin typeface="Times New Roman"/>
                <a:cs typeface="Times New Roman"/>
              </a:rPr>
              <a:t>and</a:t>
            </a:r>
            <a:r>
              <a:rPr lang="en-US" sz="2400" spc="245" dirty="0">
                <a:latin typeface="Times New Roman"/>
                <a:cs typeface="Times New Roman"/>
              </a:rPr>
              <a:t> </a:t>
            </a:r>
            <a:r>
              <a:rPr lang="en-US" sz="2400" dirty="0">
                <a:latin typeface="Times New Roman"/>
                <a:cs typeface="Times New Roman"/>
              </a:rPr>
              <a:t>overall</a:t>
            </a:r>
            <a:r>
              <a:rPr lang="en-US" sz="2400" spc="250" dirty="0">
                <a:latin typeface="Times New Roman"/>
                <a:cs typeface="Times New Roman"/>
              </a:rPr>
              <a:t> </a:t>
            </a:r>
            <a:r>
              <a:rPr lang="en-US" sz="2400" spc="-10" dirty="0">
                <a:latin typeface="Times New Roman"/>
                <a:cs typeface="Times New Roman"/>
              </a:rPr>
              <a:t>emotional </a:t>
            </a:r>
            <a:r>
              <a:rPr lang="en-US" sz="2400" dirty="0">
                <a:latin typeface="Times New Roman"/>
                <a:cs typeface="Times New Roman"/>
              </a:rPr>
              <a:t>states</a:t>
            </a:r>
            <a:r>
              <a:rPr lang="en-US" sz="2400" spc="-40" dirty="0">
                <a:latin typeface="Times New Roman"/>
                <a:cs typeface="Times New Roman"/>
              </a:rPr>
              <a:t> </a:t>
            </a:r>
            <a:r>
              <a:rPr lang="en-US" sz="2400" dirty="0">
                <a:latin typeface="Times New Roman"/>
                <a:cs typeface="Times New Roman"/>
              </a:rPr>
              <a:t>before</a:t>
            </a:r>
            <a:r>
              <a:rPr lang="en-US" sz="2400" spc="-35" dirty="0">
                <a:latin typeface="Times New Roman"/>
                <a:cs typeface="Times New Roman"/>
              </a:rPr>
              <a:t> </a:t>
            </a:r>
            <a:r>
              <a:rPr lang="en-US" sz="2400" dirty="0">
                <a:latin typeface="Times New Roman"/>
                <a:cs typeface="Times New Roman"/>
              </a:rPr>
              <a:t>and</a:t>
            </a:r>
            <a:r>
              <a:rPr lang="en-US" sz="2400" spc="-20" dirty="0">
                <a:latin typeface="Times New Roman"/>
                <a:cs typeface="Times New Roman"/>
              </a:rPr>
              <a:t> </a:t>
            </a:r>
            <a:r>
              <a:rPr lang="en-US" sz="2400" dirty="0">
                <a:latin typeface="Times New Roman"/>
                <a:cs typeface="Times New Roman"/>
              </a:rPr>
              <a:t>after</a:t>
            </a:r>
            <a:r>
              <a:rPr lang="en-US" sz="2400" spc="-25" dirty="0">
                <a:latin typeface="Times New Roman"/>
                <a:cs typeface="Times New Roman"/>
              </a:rPr>
              <a:t> </a:t>
            </a:r>
            <a:r>
              <a:rPr lang="en-US" sz="2400" dirty="0">
                <a:latin typeface="Times New Roman"/>
                <a:cs typeface="Times New Roman"/>
              </a:rPr>
              <a:t>music</a:t>
            </a:r>
            <a:r>
              <a:rPr lang="en-US" sz="2400" spc="-5" dirty="0">
                <a:latin typeface="Times New Roman"/>
                <a:cs typeface="Times New Roman"/>
              </a:rPr>
              <a:t> </a:t>
            </a:r>
            <a:r>
              <a:rPr lang="en-US" sz="2400" spc="-10" dirty="0">
                <a:latin typeface="Times New Roman"/>
                <a:cs typeface="Times New Roman"/>
              </a:rPr>
              <a:t>interventions.</a:t>
            </a:r>
            <a:endParaRPr lang="en-US" sz="2400" dirty="0">
              <a:latin typeface="Times New Roman"/>
              <a:cs typeface="Times New Roman"/>
            </a:endParaRPr>
          </a:p>
          <a:p>
            <a:pPr marL="355600" marR="5080" indent="-343535" algn="just">
              <a:spcBef>
                <a:spcPts val="480"/>
              </a:spcBef>
              <a:buFont typeface="Wingdings"/>
              <a:buChar char=""/>
              <a:tabLst>
                <a:tab pos="355600" algn="l"/>
              </a:tabLst>
            </a:pPr>
            <a:r>
              <a:rPr lang="en-US" sz="2400" dirty="0">
                <a:latin typeface="Times New Roman"/>
                <a:cs typeface="Times New Roman"/>
              </a:rPr>
              <a:t>Compare</a:t>
            </a:r>
            <a:r>
              <a:rPr lang="en-US" sz="2400" spc="200" dirty="0">
                <a:latin typeface="Times New Roman"/>
                <a:cs typeface="Times New Roman"/>
              </a:rPr>
              <a:t> </a:t>
            </a:r>
            <a:r>
              <a:rPr lang="en-US" sz="2400" dirty="0">
                <a:latin typeface="Times New Roman"/>
                <a:cs typeface="Times New Roman"/>
              </a:rPr>
              <a:t>the</a:t>
            </a:r>
            <a:r>
              <a:rPr lang="en-US" sz="2400" spc="204" dirty="0">
                <a:latin typeface="Times New Roman"/>
                <a:cs typeface="Times New Roman"/>
              </a:rPr>
              <a:t> </a:t>
            </a:r>
            <a:r>
              <a:rPr lang="en-US" sz="2400" dirty="0">
                <a:latin typeface="Times New Roman"/>
                <a:cs typeface="Times New Roman"/>
              </a:rPr>
              <a:t>efficacy</a:t>
            </a:r>
            <a:r>
              <a:rPr lang="en-US" sz="2400" spc="180" dirty="0">
                <a:latin typeface="Times New Roman"/>
                <a:cs typeface="Times New Roman"/>
              </a:rPr>
              <a:t> </a:t>
            </a:r>
            <a:r>
              <a:rPr lang="en-US" sz="2400" dirty="0">
                <a:latin typeface="Times New Roman"/>
                <a:cs typeface="Times New Roman"/>
              </a:rPr>
              <a:t>of</a:t>
            </a:r>
            <a:r>
              <a:rPr lang="en-US" sz="2400" spc="190" dirty="0">
                <a:latin typeface="Times New Roman"/>
                <a:cs typeface="Times New Roman"/>
              </a:rPr>
              <a:t> </a:t>
            </a:r>
            <a:r>
              <a:rPr lang="en-US" sz="2400" spc="-10" dirty="0">
                <a:latin typeface="Times New Roman"/>
                <a:cs typeface="Times New Roman"/>
              </a:rPr>
              <a:t>multi-</a:t>
            </a:r>
            <a:r>
              <a:rPr lang="en-US" sz="2400" dirty="0">
                <a:latin typeface="Times New Roman"/>
                <a:cs typeface="Times New Roman"/>
              </a:rPr>
              <a:t>modal</a:t>
            </a:r>
            <a:r>
              <a:rPr lang="en-US" sz="2400" spc="185" dirty="0">
                <a:latin typeface="Times New Roman"/>
                <a:cs typeface="Times New Roman"/>
              </a:rPr>
              <a:t> </a:t>
            </a:r>
            <a:r>
              <a:rPr lang="en-US" sz="2400" dirty="0">
                <a:latin typeface="Times New Roman"/>
                <a:cs typeface="Times New Roman"/>
              </a:rPr>
              <a:t>emotion</a:t>
            </a:r>
            <a:r>
              <a:rPr lang="en-US" sz="2400" spc="180" dirty="0">
                <a:latin typeface="Times New Roman"/>
                <a:cs typeface="Times New Roman"/>
              </a:rPr>
              <a:t> </a:t>
            </a:r>
            <a:r>
              <a:rPr lang="en-US" sz="2400" dirty="0">
                <a:latin typeface="Times New Roman"/>
                <a:cs typeface="Times New Roman"/>
              </a:rPr>
              <a:t>recognition</a:t>
            </a:r>
            <a:r>
              <a:rPr lang="en-US" sz="2400" spc="200" dirty="0">
                <a:latin typeface="Times New Roman"/>
                <a:cs typeface="Times New Roman"/>
              </a:rPr>
              <a:t> </a:t>
            </a:r>
            <a:r>
              <a:rPr lang="en-US" sz="2400" dirty="0">
                <a:latin typeface="Times New Roman"/>
                <a:cs typeface="Times New Roman"/>
              </a:rPr>
              <a:t>in</a:t>
            </a:r>
            <a:r>
              <a:rPr lang="en-US" sz="2400" spc="190" dirty="0">
                <a:latin typeface="Times New Roman"/>
                <a:cs typeface="Times New Roman"/>
              </a:rPr>
              <a:t> </a:t>
            </a:r>
            <a:r>
              <a:rPr lang="en-US" sz="2400" spc="-10" dirty="0">
                <a:latin typeface="Times New Roman"/>
                <a:cs typeface="Times New Roman"/>
              </a:rPr>
              <a:t>personalized </a:t>
            </a:r>
            <a:r>
              <a:rPr lang="en-US" sz="2400" dirty="0">
                <a:latin typeface="Times New Roman"/>
                <a:cs typeface="Times New Roman"/>
              </a:rPr>
              <a:t>music</a:t>
            </a:r>
            <a:r>
              <a:rPr lang="en-US" sz="2400" spc="55" dirty="0">
                <a:latin typeface="Times New Roman"/>
                <a:cs typeface="Times New Roman"/>
              </a:rPr>
              <a:t> </a:t>
            </a:r>
            <a:r>
              <a:rPr lang="en-US" sz="2400" dirty="0">
                <a:latin typeface="Times New Roman"/>
                <a:cs typeface="Times New Roman"/>
              </a:rPr>
              <a:t>therapy</a:t>
            </a:r>
            <a:r>
              <a:rPr lang="en-US" sz="2400" spc="50" dirty="0">
                <a:latin typeface="Times New Roman"/>
                <a:cs typeface="Times New Roman"/>
              </a:rPr>
              <a:t> </a:t>
            </a:r>
            <a:r>
              <a:rPr lang="en-US" sz="2400" dirty="0">
                <a:latin typeface="Times New Roman"/>
                <a:cs typeface="Times New Roman"/>
              </a:rPr>
              <a:t>with</a:t>
            </a:r>
            <a:r>
              <a:rPr lang="en-US" sz="2400" spc="50" dirty="0">
                <a:latin typeface="Times New Roman"/>
                <a:cs typeface="Times New Roman"/>
              </a:rPr>
              <a:t> </a:t>
            </a:r>
            <a:r>
              <a:rPr lang="en-US" sz="2400" dirty="0">
                <a:latin typeface="Times New Roman"/>
                <a:cs typeface="Times New Roman"/>
              </a:rPr>
              <a:t>traditional</a:t>
            </a:r>
            <a:r>
              <a:rPr lang="en-US" sz="2400" spc="60" dirty="0">
                <a:latin typeface="Times New Roman"/>
                <a:cs typeface="Times New Roman"/>
              </a:rPr>
              <a:t> </a:t>
            </a:r>
            <a:r>
              <a:rPr lang="en-US" sz="2400" dirty="0">
                <a:latin typeface="Times New Roman"/>
                <a:cs typeface="Times New Roman"/>
              </a:rPr>
              <a:t>methods</a:t>
            </a:r>
            <a:r>
              <a:rPr lang="en-US" sz="2400" spc="60" dirty="0">
                <a:latin typeface="Times New Roman"/>
                <a:cs typeface="Times New Roman"/>
              </a:rPr>
              <a:t> </a:t>
            </a:r>
            <a:r>
              <a:rPr lang="en-US" sz="2400" dirty="0">
                <a:latin typeface="Times New Roman"/>
                <a:cs typeface="Times New Roman"/>
              </a:rPr>
              <a:t>of</a:t>
            </a:r>
            <a:r>
              <a:rPr lang="en-US" sz="2400" spc="65" dirty="0">
                <a:latin typeface="Times New Roman"/>
                <a:cs typeface="Times New Roman"/>
              </a:rPr>
              <a:t> </a:t>
            </a:r>
            <a:r>
              <a:rPr lang="en-US" sz="2400" dirty="0">
                <a:latin typeface="Times New Roman"/>
                <a:cs typeface="Times New Roman"/>
              </a:rPr>
              <a:t>emotional</a:t>
            </a:r>
            <a:r>
              <a:rPr lang="en-US" sz="2400" spc="45" dirty="0">
                <a:latin typeface="Times New Roman"/>
                <a:cs typeface="Times New Roman"/>
              </a:rPr>
              <a:t> </a:t>
            </a:r>
            <a:r>
              <a:rPr lang="en-US" sz="2400" dirty="0">
                <a:latin typeface="Times New Roman"/>
                <a:cs typeface="Times New Roman"/>
              </a:rPr>
              <a:t>assessment</a:t>
            </a:r>
            <a:r>
              <a:rPr lang="en-US" sz="2400" spc="60" dirty="0">
                <a:latin typeface="Times New Roman"/>
                <a:cs typeface="Times New Roman"/>
              </a:rPr>
              <a:t> </a:t>
            </a:r>
            <a:r>
              <a:rPr lang="en-US" sz="2400" dirty="0">
                <a:latin typeface="Times New Roman"/>
                <a:cs typeface="Times New Roman"/>
              </a:rPr>
              <a:t>and</a:t>
            </a:r>
            <a:r>
              <a:rPr lang="en-US" sz="2400" spc="65" dirty="0">
                <a:latin typeface="Times New Roman"/>
                <a:cs typeface="Times New Roman"/>
              </a:rPr>
              <a:t> </a:t>
            </a:r>
            <a:r>
              <a:rPr lang="en-US" sz="2400" spc="-10" dirty="0">
                <a:latin typeface="Times New Roman"/>
                <a:cs typeface="Times New Roman"/>
              </a:rPr>
              <a:t>music selection.</a:t>
            </a:r>
            <a:endParaRPr lang="en-US"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878" y="475253"/>
            <a:ext cx="4410824" cy="690574"/>
          </a:xfrm>
          <a:prstGeom prst="rect">
            <a:avLst/>
          </a:prstGeom>
        </p:spPr>
        <p:txBody>
          <a:bodyPr vert="horz" wrap="square" lIns="0" tIns="13335" rIns="0" bIns="0" rtlCol="0" anchor="ctr">
            <a:spAutoFit/>
          </a:bodyPr>
          <a:lstStyle/>
          <a:p>
            <a:pPr marL="12700">
              <a:lnSpc>
                <a:spcPct val="100000"/>
              </a:lnSpc>
              <a:spcBef>
                <a:spcPts val="105"/>
              </a:spcBef>
            </a:pPr>
            <a:r>
              <a:rPr spc="-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285878" y="1417253"/>
            <a:ext cx="11634373" cy="5235408"/>
          </a:xfrm>
          <a:prstGeom prst="rect">
            <a:avLst/>
          </a:prstGeom>
        </p:spPr>
        <p:txBody>
          <a:bodyPr vert="horz" wrap="square" lIns="0" tIns="13335" rIns="0" bIns="0" rtlCol="0">
            <a:spAutoFit/>
          </a:bodyPr>
          <a:lstStyle/>
          <a:p>
            <a:pPr marL="351790" marR="753745" indent="-339725">
              <a:spcBef>
                <a:spcPts val="105"/>
              </a:spcBef>
              <a:buFont typeface="Wingdings"/>
              <a:buChar char=""/>
              <a:tabLst>
                <a:tab pos="351790" algn="l"/>
              </a:tabLst>
            </a:pPr>
            <a:r>
              <a:rPr lang="en-US" sz="2400" dirty="0">
                <a:latin typeface="Times New Roman"/>
                <a:cs typeface="Times New Roman"/>
              </a:rPr>
              <a:t>Music</a:t>
            </a:r>
            <a:r>
              <a:rPr lang="en-US" sz="2400" spc="254" dirty="0">
                <a:latin typeface="Times New Roman"/>
                <a:cs typeface="Times New Roman"/>
              </a:rPr>
              <a:t> </a:t>
            </a:r>
            <a:r>
              <a:rPr lang="en-US" sz="2400" dirty="0">
                <a:latin typeface="Times New Roman"/>
                <a:cs typeface="Times New Roman"/>
              </a:rPr>
              <a:t>profoundly</a:t>
            </a:r>
            <a:r>
              <a:rPr lang="en-US" sz="2400" spc="254" dirty="0">
                <a:latin typeface="Times New Roman"/>
                <a:cs typeface="Times New Roman"/>
              </a:rPr>
              <a:t> </a:t>
            </a:r>
            <a:r>
              <a:rPr lang="en-US" sz="2400" dirty="0">
                <a:latin typeface="Times New Roman"/>
                <a:cs typeface="Times New Roman"/>
              </a:rPr>
              <a:t>impacts</a:t>
            </a:r>
            <a:r>
              <a:rPr lang="en-US" sz="2400" spc="254" dirty="0">
                <a:latin typeface="Times New Roman"/>
                <a:cs typeface="Times New Roman"/>
              </a:rPr>
              <a:t> </a:t>
            </a:r>
            <a:r>
              <a:rPr lang="en-US" sz="2400" dirty="0">
                <a:latin typeface="Times New Roman"/>
                <a:cs typeface="Times New Roman"/>
              </a:rPr>
              <a:t>human</a:t>
            </a:r>
            <a:r>
              <a:rPr lang="en-US" sz="2400" spc="250" dirty="0">
                <a:latin typeface="Times New Roman"/>
                <a:cs typeface="Times New Roman"/>
              </a:rPr>
              <a:t> </a:t>
            </a:r>
            <a:r>
              <a:rPr lang="en-US" sz="2400" dirty="0">
                <a:latin typeface="Times New Roman"/>
                <a:cs typeface="Times New Roman"/>
              </a:rPr>
              <a:t>emotions,</a:t>
            </a:r>
            <a:r>
              <a:rPr lang="en-US" sz="2400" spc="254" dirty="0">
                <a:latin typeface="Times New Roman"/>
                <a:cs typeface="Times New Roman"/>
              </a:rPr>
              <a:t> </a:t>
            </a:r>
            <a:r>
              <a:rPr lang="en-US" sz="2400" dirty="0">
                <a:latin typeface="Times New Roman"/>
                <a:cs typeface="Times New Roman"/>
              </a:rPr>
              <a:t>serving</a:t>
            </a:r>
            <a:r>
              <a:rPr lang="en-US" sz="2400" spc="254" dirty="0">
                <a:latin typeface="Times New Roman"/>
                <a:cs typeface="Times New Roman"/>
              </a:rPr>
              <a:t> </a:t>
            </a:r>
            <a:r>
              <a:rPr lang="en-US" sz="2400" dirty="0">
                <a:latin typeface="Times New Roman"/>
                <a:cs typeface="Times New Roman"/>
              </a:rPr>
              <a:t>as</a:t>
            </a:r>
            <a:r>
              <a:rPr lang="en-US" sz="2400" spc="254" dirty="0">
                <a:latin typeface="Times New Roman"/>
                <a:cs typeface="Times New Roman"/>
              </a:rPr>
              <a:t> </a:t>
            </a:r>
            <a:r>
              <a:rPr lang="en-US" sz="2400" spc="-50" dirty="0">
                <a:latin typeface="Times New Roman"/>
                <a:cs typeface="Times New Roman"/>
              </a:rPr>
              <a:t>a </a:t>
            </a:r>
            <a:r>
              <a:rPr lang="en-US" sz="2400" dirty="0">
                <a:latin typeface="Times New Roman"/>
                <a:cs typeface="Times New Roman"/>
              </a:rPr>
              <a:t>powerful</a:t>
            </a:r>
            <a:r>
              <a:rPr lang="en-US" sz="2400" spc="245" dirty="0">
                <a:latin typeface="Times New Roman"/>
                <a:cs typeface="Times New Roman"/>
              </a:rPr>
              <a:t> </a:t>
            </a:r>
            <a:r>
              <a:rPr lang="en-US" sz="2400" dirty="0">
                <a:latin typeface="Times New Roman"/>
                <a:cs typeface="Times New Roman"/>
              </a:rPr>
              <a:t>tool</a:t>
            </a:r>
            <a:r>
              <a:rPr lang="en-US" sz="2400" spc="254" dirty="0">
                <a:latin typeface="Times New Roman"/>
                <a:cs typeface="Times New Roman"/>
              </a:rPr>
              <a:t> </a:t>
            </a:r>
            <a:r>
              <a:rPr lang="en-US" sz="2400" dirty="0">
                <a:latin typeface="Times New Roman"/>
                <a:cs typeface="Times New Roman"/>
              </a:rPr>
              <a:t>for</a:t>
            </a:r>
            <a:r>
              <a:rPr lang="en-US" sz="2400" spc="254" dirty="0">
                <a:latin typeface="Times New Roman"/>
                <a:cs typeface="Times New Roman"/>
              </a:rPr>
              <a:t> </a:t>
            </a:r>
            <a:r>
              <a:rPr lang="en-US" sz="2400" dirty="0">
                <a:latin typeface="Times New Roman"/>
                <a:cs typeface="Times New Roman"/>
              </a:rPr>
              <a:t>mental</a:t>
            </a:r>
            <a:r>
              <a:rPr lang="en-US" sz="2400" spc="254" dirty="0">
                <a:latin typeface="Times New Roman"/>
                <a:cs typeface="Times New Roman"/>
              </a:rPr>
              <a:t> </a:t>
            </a:r>
            <a:r>
              <a:rPr lang="en-US" sz="2400" dirty="0">
                <a:latin typeface="Times New Roman"/>
                <a:cs typeface="Times New Roman"/>
              </a:rPr>
              <a:t>health</a:t>
            </a:r>
            <a:r>
              <a:rPr lang="en-US" sz="2400" spc="254" dirty="0">
                <a:latin typeface="Times New Roman"/>
                <a:cs typeface="Times New Roman"/>
              </a:rPr>
              <a:t> </a:t>
            </a:r>
            <a:r>
              <a:rPr lang="en-US" sz="2400" dirty="0">
                <a:latin typeface="Times New Roman"/>
                <a:cs typeface="Times New Roman"/>
              </a:rPr>
              <a:t>and</a:t>
            </a:r>
            <a:r>
              <a:rPr lang="en-US" sz="2400" spc="254" dirty="0">
                <a:latin typeface="Times New Roman"/>
                <a:cs typeface="Times New Roman"/>
              </a:rPr>
              <a:t> </a:t>
            </a:r>
            <a:r>
              <a:rPr lang="en-US" sz="2400" dirty="0">
                <a:latin typeface="Times New Roman"/>
                <a:cs typeface="Times New Roman"/>
              </a:rPr>
              <a:t>emotional</a:t>
            </a:r>
            <a:r>
              <a:rPr lang="en-US" sz="2400" spc="254" dirty="0">
                <a:latin typeface="Times New Roman"/>
                <a:cs typeface="Times New Roman"/>
              </a:rPr>
              <a:t> </a:t>
            </a:r>
            <a:r>
              <a:rPr lang="en-US" sz="2400" spc="-10" dirty="0">
                <a:latin typeface="Times New Roman"/>
                <a:cs typeface="Times New Roman"/>
              </a:rPr>
              <a:t>regulation.</a:t>
            </a:r>
            <a:endParaRPr lang="en-US" sz="2400" dirty="0">
              <a:latin typeface="Times New Roman"/>
              <a:cs typeface="Times New Roman"/>
            </a:endParaRPr>
          </a:p>
          <a:p>
            <a:pPr>
              <a:spcBef>
                <a:spcPts val="95"/>
              </a:spcBef>
              <a:buFont typeface="Wingdings"/>
              <a:buChar char=""/>
            </a:pPr>
            <a:endParaRPr lang="en-US" sz="2400" dirty="0">
              <a:latin typeface="Times New Roman"/>
              <a:cs typeface="Times New Roman"/>
            </a:endParaRPr>
          </a:p>
          <a:p>
            <a:pPr marL="351790" marR="304165" indent="-339725">
              <a:buFont typeface="Wingdings"/>
              <a:buChar char=""/>
              <a:tabLst>
                <a:tab pos="351790" algn="l"/>
              </a:tabLst>
            </a:pPr>
            <a:r>
              <a:rPr lang="en-US" sz="2400" dirty="0">
                <a:latin typeface="Times New Roman"/>
                <a:cs typeface="Times New Roman"/>
              </a:rPr>
              <a:t>Personalized music therapy, tailored to individual emotions, </a:t>
            </a:r>
            <a:r>
              <a:rPr lang="en-US" sz="2400" spc="-25" dirty="0">
                <a:latin typeface="Times New Roman"/>
                <a:cs typeface="Times New Roman"/>
              </a:rPr>
              <a:t>can </a:t>
            </a:r>
            <a:r>
              <a:rPr lang="en-US" sz="2400" dirty="0">
                <a:latin typeface="Times New Roman"/>
                <a:cs typeface="Times New Roman"/>
              </a:rPr>
              <a:t>reduce stress, manage anxiety, and enhance well-</a:t>
            </a:r>
            <a:r>
              <a:rPr lang="en-US" sz="2400" spc="-10" dirty="0">
                <a:latin typeface="Times New Roman"/>
                <a:cs typeface="Times New Roman"/>
              </a:rPr>
              <a:t>being</a:t>
            </a:r>
            <a:endParaRPr lang="en-US" sz="2400" dirty="0">
              <a:latin typeface="Times New Roman"/>
              <a:cs typeface="Times New Roman"/>
            </a:endParaRPr>
          </a:p>
          <a:p>
            <a:pPr>
              <a:spcBef>
                <a:spcPts val="100"/>
              </a:spcBef>
              <a:buFont typeface="Wingdings"/>
              <a:buChar char=""/>
            </a:pPr>
            <a:endParaRPr lang="en-US" sz="2400" dirty="0">
              <a:latin typeface="Times New Roman"/>
              <a:cs typeface="Times New Roman"/>
            </a:endParaRPr>
          </a:p>
          <a:p>
            <a:pPr marL="351790" marR="5080" indent="-339725">
              <a:buFont typeface="Wingdings"/>
              <a:buChar char=""/>
              <a:tabLst>
                <a:tab pos="351790" algn="l"/>
                <a:tab pos="911860" algn="l"/>
                <a:tab pos="1675130" algn="l"/>
                <a:tab pos="2418080" algn="l"/>
                <a:tab pos="2475865" algn="l"/>
                <a:tab pos="3431540" algn="l"/>
                <a:tab pos="3542665" algn="l"/>
                <a:tab pos="3933190" algn="l"/>
                <a:tab pos="4146550" algn="l"/>
                <a:tab pos="4862195" algn="l"/>
                <a:tab pos="5015865" algn="l"/>
                <a:tab pos="5973445" algn="l"/>
                <a:tab pos="6297295" algn="l"/>
                <a:tab pos="6857365" algn="l"/>
              </a:tabLst>
            </a:pPr>
            <a:r>
              <a:rPr lang="en-US" sz="2400" spc="-10" dirty="0">
                <a:latin typeface="Times New Roman"/>
                <a:cs typeface="Times New Roman"/>
              </a:rPr>
              <a:t>Traditional</a:t>
            </a:r>
            <a:r>
              <a:rPr lang="en-US" sz="2400" dirty="0">
                <a:latin typeface="Times New Roman"/>
                <a:cs typeface="Times New Roman"/>
              </a:rPr>
              <a:t>	</a:t>
            </a:r>
            <a:r>
              <a:rPr lang="en-US" sz="2400" spc="-10" dirty="0">
                <a:latin typeface="Times New Roman"/>
                <a:cs typeface="Times New Roman"/>
              </a:rPr>
              <a:t>music</a:t>
            </a:r>
            <a:r>
              <a:rPr lang="en-US" sz="2400" dirty="0">
                <a:latin typeface="Times New Roman"/>
                <a:cs typeface="Times New Roman"/>
              </a:rPr>
              <a:t>		</a:t>
            </a:r>
            <a:r>
              <a:rPr lang="en-US" sz="2400" spc="-10" dirty="0">
                <a:latin typeface="Times New Roman"/>
                <a:cs typeface="Times New Roman"/>
              </a:rPr>
              <a:t>therapy</a:t>
            </a:r>
            <a:r>
              <a:rPr lang="en-US" sz="2400" dirty="0">
                <a:latin typeface="Times New Roman"/>
                <a:cs typeface="Times New Roman"/>
              </a:rPr>
              <a:t>	</a:t>
            </a:r>
            <a:r>
              <a:rPr lang="en-US" sz="2400" spc="-10" dirty="0">
                <a:latin typeface="Times New Roman"/>
                <a:cs typeface="Times New Roman"/>
              </a:rPr>
              <a:t>often</a:t>
            </a:r>
            <a:r>
              <a:rPr lang="en-US" sz="2400" dirty="0">
                <a:latin typeface="Times New Roman"/>
                <a:cs typeface="Times New Roman"/>
              </a:rPr>
              <a:t>	</a:t>
            </a:r>
            <a:r>
              <a:rPr lang="en-US" sz="2400" spc="-10" dirty="0">
                <a:latin typeface="Times New Roman"/>
                <a:cs typeface="Times New Roman"/>
              </a:rPr>
              <a:t>lacks</a:t>
            </a:r>
            <a:r>
              <a:rPr lang="en-US" sz="2400" dirty="0">
                <a:latin typeface="Times New Roman"/>
                <a:cs typeface="Times New Roman"/>
              </a:rPr>
              <a:t>	real-</a:t>
            </a:r>
            <a:r>
              <a:rPr lang="en-US" sz="2400" spc="-20" dirty="0">
                <a:latin typeface="Times New Roman"/>
                <a:cs typeface="Times New Roman"/>
              </a:rPr>
              <a:t>time</a:t>
            </a:r>
            <a:r>
              <a:rPr lang="en-US" sz="2400" dirty="0">
                <a:latin typeface="Times New Roman"/>
                <a:cs typeface="Times New Roman"/>
              </a:rPr>
              <a:t>	</a:t>
            </a:r>
            <a:r>
              <a:rPr lang="en-US" sz="2400" spc="-10" dirty="0">
                <a:latin typeface="Times New Roman"/>
                <a:cs typeface="Times New Roman"/>
              </a:rPr>
              <a:t>adaptability </a:t>
            </a:r>
            <a:r>
              <a:rPr lang="en-US" sz="2400" spc="-25" dirty="0">
                <a:latin typeface="Times New Roman"/>
                <a:cs typeface="Times New Roman"/>
              </a:rPr>
              <a:t>and </a:t>
            </a:r>
            <a:r>
              <a:rPr lang="en-US" sz="2400" spc="-10" dirty="0">
                <a:latin typeface="Times New Roman"/>
                <a:cs typeface="Times New Roman"/>
              </a:rPr>
              <a:t>under utilizes advances</a:t>
            </a:r>
            <a:r>
              <a:rPr lang="en-US" sz="2400" dirty="0">
                <a:latin typeface="Times New Roman"/>
                <a:cs typeface="Times New Roman"/>
              </a:rPr>
              <a:t>	</a:t>
            </a:r>
            <a:r>
              <a:rPr lang="en-US" sz="2400" spc="-25" dirty="0">
                <a:latin typeface="Times New Roman"/>
                <a:cs typeface="Times New Roman"/>
              </a:rPr>
              <a:t>in </a:t>
            </a:r>
            <a:r>
              <a:rPr lang="en-US" sz="2400" spc="-10" dirty="0">
                <a:latin typeface="Times New Roman"/>
                <a:cs typeface="Times New Roman"/>
              </a:rPr>
              <a:t>affective computing </a:t>
            </a:r>
            <a:r>
              <a:rPr lang="en-US" sz="2400" spc="-25" dirty="0">
                <a:latin typeface="Times New Roman"/>
                <a:cs typeface="Times New Roman"/>
              </a:rPr>
              <a:t>and AI.</a:t>
            </a:r>
            <a:endParaRPr lang="en-US" sz="2400" dirty="0">
              <a:latin typeface="Times New Roman"/>
              <a:cs typeface="Times New Roman"/>
            </a:endParaRPr>
          </a:p>
          <a:p>
            <a:pPr>
              <a:spcBef>
                <a:spcPts val="100"/>
              </a:spcBef>
            </a:pPr>
            <a:endParaRPr lang="en-US" sz="2400" dirty="0">
              <a:latin typeface="Times New Roman"/>
              <a:cs typeface="Times New Roman"/>
            </a:endParaRPr>
          </a:p>
          <a:p>
            <a:pPr marL="351790" marR="56515" indent="-339725">
              <a:buFont typeface="Wingdings"/>
              <a:buChar char=""/>
              <a:tabLst>
                <a:tab pos="351790" algn="l"/>
              </a:tabLst>
            </a:pPr>
            <a:r>
              <a:rPr lang="en-US" sz="2400" dirty="0" err="1">
                <a:latin typeface="Times New Roman"/>
                <a:cs typeface="Times New Roman"/>
              </a:rPr>
              <a:t>MoodSync</a:t>
            </a:r>
            <a:r>
              <a:rPr lang="en-US" sz="2400" spc="-5" dirty="0">
                <a:latin typeface="Times New Roman"/>
                <a:cs typeface="Times New Roman"/>
              </a:rPr>
              <a:t> </a:t>
            </a:r>
            <a:r>
              <a:rPr lang="en-US" sz="2400" dirty="0">
                <a:latin typeface="Times New Roman"/>
                <a:cs typeface="Times New Roman"/>
              </a:rPr>
              <a:t>uses emotion</a:t>
            </a:r>
            <a:r>
              <a:rPr lang="en-US" sz="2400" spc="-5" dirty="0">
                <a:latin typeface="Times New Roman"/>
                <a:cs typeface="Times New Roman"/>
              </a:rPr>
              <a:t> </a:t>
            </a:r>
            <a:r>
              <a:rPr lang="en-US" sz="2400" dirty="0">
                <a:latin typeface="Times New Roman"/>
                <a:cs typeface="Times New Roman"/>
              </a:rPr>
              <a:t>recognition and ML</a:t>
            </a:r>
            <a:r>
              <a:rPr lang="en-US" sz="2400" spc="-5" dirty="0">
                <a:latin typeface="Times New Roman"/>
                <a:cs typeface="Times New Roman"/>
              </a:rPr>
              <a:t> </a:t>
            </a:r>
            <a:r>
              <a:rPr lang="en-US" sz="2400" dirty="0">
                <a:latin typeface="Times New Roman"/>
                <a:cs typeface="Times New Roman"/>
              </a:rPr>
              <a:t>to offer </a:t>
            </a:r>
            <a:r>
              <a:rPr lang="en-US" sz="2400" spc="-10" dirty="0">
                <a:latin typeface="Times New Roman"/>
                <a:cs typeface="Times New Roman"/>
              </a:rPr>
              <a:t>personalized </a:t>
            </a:r>
            <a:r>
              <a:rPr lang="en-US" sz="2400" dirty="0">
                <a:latin typeface="Times New Roman"/>
                <a:cs typeface="Times New Roman"/>
              </a:rPr>
              <a:t>music based on user </a:t>
            </a:r>
            <a:r>
              <a:rPr lang="en-US" sz="2400" spc="-10" dirty="0">
                <a:latin typeface="Times New Roman"/>
                <a:cs typeface="Times New Roman"/>
              </a:rPr>
              <a:t>emotions.</a:t>
            </a:r>
            <a:endParaRPr lang="en-US" sz="2400" dirty="0">
              <a:latin typeface="Times New Roman"/>
              <a:cs typeface="Times New Roman"/>
            </a:endParaRPr>
          </a:p>
          <a:p>
            <a:pPr>
              <a:spcBef>
                <a:spcPts val="100"/>
              </a:spcBef>
              <a:buFont typeface="Wingdings"/>
              <a:buChar char=""/>
            </a:pPr>
            <a:endParaRPr lang="en-US" sz="2400" dirty="0">
              <a:latin typeface="Times New Roman"/>
              <a:cs typeface="Times New Roman"/>
            </a:endParaRPr>
          </a:p>
          <a:p>
            <a:pPr marL="351790" marR="325755" indent="-339725">
              <a:buFont typeface="Wingdings"/>
              <a:buChar char=""/>
              <a:tabLst>
                <a:tab pos="351790" algn="l"/>
              </a:tabLst>
            </a:pPr>
            <a:r>
              <a:rPr lang="en-US" sz="2400" dirty="0">
                <a:latin typeface="Times New Roman"/>
                <a:cs typeface="Times New Roman"/>
              </a:rPr>
              <a:t>Using</a:t>
            </a:r>
            <a:r>
              <a:rPr lang="en-US" sz="2400" spc="-15" dirty="0">
                <a:latin typeface="Times New Roman"/>
                <a:cs typeface="Times New Roman"/>
              </a:rPr>
              <a:t> </a:t>
            </a:r>
            <a:r>
              <a:rPr lang="en-US" sz="2400" dirty="0">
                <a:latin typeface="Times New Roman"/>
                <a:cs typeface="Times New Roman"/>
              </a:rPr>
              <a:t>CNNs</a:t>
            </a:r>
            <a:r>
              <a:rPr lang="en-US" sz="2400" spc="-10" dirty="0">
                <a:latin typeface="Times New Roman"/>
                <a:cs typeface="Times New Roman"/>
              </a:rPr>
              <a:t> </a:t>
            </a:r>
            <a:r>
              <a:rPr lang="en-US" sz="2400" dirty="0">
                <a:latin typeface="Times New Roman"/>
                <a:cs typeface="Times New Roman"/>
              </a:rPr>
              <a:t>and</a:t>
            </a:r>
            <a:r>
              <a:rPr lang="en-US" sz="2400" spc="-15" dirty="0">
                <a:latin typeface="Times New Roman"/>
                <a:cs typeface="Times New Roman"/>
              </a:rPr>
              <a:t> </a:t>
            </a:r>
            <a:r>
              <a:rPr lang="en-US" sz="2400" dirty="0">
                <a:latin typeface="Times New Roman"/>
                <a:cs typeface="Times New Roman"/>
              </a:rPr>
              <a:t>ensemble</a:t>
            </a:r>
            <a:r>
              <a:rPr lang="en-US" sz="2400" spc="-10" dirty="0">
                <a:latin typeface="Times New Roman"/>
                <a:cs typeface="Times New Roman"/>
              </a:rPr>
              <a:t> </a:t>
            </a:r>
            <a:r>
              <a:rPr lang="en-US" sz="2400" dirty="0">
                <a:latin typeface="Times New Roman"/>
                <a:cs typeface="Times New Roman"/>
              </a:rPr>
              <a:t>learning,</a:t>
            </a:r>
            <a:r>
              <a:rPr lang="en-US" sz="2400" spc="-10" dirty="0">
                <a:latin typeface="Times New Roman"/>
                <a:cs typeface="Times New Roman"/>
              </a:rPr>
              <a:t> </a:t>
            </a:r>
            <a:r>
              <a:rPr lang="en-US" sz="2400" dirty="0">
                <a:latin typeface="Times New Roman"/>
                <a:cs typeface="Times New Roman"/>
              </a:rPr>
              <a:t>the</a:t>
            </a:r>
            <a:r>
              <a:rPr lang="en-US" sz="2400" spc="-15" dirty="0">
                <a:latin typeface="Times New Roman"/>
                <a:cs typeface="Times New Roman"/>
              </a:rPr>
              <a:t> </a:t>
            </a:r>
            <a:r>
              <a:rPr lang="en-US" sz="2400" dirty="0">
                <a:latin typeface="Times New Roman"/>
                <a:cs typeface="Times New Roman"/>
              </a:rPr>
              <a:t>platform</a:t>
            </a:r>
            <a:r>
              <a:rPr lang="en-US" sz="2400" spc="-10" dirty="0">
                <a:latin typeface="Times New Roman"/>
                <a:cs typeface="Times New Roman"/>
              </a:rPr>
              <a:t> </a:t>
            </a:r>
            <a:r>
              <a:rPr lang="en-US" sz="2400" dirty="0">
                <a:latin typeface="Times New Roman"/>
                <a:cs typeface="Times New Roman"/>
              </a:rPr>
              <a:t>detects</a:t>
            </a:r>
            <a:r>
              <a:rPr lang="en-US" sz="2400" spc="-15" dirty="0">
                <a:latin typeface="Times New Roman"/>
                <a:cs typeface="Times New Roman"/>
              </a:rPr>
              <a:t> </a:t>
            </a:r>
            <a:r>
              <a:rPr lang="en-US" sz="2400" spc="-10" dirty="0">
                <a:latin typeface="Times New Roman"/>
                <a:cs typeface="Times New Roman"/>
              </a:rPr>
              <a:t>subtle </a:t>
            </a:r>
            <a:r>
              <a:rPr lang="en-US" sz="2400" dirty="0">
                <a:latin typeface="Times New Roman"/>
                <a:cs typeface="Times New Roman"/>
              </a:rPr>
              <a:t>emotional</a:t>
            </a:r>
            <a:r>
              <a:rPr lang="en-US" sz="2400" spc="-5" dirty="0">
                <a:latin typeface="Times New Roman"/>
                <a:cs typeface="Times New Roman"/>
              </a:rPr>
              <a:t> </a:t>
            </a:r>
            <a:r>
              <a:rPr lang="en-US" sz="2400" dirty="0">
                <a:latin typeface="Times New Roman"/>
                <a:cs typeface="Times New Roman"/>
              </a:rPr>
              <a:t>cues to</a:t>
            </a:r>
            <a:r>
              <a:rPr lang="en-US" sz="2400" spc="-5" dirty="0">
                <a:latin typeface="Times New Roman"/>
                <a:cs typeface="Times New Roman"/>
              </a:rPr>
              <a:t> </a:t>
            </a:r>
            <a:r>
              <a:rPr lang="en-US" sz="2400" dirty="0">
                <a:latin typeface="Times New Roman"/>
                <a:cs typeface="Times New Roman"/>
              </a:rPr>
              <a:t>create dynamically</a:t>
            </a:r>
            <a:r>
              <a:rPr lang="en-US" sz="2400" spc="-5" dirty="0">
                <a:latin typeface="Times New Roman"/>
                <a:cs typeface="Times New Roman"/>
              </a:rPr>
              <a:t> </a:t>
            </a:r>
            <a:r>
              <a:rPr lang="en-US" sz="2400" dirty="0">
                <a:latin typeface="Times New Roman"/>
                <a:cs typeface="Times New Roman"/>
              </a:rPr>
              <a:t>adaptive music </a:t>
            </a:r>
            <a:r>
              <a:rPr lang="en-US" sz="2400" spc="-10" dirty="0">
                <a:latin typeface="Times New Roman"/>
                <a:cs typeface="Times New Roman"/>
              </a:rPr>
              <a:t>selections.</a:t>
            </a:r>
            <a:endParaRPr lang="en-US" sz="2400" dirty="0">
              <a:latin typeface="Times New Roman"/>
              <a:cs typeface="Times New Roman"/>
            </a:endParaRPr>
          </a:p>
        </p:txBody>
      </p:sp>
      <p:pic>
        <p:nvPicPr>
          <p:cNvPr id="4" name="object 4"/>
          <p:cNvPicPr/>
          <p:nvPr/>
        </p:nvPicPr>
        <p:blipFill>
          <a:blip r:embed="rId2" cstate="print"/>
          <a:stretch>
            <a:fillRect/>
          </a:stretch>
        </p:blipFill>
        <p:spPr>
          <a:xfrm>
            <a:off x="3359658" y="0"/>
            <a:ext cx="4643501" cy="914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8399" y="569504"/>
            <a:ext cx="9256311" cy="1025473"/>
          </a:xfrm>
          <a:prstGeom prst="rect">
            <a:avLst/>
          </a:prstGeom>
        </p:spPr>
        <p:txBody>
          <a:bodyPr vert="horz" wrap="square" lIns="0" tIns="344995" rIns="0" bIns="0" rtlCol="0" anchor="ctr">
            <a:spAutoFit/>
          </a:bodyPr>
          <a:lstStyle/>
          <a:p>
            <a:pPr marL="2190750">
              <a:lnSpc>
                <a:spcPct val="100000"/>
              </a:lnSpc>
              <a:spcBef>
                <a:spcPts val="105"/>
              </a:spcBef>
            </a:pPr>
            <a:r>
              <a:rPr spc="-10" dirty="0">
                <a:latin typeface="Times New Roman" panose="02020603050405020304" pitchFamily="18" charset="0"/>
                <a:cs typeface="Times New Roman" panose="02020603050405020304" pitchFamily="18" charset="0"/>
              </a:rPr>
              <a:t>Motivation</a:t>
            </a:r>
            <a:r>
              <a:rPr lang="en-IN" spc="-10" dirty="0">
                <a:latin typeface="Times New Roman" panose="02020603050405020304" pitchFamily="18" charset="0"/>
                <a:cs typeface="Times New Roman" panose="02020603050405020304" pitchFamily="18" charset="0"/>
              </a:rPr>
              <a:t> of the study </a:t>
            </a:r>
            <a:endParaRPr spc="-1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547033" y="162116"/>
            <a:ext cx="4578426" cy="730292"/>
          </a:xfrm>
          <a:prstGeom prst="rect">
            <a:avLst/>
          </a:prstGeom>
        </p:spPr>
      </p:pic>
      <p:sp>
        <p:nvSpPr>
          <p:cNvPr id="5" name="object 5"/>
          <p:cNvSpPr txBox="1"/>
          <p:nvPr/>
        </p:nvSpPr>
        <p:spPr>
          <a:xfrm>
            <a:off x="0" y="1802769"/>
            <a:ext cx="11854149" cy="4496744"/>
          </a:xfrm>
          <a:prstGeom prst="rect">
            <a:avLst/>
          </a:prstGeom>
        </p:spPr>
        <p:txBody>
          <a:bodyPr vert="horz" wrap="square" lIns="0" tIns="13335" rIns="0" bIns="0" rtlCol="0">
            <a:spAutoFit/>
          </a:bodyPr>
          <a:lstStyle/>
          <a:p>
            <a:pPr marL="354965" marR="5080" indent="-342900">
              <a:spcBef>
                <a:spcPts val="105"/>
              </a:spcBef>
              <a:buFont typeface="Wingdings"/>
              <a:buChar char=""/>
              <a:tabLst>
                <a:tab pos="354965" algn="l"/>
              </a:tabLst>
            </a:pPr>
            <a:r>
              <a:rPr lang="en-US" sz="2400" dirty="0">
                <a:latin typeface="Times New Roman"/>
                <a:cs typeface="Times New Roman"/>
              </a:rPr>
              <a:t>Rising</a:t>
            </a:r>
            <a:r>
              <a:rPr lang="en-US" sz="2400" spc="-10" dirty="0">
                <a:latin typeface="Times New Roman"/>
                <a:cs typeface="Times New Roman"/>
              </a:rPr>
              <a:t> </a:t>
            </a:r>
            <a:r>
              <a:rPr lang="en-US" sz="2400" dirty="0">
                <a:latin typeface="Times New Roman"/>
                <a:cs typeface="Times New Roman"/>
              </a:rPr>
              <a:t>mental health</a:t>
            </a:r>
            <a:r>
              <a:rPr lang="en-US" sz="2400" spc="-20" dirty="0">
                <a:latin typeface="Times New Roman"/>
                <a:cs typeface="Times New Roman"/>
              </a:rPr>
              <a:t> </a:t>
            </a:r>
            <a:r>
              <a:rPr lang="en-US" sz="2400" dirty="0">
                <a:latin typeface="Times New Roman"/>
                <a:cs typeface="Times New Roman"/>
              </a:rPr>
              <a:t>challenges</a:t>
            </a:r>
            <a:r>
              <a:rPr lang="en-US" sz="2400" spc="-45" dirty="0">
                <a:latin typeface="Times New Roman"/>
                <a:cs typeface="Times New Roman"/>
              </a:rPr>
              <a:t> </a:t>
            </a:r>
            <a:r>
              <a:rPr lang="en-US" sz="2400" dirty="0">
                <a:latin typeface="Times New Roman"/>
                <a:cs typeface="Times New Roman"/>
              </a:rPr>
              <a:t>create</a:t>
            </a:r>
            <a:r>
              <a:rPr lang="en-US" sz="2400" spc="-15" dirty="0">
                <a:latin typeface="Times New Roman"/>
                <a:cs typeface="Times New Roman"/>
              </a:rPr>
              <a:t> </a:t>
            </a:r>
            <a:r>
              <a:rPr lang="en-US" sz="2400" dirty="0">
                <a:latin typeface="Times New Roman"/>
                <a:cs typeface="Times New Roman"/>
              </a:rPr>
              <a:t>a need</a:t>
            </a:r>
            <a:r>
              <a:rPr lang="en-US" sz="2400" spc="-15" dirty="0">
                <a:latin typeface="Times New Roman"/>
                <a:cs typeface="Times New Roman"/>
              </a:rPr>
              <a:t> </a:t>
            </a:r>
            <a:r>
              <a:rPr lang="en-US" sz="2400" dirty="0">
                <a:latin typeface="Times New Roman"/>
                <a:cs typeface="Times New Roman"/>
              </a:rPr>
              <a:t>for</a:t>
            </a:r>
            <a:r>
              <a:rPr lang="en-US" sz="2400" spc="-30" dirty="0">
                <a:latin typeface="Times New Roman"/>
                <a:cs typeface="Times New Roman"/>
              </a:rPr>
              <a:t> </a:t>
            </a:r>
            <a:r>
              <a:rPr lang="en-US" sz="2400" dirty="0">
                <a:latin typeface="Times New Roman"/>
                <a:cs typeface="Times New Roman"/>
              </a:rPr>
              <a:t>accessible</a:t>
            </a:r>
            <a:r>
              <a:rPr lang="en-US" sz="2400" spc="-20" dirty="0">
                <a:latin typeface="Times New Roman"/>
                <a:cs typeface="Times New Roman"/>
              </a:rPr>
              <a:t> </a:t>
            </a:r>
            <a:r>
              <a:rPr lang="en-US" sz="2400" dirty="0">
                <a:latin typeface="Times New Roman"/>
                <a:cs typeface="Times New Roman"/>
              </a:rPr>
              <a:t>tools</a:t>
            </a:r>
            <a:r>
              <a:rPr lang="en-US" sz="2400" spc="-20" dirty="0">
                <a:latin typeface="Times New Roman"/>
                <a:cs typeface="Times New Roman"/>
              </a:rPr>
              <a:t> </a:t>
            </a:r>
            <a:r>
              <a:rPr lang="en-US" sz="2400" spc="-25" dirty="0">
                <a:latin typeface="Times New Roman"/>
                <a:cs typeface="Times New Roman"/>
              </a:rPr>
              <a:t>for </a:t>
            </a:r>
            <a:r>
              <a:rPr lang="en-US" sz="2400" dirty="0">
                <a:latin typeface="Times New Roman"/>
                <a:cs typeface="Times New Roman"/>
              </a:rPr>
              <a:t>emotional</a:t>
            </a:r>
            <a:r>
              <a:rPr lang="en-US" sz="2400" spc="-25" dirty="0">
                <a:latin typeface="Times New Roman"/>
                <a:cs typeface="Times New Roman"/>
              </a:rPr>
              <a:t> </a:t>
            </a:r>
            <a:r>
              <a:rPr lang="en-US" sz="2400" dirty="0">
                <a:latin typeface="Times New Roman"/>
                <a:cs typeface="Times New Roman"/>
              </a:rPr>
              <a:t>regulation</a:t>
            </a:r>
            <a:r>
              <a:rPr lang="en-US" sz="2400" spc="-40" dirty="0">
                <a:latin typeface="Times New Roman"/>
                <a:cs typeface="Times New Roman"/>
              </a:rPr>
              <a:t> </a:t>
            </a:r>
            <a:r>
              <a:rPr lang="en-US" sz="2400" dirty="0">
                <a:latin typeface="Times New Roman"/>
                <a:cs typeface="Times New Roman"/>
              </a:rPr>
              <a:t>and</a:t>
            </a:r>
            <a:r>
              <a:rPr lang="en-US" sz="2400" spc="-15" dirty="0">
                <a:latin typeface="Times New Roman"/>
                <a:cs typeface="Times New Roman"/>
              </a:rPr>
              <a:t> </a:t>
            </a:r>
            <a:r>
              <a:rPr lang="en-US" sz="2400" dirty="0">
                <a:latin typeface="Times New Roman"/>
                <a:cs typeface="Times New Roman"/>
              </a:rPr>
              <a:t>well-</a:t>
            </a:r>
            <a:r>
              <a:rPr lang="en-US" sz="2400" spc="-10" dirty="0">
                <a:latin typeface="Times New Roman"/>
                <a:cs typeface="Times New Roman"/>
              </a:rPr>
              <a:t>being.</a:t>
            </a:r>
            <a:endParaRPr lang="en-US" sz="2400" dirty="0">
              <a:latin typeface="Times New Roman"/>
              <a:cs typeface="Times New Roman"/>
            </a:endParaRPr>
          </a:p>
          <a:p>
            <a:pPr>
              <a:spcBef>
                <a:spcPts val="95"/>
              </a:spcBef>
              <a:buFont typeface="Wingdings"/>
              <a:buChar char=""/>
            </a:pPr>
            <a:endParaRPr lang="en-US" sz="2400" dirty="0">
              <a:latin typeface="Times New Roman"/>
              <a:cs typeface="Times New Roman"/>
            </a:endParaRPr>
          </a:p>
          <a:p>
            <a:pPr marL="354965" marR="281940" indent="-342900">
              <a:spcBef>
                <a:spcPts val="5"/>
              </a:spcBef>
              <a:buFont typeface="Wingdings"/>
              <a:buChar char=""/>
              <a:tabLst>
                <a:tab pos="354965" algn="l"/>
              </a:tabLst>
            </a:pPr>
            <a:r>
              <a:rPr lang="en-US" sz="2400" dirty="0">
                <a:latin typeface="Times New Roman"/>
                <a:cs typeface="Times New Roman"/>
              </a:rPr>
              <a:t>Music</a:t>
            </a:r>
            <a:r>
              <a:rPr lang="en-US" sz="2400" spc="-25" dirty="0">
                <a:latin typeface="Times New Roman"/>
                <a:cs typeface="Times New Roman"/>
              </a:rPr>
              <a:t> </a:t>
            </a:r>
            <a:r>
              <a:rPr lang="en-US" sz="2400" dirty="0">
                <a:latin typeface="Times New Roman"/>
                <a:cs typeface="Times New Roman"/>
              </a:rPr>
              <a:t>has a</a:t>
            </a:r>
            <a:r>
              <a:rPr lang="en-US" sz="2400" spc="-15" dirty="0">
                <a:latin typeface="Times New Roman"/>
                <a:cs typeface="Times New Roman"/>
              </a:rPr>
              <a:t> </a:t>
            </a:r>
            <a:r>
              <a:rPr lang="en-US" sz="2400" dirty="0">
                <a:latin typeface="Times New Roman"/>
                <a:cs typeface="Times New Roman"/>
              </a:rPr>
              <a:t>profound</a:t>
            </a:r>
            <a:r>
              <a:rPr lang="en-US" sz="2400" spc="-35" dirty="0">
                <a:latin typeface="Times New Roman"/>
                <a:cs typeface="Times New Roman"/>
              </a:rPr>
              <a:t> </a:t>
            </a:r>
            <a:r>
              <a:rPr lang="en-US" sz="2400" dirty="0">
                <a:latin typeface="Times New Roman"/>
                <a:cs typeface="Times New Roman"/>
              </a:rPr>
              <a:t>impact</a:t>
            </a:r>
            <a:r>
              <a:rPr lang="en-US" sz="2400" spc="-15" dirty="0">
                <a:latin typeface="Times New Roman"/>
                <a:cs typeface="Times New Roman"/>
              </a:rPr>
              <a:t> </a:t>
            </a:r>
            <a:r>
              <a:rPr lang="en-US" sz="2400" dirty="0">
                <a:latin typeface="Times New Roman"/>
                <a:cs typeface="Times New Roman"/>
              </a:rPr>
              <a:t>on</a:t>
            </a:r>
            <a:r>
              <a:rPr lang="en-US" sz="2400" spc="-5" dirty="0">
                <a:latin typeface="Times New Roman"/>
                <a:cs typeface="Times New Roman"/>
              </a:rPr>
              <a:t> </a:t>
            </a:r>
            <a:r>
              <a:rPr lang="en-US" sz="2400" dirty="0">
                <a:latin typeface="Times New Roman"/>
                <a:cs typeface="Times New Roman"/>
              </a:rPr>
              <a:t>emotions</a:t>
            </a:r>
            <a:r>
              <a:rPr lang="en-US" sz="2400" spc="-20" dirty="0">
                <a:latin typeface="Times New Roman"/>
                <a:cs typeface="Times New Roman"/>
              </a:rPr>
              <a:t> </a:t>
            </a:r>
            <a:r>
              <a:rPr lang="en-US" sz="2400" dirty="0">
                <a:latin typeface="Times New Roman"/>
                <a:cs typeface="Times New Roman"/>
              </a:rPr>
              <a:t>and</a:t>
            </a:r>
            <a:r>
              <a:rPr lang="en-US" sz="2400" spc="-15" dirty="0">
                <a:latin typeface="Times New Roman"/>
                <a:cs typeface="Times New Roman"/>
              </a:rPr>
              <a:t> </a:t>
            </a:r>
            <a:r>
              <a:rPr lang="en-US" sz="2400" dirty="0">
                <a:latin typeface="Times New Roman"/>
                <a:cs typeface="Times New Roman"/>
              </a:rPr>
              <a:t>holds</a:t>
            </a:r>
            <a:r>
              <a:rPr lang="en-US" sz="2400" spc="-30" dirty="0">
                <a:latin typeface="Times New Roman"/>
                <a:cs typeface="Times New Roman"/>
              </a:rPr>
              <a:t> </a:t>
            </a:r>
            <a:r>
              <a:rPr lang="en-US" sz="2400" dirty="0">
                <a:latin typeface="Times New Roman"/>
                <a:cs typeface="Times New Roman"/>
              </a:rPr>
              <a:t>potential</a:t>
            </a:r>
            <a:r>
              <a:rPr lang="en-US" sz="2400" spc="-45" dirty="0">
                <a:latin typeface="Times New Roman"/>
                <a:cs typeface="Times New Roman"/>
              </a:rPr>
              <a:t> </a:t>
            </a:r>
            <a:r>
              <a:rPr lang="en-US" sz="2400" dirty="0">
                <a:latin typeface="Times New Roman"/>
                <a:cs typeface="Times New Roman"/>
              </a:rPr>
              <a:t>as </a:t>
            </a:r>
            <a:r>
              <a:rPr lang="en-US" sz="2400" spc="-50" dirty="0">
                <a:latin typeface="Times New Roman"/>
                <a:cs typeface="Times New Roman"/>
              </a:rPr>
              <a:t>a </a:t>
            </a:r>
            <a:r>
              <a:rPr lang="en-US" sz="2400" dirty="0">
                <a:latin typeface="Times New Roman"/>
                <a:cs typeface="Times New Roman"/>
              </a:rPr>
              <a:t>therapeutic</a:t>
            </a:r>
            <a:r>
              <a:rPr lang="en-US" sz="2400" spc="-55" dirty="0">
                <a:latin typeface="Times New Roman"/>
                <a:cs typeface="Times New Roman"/>
              </a:rPr>
              <a:t> </a:t>
            </a:r>
            <a:r>
              <a:rPr lang="en-US" sz="2400" spc="-10" dirty="0">
                <a:latin typeface="Times New Roman"/>
                <a:cs typeface="Times New Roman"/>
              </a:rPr>
              <a:t>tool.</a:t>
            </a:r>
            <a:endParaRPr lang="en-US" sz="2400" dirty="0">
              <a:latin typeface="Times New Roman"/>
              <a:cs typeface="Times New Roman"/>
            </a:endParaRPr>
          </a:p>
          <a:p>
            <a:pPr>
              <a:spcBef>
                <a:spcPts val="100"/>
              </a:spcBef>
              <a:buFont typeface="Wingdings"/>
              <a:buChar char=""/>
            </a:pPr>
            <a:endParaRPr lang="en-US" sz="2400" dirty="0">
              <a:latin typeface="Times New Roman"/>
              <a:cs typeface="Times New Roman"/>
            </a:endParaRPr>
          </a:p>
          <a:p>
            <a:pPr marL="354965" marR="710565" indent="-342900">
              <a:buFont typeface="Wingdings"/>
              <a:buChar char=""/>
              <a:tabLst>
                <a:tab pos="354965" algn="l"/>
              </a:tabLst>
            </a:pPr>
            <a:r>
              <a:rPr lang="en-US" sz="2400" spc="-10" dirty="0">
                <a:latin typeface="Times New Roman"/>
                <a:cs typeface="Times New Roman"/>
              </a:rPr>
              <a:t>Traditional</a:t>
            </a:r>
            <a:r>
              <a:rPr lang="en-US" sz="2400" spc="-50" dirty="0">
                <a:latin typeface="Times New Roman"/>
                <a:cs typeface="Times New Roman"/>
              </a:rPr>
              <a:t> </a:t>
            </a:r>
            <a:r>
              <a:rPr lang="en-US" sz="2400" dirty="0">
                <a:latin typeface="Times New Roman"/>
                <a:cs typeface="Times New Roman"/>
              </a:rPr>
              <a:t>music</a:t>
            </a:r>
            <a:r>
              <a:rPr lang="en-US" sz="2400" spc="10" dirty="0">
                <a:latin typeface="Times New Roman"/>
                <a:cs typeface="Times New Roman"/>
              </a:rPr>
              <a:t> </a:t>
            </a:r>
            <a:r>
              <a:rPr lang="en-US" sz="2400" dirty="0">
                <a:latin typeface="Times New Roman"/>
                <a:cs typeface="Times New Roman"/>
              </a:rPr>
              <a:t>streaming</a:t>
            </a:r>
            <a:r>
              <a:rPr lang="en-US" sz="2400" spc="-5" dirty="0">
                <a:latin typeface="Times New Roman"/>
                <a:cs typeface="Times New Roman"/>
              </a:rPr>
              <a:t> </a:t>
            </a:r>
            <a:r>
              <a:rPr lang="en-US" sz="2400" dirty="0">
                <a:latin typeface="Times New Roman"/>
                <a:cs typeface="Times New Roman"/>
              </a:rPr>
              <a:t>services</a:t>
            </a:r>
            <a:r>
              <a:rPr lang="en-US" sz="2400" spc="-35" dirty="0">
                <a:latin typeface="Times New Roman"/>
                <a:cs typeface="Times New Roman"/>
              </a:rPr>
              <a:t> </a:t>
            </a:r>
            <a:r>
              <a:rPr lang="en-US" sz="2400" dirty="0">
                <a:latin typeface="Times New Roman"/>
                <a:cs typeface="Times New Roman"/>
              </a:rPr>
              <a:t>do</a:t>
            </a:r>
            <a:r>
              <a:rPr lang="en-US" sz="2400" spc="-5" dirty="0">
                <a:latin typeface="Times New Roman"/>
                <a:cs typeface="Times New Roman"/>
              </a:rPr>
              <a:t> </a:t>
            </a:r>
            <a:r>
              <a:rPr lang="en-US" sz="2400" dirty="0">
                <a:latin typeface="Times New Roman"/>
                <a:cs typeface="Times New Roman"/>
              </a:rPr>
              <a:t>not</a:t>
            </a:r>
            <a:r>
              <a:rPr lang="en-US" sz="2400" spc="-15" dirty="0">
                <a:latin typeface="Times New Roman"/>
                <a:cs typeface="Times New Roman"/>
              </a:rPr>
              <a:t> </a:t>
            </a:r>
            <a:r>
              <a:rPr lang="en-US" sz="2400" dirty="0">
                <a:latin typeface="Times New Roman"/>
                <a:cs typeface="Times New Roman"/>
              </a:rPr>
              <a:t>adapt</a:t>
            </a:r>
            <a:r>
              <a:rPr lang="en-US" sz="2400" spc="-15" dirty="0">
                <a:latin typeface="Times New Roman"/>
                <a:cs typeface="Times New Roman"/>
              </a:rPr>
              <a:t> </a:t>
            </a:r>
            <a:r>
              <a:rPr lang="en-US" sz="2400" dirty="0">
                <a:latin typeface="Times New Roman"/>
                <a:cs typeface="Times New Roman"/>
              </a:rPr>
              <a:t>to</a:t>
            </a:r>
            <a:r>
              <a:rPr lang="en-US" sz="2400" spc="10" dirty="0">
                <a:latin typeface="Times New Roman"/>
                <a:cs typeface="Times New Roman"/>
              </a:rPr>
              <a:t> </a:t>
            </a:r>
            <a:r>
              <a:rPr lang="en-US" sz="2400" spc="-25" dirty="0">
                <a:latin typeface="Times New Roman"/>
                <a:cs typeface="Times New Roman"/>
              </a:rPr>
              <a:t>real-</a:t>
            </a:r>
            <a:r>
              <a:rPr lang="en-US" sz="2400" spc="-20" dirty="0">
                <a:latin typeface="Times New Roman"/>
                <a:cs typeface="Times New Roman"/>
              </a:rPr>
              <a:t>time </a:t>
            </a:r>
            <a:r>
              <a:rPr lang="en-US" sz="2400" dirty="0">
                <a:latin typeface="Times New Roman"/>
                <a:cs typeface="Times New Roman"/>
              </a:rPr>
              <a:t>emotional</a:t>
            </a:r>
            <a:r>
              <a:rPr lang="en-US" sz="2400" spc="-5" dirty="0">
                <a:latin typeface="Times New Roman"/>
                <a:cs typeface="Times New Roman"/>
              </a:rPr>
              <a:t> </a:t>
            </a:r>
            <a:r>
              <a:rPr lang="en-US" sz="2400" spc="-10" dirty="0">
                <a:latin typeface="Times New Roman"/>
                <a:cs typeface="Times New Roman"/>
              </a:rPr>
              <a:t>needs.</a:t>
            </a:r>
            <a:endParaRPr lang="en-US" sz="2400" dirty="0">
              <a:latin typeface="Times New Roman"/>
              <a:cs typeface="Times New Roman"/>
            </a:endParaRPr>
          </a:p>
          <a:p>
            <a:pPr>
              <a:spcBef>
                <a:spcPts val="105"/>
              </a:spcBef>
              <a:buFont typeface="Wingdings"/>
              <a:buChar char=""/>
            </a:pPr>
            <a:endParaRPr lang="en-US" sz="2400" dirty="0">
              <a:latin typeface="Times New Roman"/>
              <a:cs typeface="Times New Roman"/>
            </a:endParaRPr>
          </a:p>
          <a:p>
            <a:pPr marL="354965" marR="241935" indent="-342900">
              <a:buFont typeface="Wingdings"/>
              <a:buChar char=""/>
              <a:tabLst>
                <a:tab pos="354965" algn="l"/>
              </a:tabLst>
            </a:pPr>
            <a:r>
              <a:rPr lang="en-US" sz="2400" dirty="0">
                <a:latin typeface="Times New Roman"/>
                <a:cs typeface="Times New Roman"/>
              </a:rPr>
              <a:t>Advances</a:t>
            </a:r>
            <a:r>
              <a:rPr lang="en-US" sz="2400" spc="-30" dirty="0">
                <a:latin typeface="Times New Roman"/>
                <a:cs typeface="Times New Roman"/>
              </a:rPr>
              <a:t> </a:t>
            </a:r>
            <a:r>
              <a:rPr lang="en-US" sz="2400" dirty="0">
                <a:latin typeface="Times New Roman"/>
                <a:cs typeface="Times New Roman"/>
              </a:rPr>
              <a:t>in</a:t>
            </a:r>
            <a:r>
              <a:rPr lang="en-US" sz="2400" spc="10" dirty="0">
                <a:latin typeface="Times New Roman"/>
                <a:cs typeface="Times New Roman"/>
              </a:rPr>
              <a:t> </a:t>
            </a:r>
            <a:r>
              <a:rPr lang="en-US" sz="2400" dirty="0">
                <a:latin typeface="Times New Roman"/>
                <a:cs typeface="Times New Roman"/>
              </a:rPr>
              <a:t>wearable</a:t>
            </a:r>
            <a:r>
              <a:rPr lang="en-US" sz="2400" spc="-20" dirty="0">
                <a:latin typeface="Times New Roman"/>
                <a:cs typeface="Times New Roman"/>
              </a:rPr>
              <a:t> </a:t>
            </a:r>
            <a:r>
              <a:rPr lang="en-US" sz="2400" dirty="0">
                <a:latin typeface="Times New Roman"/>
                <a:cs typeface="Times New Roman"/>
              </a:rPr>
              <a:t>biometric</a:t>
            </a:r>
            <a:r>
              <a:rPr lang="en-US" sz="2400" spc="-15" dirty="0">
                <a:latin typeface="Times New Roman"/>
                <a:cs typeface="Times New Roman"/>
              </a:rPr>
              <a:t> </a:t>
            </a:r>
            <a:r>
              <a:rPr lang="en-US" sz="2400" dirty="0">
                <a:latin typeface="Times New Roman"/>
                <a:cs typeface="Times New Roman"/>
              </a:rPr>
              <a:t>technology</a:t>
            </a:r>
            <a:r>
              <a:rPr lang="en-US" sz="2400" spc="-35" dirty="0">
                <a:latin typeface="Times New Roman"/>
                <a:cs typeface="Times New Roman"/>
              </a:rPr>
              <a:t> </a:t>
            </a:r>
            <a:r>
              <a:rPr lang="en-US" sz="2400" dirty="0">
                <a:latin typeface="Times New Roman"/>
                <a:cs typeface="Times New Roman"/>
              </a:rPr>
              <a:t>allow for</a:t>
            </a:r>
            <a:r>
              <a:rPr lang="en-US" sz="2400" spc="-10" dirty="0">
                <a:latin typeface="Times New Roman"/>
                <a:cs typeface="Times New Roman"/>
              </a:rPr>
              <a:t> </a:t>
            </a:r>
            <a:r>
              <a:rPr lang="en-US" sz="2400" spc="-25" dirty="0">
                <a:latin typeface="Times New Roman"/>
                <a:cs typeface="Times New Roman"/>
              </a:rPr>
              <a:t>real-</a:t>
            </a:r>
            <a:r>
              <a:rPr lang="en-US" sz="2400" spc="-20" dirty="0">
                <a:latin typeface="Times New Roman"/>
                <a:cs typeface="Times New Roman"/>
              </a:rPr>
              <a:t>time </a:t>
            </a:r>
            <a:r>
              <a:rPr lang="en-US" sz="2400" dirty="0">
                <a:latin typeface="Times New Roman"/>
                <a:cs typeface="Times New Roman"/>
              </a:rPr>
              <a:t>capture</a:t>
            </a:r>
            <a:r>
              <a:rPr lang="en-US" sz="2400" spc="-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physiological</a:t>
            </a:r>
            <a:r>
              <a:rPr lang="en-US" sz="2400" spc="-35" dirty="0">
                <a:latin typeface="Times New Roman"/>
                <a:cs typeface="Times New Roman"/>
              </a:rPr>
              <a:t> </a:t>
            </a:r>
            <a:r>
              <a:rPr lang="en-US" sz="2400" dirty="0">
                <a:latin typeface="Times New Roman"/>
                <a:cs typeface="Times New Roman"/>
              </a:rPr>
              <a:t>data</a:t>
            </a:r>
            <a:r>
              <a:rPr lang="en-US" sz="2400" spc="-25" dirty="0">
                <a:latin typeface="Times New Roman"/>
                <a:cs typeface="Times New Roman"/>
              </a:rPr>
              <a:t> </a:t>
            </a:r>
            <a:r>
              <a:rPr lang="en-US" sz="2400" dirty="0">
                <a:latin typeface="Times New Roman"/>
                <a:cs typeface="Times New Roman"/>
              </a:rPr>
              <a:t>(e.g.,</a:t>
            </a:r>
            <a:r>
              <a:rPr lang="en-US" sz="2400" spc="-15" dirty="0">
                <a:latin typeface="Times New Roman"/>
                <a:cs typeface="Times New Roman"/>
              </a:rPr>
              <a:t> </a:t>
            </a:r>
            <a:r>
              <a:rPr lang="en-US" sz="2400" dirty="0">
                <a:latin typeface="Times New Roman"/>
                <a:cs typeface="Times New Roman"/>
              </a:rPr>
              <a:t>heart</a:t>
            </a:r>
            <a:r>
              <a:rPr lang="en-US" sz="2400" spc="-25" dirty="0">
                <a:latin typeface="Times New Roman"/>
                <a:cs typeface="Times New Roman"/>
              </a:rPr>
              <a:t> </a:t>
            </a:r>
            <a:r>
              <a:rPr lang="en-US" sz="2400" dirty="0">
                <a:latin typeface="Times New Roman"/>
                <a:cs typeface="Times New Roman"/>
              </a:rPr>
              <a:t>rate,</a:t>
            </a:r>
            <a:r>
              <a:rPr lang="en-US" sz="2400" spc="-20" dirty="0">
                <a:latin typeface="Times New Roman"/>
                <a:cs typeface="Times New Roman"/>
              </a:rPr>
              <a:t> </a:t>
            </a:r>
            <a:r>
              <a:rPr lang="en-US" sz="2400" dirty="0">
                <a:latin typeface="Times New Roman"/>
                <a:cs typeface="Times New Roman"/>
              </a:rPr>
              <a:t>skin</a:t>
            </a:r>
            <a:r>
              <a:rPr lang="en-US" sz="2400" spc="-20" dirty="0">
                <a:latin typeface="Times New Roman"/>
                <a:cs typeface="Times New Roman"/>
              </a:rPr>
              <a:t> </a:t>
            </a:r>
            <a:r>
              <a:rPr lang="en-US" sz="2400" dirty="0">
                <a:latin typeface="Times New Roman"/>
                <a:cs typeface="Times New Roman"/>
              </a:rPr>
              <a:t>conductance)</a:t>
            </a:r>
            <a:r>
              <a:rPr lang="en-US" sz="2400" spc="-45" dirty="0">
                <a:latin typeface="Times New Roman"/>
                <a:cs typeface="Times New Roman"/>
              </a:rPr>
              <a:t> </a:t>
            </a:r>
            <a:r>
              <a:rPr lang="en-US" sz="2400" spc="-25" dirty="0">
                <a:latin typeface="Times New Roman"/>
                <a:cs typeface="Times New Roman"/>
              </a:rPr>
              <a:t>to </a:t>
            </a:r>
            <a:r>
              <a:rPr lang="en-US" sz="2400" dirty="0">
                <a:latin typeface="Times New Roman"/>
                <a:cs typeface="Times New Roman"/>
              </a:rPr>
              <a:t>reflect</a:t>
            </a:r>
            <a:r>
              <a:rPr lang="en-US" sz="2400" spc="-5" dirty="0">
                <a:latin typeface="Times New Roman"/>
                <a:cs typeface="Times New Roman"/>
              </a:rPr>
              <a:t> </a:t>
            </a:r>
            <a:r>
              <a:rPr lang="en-US" sz="2400" dirty="0">
                <a:latin typeface="Times New Roman"/>
                <a:cs typeface="Times New Roman"/>
              </a:rPr>
              <a:t>emotional</a:t>
            </a:r>
            <a:r>
              <a:rPr lang="en-US" sz="2400" spc="-25" dirty="0">
                <a:latin typeface="Times New Roman"/>
                <a:cs typeface="Times New Roman"/>
              </a:rPr>
              <a:t> </a:t>
            </a:r>
            <a:r>
              <a:rPr lang="en-US" sz="2400" spc="-10" dirty="0">
                <a:latin typeface="Times New Roman"/>
                <a:cs typeface="Times New Roman"/>
              </a:rPr>
              <a:t>states.</a:t>
            </a:r>
            <a:endParaRPr lang="en-US" sz="2400" dirty="0">
              <a:latin typeface="Times New Roman"/>
              <a:cs typeface="Times New Roman"/>
            </a:endParaRPr>
          </a:p>
          <a:p>
            <a:pPr>
              <a:spcBef>
                <a:spcPts val="100"/>
              </a:spcBef>
              <a:buFont typeface="Wingdings"/>
              <a:buChar char=""/>
            </a:pPr>
            <a:endParaRPr lang="en-US" sz="2400" dirty="0">
              <a:latin typeface="Times New Roman"/>
              <a:cs typeface="Times New Roman"/>
            </a:endParaRPr>
          </a:p>
          <a:p>
            <a:pPr marL="354965" marR="253365" indent="-342900">
              <a:buFont typeface="Wingdings"/>
              <a:buChar char=""/>
              <a:tabLst>
                <a:tab pos="354965" algn="l"/>
              </a:tabLst>
            </a:pPr>
            <a:r>
              <a:rPr lang="en-US" sz="2400" dirty="0" err="1">
                <a:latin typeface="Times New Roman"/>
                <a:cs typeface="Times New Roman"/>
              </a:rPr>
              <a:t>MoodSync</a:t>
            </a:r>
            <a:r>
              <a:rPr lang="en-US" sz="2400" spc="-45" dirty="0">
                <a:latin typeface="Times New Roman"/>
                <a:cs typeface="Times New Roman"/>
              </a:rPr>
              <a:t> </a:t>
            </a:r>
            <a:r>
              <a:rPr lang="en-US" sz="2400" dirty="0">
                <a:latin typeface="Times New Roman"/>
                <a:cs typeface="Times New Roman"/>
              </a:rPr>
              <a:t>leverages</a:t>
            </a:r>
            <a:r>
              <a:rPr lang="en-US" sz="2400" spc="-35" dirty="0">
                <a:latin typeface="Times New Roman"/>
                <a:cs typeface="Times New Roman"/>
              </a:rPr>
              <a:t> </a:t>
            </a:r>
            <a:r>
              <a:rPr lang="en-US" sz="2400" dirty="0">
                <a:latin typeface="Times New Roman"/>
                <a:cs typeface="Times New Roman"/>
              </a:rPr>
              <a:t>affective</a:t>
            </a:r>
            <a:r>
              <a:rPr lang="en-US" sz="2400" spc="-30" dirty="0">
                <a:latin typeface="Times New Roman"/>
                <a:cs typeface="Times New Roman"/>
              </a:rPr>
              <a:t> </a:t>
            </a:r>
            <a:r>
              <a:rPr lang="en-US" sz="2400" dirty="0">
                <a:latin typeface="Times New Roman"/>
                <a:cs typeface="Times New Roman"/>
              </a:rPr>
              <a:t>computing</a:t>
            </a:r>
            <a:r>
              <a:rPr lang="en-US" sz="2400" spc="-25" dirty="0">
                <a:latin typeface="Times New Roman"/>
                <a:cs typeface="Times New Roman"/>
              </a:rPr>
              <a:t> </a:t>
            </a:r>
            <a:r>
              <a:rPr lang="en-US" sz="2400" dirty="0">
                <a:latin typeface="Times New Roman"/>
                <a:cs typeface="Times New Roman"/>
              </a:rPr>
              <a:t>and</a:t>
            </a:r>
            <a:r>
              <a:rPr lang="en-US" sz="2400" spc="-15" dirty="0">
                <a:latin typeface="Times New Roman"/>
                <a:cs typeface="Times New Roman"/>
              </a:rPr>
              <a:t> </a:t>
            </a:r>
            <a:r>
              <a:rPr lang="en-US" sz="2400" dirty="0">
                <a:latin typeface="Times New Roman"/>
                <a:cs typeface="Times New Roman"/>
              </a:rPr>
              <a:t>machine</a:t>
            </a:r>
            <a:r>
              <a:rPr lang="en-US" sz="2400" spc="-10" dirty="0">
                <a:latin typeface="Times New Roman"/>
                <a:cs typeface="Times New Roman"/>
              </a:rPr>
              <a:t> </a:t>
            </a:r>
            <a:r>
              <a:rPr lang="en-US" sz="2400" dirty="0">
                <a:latin typeface="Times New Roman"/>
                <a:cs typeface="Times New Roman"/>
              </a:rPr>
              <a:t>learning</a:t>
            </a:r>
            <a:r>
              <a:rPr lang="en-US" sz="2400" spc="-30" dirty="0">
                <a:latin typeface="Times New Roman"/>
                <a:cs typeface="Times New Roman"/>
              </a:rPr>
              <a:t> </a:t>
            </a:r>
            <a:r>
              <a:rPr lang="en-US" sz="2400" spc="-25" dirty="0">
                <a:latin typeface="Times New Roman"/>
                <a:cs typeface="Times New Roman"/>
              </a:rPr>
              <a:t>to </a:t>
            </a:r>
            <a:r>
              <a:rPr lang="en-US" sz="2400" dirty="0">
                <a:latin typeface="Times New Roman"/>
                <a:cs typeface="Times New Roman"/>
              </a:rPr>
              <a:t>create</a:t>
            </a:r>
            <a:r>
              <a:rPr lang="en-US" sz="2400" spc="-5" dirty="0">
                <a:latin typeface="Times New Roman"/>
                <a:cs typeface="Times New Roman"/>
              </a:rPr>
              <a:t> </a:t>
            </a:r>
            <a:r>
              <a:rPr lang="en-US" sz="2400" dirty="0">
                <a:latin typeface="Times New Roman"/>
                <a:cs typeface="Times New Roman"/>
              </a:rPr>
              <a:t>a personalized</a:t>
            </a:r>
            <a:r>
              <a:rPr lang="en-US" sz="2400" spc="-45" dirty="0">
                <a:latin typeface="Times New Roman"/>
                <a:cs typeface="Times New Roman"/>
              </a:rPr>
              <a:t> </a:t>
            </a:r>
            <a:r>
              <a:rPr lang="en-US" sz="2400" dirty="0">
                <a:latin typeface="Times New Roman"/>
                <a:cs typeface="Times New Roman"/>
              </a:rPr>
              <a:t>music</a:t>
            </a:r>
            <a:r>
              <a:rPr lang="en-US" sz="2400" spc="-15" dirty="0">
                <a:latin typeface="Times New Roman"/>
                <a:cs typeface="Times New Roman"/>
              </a:rPr>
              <a:t> </a:t>
            </a:r>
            <a:r>
              <a:rPr lang="en-US" sz="2400" dirty="0">
                <a:latin typeface="Times New Roman"/>
                <a:cs typeface="Times New Roman"/>
              </a:rPr>
              <a:t>therapy</a:t>
            </a:r>
            <a:r>
              <a:rPr lang="en-US" sz="2400" spc="-30" dirty="0">
                <a:latin typeface="Times New Roman"/>
                <a:cs typeface="Times New Roman"/>
              </a:rPr>
              <a:t> </a:t>
            </a:r>
            <a:r>
              <a:rPr lang="en-US" sz="2400" spc="-10" dirty="0">
                <a:latin typeface="Times New Roman"/>
                <a:cs typeface="Times New Roman"/>
              </a:rPr>
              <a:t>experience.</a:t>
            </a:r>
            <a:endParaRPr lang="en-US" sz="24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47033" y="85916"/>
            <a:ext cx="4578426" cy="730292"/>
          </a:xfrm>
          <a:prstGeom prst="rect">
            <a:avLst/>
          </a:prstGeom>
        </p:spPr>
      </p:pic>
      <p:graphicFrame>
        <p:nvGraphicFramePr>
          <p:cNvPr id="4" name="object 4"/>
          <p:cNvGraphicFramePr>
            <a:graphicFrameLocks noGrp="1"/>
          </p:cNvGraphicFramePr>
          <p:nvPr>
            <p:extLst>
              <p:ext uri="{D42A27DB-BD31-4B8C-83A1-F6EECF244321}">
                <p14:modId xmlns:p14="http://schemas.microsoft.com/office/powerpoint/2010/main" val="580537145"/>
              </p:ext>
            </p:extLst>
          </p:nvPr>
        </p:nvGraphicFramePr>
        <p:xfrm>
          <a:off x="380334" y="1540082"/>
          <a:ext cx="11077208" cy="5000411"/>
        </p:xfrm>
        <a:graphic>
          <a:graphicData uri="http://schemas.openxmlformats.org/drawingml/2006/table">
            <a:tbl>
              <a:tblPr firstRow="1" bandRow="1">
                <a:tableStyleId>{2D5ABB26-0587-4C30-8999-92F81FD0307C}</a:tableStyleId>
              </a:tblPr>
              <a:tblGrid>
                <a:gridCol w="902102">
                  <a:extLst>
                    <a:ext uri="{9D8B030D-6E8A-4147-A177-3AD203B41FA5}">
                      <a16:colId xmlns:a16="http://schemas.microsoft.com/office/drawing/2014/main" val="20000"/>
                    </a:ext>
                  </a:extLst>
                </a:gridCol>
                <a:gridCol w="2399416">
                  <a:extLst>
                    <a:ext uri="{9D8B030D-6E8A-4147-A177-3AD203B41FA5}">
                      <a16:colId xmlns:a16="http://schemas.microsoft.com/office/drawing/2014/main" val="20001"/>
                    </a:ext>
                  </a:extLst>
                </a:gridCol>
                <a:gridCol w="7775690">
                  <a:extLst>
                    <a:ext uri="{9D8B030D-6E8A-4147-A177-3AD203B41FA5}">
                      <a16:colId xmlns:a16="http://schemas.microsoft.com/office/drawing/2014/main" val="20002"/>
                    </a:ext>
                  </a:extLst>
                </a:gridCol>
              </a:tblGrid>
              <a:tr h="401931">
                <a:tc>
                  <a:txBody>
                    <a:bodyPr/>
                    <a:lstStyle/>
                    <a:p>
                      <a:pPr algn="ctr">
                        <a:lnSpc>
                          <a:spcPct val="100000"/>
                        </a:lnSpc>
                        <a:spcBef>
                          <a:spcPts val="190"/>
                        </a:spcBef>
                      </a:pPr>
                      <a:r>
                        <a:rPr sz="2000" b="1" spc="-20" dirty="0">
                          <a:latin typeface="Times New Roman"/>
                          <a:cs typeface="Times New Roman"/>
                        </a:rPr>
                        <a:t>S.No</a:t>
                      </a:r>
                      <a:endParaRPr sz="2000">
                        <a:latin typeface="Times New Roman"/>
                        <a:cs typeface="Times New Roman"/>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D13A"/>
                    </a:solidFill>
                  </a:tcPr>
                </a:tc>
                <a:tc>
                  <a:txBody>
                    <a:bodyPr/>
                    <a:lstStyle/>
                    <a:p>
                      <a:pPr marL="225425">
                        <a:lnSpc>
                          <a:spcPct val="100000"/>
                        </a:lnSpc>
                        <a:spcBef>
                          <a:spcPts val="190"/>
                        </a:spcBef>
                      </a:pPr>
                      <a:r>
                        <a:rPr sz="2000" b="1" dirty="0">
                          <a:latin typeface="Times New Roman"/>
                          <a:cs typeface="Times New Roman"/>
                        </a:rPr>
                        <a:t>Author</a:t>
                      </a:r>
                      <a:r>
                        <a:rPr sz="2000" b="1" spc="-70" dirty="0">
                          <a:latin typeface="Times New Roman"/>
                          <a:cs typeface="Times New Roman"/>
                        </a:rPr>
                        <a:t> </a:t>
                      </a:r>
                      <a:r>
                        <a:rPr sz="2000" b="1" dirty="0">
                          <a:latin typeface="Times New Roman"/>
                          <a:cs typeface="Times New Roman"/>
                        </a:rPr>
                        <a:t>/</a:t>
                      </a:r>
                      <a:r>
                        <a:rPr sz="2000" b="1" spc="-100" dirty="0">
                          <a:latin typeface="Times New Roman"/>
                          <a:cs typeface="Times New Roman"/>
                        </a:rPr>
                        <a:t> </a:t>
                      </a:r>
                      <a:r>
                        <a:rPr sz="2000" b="1" spc="-20" dirty="0">
                          <a:latin typeface="Times New Roman"/>
                          <a:cs typeface="Times New Roman"/>
                        </a:rPr>
                        <a:t>Year</a:t>
                      </a:r>
                      <a:endParaRPr sz="2000">
                        <a:latin typeface="Times New Roman"/>
                        <a:cs typeface="Times New Roman"/>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D13A"/>
                    </a:solidFill>
                  </a:tcPr>
                </a:tc>
                <a:tc>
                  <a:txBody>
                    <a:bodyPr/>
                    <a:lstStyle/>
                    <a:p>
                      <a:pPr marL="635" algn="ctr">
                        <a:lnSpc>
                          <a:spcPct val="100000"/>
                        </a:lnSpc>
                        <a:spcBef>
                          <a:spcPts val="190"/>
                        </a:spcBef>
                      </a:pPr>
                      <a:r>
                        <a:rPr sz="2000" b="1" spc="-10" dirty="0">
                          <a:latin typeface="Times New Roman"/>
                          <a:cs typeface="Times New Roman"/>
                        </a:rPr>
                        <a:t>Method/Remarks</a:t>
                      </a:r>
                      <a:endParaRPr sz="2000" dirty="0">
                        <a:latin typeface="Times New Roman"/>
                        <a:cs typeface="Times New Roman"/>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D13A"/>
                    </a:solidFill>
                  </a:tcPr>
                </a:tc>
                <a:extLst>
                  <a:ext uri="{0D108BD9-81ED-4DB2-BD59-A6C34878D82A}">
                    <a16:rowId xmlns:a16="http://schemas.microsoft.com/office/drawing/2014/main" val="10000"/>
                  </a:ext>
                </a:extLst>
              </a:tr>
              <a:tr h="964043">
                <a:tc>
                  <a:txBody>
                    <a:bodyPr/>
                    <a:lstStyle/>
                    <a:p>
                      <a:pPr>
                        <a:lnSpc>
                          <a:spcPct val="100000"/>
                        </a:lnSpc>
                        <a:spcBef>
                          <a:spcPts val="90"/>
                        </a:spcBef>
                      </a:pPr>
                      <a:endParaRPr sz="1800">
                        <a:latin typeface="Times New Roman"/>
                        <a:cs typeface="Times New Roman"/>
                      </a:endParaRPr>
                    </a:p>
                    <a:p>
                      <a:pPr marL="38735" algn="ctr">
                        <a:lnSpc>
                          <a:spcPct val="100000"/>
                        </a:lnSpc>
                      </a:pPr>
                      <a:r>
                        <a:rPr sz="1800" b="1" spc="-25" dirty="0">
                          <a:latin typeface="Times New Roman"/>
                          <a:cs typeface="Times New Roman"/>
                        </a:rPr>
                        <a:t>1.</a:t>
                      </a:r>
                      <a:endParaRPr sz="1800">
                        <a:latin typeface="Times New Roman"/>
                        <a:cs typeface="Times New Roman"/>
                      </a:endParaRPr>
                    </a:p>
                  </a:txBody>
                  <a:tcPr marL="0" marR="0" marT="114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EDCE"/>
                    </a:solidFill>
                  </a:tcPr>
                </a:tc>
                <a:tc>
                  <a:txBody>
                    <a:bodyPr/>
                    <a:lstStyle/>
                    <a:p>
                      <a:pPr marL="49530">
                        <a:lnSpc>
                          <a:spcPct val="100000"/>
                        </a:lnSpc>
                        <a:spcBef>
                          <a:spcPts val="1270"/>
                        </a:spcBef>
                        <a:tabLst>
                          <a:tab pos="1139825" algn="l"/>
                          <a:tab pos="1677670" algn="l"/>
                        </a:tabLst>
                      </a:pPr>
                      <a:r>
                        <a:rPr sz="1600" spc="-10" dirty="0">
                          <a:latin typeface="Times New Roman"/>
                          <a:cs typeface="Times New Roman"/>
                        </a:rPr>
                        <a:t>Williams,</a:t>
                      </a:r>
                      <a:r>
                        <a:rPr sz="1600" dirty="0">
                          <a:latin typeface="Times New Roman"/>
                          <a:cs typeface="Times New Roman"/>
                        </a:rPr>
                        <a:t>	</a:t>
                      </a:r>
                      <a:r>
                        <a:rPr sz="1600" spc="-25" dirty="0">
                          <a:latin typeface="Times New Roman"/>
                          <a:cs typeface="Times New Roman"/>
                        </a:rPr>
                        <a:t>R.,</a:t>
                      </a:r>
                      <a:r>
                        <a:rPr sz="1600" dirty="0">
                          <a:latin typeface="Times New Roman"/>
                          <a:cs typeface="Times New Roman"/>
                        </a:rPr>
                        <a:t>	</a:t>
                      </a:r>
                      <a:r>
                        <a:rPr sz="1600" spc="-50" dirty="0">
                          <a:latin typeface="Times New Roman"/>
                          <a:cs typeface="Times New Roman"/>
                        </a:rPr>
                        <a:t>&amp;</a:t>
                      </a:r>
                      <a:endParaRPr sz="1600" dirty="0">
                        <a:latin typeface="Times New Roman"/>
                        <a:cs typeface="Times New Roman"/>
                      </a:endParaRPr>
                    </a:p>
                    <a:p>
                      <a:pPr marL="49530">
                        <a:lnSpc>
                          <a:spcPct val="100000"/>
                        </a:lnSpc>
                        <a:spcBef>
                          <a:spcPts val="190"/>
                        </a:spcBef>
                      </a:pPr>
                      <a:r>
                        <a:rPr sz="1600" dirty="0">
                          <a:latin typeface="Times New Roman"/>
                          <a:cs typeface="Times New Roman"/>
                        </a:rPr>
                        <a:t>Chen,</a:t>
                      </a:r>
                      <a:r>
                        <a:rPr sz="1600" spc="-25" dirty="0">
                          <a:latin typeface="Times New Roman"/>
                          <a:cs typeface="Times New Roman"/>
                        </a:rPr>
                        <a:t> </a:t>
                      </a:r>
                      <a:r>
                        <a:rPr sz="1600" dirty="0">
                          <a:latin typeface="Times New Roman"/>
                          <a:cs typeface="Times New Roman"/>
                        </a:rPr>
                        <a:t>M.</a:t>
                      </a:r>
                      <a:r>
                        <a:rPr sz="1600" spc="-25" dirty="0">
                          <a:latin typeface="Times New Roman"/>
                          <a:cs typeface="Times New Roman"/>
                        </a:rPr>
                        <a:t> </a:t>
                      </a:r>
                      <a:r>
                        <a:rPr sz="1600" spc="-10" dirty="0">
                          <a:latin typeface="Times New Roman"/>
                          <a:cs typeface="Times New Roman"/>
                        </a:rPr>
                        <a:t>(2023)</a:t>
                      </a:r>
                      <a:endParaRPr sz="1600" dirty="0">
                        <a:latin typeface="Times New Roman"/>
                        <a:cs typeface="Times New Roman"/>
                      </a:endParaRPr>
                    </a:p>
                  </a:txBody>
                  <a:tcPr marL="0" marR="0" marT="161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EDCE"/>
                    </a:solidFill>
                  </a:tcPr>
                </a:tc>
                <a:tc>
                  <a:txBody>
                    <a:bodyPr/>
                    <a:lstStyle/>
                    <a:p>
                      <a:pPr marL="50165">
                        <a:lnSpc>
                          <a:spcPct val="100000"/>
                        </a:lnSpc>
                        <a:spcBef>
                          <a:spcPts val="1270"/>
                        </a:spcBef>
                      </a:pPr>
                      <a:r>
                        <a:rPr sz="1600" dirty="0">
                          <a:latin typeface="Times New Roman"/>
                          <a:cs typeface="Times New Roman"/>
                        </a:rPr>
                        <a:t>Discusses</a:t>
                      </a:r>
                      <a:r>
                        <a:rPr sz="1600" spc="35" dirty="0">
                          <a:latin typeface="Times New Roman"/>
                          <a:cs typeface="Times New Roman"/>
                        </a:rPr>
                        <a:t> </a:t>
                      </a:r>
                      <a:r>
                        <a:rPr sz="1600" dirty="0">
                          <a:latin typeface="Times New Roman"/>
                          <a:cs typeface="Times New Roman"/>
                        </a:rPr>
                        <a:t>advancements</a:t>
                      </a:r>
                      <a:r>
                        <a:rPr sz="1600" spc="45" dirty="0">
                          <a:latin typeface="Times New Roman"/>
                          <a:cs typeface="Times New Roman"/>
                        </a:rPr>
                        <a:t> </a:t>
                      </a:r>
                      <a:r>
                        <a:rPr sz="1600" dirty="0">
                          <a:latin typeface="Times New Roman"/>
                          <a:cs typeface="Times New Roman"/>
                        </a:rPr>
                        <a:t>in</a:t>
                      </a:r>
                      <a:r>
                        <a:rPr sz="1600" spc="40" dirty="0">
                          <a:latin typeface="Times New Roman"/>
                          <a:cs typeface="Times New Roman"/>
                        </a:rPr>
                        <a:t> </a:t>
                      </a:r>
                      <a:r>
                        <a:rPr sz="1600" dirty="0">
                          <a:latin typeface="Times New Roman"/>
                          <a:cs typeface="Times New Roman"/>
                        </a:rPr>
                        <a:t>affective</a:t>
                      </a:r>
                      <a:r>
                        <a:rPr sz="1600" spc="35" dirty="0">
                          <a:latin typeface="Times New Roman"/>
                          <a:cs typeface="Times New Roman"/>
                        </a:rPr>
                        <a:t> </a:t>
                      </a:r>
                      <a:r>
                        <a:rPr sz="1600" dirty="0">
                          <a:latin typeface="Times New Roman"/>
                          <a:cs typeface="Times New Roman"/>
                        </a:rPr>
                        <a:t>computing</a:t>
                      </a:r>
                      <a:r>
                        <a:rPr sz="1600" spc="25" dirty="0">
                          <a:latin typeface="Times New Roman"/>
                          <a:cs typeface="Times New Roman"/>
                        </a:rPr>
                        <a:t> </a:t>
                      </a:r>
                      <a:r>
                        <a:rPr sz="1600" dirty="0">
                          <a:latin typeface="Times New Roman"/>
                          <a:cs typeface="Times New Roman"/>
                        </a:rPr>
                        <a:t>and</a:t>
                      </a:r>
                      <a:r>
                        <a:rPr sz="1600" spc="25" dirty="0">
                          <a:latin typeface="Times New Roman"/>
                          <a:cs typeface="Times New Roman"/>
                        </a:rPr>
                        <a:t> </a:t>
                      </a:r>
                      <a:r>
                        <a:rPr sz="1600" dirty="0">
                          <a:latin typeface="Times New Roman"/>
                          <a:cs typeface="Times New Roman"/>
                        </a:rPr>
                        <a:t>emotion</a:t>
                      </a:r>
                      <a:r>
                        <a:rPr sz="1600" spc="30" dirty="0">
                          <a:latin typeface="Times New Roman"/>
                          <a:cs typeface="Times New Roman"/>
                        </a:rPr>
                        <a:t> </a:t>
                      </a:r>
                      <a:r>
                        <a:rPr sz="1600" spc="-10" dirty="0">
                          <a:latin typeface="Times New Roman"/>
                          <a:cs typeface="Times New Roman"/>
                        </a:rPr>
                        <a:t>recognition</a:t>
                      </a:r>
                      <a:endParaRPr sz="1600" dirty="0">
                        <a:latin typeface="Times New Roman"/>
                        <a:cs typeface="Times New Roman"/>
                      </a:endParaRPr>
                    </a:p>
                    <a:p>
                      <a:pPr marL="50165">
                        <a:lnSpc>
                          <a:spcPct val="100000"/>
                        </a:lnSpc>
                        <a:spcBef>
                          <a:spcPts val="190"/>
                        </a:spcBef>
                      </a:pPr>
                      <a:r>
                        <a:rPr sz="1600" dirty="0">
                          <a:latin typeface="Times New Roman"/>
                          <a:cs typeface="Times New Roman"/>
                        </a:rPr>
                        <a:t>technologies,</a:t>
                      </a:r>
                      <a:r>
                        <a:rPr sz="1600" spc="-35" dirty="0">
                          <a:latin typeface="Times New Roman"/>
                          <a:cs typeface="Times New Roman"/>
                        </a:rPr>
                        <a:t> </a:t>
                      </a:r>
                      <a:r>
                        <a:rPr sz="1600" dirty="0">
                          <a:latin typeface="Times New Roman"/>
                          <a:cs typeface="Times New Roman"/>
                        </a:rPr>
                        <a:t>focusing</a:t>
                      </a:r>
                      <a:r>
                        <a:rPr sz="1600" spc="-55" dirty="0">
                          <a:latin typeface="Times New Roman"/>
                          <a:cs typeface="Times New Roman"/>
                        </a:rPr>
                        <a:t> </a:t>
                      </a:r>
                      <a:r>
                        <a:rPr sz="1600" dirty="0">
                          <a:latin typeface="Times New Roman"/>
                          <a:cs typeface="Times New Roman"/>
                        </a:rPr>
                        <a:t>on</a:t>
                      </a:r>
                      <a:r>
                        <a:rPr sz="1600" spc="-55" dirty="0">
                          <a:latin typeface="Times New Roman"/>
                          <a:cs typeface="Times New Roman"/>
                        </a:rPr>
                        <a:t> </a:t>
                      </a:r>
                      <a:r>
                        <a:rPr sz="1600" spc="-10" dirty="0">
                          <a:latin typeface="Times New Roman"/>
                          <a:cs typeface="Times New Roman"/>
                        </a:rPr>
                        <a:t>real-</a:t>
                      </a:r>
                      <a:r>
                        <a:rPr sz="1600" dirty="0">
                          <a:latin typeface="Times New Roman"/>
                          <a:cs typeface="Times New Roman"/>
                        </a:rPr>
                        <a:t>time emotion</a:t>
                      </a:r>
                      <a:r>
                        <a:rPr sz="1600" spc="-5" dirty="0">
                          <a:latin typeface="Times New Roman"/>
                          <a:cs typeface="Times New Roman"/>
                        </a:rPr>
                        <a:t> </a:t>
                      </a:r>
                      <a:r>
                        <a:rPr sz="1600" dirty="0">
                          <a:latin typeface="Times New Roman"/>
                          <a:cs typeface="Times New Roman"/>
                        </a:rPr>
                        <a:t>adaptation</a:t>
                      </a:r>
                      <a:r>
                        <a:rPr sz="1600" spc="-35" dirty="0">
                          <a:latin typeface="Times New Roman"/>
                          <a:cs typeface="Times New Roman"/>
                        </a:rPr>
                        <a:t> </a:t>
                      </a:r>
                      <a:r>
                        <a:rPr sz="1600" dirty="0">
                          <a:latin typeface="Times New Roman"/>
                          <a:cs typeface="Times New Roman"/>
                        </a:rPr>
                        <a:t>in</a:t>
                      </a:r>
                      <a:r>
                        <a:rPr sz="1600" spc="-45" dirty="0">
                          <a:latin typeface="Times New Roman"/>
                          <a:cs typeface="Times New Roman"/>
                        </a:rPr>
                        <a:t> </a:t>
                      </a:r>
                      <a:r>
                        <a:rPr sz="1600" dirty="0">
                          <a:latin typeface="Times New Roman"/>
                          <a:cs typeface="Times New Roman"/>
                        </a:rPr>
                        <a:t>music</a:t>
                      </a:r>
                      <a:r>
                        <a:rPr sz="1600" spc="-10" dirty="0">
                          <a:latin typeface="Times New Roman"/>
                          <a:cs typeface="Times New Roman"/>
                        </a:rPr>
                        <a:t> therapy.</a:t>
                      </a:r>
                      <a:endParaRPr sz="1600" dirty="0">
                        <a:latin typeface="Times New Roman"/>
                        <a:cs typeface="Times New Roman"/>
                      </a:endParaRPr>
                    </a:p>
                  </a:txBody>
                  <a:tcPr marL="0" marR="0" marT="16129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EDCE"/>
                    </a:solidFill>
                  </a:tcPr>
                </a:tc>
                <a:extLst>
                  <a:ext uri="{0D108BD9-81ED-4DB2-BD59-A6C34878D82A}">
                    <a16:rowId xmlns:a16="http://schemas.microsoft.com/office/drawing/2014/main" val="10001"/>
                  </a:ext>
                </a:extLst>
              </a:tr>
              <a:tr h="1013727">
                <a:tc>
                  <a:txBody>
                    <a:bodyPr/>
                    <a:lstStyle/>
                    <a:p>
                      <a:pPr>
                        <a:lnSpc>
                          <a:spcPct val="100000"/>
                        </a:lnSpc>
                        <a:spcBef>
                          <a:spcPts val="620"/>
                        </a:spcBef>
                      </a:pPr>
                      <a:endParaRPr sz="1600">
                        <a:latin typeface="Times New Roman"/>
                        <a:cs typeface="Times New Roman"/>
                      </a:endParaRPr>
                    </a:p>
                    <a:p>
                      <a:pPr marL="19685" algn="ctr">
                        <a:lnSpc>
                          <a:spcPct val="100000"/>
                        </a:lnSpc>
                      </a:pPr>
                      <a:r>
                        <a:rPr sz="1600" b="1" spc="-25" dirty="0">
                          <a:latin typeface="Times New Roman"/>
                          <a:cs typeface="Times New Roman"/>
                        </a:rPr>
                        <a:t>2.</a:t>
                      </a:r>
                      <a:endParaRPr sz="1600">
                        <a:latin typeface="Times New Roman"/>
                        <a:cs typeface="Times New Roman"/>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49530">
                        <a:lnSpc>
                          <a:spcPct val="100000"/>
                        </a:lnSpc>
                        <a:spcBef>
                          <a:spcPts val="1440"/>
                        </a:spcBef>
                      </a:pPr>
                      <a:r>
                        <a:rPr sz="1600" dirty="0">
                          <a:latin typeface="Times New Roman"/>
                          <a:cs typeface="Times New Roman"/>
                        </a:rPr>
                        <a:t>Lee,</a:t>
                      </a:r>
                      <a:r>
                        <a:rPr sz="1600" spc="365" dirty="0">
                          <a:latin typeface="Times New Roman"/>
                          <a:cs typeface="Times New Roman"/>
                        </a:rPr>
                        <a:t> </a:t>
                      </a:r>
                      <a:r>
                        <a:rPr sz="1600" dirty="0">
                          <a:latin typeface="Times New Roman"/>
                          <a:cs typeface="Times New Roman"/>
                        </a:rPr>
                        <a:t>K.,</a:t>
                      </a:r>
                      <a:r>
                        <a:rPr sz="1600" spc="385" dirty="0">
                          <a:latin typeface="Times New Roman"/>
                          <a:cs typeface="Times New Roman"/>
                        </a:rPr>
                        <a:t> </a:t>
                      </a:r>
                      <a:r>
                        <a:rPr sz="1600" dirty="0">
                          <a:latin typeface="Times New Roman"/>
                          <a:cs typeface="Times New Roman"/>
                        </a:rPr>
                        <a:t>&amp;</a:t>
                      </a:r>
                      <a:r>
                        <a:rPr sz="1600" spc="365" dirty="0">
                          <a:latin typeface="Times New Roman"/>
                          <a:cs typeface="Times New Roman"/>
                        </a:rPr>
                        <a:t> </a:t>
                      </a:r>
                      <a:r>
                        <a:rPr sz="1600" dirty="0">
                          <a:latin typeface="Times New Roman"/>
                          <a:cs typeface="Times New Roman"/>
                        </a:rPr>
                        <a:t>Patel,</a:t>
                      </a:r>
                      <a:r>
                        <a:rPr sz="1600" spc="390" dirty="0">
                          <a:latin typeface="Times New Roman"/>
                          <a:cs typeface="Times New Roman"/>
                        </a:rPr>
                        <a:t> </a:t>
                      </a:r>
                      <a:r>
                        <a:rPr sz="1600" spc="-25" dirty="0">
                          <a:latin typeface="Times New Roman"/>
                          <a:cs typeface="Times New Roman"/>
                        </a:rPr>
                        <a:t>S.</a:t>
                      </a:r>
                      <a:endParaRPr sz="1600">
                        <a:latin typeface="Times New Roman"/>
                        <a:cs typeface="Times New Roman"/>
                      </a:endParaRPr>
                    </a:p>
                    <a:p>
                      <a:pPr marL="49530">
                        <a:lnSpc>
                          <a:spcPct val="100000"/>
                        </a:lnSpc>
                        <a:spcBef>
                          <a:spcPts val="190"/>
                        </a:spcBef>
                      </a:pPr>
                      <a:r>
                        <a:rPr sz="1600" spc="-10" dirty="0">
                          <a:latin typeface="Times New Roman"/>
                          <a:cs typeface="Times New Roman"/>
                        </a:rPr>
                        <a:t>(2023)</a:t>
                      </a:r>
                      <a:endParaRPr sz="1600">
                        <a:latin typeface="Times New Roman"/>
                        <a:cs typeface="Times New Roman"/>
                      </a:endParaRPr>
                    </a:p>
                  </a:txBody>
                  <a:tcPr marL="0" marR="0" marT="1828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50165" marR="43180" algn="just">
                        <a:lnSpc>
                          <a:spcPct val="110100"/>
                        </a:lnSpc>
                        <a:spcBef>
                          <a:spcPts val="190"/>
                        </a:spcBef>
                      </a:pPr>
                      <a:r>
                        <a:rPr sz="1600" dirty="0">
                          <a:latin typeface="Times New Roman"/>
                          <a:cs typeface="Times New Roman"/>
                        </a:rPr>
                        <a:t>Explores</a:t>
                      </a:r>
                      <a:r>
                        <a:rPr sz="1600" spc="145" dirty="0">
                          <a:latin typeface="Times New Roman"/>
                          <a:cs typeface="Times New Roman"/>
                        </a:rPr>
                        <a:t> </a:t>
                      </a:r>
                      <a:r>
                        <a:rPr sz="1600" dirty="0">
                          <a:latin typeface="Times New Roman"/>
                          <a:cs typeface="Times New Roman"/>
                        </a:rPr>
                        <a:t>the</a:t>
                      </a:r>
                      <a:r>
                        <a:rPr sz="1600" spc="155" dirty="0">
                          <a:latin typeface="Times New Roman"/>
                          <a:cs typeface="Times New Roman"/>
                        </a:rPr>
                        <a:t> </a:t>
                      </a:r>
                      <a:r>
                        <a:rPr sz="1600" dirty="0">
                          <a:latin typeface="Times New Roman"/>
                          <a:cs typeface="Times New Roman"/>
                        </a:rPr>
                        <a:t>integration</a:t>
                      </a:r>
                      <a:r>
                        <a:rPr sz="1600" spc="155" dirty="0">
                          <a:latin typeface="Times New Roman"/>
                          <a:cs typeface="Times New Roman"/>
                        </a:rPr>
                        <a:t> </a:t>
                      </a:r>
                      <a:r>
                        <a:rPr sz="1600" dirty="0">
                          <a:latin typeface="Times New Roman"/>
                          <a:cs typeface="Times New Roman"/>
                        </a:rPr>
                        <a:t>of</a:t>
                      </a:r>
                      <a:r>
                        <a:rPr sz="1600" spc="145" dirty="0">
                          <a:latin typeface="Times New Roman"/>
                          <a:cs typeface="Times New Roman"/>
                        </a:rPr>
                        <a:t> </a:t>
                      </a:r>
                      <a:r>
                        <a:rPr sz="1600" dirty="0">
                          <a:latin typeface="Times New Roman"/>
                          <a:cs typeface="Times New Roman"/>
                        </a:rPr>
                        <a:t>physiological</a:t>
                      </a:r>
                      <a:r>
                        <a:rPr sz="1600" spc="165" dirty="0">
                          <a:latin typeface="Times New Roman"/>
                          <a:cs typeface="Times New Roman"/>
                        </a:rPr>
                        <a:t> </a:t>
                      </a:r>
                      <a:r>
                        <a:rPr sz="1600" dirty="0">
                          <a:latin typeface="Times New Roman"/>
                          <a:cs typeface="Times New Roman"/>
                        </a:rPr>
                        <a:t>and</a:t>
                      </a:r>
                      <a:r>
                        <a:rPr sz="1600" spc="145" dirty="0">
                          <a:latin typeface="Times New Roman"/>
                          <a:cs typeface="Times New Roman"/>
                        </a:rPr>
                        <a:t> </a:t>
                      </a:r>
                      <a:r>
                        <a:rPr sz="1600" dirty="0">
                          <a:latin typeface="Times New Roman"/>
                          <a:cs typeface="Times New Roman"/>
                        </a:rPr>
                        <a:t>behavioral</a:t>
                      </a:r>
                      <a:r>
                        <a:rPr sz="1600" spc="145" dirty="0">
                          <a:latin typeface="Times New Roman"/>
                          <a:cs typeface="Times New Roman"/>
                        </a:rPr>
                        <a:t> </a:t>
                      </a:r>
                      <a:r>
                        <a:rPr sz="1600" dirty="0">
                          <a:latin typeface="Times New Roman"/>
                          <a:cs typeface="Times New Roman"/>
                        </a:rPr>
                        <a:t>data</a:t>
                      </a:r>
                      <a:r>
                        <a:rPr sz="1600" spc="155" dirty="0">
                          <a:latin typeface="Times New Roman"/>
                          <a:cs typeface="Times New Roman"/>
                        </a:rPr>
                        <a:t> </a:t>
                      </a:r>
                      <a:r>
                        <a:rPr sz="1600" dirty="0">
                          <a:latin typeface="Times New Roman"/>
                          <a:cs typeface="Times New Roman"/>
                        </a:rPr>
                        <a:t>for</a:t>
                      </a:r>
                      <a:r>
                        <a:rPr sz="1600" spc="175" dirty="0">
                          <a:latin typeface="Times New Roman"/>
                          <a:cs typeface="Times New Roman"/>
                        </a:rPr>
                        <a:t> </a:t>
                      </a:r>
                      <a:r>
                        <a:rPr sz="1600" spc="-10" dirty="0">
                          <a:latin typeface="Times New Roman"/>
                          <a:cs typeface="Times New Roman"/>
                        </a:rPr>
                        <a:t>music </a:t>
                      </a:r>
                      <a:r>
                        <a:rPr sz="1600" dirty="0">
                          <a:latin typeface="Times New Roman"/>
                          <a:cs typeface="Times New Roman"/>
                        </a:rPr>
                        <a:t>therapy</a:t>
                      </a:r>
                      <a:r>
                        <a:rPr sz="1600" spc="405" dirty="0">
                          <a:latin typeface="Times New Roman"/>
                          <a:cs typeface="Times New Roman"/>
                        </a:rPr>
                        <a:t> </a:t>
                      </a:r>
                      <a:r>
                        <a:rPr sz="1600" dirty="0">
                          <a:latin typeface="Times New Roman"/>
                          <a:cs typeface="Times New Roman"/>
                        </a:rPr>
                        <a:t>personalization,</a:t>
                      </a:r>
                      <a:r>
                        <a:rPr sz="1600" spc="415" dirty="0">
                          <a:latin typeface="Times New Roman"/>
                          <a:cs typeface="Times New Roman"/>
                        </a:rPr>
                        <a:t> </a:t>
                      </a:r>
                      <a:r>
                        <a:rPr sz="1600" dirty="0">
                          <a:latin typeface="Times New Roman"/>
                          <a:cs typeface="Times New Roman"/>
                        </a:rPr>
                        <a:t>building</a:t>
                      </a:r>
                      <a:r>
                        <a:rPr sz="1600" spc="409" dirty="0">
                          <a:latin typeface="Times New Roman"/>
                          <a:cs typeface="Times New Roman"/>
                        </a:rPr>
                        <a:t> </a:t>
                      </a:r>
                      <a:r>
                        <a:rPr sz="1600" dirty="0">
                          <a:latin typeface="Times New Roman"/>
                          <a:cs typeface="Times New Roman"/>
                        </a:rPr>
                        <a:t>on</a:t>
                      </a:r>
                      <a:r>
                        <a:rPr sz="1600" spc="409" dirty="0">
                          <a:latin typeface="Times New Roman"/>
                          <a:cs typeface="Times New Roman"/>
                        </a:rPr>
                        <a:t> </a:t>
                      </a:r>
                      <a:r>
                        <a:rPr sz="1600" dirty="0">
                          <a:latin typeface="Times New Roman"/>
                          <a:cs typeface="Times New Roman"/>
                        </a:rPr>
                        <a:t>Ekman</a:t>
                      </a:r>
                      <a:r>
                        <a:rPr sz="1600" spc="415" dirty="0">
                          <a:latin typeface="Times New Roman"/>
                          <a:cs typeface="Times New Roman"/>
                        </a:rPr>
                        <a:t> </a:t>
                      </a:r>
                      <a:r>
                        <a:rPr sz="1600" dirty="0">
                          <a:latin typeface="Times New Roman"/>
                          <a:cs typeface="Times New Roman"/>
                        </a:rPr>
                        <a:t>and</a:t>
                      </a:r>
                      <a:r>
                        <a:rPr sz="1600" spc="405" dirty="0">
                          <a:latin typeface="Times New Roman"/>
                          <a:cs typeface="Times New Roman"/>
                        </a:rPr>
                        <a:t> </a:t>
                      </a:r>
                      <a:r>
                        <a:rPr sz="1600" dirty="0">
                          <a:latin typeface="Times New Roman"/>
                          <a:cs typeface="Times New Roman"/>
                        </a:rPr>
                        <a:t>Friesen’s</a:t>
                      </a:r>
                      <a:r>
                        <a:rPr sz="1600" spc="425" dirty="0">
                          <a:latin typeface="Times New Roman"/>
                          <a:cs typeface="Times New Roman"/>
                        </a:rPr>
                        <a:t> </a:t>
                      </a:r>
                      <a:r>
                        <a:rPr sz="1600" dirty="0">
                          <a:latin typeface="Times New Roman"/>
                          <a:cs typeface="Times New Roman"/>
                        </a:rPr>
                        <a:t>FACS</a:t>
                      </a:r>
                      <a:r>
                        <a:rPr sz="1600" spc="400" dirty="0">
                          <a:latin typeface="Times New Roman"/>
                          <a:cs typeface="Times New Roman"/>
                        </a:rPr>
                        <a:t> </a:t>
                      </a:r>
                      <a:r>
                        <a:rPr sz="1600" spc="-25" dirty="0">
                          <a:latin typeface="Times New Roman"/>
                          <a:cs typeface="Times New Roman"/>
                        </a:rPr>
                        <a:t>for </a:t>
                      </a:r>
                      <a:r>
                        <a:rPr sz="1600" dirty="0">
                          <a:latin typeface="Times New Roman"/>
                          <a:cs typeface="Times New Roman"/>
                        </a:rPr>
                        <a:t>emotion</a:t>
                      </a:r>
                      <a:r>
                        <a:rPr sz="1600" spc="-40" dirty="0">
                          <a:latin typeface="Times New Roman"/>
                          <a:cs typeface="Times New Roman"/>
                        </a:rPr>
                        <a:t> </a:t>
                      </a:r>
                      <a:r>
                        <a:rPr sz="1600" spc="-10" dirty="0">
                          <a:latin typeface="Times New Roman"/>
                          <a:cs typeface="Times New Roman"/>
                        </a:rPr>
                        <a:t>classification.</a:t>
                      </a:r>
                      <a:endParaRPr sz="1600" dirty="0">
                        <a:latin typeface="Times New Roman"/>
                        <a:cs typeface="Times New Roman"/>
                      </a:endParaRPr>
                    </a:p>
                  </a:txBody>
                  <a:tcPr marL="0" marR="0" marT="241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extLst>
                  <a:ext uri="{0D108BD9-81ED-4DB2-BD59-A6C34878D82A}">
                    <a16:rowId xmlns:a16="http://schemas.microsoft.com/office/drawing/2014/main" val="10002"/>
                  </a:ext>
                </a:extLst>
              </a:tr>
              <a:tr h="1008536">
                <a:tc>
                  <a:txBody>
                    <a:bodyPr/>
                    <a:lstStyle/>
                    <a:p>
                      <a:pPr>
                        <a:lnSpc>
                          <a:spcPct val="100000"/>
                        </a:lnSpc>
                        <a:spcBef>
                          <a:spcPts val="600"/>
                        </a:spcBef>
                      </a:pPr>
                      <a:endParaRPr sz="1600">
                        <a:latin typeface="Times New Roman"/>
                        <a:cs typeface="Times New Roman"/>
                      </a:endParaRPr>
                    </a:p>
                    <a:p>
                      <a:pPr marL="19685" algn="ctr">
                        <a:lnSpc>
                          <a:spcPct val="100000"/>
                        </a:lnSpc>
                      </a:pPr>
                      <a:r>
                        <a:rPr sz="1600" b="1" spc="-25" dirty="0">
                          <a:latin typeface="Times New Roman"/>
                          <a:cs typeface="Times New Roman"/>
                        </a:rPr>
                        <a:t>3.</a:t>
                      </a:r>
                      <a:endParaRPr sz="1600">
                        <a:latin typeface="Times New Roman"/>
                        <a:cs typeface="Times New Roman"/>
                      </a:endParaRPr>
                    </a:p>
                  </a:txBody>
                  <a:tcPr marL="0" marR="0" marT="762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49530" marR="43180">
                        <a:lnSpc>
                          <a:spcPct val="110000"/>
                        </a:lnSpc>
                        <a:spcBef>
                          <a:spcPts val="1230"/>
                        </a:spcBef>
                      </a:pPr>
                      <a:r>
                        <a:rPr sz="1600" dirty="0">
                          <a:latin typeface="Times New Roman"/>
                          <a:cs typeface="Times New Roman"/>
                        </a:rPr>
                        <a:t>Kim,</a:t>
                      </a:r>
                      <a:r>
                        <a:rPr sz="1600" spc="220" dirty="0">
                          <a:latin typeface="Times New Roman"/>
                          <a:cs typeface="Times New Roman"/>
                        </a:rPr>
                        <a:t> </a:t>
                      </a:r>
                      <a:r>
                        <a:rPr sz="1600" dirty="0">
                          <a:latin typeface="Times New Roman"/>
                          <a:cs typeface="Times New Roman"/>
                        </a:rPr>
                        <a:t>H.,</a:t>
                      </a:r>
                      <a:r>
                        <a:rPr sz="1600" spc="229" dirty="0">
                          <a:latin typeface="Times New Roman"/>
                          <a:cs typeface="Times New Roman"/>
                        </a:rPr>
                        <a:t> </a:t>
                      </a:r>
                      <a:r>
                        <a:rPr sz="1600" dirty="0">
                          <a:latin typeface="Times New Roman"/>
                          <a:cs typeface="Times New Roman"/>
                        </a:rPr>
                        <a:t>&amp;</a:t>
                      </a:r>
                      <a:r>
                        <a:rPr sz="1600" spc="220" dirty="0">
                          <a:latin typeface="Times New Roman"/>
                          <a:cs typeface="Times New Roman"/>
                        </a:rPr>
                        <a:t> </a:t>
                      </a:r>
                      <a:r>
                        <a:rPr sz="1600" dirty="0">
                          <a:latin typeface="Times New Roman"/>
                          <a:cs typeface="Times New Roman"/>
                        </a:rPr>
                        <a:t>Zhao,</a:t>
                      </a:r>
                      <a:r>
                        <a:rPr sz="1600" spc="225" dirty="0">
                          <a:latin typeface="Times New Roman"/>
                          <a:cs typeface="Times New Roman"/>
                        </a:rPr>
                        <a:t> </a:t>
                      </a:r>
                      <a:r>
                        <a:rPr sz="1600" spc="-85" dirty="0">
                          <a:latin typeface="Times New Roman"/>
                          <a:cs typeface="Times New Roman"/>
                        </a:rPr>
                        <a:t>Y. </a:t>
                      </a:r>
                      <a:r>
                        <a:rPr sz="1600" spc="-10" dirty="0">
                          <a:latin typeface="Times New Roman"/>
                          <a:cs typeface="Times New Roman"/>
                        </a:rPr>
                        <a:t>(2023)</a:t>
                      </a:r>
                      <a:endParaRPr sz="1600">
                        <a:latin typeface="Times New Roman"/>
                        <a:cs typeface="Times New Roman"/>
                      </a:endParaRPr>
                    </a:p>
                  </a:txBody>
                  <a:tcPr marL="0" marR="0" marT="1562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50165" marR="44450">
                        <a:lnSpc>
                          <a:spcPct val="110000"/>
                        </a:lnSpc>
                        <a:spcBef>
                          <a:spcPts val="1230"/>
                        </a:spcBef>
                      </a:pPr>
                      <a:r>
                        <a:rPr sz="1600" dirty="0">
                          <a:latin typeface="Times New Roman"/>
                          <a:cs typeface="Times New Roman"/>
                        </a:rPr>
                        <a:t>Uses</a:t>
                      </a:r>
                      <a:r>
                        <a:rPr sz="1600" spc="75" dirty="0">
                          <a:latin typeface="Times New Roman"/>
                          <a:cs typeface="Times New Roman"/>
                        </a:rPr>
                        <a:t> </a:t>
                      </a:r>
                      <a:r>
                        <a:rPr sz="1600" dirty="0">
                          <a:latin typeface="Times New Roman"/>
                          <a:cs typeface="Times New Roman"/>
                        </a:rPr>
                        <a:t>neuroimaging</a:t>
                      </a:r>
                      <a:r>
                        <a:rPr sz="1600" spc="85" dirty="0">
                          <a:latin typeface="Times New Roman"/>
                          <a:cs typeface="Times New Roman"/>
                        </a:rPr>
                        <a:t> </a:t>
                      </a:r>
                      <a:r>
                        <a:rPr sz="1600" dirty="0">
                          <a:latin typeface="Times New Roman"/>
                          <a:cs typeface="Times New Roman"/>
                        </a:rPr>
                        <a:t>studies</a:t>
                      </a:r>
                      <a:r>
                        <a:rPr sz="1600" spc="95" dirty="0">
                          <a:latin typeface="Times New Roman"/>
                          <a:cs typeface="Times New Roman"/>
                        </a:rPr>
                        <a:t> </a:t>
                      </a:r>
                      <a:r>
                        <a:rPr sz="1600" dirty="0">
                          <a:latin typeface="Times New Roman"/>
                          <a:cs typeface="Times New Roman"/>
                        </a:rPr>
                        <a:t>to</a:t>
                      </a:r>
                      <a:r>
                        <a:rPr sz="1600" spc="75" dirty="0">
                          <a:latin typeface="Times New Roman"/>
                          <a:cs typeface="Times New Roman"/>
                        </a:rPr>
                        <a:t> </a:t>
                      </a:r>
                      <a:r>
                        <a:rPr sz="1600" dirty="0">
                          <a:latin typeface="Times New Roman"/>
                          <a:cs typeface="Times New Roman"/>
                        </a:rPr>
                        <a:t>analyze</a:t>
                      </a:r>
                      <a:r>
                        <a:rPr sz="1600" spc="80" dirty="0">
                          <a:latin typeface="Times New Roman"/>
                          <a:cs typeface="Times New Roman"/>
                        </a:rPr>
                        <a:t> </a:t>
                      </a:r>
                      <a:r>
                        <a:rPr sz="1600" dirty="0">
                          <a:latin typeface="Times New Roman"/>
                          <a:cs typeface="Times New Roman"/>
                        </a:rPr>
                        <a:t>neurological</a:t>
                      </a:r>
                      <a:r>
                        <a:rPr sz="1600" spc="90" dirty="0">
                          <a:latin typeface="Times New Roman"/>
                          <a:cs typeface="Times New Roman"/>
                        </a:rPr>
                        <a:t> </a:t>
                      </a:r>
                      <a:r>
                        <a:rPr sz="1600" dirty="0">
                          <a:latin typeface="Times New Roman"/>
                          <a:cs typeface="Times New Roman"/>
                        </a:rPr>
                        <a:t>connections</a:t>
                      </a:r>
                      <a:r>
                        <a:rPr sz="1600" spc="95" dirty="0">
                          <a:latin typeface="Times New Roman"/>
                          <a:cs typeface="Times New Roman"/>
                        </a:rPr>
                        <a:t> </a:t>
                      </a:r>
                      <a:r>
                        <a:rPr sz="1600" spc="-10" dirty="0">
                          <a:latin typeface="Times New Roman"/>
                          <a:cs typeface="Times New Roman"/>
                        </a:rPr>
                        <a:t>between </a:t>
                      </a:r>
                      <a:r>
                        <a:rPr sz="1600" dirty="0">
                          <a:latin typeface="Times New Roman"/>
                          <a:cs typeface="Times New Roman"/>
                        </a:rPr>
                        <a:t>music</a:t>
                      </a:r>
                      <a:r>
                        <a:rPr sz="1600" spc="-30" dirty="0">
                          <a:latin typeface="Times New Roman"/>
                          <a:cs typeface="Times New Roman"/>
                        </a:rPr>
                        <a:t> </a:t>
                      </a:r>
                      <a:r>
                        <a:rPr sz="1600" dirty="0">
                          <a:latin typeface="Times New Roman"/>
                          <a:cs typeface="Times New Roman"/>
                        </a:rPr>
                        <a:t>and</a:t>
                      </a:r>
                      <a:r>
                        <a:rPr sz="1600" spc="-65" dirty="0">
                          <a:latin typeface="Times New Roman"/>
                          <a:cs typeface="Times New Roman"/>
                        </a:rPr>
                        <a:t> </a:t>
                      </a:r>
                      <a:r>
                        <a:rPr sz="1600" dirty="0">
                          <a:latin typeface="Times New Roman"/>
                          <a:cs typeface="Times New Roman"/>
                        </a:rPr>
                        <a:t>emotion,</a:t>
                      </a:r>
                      <a:r>
                        <a:rPr sz="1600" spc="-25" dirty="0">
                          <a:latin typeface="Times New Roman"/>
                          <a:cs typeface="Times New Roman"/>
                        </a:rPr>
                        <a:t> </a:t>
                      </a:r>
                      <a:r>
                        <a:rPr sz="1600" dirty="0">
                          <a:latin typeface="Times New Roman"/>
                          <a:cs typeface="Times New Roman"/>
                        </a:rPr>
                        <a:t>enhancing</a:t>
                      </a:r>
                      <a:r>
                        <a:rPr sz="1600" spc="-45" dirty="0">
                          <a:latin typeface="Times New Roman"/>
                          <a:cs typeface="Times New Roman"/>
                        </a:rPr>
                        <a:t> </a:t>
                      </a:r>
                      <a:r>
                        <a:rPr sz="1600" dirty="0">
                          <a:latin typeface="Times New Roman"/>
                          <a:cs typeface="Times New Roman"/>
                        </a:rPr>
                        <a:t>therapeutic</a:t>
                      </a:r>
                      <a:r>
                        <a:rPr sz="1600" spc="-35" dirty="0">
                          <a:latin typeface="Times New Roman"/>
                          <a:cs typeface="Times New Roman"/>
                        </a:rPr>
                        <a:t> </a:t>
                      </a:r>
                      <a:r>
                        <a:rPr sz="1600" dirty="0">
                          <a:latin typeface="Times New Roman"/>
                          <a:cs typeface="Times New Roman"/>
                        </a:rPr>
                        <a:t>music</a:t>
                      </a:r>
                      <a:r>
                        <a:rPr sz="1600" spc="-25" dirty="0">
                          <a:latin typeface="Times New Roman"/>
                          <a:cs typeface="Times New Roman"/>
                        </a:rPr>
                        <a:t> </a:t>
                      </a:r>
                      <a:r>
                        <a:rPr sz="1600" spc="-10" dirty="0">
                          <a:latin typeface="Times New Roman"/>
                          <a:cs typeface="Times New Roman"/>
                        </a:rPr>
                        <a:t>selection.</a:t>
                      </a:r>
                      <a:endParaRPr sz="1600">
                        <a:latin typeface="Times New Roman"/>
                        <a:cs typeface="Times New Roman"/>
                      </a:endParaRPr>
                    </a:p>
                  </a:txBody>
                  <a:tcPr marL="0" marR="0" marT="1562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extLst>
                  <a:ext uri="{0D108BD9-81ED-4DB2-BD59-A6C34878D82A}">
                    <a16:rowId xmlns:a16="http://schemas.microsoft.com/office/drawing/2014/main" val="10003"/>
                  </a:ext>
                </a:extLst>
              </a:tr>
              <a:tr h="806087">
                <a:tc>
                  <a:txBody>
                    <a:bodyPr/>
                    <a:lstStyle/>
                    <a:p>
                      <a:pPr marL="19685" algn="ctr">
                        <a:lnSpc>
                          <a:spcPct val="100000"/>
                        </a:lnSpc>
                        <a:spcBef>
                          <a:spcPts val="1760"/>
                        </a:spcBef>
                      </a:pPr>
                      <a:r>
                        <a:rPr sz="1600" b="1" spc="-25" dirty="0">
                          <a:latin typeface="Times New Roman"/>
                          <a:cs typeface="Times New Roman"/>
                        </a:rPr>
                        <a:t>4.</a:t>
                      </a:r>
                      <a:endParaRPr sz="1600">
                        <a:latin typeface="Times New Roman"/>
                        <a:cs typeface="Times New Roman"/>
                      </a:endParaRPr>
                    </a:p>
                  </a:txBody>
                  <a:tcPr marL="0" marR="0" marT="2235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49530">
                        <a:lnSpc>
                          <a:spcPct val="100000"/>
                        </a:lnSpc>
                        <a:spcBef>
                          <a:spcPts val="740"/>
                        </a:spcBef>
                      </a:pPr>
                      <a:r>
                        <a:rPr sz="1600" dirty="0">
                          <a:latin typeface="Times New Roman"/>
                          <a:cs typeface="Times New Roman"/>
                        </a:rPr>
                        <a:t>O'Neal,</a:t>
                      </a:r>
                      <a:r>
                        <a:rPr sz="1600" spc="135" dirty="0">
                          <a:latin typeface="Times New Roman"/>
                          <a:cs typeface="Times New Roman"/>
                        </a:rPr>
                        <a:t> </a:t>
                      </a:r>
                      <a:r>
                        <a:rPr sz="1600" dirty="0">
                          <a:latin typeface="Times New Roman"/>
                          <a:cs typeface="Times New Roman"/>
                        </a:rPr>
                        <a:t>A.,</a:t>
                      </a:r>
                      <a:r>
                        <a:rPr sz="1600" spc="145" dirty="0">
                          <a:latin typeface="Times New Roman"/>
                          <a:cs typeface="Times New Roman"/>
                        </a:rPr>
                        <a:t> </a:t>
                      </a:r>
                      <a:r>
                        <a:rPr sz="1600" dirty="0">
                          <a:latin typeface="Times New Roman"/>
                          <a:cs typeface="Times New Roman"/>
                        </a:rPr>
                        <a:t>&amp;</a:t>
                      </a:r>
                      <a:r>
                        <a:rPr sz="1600" spc="135" dirty="0">
                          <a:latin typeface="Times New Roman"/>
                          <a:cs typeface="Times New Roman"/>
                        </a:rPr>
                        <a:t> </a:t>
                      </a:r>
                      <a:r>
                        <a:rPr sz="1600" spc="-10" dirty="0">
                          <a:latin typeface="Times New Roman"/>
                          <a:cs typeface="Times New Roman"/>
                        </a:rPr>
                        <a:t>Gupta,</a:t>
                      </a:r>
                      <a:endParaRPr sz="1600">
                        <a:latin typeface="Times New Roman"/>
                        <a:cs typeface="Times New Roman"/>
                      </a:endParaRPr>
                    </a:p>
                    <a:p>
                      <a:pPr marL="49530">
                        <a:lnSpc>
                          <a:spcPct val="100000"/>
                        </a:lnSpc>
                        <a:spcBef>
                          <a:spcPts val="195"/>
                        </a:spcBef>
                      </a:pPr>
                      <a:r>
                        <a:rPr sz="1600" dirty="0">
                          <a:latin typeface="Times New Roman"/>
                          <a:cs typeface="Times New Roman"/>
                        </a:rPr>
                        <a:t>R.</a:t>
                      </a:r>
                      <a:r>
                        <a:rPr sz="1600" spc="-10" dirty="0">
                          <a:latin typeface="Times New Roman"/>
                          <a:cs typeface="Times New Roman"/>
                        </a:rPr>
                        <a:t> (2023)</a:t>
                      </a:r>
                      <a:endParaRPr sz="1600">
                        <a:latin typeface="Times New Roman"/>
                        <a:cs typeface="Times New Roman"/>
                      </a:endParaRPr>
                    </a:p>
                  </a:txBody>
                  <a:tcPr marL="0" marR="0" marT="939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50165" marR="46355">
                        <a:lnSpc>
                          <a:spcPct val="110000"/>
                        </a:lnSpc>
                        <a:spcBef>
                          <a:spcPts val="550"/>
                        </a:spcBef>
                      </a:pPr>
                      <a:r>
                        <a:rPr sz="1600" dirty="0">
                          <a:latin typeface="Times New Roman"/>
                          <a:cs typeface="Times New Roman"/>
                        </a:rPr>
                        <a:t>Investigates</a:t>
                      </a:r>
                      <a:r>
                        <a:rPr sz="1600" spc="-20" dirty="0">
                          <a:latin typeface="Times New Roman"/>
                          <a:cs typeface="Times New Roman"/>
                        </a:rPr>
                        <a:t> </a:t>
                      </a:r>
                      <a:r>
                        <a:rPr sz="1600" dirty="0">
                          <a:latin typeface="Times New Roman"/>
                          <a:cs typeface="Times New Roman"/>
                        </a:rPr>
                        <a:t>multimodal</a:t>
                      </a:r>
                      <a:r>
                        <a:rPr sz="1600" spc="-40" dirty="0">
                          <a:latin typeface="Times New Roman"/>
                          <a:cs typeface="Times New Roman"/>
                        </a:rPr>
                        <a:t> </a:t>
                      </a:r>
                      <a:r>
                        <a:rPr sz="1600" dirty="0">
                          <a:latin typeface="Times New Roman"/>
                          <a:cs typeface="Times New Roman"/>
                        </a:rPr>
                        <a:t>emotion</a:t>
                      </a:r>
                      <a:r>
                        <a:rPr sz="1600" spc="-40" dirty="0">
                          <a:latin typeface="Times New Roman"/>
                          <a:cs typeface="Times New Roman"/>
                        </a:rPr>
                        <a:t> </a:t>
                      </a:r>
                      <a:r>
                        <a:rPr sz="1600" dirty="0">
                          <a:latin typeface="Times New Roman"/>
                          <a:cs typeface="Times New Roman"/>
                        </a:rPr>
                        <a:t>recognition</a:t>
                      </a:r>
                      <a:r>
                        <a:rPr sz="1600" spc="-35" dirty="0">
                          <a:latin typeface="Times New Roman"/>
                          <a:cs typeface="Times New Roman"/>
                        </a:rPr>
                        <a:t> </a:t>
                      </a:r>
                      <a:r>
                        <a:rPr sz="1600" dirty="0">
                          <a:latin typeface="Times New Roman"/>
                          <a:cs typeface="Times New Roman"/>
                        </a:rPr>
                        <a:t>by</a:t>
                      </a:r>
                      <a:r>
                        <a:rPr sz="1600" spc="-50" dirty="0">
                          <a:latin typeface="Times New Roman"/>
                          <a:cs typeface="Times New Roman"/>
                        </a:rPr>
                        <a:t> </a:t>
                      </a:r>
                      <a:r>
                        <a:rPr sz="1600" dirty="0">
                          <a:latin typeface="Times New Roman"/>
                          <a:cs typeface="Times New Roman"/>
                        </a:rPr>
                        <a:t>integrating</a:t>
                      </a:r>
                      <a:r>
                        <a:rPr sz="1600" spc="-40" dirty="0">
                          <a:latin typeface="Times New Roman"/>
                          <a:cs typeface="Times New Roman"/>
                        </a:rPr>
                        <a:t> </a:t>
                      </a:r>
                      <a:r>
                        <a:rPr sz="1600" spc="-10" dirty="0">
                          <a:latin typeface="Times New Roman"/>
                          <a:cs typeface="Times New Roman"/>
                        </a:rPr>
                        <a:t>physiological </a:t>
                      </a:r>
                      <a:r>
                        <a:rPr sz="1600" dirty="0">
                          <a:latin typeface="Times New Roman"/>
                          <a:cs typeface="Times New Roman"/>
                        </a:rPr>
                        <a:t>and</a:t>
                      </a:r>
                      <a:r>
                        <a:rPr sz="1600" spc="-45" dirty="0">
                          <a:latin typeface="Times New Roman"/>
                          <a:cs typeface="Times New Roman"/>
                        </a:rPr>
                        <a:t> </a:t>
                      </a:r>
                      <a:r>
                        <a:rPr sz="1600" dirty="0">
                          <a:latin typeface="Times New Roman"/>
                          <a:cs typeface="Times New Roman"/>
                        </a:rPr>
                        <a:t>behavioral</a:t>
                      </a:r>
                      <a:r>
                        <a:rPr sz="1600" spc="-20" dirty="0">
                          <a:latin typeface="Times New Roman"/>
                          <a:cs typeface="Times New Roman"/>
                        </a:rPr>
                        <a:t> </a:t>
                      </a:r>
                      <a:r>
                        <a:rPr sz="1600" dirty="0">
                          <a:latin typeface="Times New Roman"/>
                          <a:cs typeface="Times New Roman"/>
                        </a:rPr>
                        <a:t>cues,</a:t>
                      </a:r>
                      <a:r>
                        <a:rPr sz="1600" spc="-40" dirty="0">
                          <a:latin typeface="Times New Roman"/>
                          <a:cs typeface="Times New Roman"/>
                        </a:rPr>
                        <a:t> </a:t>
                      </a:r>
                      <a:r>
                        <a:rPr sz="1600" dirty="0">
                          <a:latin typeface="Times New Roman"/>
                          <a:cs typeface="Times New Roman"/>
                        </a:rPr>
                        <a:t>influenced</a:t>
                      </a:r>
                      <a:r>
                        <a:rPr sz="1600" spc="-25" dirty="0">
                          <a:latin typeface="Times New Roman"/>
                          <a:cs typeface="Times New Roman"/>
                        </a:rPr>
                        <a:t> </a:t>
                      </a:r>
                      <a:r>
                        <a:rPr sz="1600" dirty="0">
                          <a:latin typeface="Times New Roman"/>
                          <a:cs typeface="Times New Roman"/>
                        </a:rPr>
                        <a:t>by</a:t>
                      </a:r>
                      <a:r>
                        <a:rPr sz="1600" spc="-40" dirty="0">
                          <a:latin typeface="Times New Roman"/>
                          <a:cs typeface="Times New Roman"/>
                        </a:rPr>
                        <a:t> </a:t>
                      </a:r>
                      <a:r>
                        <a:rPr sz="1600" dirty="0">
                          <a:latin typeface="Times New Roman"/>
                          <a:cs typeface="Times New Roman"/>
                        </a:rPr>
                        <a:t>Klaus</a:t>
                      </a:r>
                      <a:r>
                        <a:rPr sz="1600" spc="-30" dirty="0">
                          <a:latin typeface="Times New Roman"/>
                          <a:cs typeface="Times New Roman"/>
                        </a:rPr>
                        <a:t> </a:t>
                      </a:r>
                      <a:r>
                        <a:rPr sz="1600" dirty="0">
                          <a:latin typeface="Times New Roman"/>
                          <a:cs typeface="Times New Roman"/>
                        </a:rPr>
                        <a:t>Scherer's</a:t>
                      </a:r>
                      <a:r>
                        <a:rPr sz="1600" spc="-25" dirty="0">
                          <a:latin typeface="Times New Roman"/>
                          <a:cs typeface="Times New Roman"/>
                        </a:rPr>
                        <a:t> </a:t>
                      </a:r>
                      <a:r>
                        <a:rPr sz="1600" spc="-10" dirty="0">
                          <a:latin typeface="Times New Roman"/>
                          <a:cs typeface="Times New Roman"/>
                        </a:rPr>
                        <a:t>research.</a:t>
                      </a:r>
                      <a:endParaRPr sz="1600">
                        <a:latin typeface="Times New Roman"/>
                        <a:cs typeface="Times New Roman"/>
                      </a:endParaRPr>
                    </a:p>
                  </a:txBody>
                  <a:tcPr marL="0" marR="0" marT="698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extLst>
                  <a:ext uri="{0D108BD9-81ED-4DB2-BD59-A6C34878D82A}">
                    <a16:rowId xmlns:a16="http://schemas.microsoft.com/office/drawing/2014/main" val="10004"/>
                  </a:ext>
                </a:extLst>
              </a:tr>
              <a:tr h="806087">
                <a:tc>
                  <a:txBody>
                    <a:bodyPr/>
                    <a:lstStyle/>
                    <a:p>
                      <a:pPr marL="19685" algn="ctr">
                        <a:lnSpc>
                          <a:spcPct val="100000"/>
                        </a:lnSpc>
                        <a:spcBef>
                          <a:spcPts val="1765"/>
                        </a:spcBef>
                      </a:pPr>
                      <a:r>
                        <a:rPr sz="1600" b="1" spc="-25" dirty="0">
                          <a:latin typeface="Times New Roman"/>
                          <a:cs typeface="Times New Roman"/>
                        </a:rPr>
                        <a:t>5.</a:t>
                      </a:r>
                      <a:endParaRPr sz="1600">
                        <a:latin typeface="Times New Roman"/>
                        <a:cs typeface="Times New Roman"/>
                      </a:endParaRPr>
                    </a:p>
                  </a:txBody>
                  <a:tcPr marL="0" marR="0" marT="2241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49530">
                        <a:lnSpc>
                          <a:spcPct val="100000"/>
                        </a:lnSpc>
                        <a:spcBef>
                          <a:spcPts val="745"/>
                        </a:spcBef>
                      </a:pPr>
                      <a:r>
                        <a:rPr sz="1600" dirty="0">
                          <a:latin typeface="Times New Roman"/>
                          <a:cs typeface="Times New Roman"/>
                        </a:rPr>
                        <a:t>Thomas, L.,</a:t>
                      </a:r>
                      <a:r>
                        <a:rPr sz="1600" spc="15" dirty="0">
                          <a:latin typeface="Times New Roman"/>
                          <a:cs typeface="Times New Roman"/>
                        </a:rPr>
                        <a:t> </a:t>
                      </a:r>
                      <a:r>
                        <a:rPr sz="1600" dirty="0">
                          <a:latin typeface="Times New Roman"/>
                          <a:cs typeface="Times New Roman"/>
                        </a:rPr>
                        <a:t>&amp;</a:t>
                      </a:r>
                      <a:r>
                        <a:rPr sz="1600" spc="5" dirty="0">
                          <a:latin typeface="Times New Roman"/>
                          <a:cs typeface="Times New Roman"/>
                        </a:rPr>
                        <a:t> </a:t>
                      </a:r>
                      <a:r>
                        <a:rPr sz="1600" spc="-10" dirty="0">
                          <a:latin typeface="Times New Roman"/>
                          <a:cs typeface="Times New Roman"/>
                        </a:rPr>
                        <a:t>Wong,</a:t>
                      </a:r>
                      <a:endParaRPr sz="1600">
                        <a:latin typeface="Times New Roman"/>
                        <a:cs typeface="Times New Roman"/>
                      </a:endParaRPr>
                    </a:p>
                    <a:p>
                      <a:pPr marL="49530">
                        <a:lnSpc>
                          <a:spcPct val="100000"/>
                        </a:lnSpc>
                        <a:spcBef>
                          <a:spcPts val="190"/>
                        </a:spcBef>
                      </a:pPr>
                      <a:r>
                        <a:rPr sz="1600" spc="-35" dirty="0">
                          <a:latin typeface="Times New Roman"/>
                          <a:cs typeface="Times New Roman"/>
                        </a:rPr>
                        <a:t>T.</a:t>
                      </a:r>
                      <a:r>
                        <a:rPr sz="1600" spc="-65" dirty="0">
                          <a:latin typeface="Times New Roman"/>
                          <a:cs typeface="Times New Roman"/>
                        </a:rPr>
                        <a:t> </a:t>
                      </a:r>
                      <a:r>
                        <a:rPr sz="1600" spc="-10" dirty="0">
                          <a:latin typeface="Times New Roman"/>
                          <a:cs typeface="Times New Roman"/>
                        </a:rPr>
                        <a:t>(2023)</a:t>
                      </a:r>
                      <a:endParaRPr sz="1600">
                        <a:latin typeface="Times New Roman"/>
                        <a:cs typeface="Times New Roman"/>
                      </a:endParaRPr>
                    </a:p>
                  </a:txBody>
                  <a:tcPr marL="0" marR="0" marT="946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50165">
                        <a:lnSpc>
                          <a:spcPct val="100000"/>
                        </a:lnSpc>
                        <a:spcBef>
                          <a:spcPts val="745"/>
                        </a:spcBef>
                      </a:pPr>
                      <a:r>
                        <a:rPr sz="1600" dirty="0">
                          <a:latin typeface="Times New Roman"/>
                          <a:cs typeface="Times New Roman"/>
                        </a:rPr>
                        <a:t>Focuses</a:t>
                      </a:r>
                      <a:r>
                        <a:rPr sz="1600" spc="15" dirty="0">
                          <a:latin typeface="Times New Roman"/>
                          <a:cs typeface="Times New Roman"/>
                        </a:rPr>
                        <a:t> </a:t>
                      </a:r>
                      <a:r>
                        <a:rPr sz="1600" dirty="0">
                          <a:latin typeface="Times New Roman"/>
                          <a:cs typeface="Times New Roman"/>
                        </a:rPr>
                        <a:t>on</a:t>
                      </a:r>
                      <a:r>
                        <a:rPr sz="1600" spc="20" dirty="0">
                          <a:latin typeface="Times New Roman"/>
                          <a:cs typeface="Times New Roman"/>
                        </a:rPr>
                        <a:t> </a:t>
                      </a:r>
                      <a:r>
                        <a:rPr sz="1600" dirty="0">
                          <a:latin typeface="Times New Roman"/>
                          <a:cs typeface="Times New Roman"/>
                        </a:rPr>
                        <a:t>personalizing</a:t>
                      </a:r>
                      <a:r>
                        <a:rPr sz="1600" spc="35" dirty="0">
                          <a:latin typeface="Times New Roman"/>
                          <a:cs typeface="Times New Roman"/>
                        </a:rPr>
                        <a:t> </a:t>
                      </a:r>
                      <a:r>
                        <a:rPr sz="1600" dirty="0">
                          <a:latin typeface="Times New Roman"/>
                          <a:cs typeface="Times New Roman"/>
                        </a:rPr>
                        <a:t>music</a:t>
                      </a:r>
                      <a:r>
                        <a:rPr sz="1600" spc="25" dirty="0">
                          <a:latin typeface="Times New Roman"/>
                          <a:cs typeface="Times New Roman"/>
                        </a:rPr>
                        <a:t> </a:t>
                      </a:r>
                      <a:r>
                        <a:rPr sz="1600" dirty="0">
                          <a:latin typeface="Times New Roman"/>
                          <a:cs typeface="Times New Roman"/>
                        </a:rPr>
                        <a:t>therapy</a:t>
                      </a:r>
                      <a:r>
                        <a:rPr sz="1600" spc="15" dirty="0">
                          <a:latin typeface="Times New Roman"/>
                          <a:cs typeface="Times New Roman"/>
                        </a:rPr>
                        <a:t> </a:t>
                      </a:r>
                      <a:r>
                        <a:rPr sz="1600" dirty="0">
                          <a:latin typeface="Times New Roman"/>
                          <a:cs typeface="Times New Roman"/>
                        </a:rPr>
                        <a:t>based</a:t>
                      </a:r>
                      <a:r>
                        <a:rPr sz="1600" spc="25" dirty="0">
                          <a:latin typeface="Times New Roman"/>
                          <a:cs typeface="Times New Roman"/>
                        </a:rPr>
                        <a:t> </a:t>
                      </a:r>
                      <a:r>
                        <a:rPr sz="1600" dirty="0">
                          <a:latin typeface="Times New Roman"/>
                          <a:cs typeface="Times New Roman"/>
                        </a:rPr>
                        <a:t>on</a:t>
                      </a:r>
                      <a:r>
                        <a:rPr sz="1600" spc="30" dirty="0">
                          <a:latin typeface="Times New Roman"/>
                          <a:cs typeface="Times New Roman"/>
                        </a:rPr>
                        <a:t> </a:t>
                      </a:r>
                      <a:r>
                        <a:rPr sz="1600" spc="-10" dirty="0">
                          <a:latin typeface="Times New Roman"/>
                          <a:cs typeface="Times New Roman"/>
                        </a:rPr>
                        <a:t>multi-</a:t>
                      </a:r>
                      <a:r>
                        <a:rPr sz="1600" dirty="0">
                          <a:latin typeface="Times New Roman"/>
                          <a:cs typeface="Times New Roman"/>
                        </a:rPr>
                        <a:t>modal</a:t>
                      </a:r>
                      <a:r>
                        <a:rPr sz="1600" spc="20" dirty="0">
                          <a:latin typeface="Times New Roman"/>
                          <a:cs typeface="Times New Roman"/>
                        </a:rPr>
                        <a:t> </a:t>
                      </a:r>
                      <a:r>
                        <a:rPr sz="1600" spc="-10" dirty="0">
                          <a:latin typeface="Times New Roman"/>
                          <a:cs typeface="Times New Roman"/>
                        </a:rPr>
                        <a:t>emotional</a:t>
                      </a:r>
                      <a:endParaRPr sz="1600" dirty="0">
                        <a:latin typeface="Times New Roman"/>
                        <a:cs typeface="Times New Roman"/>
                      </a:endParaRPr>
                    </a:p>
                    <a:p>
                      <a:pPr marL="50165">
                        <a:lnSpc>
                          <a:spcPct val="100000"/>
                        </a:lnSpc>
                        <a:spcBef>
                          <a:spcPts val="190"/>
                        </a:spcBef>
                      </a:pPr>
                      <a:r>
                        <a:rPr sz="1600" dirty="0">
                          <a:latin typeface="Times New Roman"/>
                          <a:cs typeface="Times New Roman"/>
                        </a:rPr>
                        <a:t>cues,</a:t>
                      </a:r>
                      <a:r>
                        <a:rPr sz="1600" spc="-60" dirty="0">
                          <a:latin typeface="Times New Roman"/>
                          <a:cs typeface="Times New Roman"/>
                        </a:rPr>
                        <a:t> </a:t>
                      </a:r>
                      <a:r>
                        <a:rPr sz="1600" dirty="0">
                          <a:latin typeface="Times New Roman"/>
                          <a:cs typeface="Times New Roman"/>
                        </a:rPr>
                        <a:t>referencing</a:t>
                      </a:r>
                      <a:r>
                        <a:rPr sz="1600" spc="-25" dirty="0">
                          <a:latin typeface="Times New Roman"/>
                          <a:cs typeface="Times New Roman"/>
                        </a:rPr>
                        <a:t> </a:t>
                      </a:r>
                      <a:r>
                        <a:rPr sz="1600" dirty="0">
                          <a:latin typeface="Times New Roman"/>
                          <a:cs typeface="Times New Roman"/>
                        </a:rPr>
                        <a:t>psychological</a:t>
                      </a:r>
                      <a:r>
                        <a:rPr sz="1600" spc="-45" dirty="0">
                          <a:latin typeface="Times New Roman"/>
                          <a:cs typeface="Times New Roman"/>
                        </a:rPr>
                        <a:t> </a:t>
                      </a:r>
                      <a:r>
                        <a:rPr sz="1600" dirty="0">
                          <a:latin typeface="Times New Roman"/>
                          <a:cs typeface="Times New Roman"/>
                        </a:rPr>
                        <a:t>research</a:t>
                      </a:r>
                      <a:r>
                        <a:rPr sz="1600" spc="-25" dirty="0">
                          <a:latin typeface="Times New Roman"/>
                          <a:cs typeface="Times New Roman"/>
                        </a:rPr>
                        <a:t> </a:t>
                      </a:r>
                      <a:r>
                        <a:rPr sz="1600" dirty="0">
                          <a:latin typeface="Times New Roman"/>
                          <a:cs typeface="Times New Roman"/>
                        </a:rPr>
                        <a:t>on</a:t>
                      </a:r>
                      <a:r>
                        <a:rPr sz="1600" spc="-60" dirty="0">
                          <a:latin typeface="Times New Roman"/>
                          <a:cs typeface="Times New Roman"/>
                        </a:rPr>
                        <a:t> </a:t>
                      </a:r>
                      <a:r>
                        <a:rPr sz="1600" spc="-10" dirty="0">
                          <a:latin typeface="Times New Roman"/>
                          <a:cs typeface="Times New Roman"/>
                        </a:rPr>
                        <a:t>music’s</a:t>
                      </a:r>
                      <a:r>
                        <a:rPr sz="1600" spc="-25" dirty="0">
                          <a:latin typeface="Times New Roman"/>
                          <a:cs typeface="Times New Roman"/>
                        </a:rPr>
                        <a:t> </a:t>
                      </a:r>
                      <a:r>
                        <a:rPr sz="1600" dirty="0">
                          <a:latin typeface="Times New Roman"/>
                          <a:cs typeface="Times New Roman"/>
                        </a:rPr>
                        <a:t>emotional</a:t>
                      </a:r>
                      <a:r>
                        <a:rPr sz="1600" spc="-10" dirty="0">
                          <a:latin typeface="Times New Roman"/>
                          <a:cs typeface="Times New Roman"/>
                        </a:rPr>
                        <a:t> impact.</a:t>
                      </a:r>
                      <a:endParaRPr sz="1600" dirty="0">
                        <a:latin typeface="Times New Roman"/>
                        <a:cs typeface="Times New Roman"/>
                      </a:endParaRPr>
                    </a:p>
                  </a:txBody>
                  <a:tcPr marL="0" marR="0" marT="946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extLst>
                  <a:ext uri="{0D108BD9-81ED-4DB2-BD59-A6C34878D82A}">
                    <a16:rowId xmlns:a16="http://schemas.microsoft.com/office/drawing/2014/main" val="10005"/>
                  </a:ext>
                </a:extLst>
              </a:tr>
            </a:tbl>
          </a:graphicData>
        </a:graphic>
      </p:graphicFrame>
      <p:sp>
        <p:nvSpPr>
          <p:cNvPr id="5" name="object 5"/>
          <p:cNvSpPr txBox="1">
            <a:spLocks noGrp="1"/>
          </p:cNvSpPr>
          <p:nvPr>
            <p:ph type="title"/>
          </p:nvPr>
        </p:nvSpPr>
        <p:spPr>
          <a:xfrm>
            <a:off x="176775" y="832858"/>
            <a:ext cx="5474878" cy="690574"/>
          </a:xfrm>
          <a:prstGeom prst="rect">
            <a:avLst/>
          </a:prstGeom>
        </p:spPr>
        <p:txBody>
          <a:bodyPr vert="horz" wrap="square" lIns="0" tIns="13335" rIns="0" bIns="0" rtlCol="0" anchor="ctr">
            <a:spAutoFit/>
          </a:bodyPr>
          <a:lstStyle/>
          <a:p>
            <a:pPr marL="127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Literature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79239" y="1145921"/>
            <a:ext cx="1880235" cy="407034"/>
          </a:xfrm>
          <a:prstGeom prst="rect">
            <a:avLst/>
          </a:prstGeom>
        </p:spPr>
        <p:txBody>
          <a:bodyPr vert="horz" wrap="square" lIns="0" tIns="0" rIns="0" bIns="0" rtlCol="0">
            <a:spAutoFit/>
          </a:bodyPr>
          <a:lstStyle/>
          <a:p>
            <a:pPr>
              <a:lnSpc>
                <a:spcPts val="3045"/>
              </a:lnSpc>
            </a:pPr>
            <a:r>
              <a:rPr sz="3200" b="1" spc="-10" dirty="0">
                <a:solidFill>
                  <a:srgbClr val="C00000"/>
                </a:solidFill>
                <a:latin typeface="Calibri"/>
                <a:cs typeface="Calibri"/>
              </a:rPr>
              <a:t>Motivation</a:t>
            </a:r>
            <a:endParaRPr sz="3200">
              <a:latin typeface="Calibri"/>
              <a:cs typeface="Calibri"/>
            </a:endParaRPr>
          </a:p>
        </p:txBody>
      </p:sp>
      <p:pic>
        <p:nvPicPr>
          <p:cNvPr id="3" name="object 3"/>
          <p:cNvPicPr/>
          <p:nvPr/>
        </p:nvPicPr>
        <p:blipFill>
          <a:blip r:embed="rId2" cstate="print"/>
          <a:stretch>
            <a:fillRect/>
          </a:stretch>
        </p:blipFill>
        <p:spPr>
          <a:xfrm>
            <a:off x="3547033" y="154957"/>
            <a:ext cx="4578426" cy="669434"/>
          </a:xfrm>
          <a:prstGeom prst="rect">
            <a:avLst/>
          </a:prstGeom>
        </p:spPr>
      </p:pic>
      <p:graphicFrame>
        <p:nvGraphicFramePr>
          <p:cNvPr id="5" name="object 5"/>
          <p:cNvGraphicFramePr>
            <a:graphicFrameLocks noGrp="1"/>
          </p:cNvGraphicFramePr>
          <p:nvPr>
            <p:extLst>
              <p:ext uri="{D42A27DB-BD31-4B8C-83A1-F6EECF244321}">
                <p14:modId xmlns:p14="http://schemas.microsoft.com/office/powerpoint/2010/main" val="1669260859"/>
              </p:ext>
            </p:extLst>
          </p:nvPr>
        </p:nvGraphicFramePr>
        <p:xfrm>
          <a:off x="638979" y="1033748"/>
          <a:ext cx="10708394" cy="5267898"/>
        </p:xfrm>
        <a:graphic>
          <a:graphicData uri="http://schemas.openxmlformats.org/drawingml/2006/table">
            <a:tbl>
              <a:tblPr firstRow="1" bandRow="1">
                <a:tableStyleId>{2D5ABB26-0587-4C30-8999-92F81FD0307C}</a:tableStyleId>
              </a:tblPr>
              <a:tblGrid>
                <a:gridCol w="1005788">
                  <a:extLst>
                    <a:ext uri="{9D8B030D-6E8A-4147-A177-3AD203B41FA5}">
                      <a16:colId xmlns:a16="http://schemas.microsoft.com/office/drawing/2014/main" val="20000"/>
                    </a:ext>
                  </a:extLst>
                </a:gridCol>
                <a:gridCol w="1998417">
                  <a:extLst>
                    <a:ext uri="{9D8B030D-6E8A-4147-A177-3AD203B41FA5}">
                      <a16:colId xmlns:a16="http://schemas.microsoft.com/office/drawing/2014/main" val="20001"/>
                    </a:ext>
                  </a:extLst>
                </a:gridCol>
                <a:gridCol w="7704189">
                  <a:extLst>
                    <a:ext uri="{9D8B030D-6E8A-4147-A177-3AD203B41FA5}">
                      <a16:colId xmlns:a16="http://schemas.microsoft.com/office/drawing/2014/main" val="20002"/>
                    </a:ext>
                  </a:extLst>
                </a:gridCol>
              </a:tblGrid>
              <a:tr h="731482">
                <a:tc>
                  <a:txBody>
                    <a:bodyPr/>
                    <a:lstStyle/>
                    <a:p>
                      <a:pPr algn="ctr">
                        <a:lnSpc>
                          <a:spcPct val="100000"/>
                        </a:lnSpc>
                        <a:spcBef>
                          <a:spcPts val="1505"/>
                        </a:spcBef>
                      </a:pPr>
                      <a:r>
                        <a:rPr sz="2000" b="1" spc="-20" dirty="0">
                          <a:latin typeface="Times New Roman"/>
                          <a:cs typeface="Times New Roman"/>
                        </a:rPr>
                        <a:t>S.No</a:t>
                      </a:r>
                      <a:endParaRPr sz="2000">
                        <a:latin typeface="Times New Roman"/>
                        <a:cs typeface="Times New Roman"/>
                      </a:endParaRPr>
                    </a:p>
                  </a:txBody>
                  <a:tcPr marL="0" marR="0" marT="1911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D13A"/>
                    </a:solidFill>
                  </a:tcPr>
                </a:tc>
                <a:tc>
                  <a:txBody>
                    <a:bodyPr/>
                    <a:lstStyle/>
                    <a:p>
                      <a:pPr marL="515620" marR="276860" indent="-180340">
                        <a:lnSpc>
                          <a:spcPts val="2640"/>
                        </a:lnSpc>
                      </a:pPr>
                      <a:r>
                        <a:rPr sz="2000" b="1" dirty="0">
                          <a:latin typeface="Times New Roman"/>
                          <a:cs typeface="Times New Roman"/>
                        </a:rPr>
                        <a:t>Author</a:t>
                      </a:r>
                      <a:r>
                        <a:rPr sz="2000" b="1" spc="-50" dirty="0">
                          <a:latin typeface="Times New Roman"/>
                          <a:cs typeface="Times New Roman"/>
                        </a:rPr>
                        <a:t> / </a:t>
                      </a:r>
                      <a:r>
                        <a:rPr sz="2000" b="1" spc="-20" dirty="0">
                          <a:latin typeface="Times New Roman"/>
                          <a:cs typeface="Times New Roman"/>
                        </a:rPr>
                        <a:t>Year</a:t>
                      </a:r>
                      <a:endParaRPr sz="20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D13A"/>
                    </a:solidFill>
                  </a:tcPr>
                </a:tc>
                <a:tc>
                  <a:txBody>
                    <a:bodyPr/>
                    <a:lstStyle/>
                    <a:p>
                      <a:pPr marL="1270" algn="ctr">
                        <a:lnSpc>
                          <a:spcPct val="100000"/>
                        </a:lnSpc>
                        <a:spcBef>
                          <a:spcPts val="1505"/>
                        </a:spcBef>
                      </a:pPr>
                      <a:r>
                        <a:rPr sz="2000" b="1" spc="-10" dirty="0">
                          <a:latin typeface="Times New Roman"/>
                          <a:cs typeface="Times New Roman"/>
                        </a:rPr>
                        <a:t>Method/Remarks</a:t>
                      </a:r>
                      <a:endParaRPr sz="2000">
                        <a:latin typeface="Times New Roman"/>
                        <a:cs typeface="Times New Roman"/>
                      </a:endParaRPr>
                    </a:p>
                  </a:txBody>
                  <a:tcPr marL="0" marR="0" marT="1911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ED13A"/>
                    </a:solidFill>
                  </a:tcPr>
                </a:tc>
                <a:extLst>
                  <a:ext uri="{0D108BD9-81ED-4DB2-BD59-A6C34878D82A}">
                    <a16:rowId xmlns:a16="http://schemas.microsoft.com/office/drawing/2014/main" val="10000"/>
                  </a:ext>
                </a:extLst>
              </a:tr>
              <a:tr h="888570">
                <a:tc>
                  <a:txBody>
                    <a:bodyPr/>
                    <a:lstStyle/>
                    <a:p>
                      <a:pPr>
                        <a:lnSpc>
                          <a:spcPct val="100000"/>
                        </a:lnSpc>
                        <a:spcBef>
                          <a:spcPts val="450"/>
                        </a:spcBef>
                      </a:pPr>
                      <a:endParaRPr sz="1600">
                        <a:latin typeface="Times New Roman"/>
                        <a:cs typeface="Times New Roman"/>
                      </a:endParaRPr>
                    </a:p>
                    <a:p>
                      <a:pPr marR="39370" algn="ctr">
                        <a:lnSpc>
                          <a:spcPct val="100000"/>
                        </a:lnSpc>
                      </a:pPr>
                      <a:r>
                        <a:rPr sz="1600" b="1" spc="-25" dirty="0">
                          <a:latin typeface="Times New Roman"/>
                          <a:cs typeface="Times New Roman"/>
                        </a:rPr>
                        <a:t>6.</a:t>
                      </a:r>
                      <a:endParaRPr sz="1600">
                        <a:latin typeface="Times New Roman"/>
                        <a:cs typeface="Times New Roman"/>
                      </a:endParaRPr>
                    </a:p>
                  </a:txBody>
                  <a:tcPr marL="0" marR="0" marT="571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EDCE"/>
                    </a:solidFill>
                  </a:tcPr>
                </a:tc>
                <a:tc>
                  <a:txBody>
                    <a:bodyPr/>
                    <a:lstStyle/>
                    <a:p>
                      <a:pPr marL="50165" marR="43815" algn="just">
                        <a:lnSpc>
                          <a:spcPct val="110000"/>
                        </a:lnSpc>
                        <a:spcBef>
                          <a:spcPts val="25"/>
                        </a:spcBef>
                        <a:tabLst>
                          <a:tab pos="1330325" algn="l"/>
                        </a:tabLst>
                      </a:pPr>
                      <a:r>
                        <a:rPr sz="1600" dirty="0">
                          <a:latin typeface="Times New Roman"/>
                          <a:cs typeface="Times New Roman"/>
                        </a:rPr>
                        <a:t>Haake,</a:t>
                      </a:r>
                      <a:r>
                        <a:rPr sz="1600" spc="200" dirty="0">
                          <a:latin typeface="Times New Roman"/>
                          <a:cs typeface="Times New Roman"/>
                        </a:rPr>
                        <a:t>   </a:t>
                      </a:r>
                      <a:r>
                        <a:rPr sz="1600" dirty="0">
                          <a:latin typeface="Times New Roman"/>
                          <a:cs typeface="Times New Roman"/>
                        </a:rPr>
                        <a:t>A.,</a:t>
                      </a:r>
                      <a:r>
                        <a:rPr sz="1600" spc="204" dirty="0">
                          <a:latin typeface="Times New Roman"/>
                          <a:cs typeface="Times New Roman"/>
                        </a:rPr>
                        <a:t>   </a:t>
                      </a:r>
                      <a:r>
                        <a:rPr sz="1600" spc="-50" dirty="0">
                          <a:latin typeface="Times New Roman"/>
                          <a:cs typeface="Times New Roman"/>
                        </a:rPr>
                        <a:t>&amp; </a:t>
                      </a:r>
                      <a:r>
                        <a:rPr sz="1600" spc="-10" dirty="0">
                          <a:latin typeface="Times New Roman"/>
                          <a:cs typeface="Times New Roman"/>
                        </a:rPr>
                        <a:t>DeNora,</a:t>
                      </a:r>
                      <a:r>
                        <a:rPr sz="1600" dirty="0">
                          <a:latin typeface="Times New Roman"/>
                          <a:cs typeface="Times New Roman"/>
                        </a:rPr>
                        <a:t>	</a:t>
                      </a:r>
                      <a:r>
                        <a:rPr sz="1600" spc="-80" dirty="0">
                          <a:latin typeface="Times New Roman"/>
                          <a:cs typeface="Times New Roman"/>
                        </a:rPr>
                        <a:t>T. </a:t>
                      </a:r>
                      <a:r>
                        <a:rPr sz="1600" spc="-10" dirty="0">
                          <a:latin typeface="Times New Roman"/>
                          <a:cs typeface="Times New Roman"/>
                        </a:rPr>
                        <a:t>(2023)</a:t>
                      </a:r>
                      <a:endParaRPr sz="1600">
                        <a:latin typeface="Times New Roman"/>
                        <a:cs typeface="Times New Roman"/>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EDCE"/>
                    </a:solidFill>
                  </a:tcPr>
                </a:tc>
                <a:tc>
                  <a:txBody>
                    <a:bodyPr/>
                    <a:lstStyle/>
                    <a:p>
                      <a:pPr marL="50165" marR="41275">
                        <a:lnSpc>
                          <a:spcPct val="110000"/>
                        </a:lnSpc>
                        <a:spcBef>
                          <a:spcPts val="1080"/>
                        </a:spcBef>
                      </a:pPr>
                      <a:r>
                        <a:rPr sz="1600" dirty="0">
                          <a:latin typeface="Times New Roman"/>
                          <a:cs typeface="Times New Roman"/>
                        </a:rPr>
                        <a:t>Highlights</a:t>
                      </a:r>
                      <a:r>
                        <a:rPr sz="1600" spc="30" dirty="0">
                          <a:latin typeface="Times New Roman"/>
                          <a:cs typeface="Times New Roman"/>
                        </a:rPr>
                        <a:t> </a:t>
                      </a:r>
                      <a:r>
                        <a:rPr sz="1600" dirty="0">
                          <a:latin typeface="Times New Roman"/>
                          <a:cs typeface="Times New Roman"/>
                        </a:rPr>
                        <a:t>the</a:t>
                      </a:r>
                      <a:r>
                        <a:rPr sz="1600" spc="25" dirty="0">
                          <a:latin typeface="Times New Roman"/>
                          <a:cs typeface="Times New Roman"/>
                        </a:rPr>
                        <a:t> </a:t>
                      </a:r>
                      <a:r>
                        <a:rPr sz="1600" dirty="0">
                          <a:latin typeface="Times New Roman"/>
                          <a:cs typeface="Times New Roman"/>
                        </a:rPr>
                        <a:t>personalized</a:t>
                      </a:r>
                      <a:r>
                        <a:rPr sz="1600" spc="35" dirty="0">
                          <a:latin typeface="Times New Roman"/>
                          <a:cs typeface="Times New Roman"/>
                        </a:rPr>
                        <a:t> </a:t>
                      </a:r>
                      <a:r>
                        <a:rPr sz="1600" dirty="0">
                          <a:latin typeface="Times New Roman"/>
                          <a:cs typeface="Times New Roman"/>
                        </a:rPr>
                        <a:t>nature</a:t>
                      </a:r>
                      <a:r>
                        <a:rPr sz="1600" spc="20" dirty="0">
                          <a:latin typeface="Times New Roman"/>
                          <a:cs typeface="Times New Roman"/>
                        </a:rPr>
                        <a:t> </a:t>
                      </a:r>
                      <a:r>
                        <a:rPr sz="1600" dirty="0">
                          <a:latin typeface="Times New Roman"/>
                          <a:cs typeface="Times New Roman"/>
                        </a:rPr>
                        <a:t>of</a:t>
                      </a:r>
                      <a:r>
                        <a:rPr sz="1600" spc="40" dirty="0">
                          <a:latin typeface="Times New Roman"/>
                          <a:cs typeface="Times New Roman"/>
                        </a:rPr>
                        <a:t> </a:t>
                      </a:r>
                      <a:r>
                        <a:rPr sz="1600" dirty="0">
                          <a:latin typeface="Times New Roman"/>
                          <a:cs typeface="Times New Roman"/>
                        </a:rPr>
                        <a:t>musical</a:t>
                      </a:r>
                      <a:r>
                        <a:rPr sz="1600" spc="35" dirty="0">
                          <a:latin typeface="Times New Roman"/>
                          <a:cs typeface="Times New Roman"/>
                        </a:rPr>
                        <a:t> </a:t>
                      </a:r>
                      <a:r>
                        <a:rPr sz="1600" dirty="0">
                          <a:latin typeface="Times New Roman"/>
                          <a:cs typeface="Times New Roman"/>
                        </a:rPr>
                        <a:t>experiences,</a:t>
                      </a:r>
                      <a:r>
                        <a:rPr sz="1600" spc="25" dirty="0">
                          <a:latin typeface="Times New Roman"/>
                          <a:cs typeface="Times New Roman"/>
                        </a:rPr>
                        <a:t> </a:t>
                      </a:r>
                      <a:r>
                        <a:rPr sz="1600" dirty="0">
                          <a:latin typeface="Times New Roman"/>
                          <a:cs typeface="Times New Roman"/>
                        </a:rPr>
                        <a:t>focusing</a:t>
                      </a:r>
                      <a:r>
                        <a:rPr sz="1600" spc="35" dirty="0">
                          <a:latin typeface="Times New Roman"/>
                          <a:cs typeface="Times New Roman"/>
                        </a:rPr>
                        <a:t> </a:t>
                      </a:r>
                      <a:r>
                        <a:rPr sz="1600" spc="-25" dirty="0">
                          <a:latin typeface="Times New Roman"/>
                          <a:cs typeface="Times New Roman"/>
                        </a:rPr>
                        <a:t>on </a:t>
                      </a:r>
                      <a:r>
                        <a:rPr sz="1600" dirty="0">
                          <a:latin typeface="Times New Roman"/>
                          <a:cs typeface="Times New Roman"/>
                        </a:rPr>
                        <a:t>how</a:t>
                      </a:r>
                      <a:r>
                        <a:rPr sz="1600" spc="-75" dirty="0">
                          <a:latin typeface="Times New Roman"/>
                          <a:cs typeface="Times New Roman"/>
                        </a:rPr>
                        <a:t> </a:t>
                      </a:r>
                      <a:r>
                        <a:rPr sz="1600" dirty="0">
                          <a:latin typeface="Times New Roman"/>
                          <a:cs typeface="Times New Roman"/>
                        </a:rPr>
                        <a:t>individual</a:t>
                      </a:r>
                      <a:r>
                        <a:rPr sz="1600" spc="-25" dirty="0">
                          <a:latin typeface="Times New Roman"/>
                          <a:cs typeface="Times New Roman"/>
                        </a:rPr>
                        <a:t> </a:t>
                      </a:r>
                      <a:r>
                        <a:rPr sz="1600" dirty="0">
                          <a:latin typeface="Times New Roman"/>
                          <a:cs typeface="Times New Roman"/>
                        </a:rPr>
                        <a:t>emotional</a:t>
                      </a:r>
                      <a:r>
                        <a:rPr sz="1600" spc="-15" dirty="0">
                          <a:latin typeface="Times New Roman"/>
                          <a:cs typeface="Times New Roman"/>
                        </a:rPr>
                        <a:t> </a:t>
                      </a:r>
                      <a:r>
                        <a:rPr sz="1600" dirty="0">
                          <a:latin typeface="Times New Roman"/>
                          <a:cs typeface="Times New Roman"/>
                        </a:rPr>
                        <a:t>states</a:t>
                      </a:r>
                      <a:r>
                        <a:rPr sz="1600" spc="-25" dirty="0">
                          <a:latin typeface="Times New Roman"/>
                          <a:cs typeface="Times New Roman"/>
                        </a:rPr>
                        <a:t> </a:t>
                      </a:r>
                      <a:r>
                        <a:rPr sz="1600" dirty="0">
                          <a:latin typeface="Times New Roman"/>
                          <a:cs typeface="Times New Roman"/>
                        </a:rPr>
                        <a:t>interact</a:t>
                      </a:r>
                      <a:r>
                        <a:rPr sz="1600" spc="-25" dirty="0">
                          <a:latin typeface="Times New Roman"/>
                          <a:cs typeface="Times New Roman"/>
                        </a:rPr>
                        <a:t> </a:t>
                      </a:r>
                      <a:r>
                        <a:rPr sz="1600" dirty="0">
                          <a:latin typeface="Times New Roman"/>
                          <a:cs typeface="Times New Roman"/>
                        </a:rPr>
                        <a:t>with</a:t>
                      </a:r>
                      <a:r>
                        <a:rPr sz="1600" spc="-40" dirty="0">
                          <a:latin typeface="Times New Roman"/>
                          <a:cs typeface="Times New Roman"/>
                        </a:rPr>
                        <a:t> </a:t>
                      </a:r>
                      <a:r>
                        <a:rPr sz="1600" dirty="0">
                          <a:latin typeface="Times New Roman"/>
                          <a:cs typeface="Times New Roman"/>
                        </a:rPr>
                        <a:t>musical </a:t>
                      </a:r>
                      <a:r>
                        <a:rPr sz="1600" spc="-10" dirty="0">
                          <a:latin typeface="Times New Roman"/>
                          <a:cs typeface="Times New Roman"/>
                        </a:rPr>
                        <a:t>preferences.</a:t>
                      </a:r>
                      <a:endParaRPr sz="1600">
                        <a:latin typeface="Times New Roman"/>
                        <a:cs typeface="Times New Roman"/>
                      </a:endParaRPr>
                    </a:p>
                  </a:txBody>
                  <a:tcPr marL="0" marR="0" marT="1371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7EDCE"/>
                    </a:solidFill>
                  </a:tcPr>
                </a:tc>
                <a:extLst>
                  <a:ext uri="{0D108BD9-81ED-4DB2-BD59-A6C34878D82A}">
                    <a16:rowId xmlns:a16="http://schemas.microsoft.com/office/drawing/2014/main" val="10001"/>
                  </a:ext>
                </a:extLst>
              </a:tr>
              <a:tr h="875592">
                <a:tc>
                  <a:txBody>
                    <a:bodyPr/>
                    <a:lstStyle/>
                    <a:p>
                      <a:pPr>
                        <a:lnSpc>
                          <a:spcPct val="100000"/>
                        </a:lnSpc>
                        <a:spcBef>
                          <a:spcPts val="405"/>
                        </a:spcBef>
                      </a:pPr>
                      <a:endParaRPr sz="1600">
                        <a:latin typeface="Times New Roman"/>
                        <a:cs typeface="Times New Roman"/>
                      </a:endParaRPr>
                    </a:p>
                    <a:p>
                      <a:pPr marR="39370" algn="ctr">
                        <a:lnSpc>
                          <a:spcPct val="100000"/>
                        </a:lnSpc>
                      </a:pPr>
                      <a:r>
                        <a:rPr sz="1600" b="1" spc="-25" dirty="0">
                          <a:latin typeface="Times New Roman"/>
                          <a:cs typeface="Times New Roman"/>
                        </a:rPr>
                        <a:t>7.</a:t>
                      </a:r>
                      <a:endParaRPr sz="1600">
                        <a:latin typeface="Times New Roman"/>
                        <a:cs typeface="Times New Roman"/>
                      </a:endParaRPr>
                    </a:p>
                  </a:txBody>
                  <a:tcPr marL="0" marR="0" marT="514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50165">
                        <a:lnSpc>
                          <a:spcPct val="100000"/>
                        </a:lnSpc>
                        <a:spcBef>
                          <a:spcPts val="170"/>
                        </a:spcBef>
                        <a:tabLst>
                          <a:tab pos="801370" algn="l"/>
                          <a:tab pos="1332865" algn="l"/>
                        </a:tabLst>
                      </a:pPr>
                      <a:r>
                        <a:rPr sz="1600" spc="-10" dirty="0">
                          <a:latin typeface="Times New Roman"/>
                          <a:cs typeface="Times New Roman"/>
                        </a:rPr>
                        <a:t>Patel,</a:t>
                      </a:r>
                      <a:r>
                        <a:rPr sz="1600" dirty="0">
                          <a:latin typeface="Times New Roman"/>
                          <a:cs typeface="Times New Roman"/>
                        </a:rPr>
                        <a:t>	</a:t>
                      </a:r>
                      <a:r>
                        <a:rPr sz="1600" spc="-25" dirty="0">
                          <a:latin typeface="Times New Roman"/>
                          <a:cs typeface="Times New Roman"/>
                        </a:rPr>
                        <a:t>R.,</a:t>
                      </a:r>
                      <a:r>
                        <a:rPr sz="1600" dirty="0">
                          <a:latin typeface="Times New Roman"/>
                          <a:cs typeface="Times New Roman"/>
                        </a:rPr>
                        <a:t>	</a:t>
                      </a:r>
                      <a:r>
                        <a:rPr sz="1600" spc="-50" dirty="0">
                          <a:latin typeface="Times New Roman"/>
                          <a:cs typeface="Times New Roman"/>
                        </a:rPr>
                        <a:t>&amp;</a:t>
                      </a:r>
                      <a:endParaRPr sz="1600">
                        <a:latin typeface="Times New Roman"/>
                        <a:cs typeface="Times New Roman"/>
                      </a:endParaRPr>
                    </a:p>
                    <a:p>
                      <a:pPr marL="50165" marR="45085">
                        <a:lnSpc>
                          <a:spcPct val="110000"/>
                        </a:lnSpc>
                        <a:tabLst>
                          <a:tab pos="1293495" algn="l"/>
                        </a:tabLst>
                      </a:pPr>
                      <a:r>
                        <a:rPr sz="1600" spc="-10" dirty="0">
                          <a:latin typeface="Times New Roman"/>
                          <a:cs typeface="Times New Roman"/>
                        </a:rPr>
                        <a:t>Sharma,</a:t>
                      </a:r>
                      <a:r>
                        <a:rPr sz="1600" dirty="0">
                          <a:latin typeface="Times New Roman"/>
                          <a:cs typeface="Times New Roman"/>
                        </a:rPr>
                        <a:t>	</a:t>
                      </a:r>
                      <a:r>
                        <a:rPr sz="1600" spc="-25" dirty="0">
                          <a:latin typeface="Times New Roman"/>
                          <a:cs typeface="Times New Roman"/>
                        </a:rPr>
                        <a:t>A. </a:t>
                      </a:r>
                      <a:r>
                        <a:rPr sz="1600" spc="-10" dirty="0">
                          <a:latin typeface="Times New Roman"/>
                          <a:cs typeface="Times New Roman"/>
                        </a:rPr>
                        <a:t>(2020)</a:t>
                      </a:r>
                      <a:endParaRPr sz="16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50165" marR="45085" algn="just">
                        <a:lnSpc>
                          <a:spcPts val="2110"/>
                        </a:lnSpc>
                      </a:pPr>
                      <a:r>
                        <a:rPr sz="1600" dirty="0">
                          <a:latin typeface="Times New Roman"/>
                          <a:cs typeface="Times New Roman"/>
                        </a:rPr>
                        <a:t>Examines</a:t>
                      </a:r>
                      <a:r>
                        <a:rPr sz="1600" spc="405" dirty="0">
                          <a:latin typeface="Times New Roman"/>
                          <a:cs typeface="Times New Roman"/>
                        </a:rPr>
                        <a:t>   </a:t>
                      </a:r>
                      <a:r>
                        <a:rPr sz="1600" dirty="0">
                          <a:latin typeface="Times New Roman"/>
                          <a:cs typeface="Times New Roman"/>
                        </a:rPr>
                        <a:t>machine</a:t>
                      </a:r>
                      <a:r>
                        <a:rPr sz="1600" spc="390" dirty="0">
                          <a:latin typeface="Times New Roman"/>
                          <a:cs typeface="Times New Roman"/>
                        </a:rPr>
                        <a:t>   </a:t>
                      </a:r>
                      <a:r>
                        <a:rPr sz="1600" dirty="0">
                          <a:latin typeface="Times New Roman"/>
                          <a:cs typeface="Times New Roman"/>
                        </a:rPr>
                        <a:t>learning</a:t>
                      </a:r>
                      <a:r>
                        <a:rPr sz="1600" spc="400" dirty="0">
                          <a:latin typeface="Times New Roman"/>
                          <a:cs typeface="Times New Roman"/>
                        </a:rPr>
                        <a:t>   </a:t>
                      </a:r>
                      <a:r>
                        <a:rPr sz="1600" dirty="0">
                          <a:latin typeface="Times New Roman"/>
                          <a:cs typeface="Times New Roman"/>
                        </a:rPr>
                        <a:t>algorithms</a:t>
                      </a:r>
                      <a:r>
                        <a:rPr sz="1600" spc="395" dirty="0">
                          <a:latin typeface="Times New Roman"/>
                          <a:cs typeface="Times New Roman"/>
                        </a:rPr>
                        <a:t>   </a:t>
                      </a:r>
                      <a:r>
                        <a:rPr sz="1600" dirty="0">
                          <a:latin typeface="Times New Roman"/>
                          <a:cs typeface="Times New Roman"/>
                        </a:rPr>
                        <a:t>for</a:t>
                      </a:r>
                      <a:r>
                        <a:rPr sz="1600" spc="400" dirty="0">
                          <a:latin typeface="Times New Roman"/>
                          <a:cs typeface="Times New Roman"/>
                        </a:rPr>
                        <a:t>   </a:t>
                      </a:r>
                      <a:r>
                        <a:rPr sz="1600" spc="-10" dirty="0">
                          <a:latin typeface="Times New Roman"/>
                          <a:cs typeface="Times New Roman"/>
                        </a:rPr>
                        <a:t>personalized </a:t>
                      </a:r>
                      <a:r>
                        <a:rPr sz="1600" dirty="0">
                          <a:latin typeface="Times New Roman"/>
                          <a:cs typeface="Times New Roman"/>
                        </a:rPr>
                        <a:t>recommendation,</a:t>
                      </a:r>
                      <a:r>
                        <a:rPr sz="1600" spc="204" dirty="0">
                          <a:latin typeface="Times New Roman"/>
                          <a:cs typeface="Times New Roman"/>
                        </a:rPr>
                        <a:t>  </a:t>
                      </a:r>
                      <a:r>
                        <a:rPr sz="1600" dirty="0">
                          <a:latin typeface="Times New Roman"/>
                          <a:cs typeface="Times New Roman"/>
                        </a:rPr>
                        <a:t>applied</a:t>
                      </a:r>
                      <a:r>
                        <a:rPr sz="1600" spc="204" dirty="0">
                          <a:latin typeface="Times New Roman"/>
                          <a:cs typeface="Times New Roman"/>
                        </a:rPr>
                        <a:t>  </a:t>
                      </a:r>
                      <a:r>
                        <a:rPr sz="1600" dirty="0">
                          <a:latin typeface="Times New Roman"/>
                          <a:cs typeface="Times New Roman"/>
                        </a:rPr>
                        <a:t>here</a:t>
                      </a:r>
                      <a:r>
                        <a:rPr sz="1600" spc="204" dirty="0">
                          <a:latin typeface="Times New Roman"/>
                          <a:cs typeface="Times New Roman"/>
                        </a:rPr>
                        <a:t>  </a:t>
                      </a:r>
                      <a:r>
                        <a:rPr sz="1600" dirty="0">
                          <a:latin typeface="Times New Roman"/>
                          <a:cs typeface="Times New Roman"/>
                        </a:rPr>
                        <a:t>to</a:t>
                      </a:r>
                      <a:r>
                        <a:rPr sz="1600" spc="200" dirty="0">
                          <a:latin typeface="Times New Roman"/>
                          <a:cs typeface="Times New Roman"/>
                        </a:rPr>
                        <a:t>  </a:t>
                      </a:r>
                      <a:r>
                        <a:rPr sz="1600" dirty="0">
                          <a:latin typeface="Times New Roman"/>
                          <a:cs typeface="Times New Roman"/>
                        </a:rPr>
                        <a:t>adapt</a:t>
                      </a:r>
                      <a:r>
                        <a:rPr sz="1600" spc="215" dirty="0">
                          <a:latin typeface="Times New Roman"/>
                          <a:cs typeface="Times New Roman"/>
                        </a:rPr>
                        <a:t>  </a:t>
                      </a:r>
                      <a:r>
                        <a:rPr sz="1600" dirty="0">
                          <a:latin typeface="Times New Roman"/>
                          <a:cs typeface="Times New Roman"/>
                        </a:rPr>
                        <a:t>music</a:t>
                      </a:r>
                      <a:r>
                        <a:rPr sz="1600" spc="210" dirty="0">
                          <a:latin typeface="Times New Roman"/>
                          <a:cs typeface="Times New Roman"/>
                        </a:rPr>
                        <a:t>  </a:t>
                      </a:r>
                      <a:r>
                        <a:rPr sz="1600" dirty="0">
                          <a:latin typeface="Times New Roman"/>
                          <a:cs typeface="Times New Roman"/>
                        </a:rPr>
                        <a:t>based</a:t>
                      </a:r>
                      <a:r>
                        <a:rPr sz="1600" spc="200" dirty="0">
                          <a:latin typeface="Times New Roman"/>
                          <a:cs typeface="Times New Roman"/>
                        </a:rPr>
                        <a:t>  </a:t>
                      </a:r>
                      <a:r>
                        <a:rPr sz="1600" dirty="0">
                          <a:latin typeface="Times New Roman"/>
                          <a:cs typeface="Times New Roman"/>
                        </a:rPr>
                        <a:t>on</a:t>
                      </a:r>
                      <a:r>
                        <a:rPr sz="1600" spc="204" dirty="0">
                          <a:latin typeface="Times New Roman"/>
                          <a:cs typeface="Times New Roman"/>
                        </a:rPr>
                        <a:t>  </a:t>
                      </a:r>
                      <a:r>
                        <a:rPr sz="1600" spc="-10" dirty="0">
                          <a:latin typeface="Times New Roman"/>
                          <a:cs typeface="Times New Roman"/>
                        </a:rPr>
                        <a:t>users' </a:t>
                      </a:r>
                      <a:r>
                        <a:rPr sz="1600" dirty="0">
                          <a:latin typeface="Times New Roman"/>
                          <a:cs typeface="Times New Roman"/>
                        </a:rPr>
                        <a:t>emotional</a:t>
                      </a:r>
                      <a:r>
                        <a:rPr sz="1600" spc="-40" dirty="0">
                          <a:latin typeface="Times New Roman"/>
                          <a:cs typeface="Times New Roman"/>
                        </a:rPr>
                        <a:t> </a:t>
                      </a:r>
                      <a:r>
                        <a:rPr sz="1600" spc="-20" dirty="0">
                          <a:latin typeface="Times New Roman"/>
                          <a:cs typeface="Times New Roman"/>
                        </a:rPr>
                        <a:t>data.</a:t>
                      </a:r>
                      <a:endParaRPr sz="16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extLst>
                  <a:ext uri="{0D108BD9-81ED-4DB2-BD59-A6C34878D82A}">
                    <a16:rowId xmlns:a16="http://schemas.microsoft.com/office/drawing/2014/main" val="10002"/>
                  </a:ext>
                </a:extLst>
              </a:tr>
              <a:tr h="875592">
                <a:tc>
                  <a:txBody>
                    <a:bodyPr/>
                    <a:lstStyle/>
                    <a:p>
                      <a:pPr>
                        <a:lnSpc>
                          <a:spcPct val="100000"/>
                        </a:lnSpc>
                        <a:spcBef>
                          <a:spcPts val="405"/>
                        </a:spcBef>
                      </a:pPr>
                      <a:endParaRPr sz="1600">
                        <a:latin typeface="Times New Roman"/>
                        <a:cs typeface="Times New Roman"/>
                      </a:endParaRPr>
                    </a:p>
                    <a:p>
                      <a:pPr marR="39370" algn="ctr">
                        <a:lnSpc>
                          <a:spcPct val="100000"/>
                        </a:lnSpc>
                      </a:pPr>
                      <a:r>
                        <a:rPr sz="1600" b="1" spc="-25" dirty="0">
                          <a:latin typeface="Times New Roman"/>
                          <a:cs typeface="Times New Roman"/>
                        </a:rPr>
                        <a:t>8.</a:t>
                      </a:r>
                      <a:endParaRPr sz="1600">
                        <a:latin typeface="Times New Roman"/>
                        <a:cs typeface="Times New Roman"/>
                      </a:endParaRPr>
                    </a:p>
                  </a:txBody>
                  <a:tcPr marL="0" marR="0" marT="514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50165">
                        <a:lnSpc>
                          <a:spcPct val="100000"/>
                        </a:lnSpc>
                        <a:spcBef>
                          <a:spcPts val="1225"/>
                        </a:spcBef>
                      </a:pPr>
                      <a:r>
                        <a:rPr sz="1600" dirty="0">
                          <a:latin typeface="Times New Roman"/>
                          <a:cs typeface="Times New Roman"/>
                        </a:rPr>
                        <a:t>Lee,</a:t>
                      </a:r>
                      <a:r>
                        <a:rPr sz="1600" spc="450" dirty="0">
                          <a:latin typeface="Times New Roman"/>
                          <a:cs typeface="Times New Roman"/>
                        </a:rPr>
                        <a:t> </a:t>
                      </a:r>
                      <a:r>
                        <a:rPr sz="1600" dirty="0">
                          <a:latin typeface="Times New Roman"/>
                          <a:cs typeface="Times New Roman"/>
                        </a:rPr>
                        <a:t>J.,</a:t>
                      </a:r>
                      <a:r>
                        <a:rPr sz="1600" spc="459" dirty="0">
                          <a:latin typeface="Times New Roman"/>
                          <a:cs typeface="Times New Roman"/>
                        </a:rPr>
                        <a:t> </a:t>
                      </a:r>
                      <a:r>
                        <a:rPr sz="1600" dirty="0">
                          <a:latin typeface="Times New Roman"/>
                          <a:cs typeface="Times New Roman"/>
                        </a:rPr>
                        <a:t>&amp;</a:t>
                      </a:r>
                      <a:r>
                        <a:rPr sz="1600" spc="445" dirty="0">
                          <a:latin typeface="Times New Roman"/>
                          <a:cs typeface="Times New Roman"/>
                        </a:rPr>
                        <a:t> </a:t>
                      </a:r>
                      <a:r>
                        <a:rPr sz="1600" spc="-20" dirty="0">
                          <a:latin typeface="Times New Roman"/>
                          <a:cs typeface="Times New Roman"/>
                        </a:rPr>
                        <a:t>Kim,</a:t>
                      </a:r>
                      <a:endParaRPr sz="1600">
                        <a:latin typeface="Times New Roman"/>
                        <a:cs typeface="Times New Roman"/>
                      </a:endParaRPr>
                    </a:p>
                    <a:p>
                      <a:pPr marL="50165">
                        <a:lnSpc>
                          <a:spcPct val="100000"/>
                        </a:lnSpc>
                        <a:spcBef>
                          <a:spcPts val="195"/>
                        </a:spcBef>
                      </a:pPr>
                      <a:r>
                        <a:rPr sz="1600" dirty="0">
                          <a:latin typeface="Times New Roman"/>
                          <a:cs typeface="Times New Roman"/>
                        </a:rPr>
                        <a:t>B.</a:t>
                      </a:r>
                      <a:r>
                        <a:rPr sz="1600" spc="-15" dirty="0">
                          <a:latin typeface="Times New Roman"/>
                          <a:cs typeface="Times New Roman"/>
                        </a:rPr>
                        <a:t> </a:t>
                      </a:r>
                      <a:r>
                        <a:rPr sz="1600" spc="-10" dirty="0">
                          <a:latin typeface="Times New Roman"/>
                          <a:cs typeface="Times New Roman"/>
                        </a:rPr>
                        <a:t>(2022)</a:t>
                      </a:r>
                      <a:endParaRPr sz="1600">
                        <a:latin typeface="Times New Roman"/>
                        <a:cs typeface="Times New Roman"/>
                      </a:endParaRPr>
                    </a:p>
                  </a:txBody>
                  <a:tcPr marL="0" marR="0" marT="1555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50165">
                        <a:lnSpc>
                          <a:spcPct val="100000"/>
                        </a:lnSpc>
                        <a:spcBef>
                          <a:spcPts val="170"/>
                        </a:spcBef>
                        <a:tabLst>
                          <a:tab pos="1321435" algn="l"/>
                          <a:tab pos="1720850" algn="l"/>
                          <a:tab pos="2426335" algn="l"/>
                          <a:tab pos="2747645" algn="l"/>
                          <a:tab pos="4269105" algn="l"/>
                          <a:tab pos="5066030" algn="l"/>
                          <a:tab pos="5374640" algn="l"/>
                        </a:tabLst>
                      </a:pPr>
                      <a:r>
                        <a:rPr sz="1600" spc="-10" dirty="0">
                          <a:latin typeface="Times New Roman"/>
                          <a:cs typeface="Times New Roman"/>
                        </a:rPr>
                        <a:t>Demonstrates</a:t>
                      </a:r>
                      <a:r>
                        <a:rPr sz="1600" dirty="0">
                          <a:latin typeface="Times New Roman"/>
                          <a:cs typeface="Times New Roman"/>
                        </a:rPr>
                        <a:t>	</a:t>
                      </a:r>
                      <a:r>
                        <a:rPr sz="1600" spc="-25" dirty="0">
                          <a:latin typeface="Times New Roman"/>
                          <a:cs typeface="Times New Roman"/>
                        </a:rPr>
                        <a:t>the</a:t>
                      </a:r>
                      <a:r>
                        <a:rPr sz="1600" dirty="0">
                          <a:latin typeface="Times New Roman"/>
                          <a:cs typeface="Times New Roman"/>
                        </a:rPr>
                        <a:t>	</a:t>
                      </a:r>
                      <a:r>
                        <a:rPr sz="1600" spc="-10" dirty="0">
                          <a:latin typeface="Times New Roman"/>
                          <a:cs typeface="Times New Roman"/>
                        </a:rPr>
                        <a:t>impact</a:t>
                      </a:r>
                      <a:r>
                        <a:rPr sz="1600" dirty="0">
                          <a:latin typeface="Times New Roman"/>
                          <a:cs typeface="Times New Roman"/>
                        </a:rPr>
                        <a:t>	</a:t>
                      </a:r>
                      <a:r>
                        <a:rPr sz="1600" spc="-25" dirty="0">
                          <a:latin typeface="Times New Roman"/>
                          <a:cs typeface="Times New Roman"/>
                        </a:rPr>
                        <a:t>of</a:t>
                      </a:r>
                      <a:r>
                        <a:rPr sz="1600" dirty="0">
                          <a:latin typeface="Times New Roman"/>
                          <a:cs typeface="Times New Roman"/>
                        </a:rPr>
                        <a:t>	</a:t>
                      </a:r>
                      <a:r>
                        <a:rPr sz="1600" spc="-10" dirty="0">
                          <a:latin typeface="Times New Roman"/>
                          <a:cs typeface="Times New Roman"/>
                        </a:rPr>
                        <a:t>recommendation</a:t>
                      </a:r>
                      <a:r>
                        <a:rPr sz="1600" dirty="0">
                          <a:latin typeface="Times New Roman"/>
                          <a:cs typeface="Times New Roman"/>
                        </a:rPr>
                        <a:t>	</a:t>
                      </a:r>
                      <a:r>
                        <a:rPr sz="1600" spc="-10" dirty="0">
                          <a:latin typeface="Times New Roman"/>
                          <a:cs typeface="Times New Roman"/>
                        </a:rPr>
                        <a:t>systems</a:t>
                      </a:r>
                      <a:r>
                        <a:rPr sz="1600" dirty="0">
                          <a:latin typeface="Times New Roman"/>
                          <a:cs typeface="Times New Roman"/>
                        </a:rPr>
                        <a:t>	</a:t>
                      </a:r>
                      <a:r>
                        <a:rPr sz="1600" spc="-25" dirty="0">
                          <a:latin typeface="Times New Roman"/>
                          <a:cs typeface="Times New Roman"/>
                        </a:rPr>
                        <a:t>in</a:t>
                      </a:r>
                      <a:r>
                        <a:rPr sz="1600" dirty="0">
                          <a:latin typeface="Times New Roman"/>
                          <a:cs typeface="Times New Roman"/>
                        </a:rPr>
                        <a:t>	</a:t>
                      </a:r>
                      <a:r>
                        <a:rPr sz="1600" spc="-10" dirty="0">
                          <a:latin typeface="Times New Roman"/>
                          <a:cs typeface="Times New Roman"/>
                        </a:rPr>
                        <a:t>digital</a:t>
                      </a:r>
                      <a:endParaRPr sz="1600">
                        <a:latin typeface="Times New Roman"/>
                        <a:cs typeface="Times New Roman"/>
                      </a:endParaRPr>
                    </a:p>
                    <a:p>
                      <a:pPr marL="50165">
                        <a:lnSpc>
                          <a:spcPct val="100000"/>
                        </a:lnSpc>
                        <a:spcBef>
                          <a:spcPts val="195"/>
                        </a:spcBef>
                        <a:tabLst>
                          <a:tab pos="1072515" algn="l"/>
                          <a:tab pos="1918970" algn="l"/>
                          <a:tab pos="2345690" algn="l"/>
                          <a:tab pos="3389629" algn="l"/>
                          <a:tab pos="4610735" algn="l"/>
                          <a:tab pos="5285740" algn="l"/>
                        </a:tabLst>
                      </a:pPr>
                      <a:r>
                        <a:rPr sz="1600" spc="-10" dirty="0">
                          <a:latin typeface="Times New Roman"/>
                          <a:cs typeface="Times New Roman"/>
                        </a:rPr>
                        <a:t>platforms,</a:t>
                      </a:r>
                      <a:r>
                        <a:rPr sz="1600" dirty="0">
                          <a:latin typeface="Times New Roman"/>
                          <a:cs typeface="Times New Roman"/>
                        </a:rPr>
                        <a:t>	</a:t>
                      </a:r>
                      <a:r>
                        <a:rPr sz="1600" spc="-10" dirty="0">
                          <a:latin typeface="Times New Roman"/>
                          <a:cs typeface="Times New Roman"/>
                        </a:rPr>
                        <a:t>relevant</a:t>
                      </a:r>
                      <a:r>
                        <a:rPr sz="1600" dirty="0">
                          <a:latin typeface="Times New Roman"/>
                          <a:cs typeface="Times New Roman"/>
                        </a:rPr>
                        <a:t>	</a:t>
                      </a:r>
                      <a:r>
                        <a:rPr sz="1600" spc="-25" dirty="0">
                          <a:latin typeface="Times New Roman"/>
                          <a:cs typeface="Times New Roman"/>
                        </a:rPr>
                        <a:t>for</a:t>
                      </a:r>
                      <a:r>
                        <a:rPr sz="1600" dirty="0">
                          <a:latin typeface="Times New Roman"/>
                          <a:cs typeface="Times New Roman"/>
                        </a:rPr>
                        <a:t>	</a:t>
                      </a:r>
                      <a:r>
                        <a:rPr sz="1600" spc="-10" dirty="0">
                          <a:latin typeface="Times New Roman"/>
                          <a:cs typeface="Times New Roman"/>
                        </a:rPr>
                        <a:t>AI-driven,</a:t>
                      </a:r>
                      <a:r>
                        <a:rPr sz="1600" dirty="0">
                          <a:latin typeface="Times New Roman"/>
                          <a:cs typeface="Times New Roman"/>
                        </a:rPr>
                        <a:t>	</a:t>
                      </a:r>
                      <a:r>
                        <a:rPr sz="1600" spc="-10" dirty="0">
                          <a:latin typeface="Times New Roman"/>
                          <a:cs typeface="Times New Roman"/>
                        </a:rPr>
                        <a:t>personalized</a:t>
                      </a:r>
                      <a:r>
                        <a:rPr sz="1600" dirty="0">
                          <a:latin typeface="Times New Roman"/>
                          <a:cs typeface="Times New Roman"/>
                        </a:rPr>
                        <a:t>	</a:t>
                      </a:r>
                      <a:r>
                        <a:rPr sz="1600" spc="-10" dirty="0">
                          <a:latin typeface="Times New Roman"/>
                          <a:cs typeface="Times New Roman"/>
                        </a:rPr>
                        <a:t>music</a:t>
                      </a:r>
                      <a:r>
                        <a:rPr sz="1600" dirty="0">
                          <a:latin typeface="Times New Roman"/>
                          <a:cs typeface="Times New Roman"/>
                        </a:rPr>
                        <a:t>	</a:t>
                      </a:r>
                      <a:r>
                        <a:rPr sz="1600" spc="-10" dirty="0">
                          <a:latin typeface="Times New Roman"/>
                          <a:cs typeface="Times New Roman"/>
                        </a:rPr>
                        <a:t>therapy</a:t>
                      </a:r>
                      <a:endParaRPr sz="1600">
                        <a:latin typeface="Times New Roman"/>
                        <a:cs typeface="Times New Roman"/>
                      </a:endParaRPr>
                    </a:p>
                    <a:p>
                      <a:pPr marL="50165">
                        <a:lnSpc>
                          <a:spcPts val="1914"/>
                        </a:lnSpc>
                        <a:spcBef>
                          <a:spcPts val="190"/>
                        </a:spcBef>
                      </a:pPr>
                      <a:r>
                        <a:rPr sz="1600" spc="-10" dirty="0">
                          <a:latin typeface="Times New Roman"/>
                          <a:cs typeface="Times New Roman"/>
                        </a:rPr>
                        <a:t>experiences.</a:t>
                      </a:r>
                      <a:endParaRPr sz="1600">
                        <a:latin typeface="Times New Roman"/>
                        <a:cs typeface="Times New Roman"/>
                      </a:endParaRPr>
                    </a:p>
                  </a:txBody>
                  <a:tcPr marL="0" marR="0" marT="21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extLst>
                  <a:ext uri="{0D108BD9-81ED-4DB2-BD59-A6C34878D82A}">
                    <a16:rowId xmlns:a16="http://schemas.microsoft.com/office/drawing/2014/main" val="10003"/>
                  </a:ext>
                </a:extLst>
              </a:tr>
              <a:tr h="875592">
                <a:tc>
                  <a:txBody>
                    <a:bodyPr/>
                    <a:lstStyle/>
                    <a:p>
                      <a:pPr>
                        <a:lnSpc>
                          <a:spcPct val="100000"/>
                        </a:lnSpc>
                        <a:spcBef>
                          <a:spcPts val="409"/>
                        </a:spcBef>
                      </a:pPr>
                      <a:endParaRPr sz="1600">
                        <a:latin typeface="Times New Roman"/>
                        <a:cs typeface="Times New Roman"/>
                      </a:endParaRPr>
                    </a:p>
                    <a:p>
                      <a:pPr marR="39370" algn="ctr">
                        <a:lnSpc>
                          <a:spcPct val="100000"/>
                        </a:lnSpc>
                      </a:pPr>
                      <a:r>
                        <a:rPr sz="1600" b="1" spc="-25" dirty="0">
                          <a:latin typeface="Times New Roman"/>
                          <a:cs typeface="Times New Roman"/>
                        </a:rPr>
                        <a:t>9.</a:t>
                      </a:r>
                      <a:endParaRPr sz="1600">
                        <a:latin typeface="Times New Roman"/>
                        <a:cs typeface="Times New Roman"/>
                      </a:endParaRPr>
                    </a:p>
                  </a:txBody>
                  <a:tcPr marL="0" marR="0" marT="520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50165" marR="43815" algn="just">
                        <a:lnSpc>
                          <a:spcPts val="2110"/>
                        </a:lnSpc>
                        <a:tabLst>
                          <a:tab pos="1327150" algn="l"/>
                        </a:tabLst>
                      </a:pPr>
                      <a:r>
                        <a:rPr sz="1600" dirty="0">
                          <a:latin typeface="Times New Roman"/>
                          <a:cs typeface="Times New Roman"/>
                        </a:rPr>
                        <a:t>Kumar,</a:t>
                      </a:r>
                      <a:r>
                        <a:rPr sz="1600" spc="434" dirty="0">
                          <a:latin typeface="Times New Roman"/>
                          <a:cs typeface="Times New Roman"/>
                        </a:rPr>
                        <a:t>  </a:t>
                      </a:r>
                      <a:r>
                        <a:rPr sz="1600" dirty="0">
                          <a:latin typeface="Times New Roman"/>
                          <a:cs typeface="Times New Roman"/>
                        </a:rPr>
                        <a:t>R.,</a:t>
                      </a:r>
                      <a:r>
                        <a:rPr sz="1600" spc="440" dirty="0">
                          <a:latin typeface="Times New Roman"/>
                          <a:cs typeface="Times New Roman"/>
                        </a:rPr>
                        <a:t>  </a:t>
                      </a:r>
                      <a:r>
                        <a:rPr sz="1600" spc="-50" dirty="0">
                          <a:latin typeface="Times New Roman"/>
                          <a:cs typeface="Times New Roman"/>
                        </a:rPr>
                        <a:t>&amp; </a:t>
                      </a:r>
                      <a:r>
                        <a:rPr sz="1600" spc="-10" dirty="0">
                          <a:latin typeface="Times New Roman"/>
                          <a:cs typeface="Times New Roman"/>
                        </a:rPr>
                        <a:t>Sharma,</a:t>
                      </a:r>
                      <a:r>
                        <a:rPr sz="1600" dirty="0">
                          <a:latin typeface="Times New Roman"/>
                          <a:cs typeface="Times New Roman"/>
                        </a:rPr>
                        <a:t>	</a:t>
                      </a:r>
                      <a:r>
                        <a:rPr sz="1600" spc="-25" dirty="0">
                          <a:latin typeface="Times New Roman"/>
                          <a:cs typeface="Times New Roman"/>
                        </a:rPr>
                        <a:t>S. </a:t>
                      </a:r>
                      <a:r>
                        <a:rPr sz="1600" spc="-10" dirty="0">
                          <a:latin typeface="Times New Roman"/>
                          <a:cs typeface="Times New Roman"/>
                        </a:rPr>
                        <a:t>(2020)</a:t>
                      </a: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tc>
                  <a:txBody>
                    <a:bodyPr/>
                    <a:lstStyle/>
                    <a:p>
                      <a:pPr marL="50165" marR="45085" algn="just">
                        <a:lnSpc>
                          <a:spcPts val="2110"/>
                        </a:lnSpc>
                      </a:pPr>
                      <a:r>
                        <a:rPr sz="1600" dirty="0">
                          <a:latin typeface="Times New Roman"/>
                          <a:cs typeface="Times New Roman"/>
                        </a:rPr>
                        <a:t>Discusses</a:t>
                      </a:r>
                      <a:r>
                        <a:rPr sz="1600" spc="180" dirty="0">
                          <a:latin typeface="Times New Roman"/>
                          <a:cs typeface="Times New Roman"/>
                        </a:rPr>
                        <a:t> </a:t>
                      </a:r>
                      <a:r>
                        <a:rPr sz="1600" dirty="0">
                          <a:latin typeface="Times New Roman"/>
                          <a:cs typeface="Times New Roman"/>
                        </a:rPr>
                        <a:t>the</a:t>
                      </a:r>
                      <a:r>
                        <a:rPr sz="1600" spc="190" dirty="0">
                          <a:latin typeface="Times New Roman"/>
                          <a:cs typeface="Times New Roman"/>
                        </a:rPr>
                        <a:t> </a:t>
                      </a:r>
                      <a:r>
                        <a:rPr sz="1600" dirty="0">
                          <a:latin typeface="Times New Roman"/>
                          <a:cs typeface="Times New Roman"/>
                        </a:rPr>
                        <a:t>role</a:t>
                      </a:r>
                      <a:r>
                        <a:rPr sz="1600" spc="180" dirty="0">
                          <a:latin typeface="Times New Roman"/>
                          <a:cs typeface="Times New Roman"/>
                        </a:rPr>
                        <a:t> </a:t>
                      </a:r>
                      <a:r>
                        <a:rPr sz="1600" dirty="0">
                          <a:latin typeface="Times New Roman"/>
                          <a:cs typeface="Times New Roman"/>
                        </a:rPr>
                        <a:t>of</a:t>
                      </a:r>
                      <a:r>
                        <a:rPr sz="1600" spc="175" dirty="0">
                          <a:latin typeface="Times New Roman"/>
                          <a:cs typeface="Times New Roman"/>
                        </a:rPr>
                        <a:t> </a:t>
                      </a:r>
                      <a:r>
                        <a:rPr sz="1600" dirty="0">
                          <a:latin typeface="Times New Roman"/>
                          <a:cs typeface="Times New Roman"/>
                        </a:rPr>
                        <a:t>adaptive</a:t>
                      </a:r>
                      <a:r>
                        <a:rPr sz="1600" spc="180" dirty="0">
                          <a:latin typeface="Times New Roman"/>
                          <a:cs typeface="Times New Roman"/>
                        </a:rPr>
                        <a:t> </a:t>
                      </a:r>
                      <a:r>
                        <a:rPr sz="1600" dirty="0">
                          <a:latin typeface="Times New Roman"/>
                          <a:cs typeface="Times New Roman"/>
                        </a:rPr>
                        <a:t>learning</a:t>
                      </a:r>
                      <a:r>
                        <a:rPr sz="1600" spc="185" dirty="0">
                          <a:latin typeface="Times New Roman"/>
                          <a:cs typeface="Times New Roman"/>
                        </a:rPr>
                        <a:t> </a:t>
                      </a:r>
                      <a:r>
                        <a:rPr sz="1600" dirty="0">
                          <a:latin typeface="Times New Roman"/>
                          <a:cs typeface="Times New Roman"/>
                        </a:rPr>
                        <a:t>algorithms</a:t>
                      </a:r>
                      <a:r>
                        <a:rPr sz="1600" spc="185" dirty="0">
                          <a:latin typeface="Times New Roman"/>
                          <a:cs typeface="Times New Roman"/>
                        </a:rPr>
                        <a:t> </a:t>
                      </a:r>
                      <a:r>
                        <a:rPr sz="1600" dirty="0">
                          <a:latin typeface="Times New Roman"/>
                          <a:cs typeface="Times New Roman"/>
                        </a:rPr>
                        <a:t>in</a:t>
                      </a:r>
                      <a:r>
                        <a:rPr sz="1600" spc="200" dirty="0">
                          <a:latin typeface="Times New Roman"/>
                          <a:cs typeface="Times New Roman"/>
                        </a:rPr>
                        <a:t> </a:t>
                      </a:r>
                      <a:r>
                        <a:rPr sz="1600" spc="-10" dirty="0">
                          <a:latin typeface="Times New Roman"/>
                          <a:cs typeface="Times New Roman"/>
                        </a:rPr>
                        <a:t>personalization, </a:t>
                      </a:r>
                      <a:r>
                        <a:rPr sz="1600" dirty="0">
                          <a:latin typeface="Times New Roman"/>
                          <a:cs typeface="Times New Roman"/>
                        </a:rPr>
                        <a:t>which</a:t>
                      </a:r>
                      <a:r>
                        <a:rPr sz="1600" spc="225" dirty="0">
                          <a:latin typeface="Times New Roman"/>
                          <a:cs typeface="Times New Roman"/>
                        </a:rPr>
                        <a:t>   </a:t>
                      </a:r>
                      <a:r>
                        <a:rPr sz="1600" dirty="0">
                          <a:latin typeface="Times New Roman"/>
                          <a:cs typeface="Times New Roman"/>
                        </a:rPr>
                        <a:t>can</a:t>
                      </a:r>
                      <a:r>
                        <a:rPr sz="1600" spc="229" dirty="0">
                          <a:latin typeface="Times New Roman"/>
                          <a:cs typeface="Times New Roman"/>
                        </a:rPr>
                        <a:t>   </a:t>
                      </a:r>
                      <a:r>
                        <a:rPr sz="1600" dirty="0">
                          <a:latin typeface="Times New Roman"/>
                          <a:cs typeface="Times New Roman"/>
                        </a:rPr>
                        <a:t>be</a:t>
                      </a:r>
                      <a:r>
                        <a:rPr sz="1600" spc="229" dirty="0">
                          <a:latin typeface="Times New Roman"/>
                          <a:cs typeface="Times New Roman"/>
                        </a:rPr>
                        <a:t>   </a:t>
                      </a:r>
                      <a:r>
                        <a:rPr sz="1600" dirty="0">
                          <a:latin typeface="Times New Roman"/>
                          <a:cs typeface="Times New Roman"/>
                        </a:rPr>
                        <a:t>applied</a:t>
                      </a:r>
                      <a:r>
                        <a:rPr sz="1600" spc="229" dirty="0">
                          <a:latin typeface="Times New Roman"/>
                          <a:cs typeface="Times New Roman"/>
                        </a:rPr>
                        <a:t>   </a:t>
                      </a:r>
                      <a:r>
                        <a:rPr sz="1600" dirty="0">
                          <a:latin typeface="Times New Roman"/>
                          <a:cs typeface="Times New Roman"/>
                        </a:rPr>
                        <a:t>to</a:t>
                      </a:r>
                      <a:r>
                        <a:rPr sz="1600" spc="229" dirty="0">
                          <a:latin typeface="Times New Roman"/>
                          <a:cs typeface="Times New Roman"/>
                        </a:rPr>
                        <a:t>   </a:t>
                      </a:r>
                      <a:r>
                        <a:rPr sz="1600" spc="-10" dirty="0">
                          <a:latin typeface="Times New Roman"/>
                          <a:cs typeface="Times New Roman"/>
                        </a:rPr>
                        <a:t>real-</a:t>
                      </a:r>
                      <a:r>
                        <a:rPr sz="1600" dirty="0">
                          <a:latin typeface="Times New Roman"/>
                          <a:cs typeface="Times New Roman"/>
                        </a:rPr>
                        <a:t>time</a:t>
                      </a:r>
                      <a:r>
                        <a:rPr sz="1600" spc="229" dirty="0">
                          <a:latin typeface="Times New Roman"/>
                          <a:cs typeface="Times New Roman"/>
                        </a:rPr>
                        <a:t>   </a:t>
                      </a:r>
                      <a:r>
                        <a:rPr sz="1600" spc="-10" dirty="0">
                          <a:latin typeface="Times New Roman"/>
                          <a:cs typeface="Times New Roman"/>
                        </a:rPr>
                        <a:t>emotion-</a:t>
                      </a:r>
                      <a:r>
                        <a:rPr sz="1600" dirty="0">
                          <a:latin typeface="Times New Roman"/>
                          <a:cs typeface="Times New Roman"/>
                        </a:rPr>
                        <a:t>based</a:t>
                      </a:r>
                      <a:r>
                        <a:rPr sz="1600" spc="240" dirty="0">
                          <a:latin typeface="Times New Roman"/>
                          <a:cs typeface="Times New Roman"/>
                        </a:rPr>
                        <a:t>   </a:t>
                      </a:r>
                      <a:r>
                        <a:rPr sz="1600" spc="-10" dirty="0">
                          <a:latin typeface="Times New Roman"/>
                          <a:cs typeface="Times New Roman"/>
                        </a:rPr>
                        <a:t>music recommendations.</a:t>
                      </a: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7E8"/>
                    </a:solidFill>
                  </a:tcPr>
                </a:tc>
                <a:extLst>
                  <a:ext uri="{0D108BD9-81ED-4DB2-BD59-A6C34878D82A}">
                    <a16:rowId xmlns:a16="http://schemas.microsoft.com/office/drawing/2014/main" val="10004"/>
                  </a:ext>
                </a:extLst>
              </a:tr>
              <a:tr h="1021070">
                <a:tc>
                  <a:txBody>
                    <a:bodyPr/>
                    <a:lstStyle/>
                    <a:p>
                      <a:pPr marL="54610" algn="ctr">
                        <a:lnSpc>
                          <a:spcPct val="100000"/>
                        </a:lnSpc>
                        <a:spcBef>
                          <a:spcPts val="1725"/>
                        </a:spcBef>
                      </a:pPr>
                      <a:r>
                        <a:rPr sz="1600" b="1" spc="-25" dirty="0">
                          <a:latin typeface="Times New Roman"/>
                          <a:cs typeface="Times New Roman"/>
                        </a:rPr>
                        <a:t>10.</a:t>
                      </a:r>
                      <a:endParaRPr sz="1600">
                        <a:latin typeface="Times New Roman"/>
                        <a:cs typeface="Times New Roman"/>
                      </a:endParaRPr>
                    </a:p>
                  </a:txBody>
                  <a:tcPr marL="0" marR="0" marT="219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40005">
                        <a:lnSpc>
                          <a:spcPct val="100000"/>
                        </a:lnSpc>
                        <a:spcBef>
                          <a:spcPts val="1760"/>
                        </a:spcBef>
                      </a:pPr>
                      <a:r>
                        <a:rPr sz="1600" dirty="0">
                          <a:latin typeface="Times New Roman"/>
                          <a:cs typeface="Times New Roman"/>
                        </a:rPr>
                        <a:t>Kim,</a:t>
                      </a:r>
                      <a:r>
                        <a:rPr sz="1600" spc="50" dirty="0">
                          <a:latin typeface="Times New Roman"/>
                          <a:cs typeface="Times New Roman"/>
                        </a:rPr>
                        <a:t>  </a:t>
                      </a:r>
                      <a:r>
                        <a:rPr sz="1600" dirty="0">
                          <a:latin typeface="Times New Roman"/>
                          <a:cs typeface="Times New Roman"/>
                        </a:rPr>
                        <a:t>J.,</a:t>
                      </a:r>
                      <a:r>
                        <a:rPr sz="1600" spc="55" dirty="0">
                          <a:latin typeface="Times New Roman"/>
                          <a:cs typeface="Times New Roman"/>
                        </a:rPr>
                        <a:t>  </a:t>
                      </a:r>
                      <a:r>
                        <a:rPr sz="1600" dirty="0">
                          <a:latin typeface="Times New Roman"/>
                          <a:cs typeface="Times New Roman"/>
                        </a:rPr>
                        <a:t>&amp;</a:t>
                      </a:r>
                      <a:r>
                        <a:rPr sz="1600" spc="55" dirty="0">
                          <a:latin typeface="Times New Roman"/>
                          <a:cs typeface="Times New Roman"/>
                        </a:rPr>
                        <a:t>  </a:t>
                      </a:r>
                      <a:r>
                        <a:rPr sz="1600" spc="-20" dirty="0">
                          <a:latin typeface="Times New Roman"/>
                          <a:cs typeface="Times New Roman"/>
                        </a:rPr>
                        <a:t>Lee,</a:t>
                      </a:r>
                      <a:endParaRPr sz="1600">
                        <a:latin typeface="Times New Roman"/>
                        <a:cs typeface="Times New Roman"/>
                      </a:endParaRPr>
                    </a:p>
                    <a:p>
                      <a:pPr marL="40005">
                        <a:lnSpc>
                          <a:spcPct val="100000"/>
                        </a:lnSpc>
                        <a:spcBef>
                          <a:spcPts val="195"/>
                        </a:spcBef>
                      </a:pPr>
                      <a:r>
                        <a:rPr sz="1600" dirty="0">
                          <a:latin typeface="Times New Roman"/>
                          <a:cs typeface="Times New Roman"/>
                        </a:rPr>
                        <a:t>S. </a:t>
                      </a:r>
                      <a:r>
                        <a:rPr sz="1600" spc="-10" dirty="0">
                          <a:latin typeface="Times New Roman"/>
                          <a:cs typeface="Times New Roman"/>
                        </a:rPr>
                        <a:t>(2020)</a:t>
                      </a:r>
                      <a:endParaRPr sz="1600">
                        <a:latin typeface="Times New Roman"/>
                        <a:cs typeface="Times New Roman"/>
                      </a:endParaRPr>
                    </a:p>
                  </a:txBody>
                  <a:tcPr marL="0" marR="0" marT="2235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tc>
                  <a:txBody>
                    <a:bodyPr/>
                    <a:lstStyle/>
                    <a:p>
                      <a:pPr marL="40640" marR="33020" algn="just">
                        <a:lnSpc>
                          <a:spcPct val="110000"/>
                        </a:lnSpc>
                        <a:spcBef>
                          <a:spcPts val="515"/>
                        </a:spcBef>
                      </a:pPr>
                      <a:r>
                        <a:rPr sz="1600" dirty="0">
                          <a:latin typeface="Times New Roman"/>
                          <a:cs typeface="Times New Roman"/>
                        </a:rPr>
                        <a:t>Highlights</a:t>
                      </a:r>
                      <a:r>
                        <a:rPr sz="1600" spc="75" dirty="0">
                          <a:latin typeface="Times New Roman"/>
                          <a:cs typeface="Times New Roman"/>
                        </a:rPr>
                        <a:t> </a:t>
                      </a:r>
                      <a:r>
                        <a:rPr sz="1600" dirty="0">
                          <a:latin typeface="Times New Roman"/>
                          <a:cs typeface="Times New Roman"/>
                        </a:rPr>
                        <a:t>neuroscientific</a:t>
                      </a:r>
                      <a:r>
                        <a:rPr sz="1600" spc="95" dirty="0">
                          <a:latin typeface="Times New Roman"/>
                          <a:cs typeface="Times New Roman"/>
                        </a:rPr>
                        <a:t> </a:t>
                      </a:r>
                      <a:r>
                        <a:rPr sz="1600" dirty="0">
                          <a:latin typeface="Times New Roman"/>
                          <a:cs typeface="Times New Roman"/>
                        </a:rPr>
                        <a:t>research</a:t>
                      </a:r>
                      <a:r>
                        <a:rPr sz="1600" spc="80" dirty="0">
                          <a:latin typeface="Times New Roman"/>
                          <a:cs typeface="Times New Roman"/>
                        </a:rPr>
                        <a:t> </a:t>
                      </a:r>
                      <a:r>
                        <a:rPr sz="1600" dirty="0">
                          <a:latin typeface="Times New Roman"/>
                          <a:cs typeface="Times New Roman"/>
                        </a:rPr>
                        <a:t>on</a:t>
                      </a:r>
                      <a:r>
                        <a:rPr sz="1600" spc="85" dirty="0">
                          <a:latin typeface="Times New Roman"/>
                          <a:cs typeface="Times New Roman"/>
                        </a:rPr>
                        <a:t> </a:t>
                      </a:r>
                      <a:r>
                        <a:rPr sz="1600" dirty="0">
                          <a:latin typeface="Times New Roman"/>
                          <a:cs typeface="Times New Roman"/>
                        </a:rPr>
                        <a:t>music</a:t>
                      </a:r>
                      <a:r>
                        <a:rPr sz="1600" spc="80" dirty="0">
                          <a:latin typeface="Times New Roman"/>
                          <a:cs typeface="Times New Roman"/>
                        </a:rPr>
                        <a:t> </a:t>
                      </a:r>
                      <a:r>
                        <a:rPr sz="1600" dirty="0">
                          <a:latin typeface="Times New Roman"/>
                          <a:cs typeface="Times New Roman"/>
                        </a:rPr>
                        <a:t>and</a:t>
                      </a:r>
                      <a:r>
                        <a:rPr sz="1600" spc="75" dirty="0">
                          <a:latin typeface="Times New Roman"/>
                          <a:cs typeface="Times New Roman"/>
                        </a:rPr>
                        <a:t> </a:t>
                      </a:r>
                      <a:r>
                        <a:rPr sz="1600" dirty="0">
                          <a:latin typeface="Times New Roman"/>
                          <a:cs typeface="Times New Roman"/>
                        </a:rPr>
                        <a:t>emotion,</a:t>
                      </a:r>
                      <a:r>
                        <a:rPr sz="1600" spc="75" dirty="0">
                          <a:latin typeface="Times New Roman"/>
                          <a:cs typeface="Times New Roman"/>
                        </a:rPr>
                        <a:t> </a:t>
                      </a:r>
                      <a:r>
                        <a:rPr sz="1600" dirty="0">
                          <a:latin typeface="Times New Roman"/>
                          <a:cs typeface="Times New Roman"/>
                        </a:rPr>
                        <a:t>providing</a:t>
                      </a:r>
                      <a:r>
                        <a:rPr sz="1600" spc="90" dirty="0">
                          <a:latin typeface="Times New Roman"/>
                          <a:cs typeface="Times New Roman"/>
                        </a:rPr>
                        <a:t> </a:t>
                      </a:r>
                      <a:r>
                        <a:rPr sz="1600" spc="-50" dirty="0">
                          <a:latin typeface="Times New Roman"/>
                          <a:cs typeface="Times New Roman"/>
                        </a:rPr>
                        <a:t>a </a:t>
                      </a:r>
                      <a:r>
                        <a:rPr sz="1600" dirty="0">
                          <a:latin typeface="Times New Roman"/>
                          <a:cs typeface="Times New Roman"/>
                        </a:rPr>
                        <a:t>foundation</a:t>
                      </a:r>
                      <a:r>
                        <a:rPr sz="1600" spc="229" dirty="0">
                          <a:latin typeface="Times New Roman"/>
                          <a:cs typeface="Times New Roman"/>
                        </a:rPr>
                        <a:t> </a:t>
                      </a:r>
                      <a:r>
                        <a:rPr sz="1600" dirty="0">
                          <a:latin typeface="Times New Roman"/>
                          <a:cs typeface="Times New Roman"/>
                        </a:rPr>
                        <a:t>for</a:t>
                      </a:r>
                      <a:r>
                        <a:rPr sz="1600" spc="215" dirty="0">
                          <a:latin typeface="Times New Roman"/>
                          <a:cs typeface="Times New Roman"/>
                        </a:rPr>
                        <a:t> </a:t>
                      </a:r>
                      <a:r>
                        <a:rPr sz="1600" spc="-10" dirty="0">
                          <a:latin typeface="Times New Roman"/>
                          <a:cs typeface="Times New Roman"/>
                        </a:rPr>
                        <a:t>AI-</a:t>
                      </a:r>
                      <a:r>
                        <a:rPr sz="1600" dirty="0">
                          <a:latin typeface="Times New Roman"/>
                          <a:cs typeface="Times New Roman"/>
                        </a:rPr>
                        <a:t>driven</a:t>
                      </a:r>
                      <a:r>
                        <a:rPr sz="1600" spc="235" dirty="0">
                          <a:latin typeface="Times New Roman"/>
                          <a:cs typeface="Times New Roman"/>
                        </a:rPr>
                        <a:t> </a:t>
                      </a:r>
                      <a:r>
                        <a:rPr sz="1600" dirty="0">
                          <a:latin typeface="Times New Roman"/>
                          <a:cs typeface="Times New Roman"/>
                        </a:rPr>
                        <a:t>adaptive</a:t>
                      </a:r>
                      <a:r>
                        <a:rPr sz="1600" spc="235" dirty="0">
                          <a:latin typeface="Times New Roman"/>
                          <a:cs typeface="Times New Roman"/>
                        </a:rPr>
                        <a:t> </a:t>
                      </a:r>
                      <a:r>
                        <a:rPr sz="1600" dirty="0">
                          <a:latin typeface="Times New Roman"/>
                          <a:cs typeface="Times New Roman"/>
                        </a:rPr>
                        <a:t>music</a:t>
                      </a:r>
                      <a:r>
                        <a:rPr sz="1600" spc="220" dirty="0">
                          <a:latin typeface="Times New Roman"/>
                          <a:cs typeface="Times New Roman"/>
                        </a:rPr>
                        <a:t> </a:t>
                      </a:r>
                      <a:r>
                        <a:rPr sz="1600" dirty="0">
                          <a:latin typeface="Times New Roman"/>
                          <a:cs typeface="Times New Roman"/>
                        </a:rPr>
                        <a:t>therapy</a:t>
                      </a:r>
                      <a:r>
                        <a:rPr sz="1600" spc="225" dirty="0">
                          <a:latin typeface="Times New Roman"/>
                          <a:cs typeface="Times New Roman"/>
                        </a:rPr>
                        <a:t> </a:t>
                      </a:r>
                      <a:r>
                        <a:rPr sz="1600" dirty="0">
                          <a:latin typeface="Times New Roman"/>
                          <a:cs typeface="Times New Roman"/>
                        </a:rPr>
                        <a:t>based</a:t>
                      </a:r>
                      <a:r>
                        <a:rPr sz="1600" spc="225" dirty="0">
                          <a:latin typeface="Times New Roman"/>
                          <a:cs typeface="Times New Roman"/>
                        </a:rPr>
                        <a:t> </a:t>
                      </a:r>
                      <a:r>
                        <a:rPr sz="1600" dirty="0">
                          <a:latin typeface="Times New Roman"/>
                          <a:cs typeface="Times New Roman"/>
                        </a:rPr>
                        <a:t>on</a:t>
                      </a:r>
                      <a:r>
                        <a:rPr sz="1600" spc="225" dirty="0">
                          <a:latin typeface="Times New Roman"/>
                          <a:cs typeface="Times New Roman"/>
                        </a:rPr>
                        <a:t> </a:t>
                      </a:r>
                      <a:r>
                        <a:rPr sz="1600" spc="-10" dirty="0">
                          <a:latin typeface="Times New Roman"/>
                          <a:cs typeface="Times New Roman"/>
                        </a:rPr>
                        <a:t>emotional processing.</a:t>
                      </a:r>
                      <a:endParaRPr sz="1600" dirty="0">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7EDCE"/>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860571"/>
            <a:ext cx="8610599" cy="690574"/>
          </a:xfrm>
          <a:prstGeom prst="rect">
            <a:avLst/>
          </a:prstGeom>
        </p:spPr>
        <p:txBody>
          <a:bodyPr vert="horz" wrap="square" lIns="0" tIns="13335" rIns="0" bIns="0" rtlCol="0" anchor="ctr">
            <a:spAutoFit/>
          </a:bodyPr>
          <a:lstStyle/>
          <a:p>
            <a:pPr marL="127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Formulation</a:t>
            </a:r>
            <a:r>
              <a:rPr spc="-30"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of</a:t>
            </a:r>
            <a:r>
              <a:rPr spc="-30" dirty="0">
                <a:latin typeface="Times New Roman" panose="02020603050405020304" pitchFamily="18" charset="0"/>
                <a:cs typeface="Times New Roman" panose="02020603050405020304" pitchFamily="18" charset="0"/>
              </a:rPr>
              <a:t> </a:t>
            </a:r>
            <a:r>
              <a:rPr dirty="0">
                <a:solidFill>
                  <a:schemeClr val="tx1"/>
                </a:solidFill>
                <a:latin typeface="Times New Roman" panose="02020603050405020304" pitchFamily="18" charset="0"/>
                <a:cs typeface="Times New Roman" panose="02020603050405020304" pitchFamily="18" charset="0"/>
              </a:rPr>
              <a:t>Research</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Problem</a:t>
            </a:r>
          </a:p>
        </p:txBody>
      </p:sp>
      <p:pic>
        <p:nvPicPr>
          <p:cNvPr id="3" name="object 3"/>
          <p:cNvPicPr/>
          <p:nvPr/>
        </p:nvPicPr>
        <p:blipFill>
          <a:blip r:embed="rId2" cstate="print"/>
          <a:stretch>
            <a:fillRect/>
          </a:stretch>
        </p:blipFill>
        <p:spPr>
          <a:xfrm>
            <a:off x="3547033" y="162116"/>
            <a:ext cx="4578426" cy="730292"/>
          </a:xfrm>
          <a:prstGeom prst="rect">
            <a:avLst/>
          </a:prstGeom>
        </p:spPr>
      </p:pic>
      <p:sp>
        <p:nvSpPr>
          <p:cNvPr id="5" name="object 5"/>
          <p:cNvSpPr txBox="1"/>
          <p:nvPr/>
        </p:nvSpPr>
        <p:spPr>
          <a:xfrm>
            <a:off x="132202" y="1712633"/>
            <a:ext cx="11655846" cy="4993996"/>
          </a:xfrm>
          <a:prstGeom prst="rect">
            <a:avLst/>
          </a:prstGeom>
        </p:spPr>
        <p:txBody>
          <a:bodyPr vert="horz" wrap="square" lIns="0" tIns="165100" rIns="0" bIns="0" rtlCol="0">
            <a:spAutoFit/>
          </a:bodyPr>
          <a:lstStyle/>
          <a:p>
            <a:pPr marL="354965" indent="-342265">
              <a:spcBef>
                <a:spcPts val="1300"/>
              </a:spcBef>
              <a:buFont typeface="Wingdings"/>
              <a:buChar char=""/>
              <a:tabLst>
                <a:tab pos="354965" algn="l"/>
              </a:tabLst>
            </a:pPr>
            <a:r>
              <a:rPr lang="en-US" sz="2400" spc="-10" dirty="0">
                <a:latin typeface="Times New Roman"/>
                <a:cs typeface="Times New Roman"/>
              </a:rPr>
              <a:t>Traditional</a:t>
            </a:r>
            <a:r>
              <a:rPr lang="en-US" sz="2400" spc="-45" dirty="0">
                <a:latin typeface="Times New Roman"/>
                <a:cs typeface="Times New Roman"/>
              </a:rPr>
              <a:t> </a:t>
            </a:r>
            <a:r>
              <a:rPr lang="en-US" sz="2400" dirty="0">
                <a:latin typeface="Times New Roman"/>
                <a:cs typeface="Times New Roman"/>
              </a:rPr>
              <a:t>music</a:t>
            </a:r>
            <a:r>
              <a:rPr lang="en-US" sz="2400" spc="10" dirty="0">
                <a:latin typeface="Times New Roman"/>
                <a:cs typeface="Times New Roman"/>
              </a:rPr>
              <a:t> </a:t>
            </a:r>
            <a:r>
              <a:rPr lang="en-US" sz="2400" dirty="0">
                <a:latin typeface="Times New Roman"/>
                <a:cs typeface="Times New Roman"/>
              </a:rPr>
              <a:t>therapy</a:t>
            </a:r>
            <a:r>
              <a:rPr lang="en-US" sz="2400" spc="-20" dirty="0">
                <a:latin typeface="Times New Roman"/>
                <a:cs typeface="Times New Roman"/>
              </a:rPr>
              <a:t> </a:t>
            </a:r>
            <a:r>
              <a:rPr lang="en-US" sz="2400" dirty="0">
                <a:latin typeface="Times New Roman"/>
                <a:cs typeface="Times New Roman"/>
              </a:rPr>
              <a:t>lacks</a:t>
            </a:r>
            <a:r>
              <a:rPr lang="en-US" sz="2400" spc="-10" dirty="0">
                <a:latin typeface="Times New Roman"/>
                <a:cs typeface="Times New Roman"/>
              </a:rPr>
              <a:t> </a:t>
            </a:r>
            <a:r>
              <a:rPr lang="en-US" sz="2400" dirty="0">
                <a:latin typeface="Times New Roman"/>
                <a:cs typeface="Times New Roman"/>
              </a:rPr>
              <a:t>adaptability</a:t>
            </a:r>
            <a:r>
              <a:rPr lang="en-US" sz="2400" spc="-35" dirty="0">
                <a:latin typeface="Times New Roman"/>
                <a:cs typeface="Times New Roman"/>
              </a:rPr>
              <a:t> </a:t>
            </a:r>
            <a:r>
              <a:rPr lang="en-US" sz="2400" dirty="0">
                <a:latin typeface="Times New Roman"/>
                <a:cs typeface="Times New Roman"/>
              </a:rPr>
              <a:t>for</a:t>
            </a:r>
            <a:r>
              <a:rPr lang="en-US" sz="2400" spc="-20" dirty="0">
                <a:latin typeface="Times New Roman"/>
                <a:cs typeface="Times New Roman"/>
              </a:rPr>
              <a:t> </a:t>
            </a:r>
            <a:r>
              <a:rPr lang="en-US" sz="2400" spc="-25" dirty="0">
                <a:latin typeface="Times New Roman"/>
                <a:cs typeface="Times New Roman"/>
              </a:rPr>
              <a:t>real-</a:t>
            </a:r>
            <a:r>
              <a:rPr lang="en-US" sz="2400" dirty="0">
                <a:latin typeface="Times New Roman"/>
                <a:cs typeface="Times New Roman"/>
              </a:rPr>
              <a:t>time</a:t>
            </a:r>
            <a:r>
              <a:rPr lang="en-US" sz="2400" spc="-5" dirty="0">
                <a:latin typeface="Times New Roman"/>
                <a:cs typeface="Times New Roman"/>
              </a:rPr>
              <a:t> </a:t>
            </a:r>
            <a:r>
              <a:rPr lang="en-US" sz="2400" dirty="0">
                <a:latin typeface="Times New Roman"/>
                <a:cs typeface="Times New Roman"/>
              </a:rPr>
              <a:t>emotional</a:t>
            </a:r>
            <a:r>
              <a:rPr lang="en-US" sz="2400" spc="-25" dirty="0">
                <a:latin typeface="Times New Roman"/>
                <a:cs typeface="Times New Roman"/>
              </a:rPr>
              <a:t> </a:t>
            </a:r>
            <a:r>
              <a:rPr lang="en-US" sz="2400" spc="-10" dirty="0">
                <a:latin typeface="Times New Roman"/>
                <a:cs typeface="Times New Roman"/>
              </a:rPr>
              <a:t>states.</a:t>
            </a:r>
            <a:endParaRPr lang="en-US" sz="2400" dirty="0">
              <a:latin typeface="Times New Roman"/>
              <a:cs typeface="Times New Roman"/>
            </a:endParaRPr>
          </a:p>
          <a:p>
            <a:pPr marL="354965" indent="-342265">
              <a:lnSpc>
                <a:spcPct val="150000"/>
              </a:lnSpc>
              <a:spcBef>
                <a:spcPts val="1200"/>
              </a:spcBef>
              <a:buFont typeface="Wingdings"/>
              <a:buChar char=""/>
              <a:tabLst>
                <a:tab pos="354965" algn="l"/>
              </a:tabLst>
            </a:pP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study</a:t>
            </a:r>
            <a:r>
              <a:rPr lang="en-US" sz="2400" spc="-25" dirty="0">
                <a:latin typeface="Times New Roman"/>
                <a:cs typeface="Times New Roman"/>
              </a:rPr>
              <a:t> </a:t>
            </a:r>
            <a:r>
              <a:rPr lang="en-US" sz="2400" dirty="0">
                <a:latin typeface="Times New Roman"/>
                <a:cs typeface="Times New Roman"/>
              </a:rPr>
              <a:t>explores</a:t>
            </a:r>
            <a:r>
              <a:rPr lang="en-US" sz="2400" spc="-45" dirty="0">
                <a:latin typeface="Times New Roman"/>
                <a:cs typeface="Times New Roman"/>
              </a:rPr>
              <a:t> </a:t>
            </a:r>
            <a:r>
              <a:rPr lang="en-US" sz="2400" dirty="0">
                <a:latin typeface="Times New Roman"/>
                <a:cs typeface="Times New Roman"/>
              </a:rPr>
              <a:t>multi-modal</a:t>
            </a:r>
            <a:r>
              <a:rPr lang="en-US" sz="2400" spc="-20" dirty="0">
                <a:latin typeface="Times New Roman"/>
                <a:cs typeface="Times New Roman"/>
              </a:rPr>
              <a:t> </a:t>
            </a:r>
            <a:r>
              <a:rPr lang="en-US" sz="2400" dirty="0">
                <a:latin typeface="Times New Roman"/>
                <a:cs typeface="Times New Roman"/>
              </a:rPr>
              <a:t>emotion</a:t>
            </a:r>
            <a:r>
              <a:rPr lang="en-US" sz="2400" spc="-15" dirty="0">
                <a:latin typeface="Times New Roman"/>
                <a:cs typeface="Times New Roman"/>
              </a:rPr>
              <a:t> </a:t>
            </a:r>
            <a:r>
              <a:rPr lang="en-US" sz="2400" dirty="0">
                <a:latin typeface="Times New Roman"/>
                <a:cs typeface="Times New Roman"/>
              </a:rPr>
              <a:t>recognition</a:t>
            </a:r>
            <a:r>
              <a:rPr lang="en-US" sz="2400" spc="-40" dirty="0">
                <a:latin typeface="Times New Roman"/>
                <a:cs typeface="Times New Roman"/>
              </a:rPr>
              <a:t> </a:t>
            </a:r>
            <a:r>
              <a:rPr lang="en-US" sz="2400" dirty="0">
                <a:latin typeface="Times New Roman"/>
                <a:cs typeface="Times New Roman"/>
              </a:rPr>
              <a:t>(physiological</a:t>
            </a:r>
            <a:r>
              <a:rPr lang="en-US" sz="2400" spc="-35" dirty="0">
                <a:latin typeface="Times New Roman"/>
                <a:cs typeface="Times New Roman"/>
              </a:rPr>
              <a:t> </a:t>
            </a:r>
            <a:r>
              <a:rPr lang="en-US" sz="2400" dirty="0">
                <a:latin typeface="Times New Roman"/>
                <a:cs typeface="Times New Roman"/>
              </a:rPr>
              <a:t>data</a:t>
            </a:r>
            <a:r>
              <a:rPr lang="en-US" sz="2400" spc="-15" dirty="0">
                <a:latin typeface="Times New Roman"/>
                <a:cs typeface="Times New Roman"/>
              </a:rPr>
              <a:t> </a:t>
            </a:r>
            <a:r>
              <a:rPr lang="en-US" sz="2400" spc="-50" dirty="0">
                <a:latin typeface="Times New Roman"/>
                <a:cs typeface="Times New Roman"/>
              </a:rPr>
              <a:t>+</a:t>
            </a:r>
            <a:r>
              <a:rPr lang="en-US" sz="2400" dirty="0">
                <a:latin typeface="Times New Roman"/>
                <a:cs typeface="Times New Roman"/>
              </a:rPr>
              <a:t>behavioral</a:t>
            </a:r>
            <a:r>
              <a:rPr lang="en-US" sz="2400" spc="-55" dirty="0">
                <a:latin typeface="Times New Roman"/>
                <a:cs typeface="Times New Roman"/>
              </a:rPr>
              <a:t> </a:t>
            </a:r>
            <a:r>
              <a:rPr lang="en-US" sz="2400" dirty="0">
                <a:latin typeface="Times New Roman"/>
                <a:cs typeface="Times New Roman"/>
              </a:rPr>
              <a:t>cues)</a:t>
            </a:r>
            <a:r>
              <a:rPr lang="en-US" sz="2400" spc="-30" dirty="0">
                <a:latin typeface="Times New Roman"/>
                <a:cs typeface="Times New Roman"/>
              </a:rPr>
              <a:t> </a:t>
            </a:r>
            <a:r>
              <a:rPr lang="en-US" sz="2400" dirty="0">
                <a:latin typeface="Times New Roman"/>
                <a:cs typeface="Times New Roman"/>
              </a:rPr>
              <a:t>to improve</a:t>
            </a:r>
            <a:r>
              <a:rPr lang="en-US" sz="2400" spc="-25" dirty="0">
                <a:latin typeface="Times New Roman"/>
                <a:cs typeface="Times New Roman"/>
              </a:rPr>
              <a:t> </a:t>
            </a:r>
            <a:r>
              <a:rPr lang="en-US" sz="2400" dirty="0">
                <a:latin typeface="Times New Roman"/>
                <a:cs typeface="Times New Roman"/>
              </a:rPr>
              <a:t>personalized</a:t>
            </a:r>
            <a:r>
              <a:rPr lang="en-US" sz="2400" spc="-45" dirty="0">
                <a:latin typeface="Times New Roman"/>
                <a:cs typeface="Times New Roman"/>
              </a:rPr>
              <a:t> </a:t>
            </a:r>
            <a:r>
              <a:rPr lang="en-US" sz="2400" dirty="0">
                <a:latin typeface="Times New Roman"/>
                <a:cs typeface="Times New Roman"/>
              </a:rPr>
              <a:t>music </a:t>
            </a:r>
            <a:r>
              <a:rPr lang="en-US" sz="2400" spc="-10" dirty="0">
                <a:latin typeface="Times New Roman"/>
                <a:cs typeface="Times New Roman"/>
              </a:rPr>
              <a:t>therapy.</a:t>
            </a:r>
            <a:endParaRPr lang="en-US" sz="2400" dirty="0">
              <a:latin typeface="Times New Roman"/>
              <a:cs typeface="Times New Roman"/>
            </a:endParaRPr>
          </a:p>
          <a:p>
            <a:pPr marL="355600" marR="188595" indent="-342900">
              <a:lnSpc>
                <a:spcPct val="150000"/>
              </a:lnSpc>
              <a:buFont typeface="Wingdings"/>
              <a:buChar char=""/>
              <a:tabLst>
                <a:tab pos="355600" algn="l"/>
              </a:tabLst>
            </a:pP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challenge</a:t>
            </a:r>
            <a:r>
              <a:rPr lang="en-US" sz="2400" spc="-35" dirty="0">
                <a:latin typeface="Times New Roman"/>
                <a:cs typeface="Times New Roman"/>
              </a:rPr>
              <a:t> </a:t>
            </a:r>
            <a:r>
              <a:rPr lang="en-US" sz="2400" dirty="0">
                <a:latin typeface="Times New Roman"/>
                <a:cs typeface="Times New Roman"/>
              </a:rPr>
              <a:t>is</a:t>
            </a:r>
            <a:r>
              <a:rPr lang="en-US" sz="2400" spc="-10" dirty="0">
                <a:latin typeface="Times New Roman"/>
                <a:cs typeface="Times New Roman"/>
              </a:rPr>
              <a:t> </a:t>
            </a:r>
            <a:r>
              <a:rPr lang="en-US" sz="2400" dirty="0">
                <a:latin typeface="Times New Roman"/>
                <a:cs typeface="Times New Roman"/>
              </a:rPr>
              <a:t>combining</a:t>
            </a:r>
            <a:r>
              <a:rPr lang="en-US" sz="2400" spc="-30" dirty="0">
                <a:latin typeface="Times New Roman"/>
                <a:cs typeface="Times New Roman"/>
              </a:rPr>
              <a:t> </a:t>
            </a:r>
            <a:r>
              <a:rPr lang="en-US" sz="2400" dirty="0">
                <a:latin typeface="Times New Roman"/>
                <a:cs typeface="Times New Roman"/>
              </a:rPr>
              <a:t>diverse</a:t>
            </a:r>
            <a:r>
              <a:rPr lang="en-US" sz="2400" spc="-30" dirty="0">
                <a:latin typeface="Times New Roman"/>
                <a:cs typeface="Times New Roman"/>
              </a:rPr>
              <a:t> </a:t>
            </a:r>
            <a:r>
              <a:rPr lang="en-US" sz="2400" dirty="0">
                <a:latin typeface="Times New Roman"/>
                <a:cs typeface="Times New Roman"/>
              </a:rPr>
              <a:t>data</a:t>
            </a:r>
            <a:r>
              <a:rPr lang="en-US" sz="2400" spc="-10" dirty="0">
                <a:latin typeface="Times New Roman"/>
                <a:cs typeface="Times New Roman"/>
              </a:rPr>
              <a:t> </a:t>
            </a:r>
            <a:r>
              <a:rPr lang="en-US" sz="2400" dirty="0">
                <a:latin typeface="Times New Roman"/>
                <a:cs typeface="Times New Roman"/>
              </a:rPr>
              <a:t>to assess</a:t>
            </a:r>
            <a:r>
              <a:rPr lang="en-US" sz="2400" spc="-20" dirty="0">
                <a:latin typeface="Times New Roman"/>
                <a:cs typeface="Times New Roman"/>
              </a:rPr>
              <a:t> </a:t>
            </a:r>
            <a:r>
              <a:rPr lang="en-US" sz="2400" dirty="0">
                <a:latin typeface="Times New Roman"/>
                <a:cs typeface="Times New Roman"/>
              </a:rPr>
              <a:t>emotions</a:t>
            </a:r>
            <a:r>
              <a:rPr lang="en-US" sz="2400" spc="-20" dirty="0">
                <a:latin typeface="Times New Roman"/>
                <a:cs typeface="Times New Roman"/>
              </a:rPr>
              <a:t> </a:t>
            </a:r>
            <a:r>
              <a:rPr lang="en-US" sz="2400" dirty="0">
                <a:latin typeface="Times New Roman"/>
                <a:cs typeface="Times New Roman"/>
              </a:rPr>
              <a:t>and</a:t>
            </a:r>
            <a:r>
              <a:rPr lang="en-US" sz="2400" spc="-15" dirty="0">
                <a:latin typeface="Times New Roman"/>
                <a:cs typeface="Times New Roman"/>
              </a:rPr>
              <a:t> </a:t>
            </a:r>
            <a:r>
              <a:rPr lang="en-US" sz="2400" spc="-10" dirty="0">
                <a:latin typeface="Times New Roman"/>
                <a:cs typeface="Times New Roman"/>
              </a:rPr>
              <a:t>generate </a:t>
            </a:r>
            <a:r>
              <a:rPr lang="en-US" sz="2400" dirty="0">
                <a:latin typeface="Times New Roman"/>
                <a:cs typeface="Times New Roman"/>
              </a:rPr>
              <a:t>adaptive</a:t>
            </a:r>
            <a:r>
              <a:rPr lang="en-US" sz="2400" spc="-35" dirty="0">
                <a:latin typeface="Times New Roman"/>
                <a:cs typeface="Times New Roman"/>
              </a:rPr>
              <a:t> </a:t>
            </a:r>
            <a:r>
              <a:rPr lang="en-US" sz="2400" dirty="0">
                <a:latin typeface="Times New Roman"/>
                <a:cs typeface="Times New Roman"/>
              </a:rPr>
              <a:t>music </a:t>
            </a:r>
            <a:r>
              <a:rPr lang="en-US" sz="2400" spc="-10" dirty="0">
                <a:latin typeface="Times New Roman"/>
                <a:cs typeface="Times New Roman"/>
              </a:rPr>
              <a:t>recommendations.</a:t>
            </a:r>
            <a:endParaRPr lang="en-US" sz="2400" dirty="0">
              <a:latin typeface="Times New Roman"/>
              <a:cs typeface="Times New Roman"/>
            </a:endParaRPr>
          </a:p>
          <a:p>
            <a:pPr marL="354965" indent="-342265">
              <a:spcBef>
                <a:spcPts val="1205"/>
              </a:spcBef>
              <a:buFont typeface="Wingdings"/>
              <a:buChar char=""/>
              <a:tabLst>
                <a:tab pos="354965" algn="l"/>
              </a:tabLst>
            </a:pP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goal</a:t>
            </a:r>
            <a:r>
              <a:rPr lang="en-US" sz="2400" spc="-25" dirty="0">
                <a:latin typeface="Times New Roman"/>
                <a:cs typeface="Times New Roman"/>
              </a:rPr>
              <a:t> </a:t>
            </a:r>
            <a:r>
              <a:rPr lang="en-US" sz="2400" dirty="0">
                <a:latin typeface="Times New Roman"/>
                <a:cs typeface="Times New Roman"/>
              </a:rPr>
              <a:t>is</a:t>
            </a:r>
            <a:r>
              <a:rPr lang="en-US" sz="2400" spc="-15" dirty="0">
                <a:latin typeface="Times New Roman"/>
                <a:cs typeface="Times New Roman"/>
              </a:rPr>
              <a:t> </a:t>
            </a:r>
            <a:r>
              <a:rPr lang="en-US" sz="2400" dirty="0">
                <a:latin typeface="Times New Roman"/>
                <a:cs typeface="Times New Roman"/>
              </a:rPr>
              <a:t>to</a:t>
            </a:r>
            <a:r>
              <a:rPr lang="en-US" sz="2400" spc="5" dirty="0">
                <a:latin typeface="Times New Roman"/>
                <a:cs typeface="Times New Roman"/>
              </a:rPr>
              <a:t> </a:t>
            </a:r>
            <a:r>
              <a:rPr lang="en-US" sz="2400" dirty="0">
                <a:latin typeface="Times New Roman"/>
                <a:cs typeface="Times New Roman"/>
              </a:rPr>
              <a:t>develop</a:t>
            </a:r>
            <a:r>
              <a:rPr lang="en-US" sz="2400" spc="-30" dirty="0">
                <a:latin typeface="Times New Roman"/>
                <a:cs typeface="Times New Roman"/>
              </a:rPr>
              <a:t> </a:t>
            </a:r>
            <a:r>
              <a:rPr lang="en-US" sz="2400" dirty="0">
                <a:latin typeface="Times New Roman"/>
                <a:cs typeface="Times New Roman"/>
              </a:rPr>
              <a:t>an</a:t>
            </a:r>
            <a:r>
              <a:rPr lang="en-US" sz="2400" spc="-114" dirty="0">
                <a:latin typeface="Times New Roman"/>
                <a:cs typeface="Times New Roman"/>
              </a:rPr>
              <a:t> </a:t>
            </a:r>
            <a:r>
              <a:rPr lang="en-US" sz="2400" dirty="0">
                <a:latin typeface="Times New Roman"/>
                <a:cs typeface="Times New Roman"/>
              </a:rPr>
              <a:t>AI-driven</a:t>
            </a:r>
            <a:r>
              <a:rPr lang="en-US" sz="2400" spc="-40" dirty="0">
                <a:latin typeface="Times New Roman"/>
                <a:cs typeface="Times New Roman"/>
              </a:rPr>
              <a:t> </a:t>
            </a:r>
            <a:r>
              <a:rPr lang="en-US" sz="2400" dirty="0">
                <a:latin typeface="Times New Roman"/>
                <a:cs typeface="Times New Roman"/>
              </a:rPr>
              <a:t>framework</a:t>
            </a:r>
            <a:r>
              <a:rPr lang="en-US" sz="2400" spc="-35" dirty="0">
                <a:latin typeface="Times New Roman"/>
                <a:cs typeface="Times New Roman"/>
              </a:rPr>
              <a:t> </a:t>
            </a:r>
            <a:r>
              <a:rPr lang="en-US" sz="2400" dirty="0">
                <a:latin typeface="Times New Roman"/>
                <a:cs typeface="Times New Roman"/>
              </a:rPr>
              <a:t>for</a:t>
            </a:r>
            <a:r>
              <a:rPr lang="en-US" sz="2400" spc="-20" dirty="0">
                <a:latin typeface="Times New Roman"/>
                <a:cs typeface="Times New Roman"/>
              </a:rPr>
              <a:t> </a:t>
            </a:r>
            <a:r>
              <a:rPr lang="en-US" sz="2400" dirty="0">
                <a:latin typeface="Times New Roman"/>
                <a:cs typeface="Times New Roman"/>
              </a:rPr>
              <a:t>emotion-aware</a:t>
            </a:r>
            <a:r>
              <a:rPr lang="en-US" sz="2400" spc="-50" dirty="0">
                <a:latin typeface="Times New Roman"/>
                <a:cs typeface="Times New Roman"/>
              </a:rPr>
              <a:t> </a:t>
            </a:r>
            <a:r>
              <a:rPr lang="en-US" sz="2400" spc="-10" dirty="0">
                <a:latin typeface="Times New Roman"/>
                <a:cs typeface="Times New Roman"/>
              </a:rPr>
              <a:t>music</a:t>
            </a:r>
            <a:endParaRPr lang="en-US" sz="2400" dirty="0">
              <a:latin typeface="Times New Roman"/>
              <a:cs typeface="Times New Roman"/>
            </a:endParaRPr>
          </a:p>
          <a:p>
            <a:pPr marL="355600">
              <a:spcBef>
                <a:spcPts val="1205"/>
              </a:spcBef>
            </a:pPr>
            <a:r>
              <a:rPr lang="en-US" sz="2400" spc="-10" dirty="0">
                <a:latin typeface="Times New Roman"/>
                <a:cs typeface="Times New Roman"/>
              </a:rPr>
              <a:t>therapy.</a:t>
            </a:r>
            <a:endParaRPr lang="en-US" sz="2400" dirty="0">
              <a:latin typeface="Times New Roman"/>
              <a:cs typeface="Times New Roman"/>
            </a:endParaRPr>
          </a:p>
          <a:p>
            <a:pPr marL="355600" marR="182880" indent="-342900">
              <a:lnSpc>
                <a:spcPct val="150000"/>
              </a:lnSpc>
              <a:buFont typeface="Wingdings"/>
              <a:buChar char=""/>
              <a:tabLst>
                <a:tab pos="355600" algn="l"/>
              </a:tabLst>
            </a:pPr>
            <a:r>
              <a:rPr lang="en-US" sz="2400" dirty="0">
                <a:latin typeface="Times New Roman"/>
                <a:cs typeface="Times New Roman"/>
              </a:rPr>
              <a:t>The</a:t>
            </a:r>
            <a:r>
              <a:rPr lang="en-US" sz="2400" spc="-10" dirty="0">
                <a:latin typeface="Times New Roman"/>
                <a:cs typeface="Times New Roman"/>
              </a:rPr>
              <a:t> </a:t>
            </a:r>
            <a:r>
              <a:rPr lang="en-US" sz="2400" dirty="0">
                <a:latin typeface="Times New Roman"/>
                <a:cs typeface="Times New Roman"/>
              </a:rPr>
              <a:t>framework</a:t>
            </a:r>
            <a:r>
              <a:rPr lang="en-US" sz="2400" spc="-30" dirty="0">
                <a:latin typeface="Times New Roman"/>
                <a:cs typeface="Times New Roman"/>
              </a:rPr>
              <a:t> </a:t>
            </a:r>
            <a:r>
              <a:rPr lang="en-US" sz="2400" dirty="0">
                <a:latin typeface="Times New Roman"/>
                <a:cs typeface="Times New Roman"/>
              </a:rPr>
              <a:t>aims to provide</a:t>
            </a:r>
            <a:r>
              <a:rPr lang="en-US" sz="2400" spc="-35" dirty="0">
                <a:latin typeface="Times New Roman"/>
                <a:cs typeface="Times New Roman"/>
              </a:rPr>
              <a:t> </a:t>
            </a:r>
            <a:r>
              <a:rPr lang="en-US" sz="2400" dirty="0">
                <a:latin typeface="Times New Roman"/>
                <a:cs typeface="Times New Roman"/>
              </a:rPr>
              <a:t>personalized</a:t>
            </a:r>
            <a:r>
              <a:rPr lang="en-US" sz="2400" spc="-40" dirty="0">
                <a:latin typeface="Times New Roman"/>
                <a:cs typeface="Times New Roman"/>
              </a:rPr>
              <a:t> </a:t>
            </a:r>
            <a:r>
              <a:rPr lang="en-US" sz="2400" dirty="0">
                <a:latin typeface="Times New Roman"/>
                <a:cs typeface="Times New Roman"/>
              </a:rPr>
              <a:t>mental health</a:t>
            </a:r>
            <a:r>
              <a:rPr lang="en-US" sz="2400" spc="-20" dirty="0">
                <a:latin typeface="Times New Roman"/>
                <a:cs typeface="Times New Roman"/>
              </a:rPr>
              <a:t> </a:t>
            </a:r>
            <a:r>
              <a:rPr lang="en-US" sz="2400" spc="-10" dirty="0">
                <a:latin typeface="Times New Roman"/>
                <a:cs typeface="Times New Roman"/>
              </a:rPr>
              <a:t>interventions </a:t>
            </a:r>
            <a:r>
              <a:rPr lang="en-US" sz="2400" dirty="0">
                <a:latin typeface="Times New Roman"/>
                <a:cs typeface="Times New Roman"/>
              </a:rPr>
              <a:t>and</a:t>
            </a:r>
            <a:r>
              <a:rPr lang="en-US" sz="2400" spc="-15" dirty="0">
                <a:latin typeface="Times New Roman"/>
                <a:cs typeface="Times New Roman"/>
              </a:rPr>
              <a:t> </a:t>
            </a:r>
            <a:r>
              <a:rPr lang="en-US" sz="2400" dirty="0">
                <a:latin typeface="Times New Roman"/>
                <a:cs typeface="Times New Roman"/>
              </a:rPr>
              <a:t>transform</a:t>
            </a:r>
            <a:r>
              <a:rPr lang="en-US" sz="2400" spc="-45" dirty="0">
                <a:latin typeface="Times New Roman"/>
                <a:cs typeface="Times New Roman"/>
              </a:rPr>
              <a:t> </a:t>
            </a:r>
            <a:r>
              <a:rPr lang="en-US" sz="2400" dirty="0">
                <a:latin typeface="Times New Roman"/>
                <a:cs typeface="Times New Roman"/>
              </a:rPr>
              <a:t>static</a:t>
            </a:r>
            <a:r>
              <a:rPr lang="en-US" sz="2400" spc="-25" dirty="0">
                <a:latin typeface="Times New Roman"/>
                <a:cs typeface="Times New Roman"/>
              </a:rPr>
              <a:t> </a:t>
            </a:r>
            <a:r>
              <a:rPr lang="en-US" sz="2400" dirty="0">
                <a:latin typeface="Times New Roman"/>
                <a:cs typeface="Times New Roman"/>
              </a:rPr>
              <a:t>therapeutic</a:t>
            </a:r>
            <a:r>
              <a:rPr lang="en-US" sz="2400" spc="-40" dirty="0">
                <a:latin typeface="Times New Roman"/>
                <a:cs typeface="Times New Roman"/>
              </a:rPr>
              <a:t> </a:t>
            </a:r>
            <a:r>
              <a:rPr lang="en-US" sz="2400" dirty="0">
                <a:latin typeface="Times New Roman"/>
                <a:cs typeface="Times New Roman"/>
              </a:rPr>
              <a:t>approaches</a:t>
            </a:r>
            <a:r>
              <a:rPr lang="en-US" sz="2400" spc="-45" dirty="0">
                <a:latin typeface="Times New Roman"/>
                <a:cs typeface="Times New Roman"/>
              </a:rPr>
              <a:t> </a:t>
            </a:r>
            <a:r>
              <a:rPr lang="en-US" sz="2400" dirty="0">
                <a:latin typeface="Times New Roman"/>
                <a:cs typeface="Times New Roman"/>
              </a:rPr>
              <a:t>into</a:t>
            </a:r>
            <a:r>
              <a:rPr lang="en-US" sz="2400" spc="-10" dirty="0">
                <a:latin typeface="Times New Roman"/>
                <a:cs typeface="Times New Roman"/>
              </a:rPr>
              <a:t> </a:t>
            </a:r>
            <a:r>
              <a:rPr lang="en-US" sz="2400" dirty="0">
                <a:latin typeface="Times New Roman"/>
                <a:cs typeface="Times New Roman"/>
              </a:rPr>
              <a:t>dynamic </a:t>
            </a:r>
            <a:r>
              <a:rPr lang="en-US" sz="2400" spc="-10" dirty="0">
                <a:latin typeface="Times New Roman"/>
                <a:cs typeface="Times New Roman"/>
              </a:rPr>
              <a:t>solutions.</a:t>
            </a:r>
            <a:endParaRPr lang="en-US" sz="24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2682</Words>
  <Application>Microsoft Office PowerPoint</Application>
  <PresentationFormat>Widescreen</PresentationFormat>
  <Paragraphs>236</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MT</vt:lpstr>
      <vt:lpstr>Calibri</vt:lpstr>
      <vt:lpstr>Calibri Light</vt:lpstr>
      <vt:lpstr>Georgia</vt:lpstr>
      <vt:lpstr>Times New Roman</vt:lpstr>
      <vt:lpstr>Wingdings</vt:lpstr>
      <vt:lpstr>Office Theme</vt:lpstr>
      <vt:lpstr>MULTI-MODAL EMOTION RECOGNITION   FOR PERSONALIZED MUSIC THERAPY </vt:lpstr>
      <vt:lpstr>Presentation Overview</vt:lpstr>
      <vt:lpstr>Abstract</vt:lpstr>
      <vt:lpstr>Objectives</vt:lpstr>
      <vt:lpstr>Introduction</vt:lpstr>
      <vt:lpstr>Motivation of the study </vt:lpstr>
      <vt:lpstr>Literature survey</vt:lpstr>
      <vt:lpstr>PowerPoint Presentation</vt:lpstr>
      <vt:lpstr>Formulation of Research Problem</vt:lpstr>
      <vt:lpstr>Existing System</vt:lpstr>
      <vt:lpstr>Proposed Method</vt:lpstr>
      <vt:lpstr>System Requirements</vt:lpstr>
      <vt:lpstr>PowerPoint Presentation</vt:lpstr>
      <vt:lpstr>Architecture Diagram</vt:lpstr>
      <vt:lpstr>Design Methodology</vt:lpstr>
      <vt:lpstr>Circuit Design</vt:lpstr>
      <vt:lpstr>GRAPH</vt:lpstr>
      <vt:lpstr>Results and Discussion</vt:lpstr>
      <vt:lpstr>PowerPoint Presentation</vt:lpstr>
      <vt:lpstr>Module 1: Facial Emotion-Based Music Therapy </vt:lpstr>
      <vt:lpstr>PowerPoint Presentation</vt:lpstr>
      <vt:lpstr> Module 4: Web-Based Dashboard </vt:lpstr>
      <vt:lpstr>Dashboard Monitoring </vt:lpstr>
      <vt:lpstr>Research Outcome</vt:lpstr>
      <vt:lpstr>Conclusion </vt:lpstr>
      <vt:lpstr> Future Scope</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Vijayakumar R</dc:creator>
  <cp:lastModifiedBy>Vijayakumar R</cp:lastModifiedBy>
  <cp:revision>1</cp:revision>
  <dcterms:created xsi:type="dcterms:W3CDTF">2025-04-11T08:51:23Z</dcterms:created>
  <dcterms:modified xsi:type="dcterms:W3CDTF">2025-04-13T10:55:17Z</dcterms:modified>
</cp:coreProperties>
</file>