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D61EFE-6A57-46B4-82F0-90ACAEDA8D62}">
  <a:tblStyle styleId="{13D61EFE-6A57-46B4-82F0-90ACAEDA8D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cae66ee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cae66ee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cae66ee5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cae66ee5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cae66ee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cae66ee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cae66ee5c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cae66ee5c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cae66ee5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cae66ee5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cae66ee5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cae66ee5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cae66ee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cae66ee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Resume screening using NLP: NLP enables the system to find and extract relevant text from resumes based on English dictionary, combining statistical, machine learning, and deep learning models of human language with computational linguistics-based rule-based modeling.</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Managing high volume of applications: With millions of applications received, sorting through them manually can be time-consuming. Machine learning algorithms can provide a more efficient and accurate way of understanding and fulfilling industry requirements in the resume screening process.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Enhancing accuracy and performance: The proposed system takes a CSV file as input with different categories and resumes, and uses machine learning classifiers to calculate accuracy and performance based on the category and features of the resumes, improving the overall screening process.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cae66ee5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cae66ee5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cae66ee5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cae66ee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cae66ee5c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cae66ee5c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cae66ee5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cae66ee5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BERT (Bidirectional Encoder Representations from Transformers) is a state-of-the-art natural language processing (NLP) model that uses a transformer architecture and is trained on large amounts of data to generate contextualized word representations, allowing it to understand the meaning of words in the context of the sentences in which they appear.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cf91c13a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cf91c13a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cf91c13a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cf91c13a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cae66ee5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cae66ee5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Resume </a:t>
            </a:r>
            <a:r>
              <a:rPr lang="en"/>
              <a:t>Parser</a:t>
            </a:r>
            <a:r>
              <a:rPr lang="en"/>
              <a: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Syed Hani Haider, Dinesh Pappuru,  Nikitha Kanaparthi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3" name="Google Shape;113;p22"/>
          <p:cNvGraphicFramePr/>
          <p:nvPr/>
        </p:nvGraphicFramePr>
        <p:xfrm>
          <a:off x="311700" y="1682750"/>
          <a:ext cx="3000000" cy="3000000"/>
        </p:xfrm>
        <a:graphic>
          <a:graphicData uri="http://schemas.openxmlformats.org/drawingml/2006/table">
            <a:tbl>
              <a:tblPr>
                <a:noFill/>
                <a:tableStyleId>{13D61EFE-6A57-46B4-82F0-90ACAEDA8D62}</a:tableStyleId>
              </a:tblPr>
              <a:tblGrid>
                <a:gridCol w="2130150"/>
                <a:gridCol w="2130150"/>
                <a:gridCol w="2130150"/>
                <a:gridCol w="2130150"/>
              </a:tblGrid>
              <a:tr h="609575">
                <a:tc>
                  <a:txBody>
                    <a:bodyPr/>
                    <a:lstStyle/>
                    <a:p>
                      <a:pPr indent="0" lvl="0" marL="0" rtl="0" algn="l">
                        <a:spcBef>
                          <a:spcPts val="0"/>
                        </a:spcBef>
                        <a:spcAft>
                          <a:spcPts val="0"/>
                        </a:spcAft>
                        <a:buClr>
                          <a:schemeClr val="dk1"/>
                        </a:buClr>
                        <a:buSzPts val="1100"/>
                        <a:buFont typeface="Arial"/>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TF-IDF-</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F1-score</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Word2vec-</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F1-score</a:t>
                      </a:r>
                      <a:endParaRPr/>
                    </a:p>
                  </a:txBody>
                  <a:tcPr marT="91425" marB="91425" marR="91425" marL="91425"/>
                </a:tc>
                <a:tc>
                  <a:txBody>
                    <a:bodyPr/>
                    <a:lstStyle/>
                    <a:p>
                      <a:pPr indent="0" lvl="0" marL="0" rtl="0" algn="ctr">
                        <a:spcBef>
                          <a:spcPts val="0"/>
                        </a:spcBef>
                        <a:spcAft>
                          <a:spcPts val="0"/>
                        </a:spcAft>
                        <a:buNone/>
                      </a:pPr>
                      <a:r>
                        <a:rPr lang="en"/>
                        <a:t>Bert</a:t>
                      </a:r>
                      <a:endParaRPr/>
                    </a:p>
                  </a:txBody>
                  <a:tcPr marT="91425" marB="91425" marR="91425" marL="91425"/>
                </a:tc>
              </a:tr>
              <a:tr h="609575">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0.97</a:t>
                      </a:r>
                      <a:endParaRPr/>
                    </a:p>
                  </a:txBody>
                  <a:tcPr marT="91425" marB="91425" marR="91425" marL="91425"/>
                </a:tc>
                <a:tc>
                  <a:txBody>
                    <a:bodyPr/>
                    <a:lstStyle/>
                    <a:p>
                      <a:pPr indent="0" lvl="0" marL="0" rtl="0" algn="l">
                        <a:spcBef>
                          <a:spcPts val="0"/>
                        </a:spcBef>
                        <a:spcAft>
                          <a:spcPts val="0"/>
                        </a:spcAft>
                        <a:buNone/>
                      </a:pPr>
                      <a:r>
                        <a:rPr lang="en"/>
                        <a:t>.96</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822925">
                <a:tc>
                  <a:txBody>
                    <a:bodyPr/>
                    <a:lstStyle/>
                    <a:p>
                      <a:pPr indent="0" lvl="0" marL="0" rtl="0" algn="l">
                        <a:spcBef>
                          <a:spcPts val="0"/>
                        </a:spcBef>
                        <a:spcAft>
                          <a:spcPts val="0"/>
                        </a:spcAft>
                        <a:buNone/>
                      </a:pPr>
                      <a:r>
                        <a:rPr lang="en"/>
                        <a:t>Gaussian Naive Bayes</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.69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96200">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96</a:t>
                      </a:r>
                      <a:endParaRPr/>
                    </a:p>
                  </a:txBody>
                  <a:tcPr marT="91425" marB="91425" marR="91425" marL="91425"/>
                </a:tc>
                <a:tc>
                  <a:txBody>
                    <a:bodyPr/>
                    <a:lstStyle/>
                    <a:p>
                      <a:pPr indent="0" lvl="0" marL="0" rtl="0" algn="l">
                        <a:spcBef>
                          <a:spcPts val="0"/>
                        </a:spcBef>
                        <a:spcAft>
                          <a:spcPts val="0"/>
                        </a:spcAft>
                        <a:buNone/>
                      </a:pPr>
                      <a:r>
                        <a:rPr lang="en"/>
                        <a:t>.93</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96200">
                <a:tc>
                  <a:txBody>
                    <a:bodyPr/>
                    <a:lstStyle/>
                    <a:p>
                      <a:pPr indent="0" lvl="0" marL="0" rtl="0" algn="l">
                        <a:spcBef>
                          <a:spcPts val="0"/>
                        </a:spcBef>
                        <a:spcAft>
                          <a:spcPts val="0"/>
                        </a:spcAft>
                        <a:buNone/>
                      </a:pPr>
                      <a:r>
                        <a:rPr lang="en"/>
                        <a:t>Accuracy</a:t>
                      </a:r>
                      <a:r>
                        <a:rPr lang="en"/>
                        <a:t> </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Cosine</a:t>
            </a:r>
            <a:r>
              <a:rPr lang="en"/>
              <a:t> </a:t>
            </a:r>
            <a:r>
              <a:rPr lang="en"/>
              <a:t>Similarity</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20" name="Google Shape;120;p23"/>
          <p:cNvGraphicFramePr/>
          <p:nvPr/>
        </p:nvGraphicFramePr>
        <p:xfrm>
          <a:off x="541000" y="1809750"/>
          <a:ext cx="3000000" cy="3000000"/>
        </p:xfrm>
        <a:graphic>
          <a:graphicData uri="http://schemas.openxmlformats.org/drawingml/2006/table">
            <a:tbl>
              <a:tblPr>
                <a:noFill/>
                <a:tableStyleId>{13D61EFE-6A57-46B4-82F0-90ACAEDA8D62}</a:tableStyleId>
              </a:tblPr>
              <a:tblGrid>
                <a:gridCol w="2005925"/>
                <a:gridCol w="2005925"/>
                <a:gridCol w="2005925"/>
                <a:gridCol w="20059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TF-IDF</a:t>
                      </a:r>
                      <a:endParaRPr/>
                    </a:p>
                  </a:txBody>
                  <a:tcPr marT="91425" marB="91425" marR="91425" marL="91425"/>
                </a:tc>
                <a:tc>
                  <a:txBody>
                    <a:bodyPr/>
                    <a:lstStyle/>
                    <a:p>
                      <a:pPr indent="0" lvl="0" marL="0" rtl="0" algn="l">
                        <a:spcBef>
                          <a:spcPts val="0"/>
                        </a:spcBef>
                        <a:spcAft>
                          <a:spcPts val="0"/>
                        </a:spcAft>
                        <a:buNone/>
                      </a:pPr>
                      <a:r>
                        <a:rPr lang="en"/>
                        <a:t>Word2vec</a:t>
                      </a:r>
                      <a:endParaRPr/>
                    </a:p>
                  </a:txBody>
                  <a:tcPr marT="91425" marB="91425" marR="91425" marL="91425"/>
                </a:tc>
                <a:tc>
                  <a:txBody>
                    <a:bodyPr/>
                    <a:lstStyle/>
                    <a:p>
                      <a:pPr indent="0" lvl="0" marL="0" rtl="0" algn="l">
                        <a:spcBef>
                          <a:spcPts val="0"/>
                        </a:spcBef>
                        <a:spcAft>
                          <a:spcPts val="0"/>
                        </a:spcAft>
                        <a:buNone/>
                      </a:pPr>
                      <a:r>
                        <a:rPr lang="en"/>
                        <a:t>Bert</a:t>
                      </a:r>
                      <a:endParaRPr/>
                    </a:p>
                  </a:txBody>
                  <a:tcPr marT="91425" marB="91425" marR="91425" marL="91425"/>
                </a:tc>
              </a:tr>
              <a:tr h="609575">
                <a:tc>
                  <a:txBody>
                    <a:bodyPr/>
                    <a:lstStyle/>
                    <a:p>
                      <a:pPr indent="0" lvl="0" marL="0" rtl="0" algn="l">
                        <a:spcBef>
                          <a:spcPts val="0"/>
                        </a:spcBef>
                        <a:spcAft>
                          <a:spcPts val="0"/>
                        </a:spcAft>
                        <a:buNone/>
                      </a:pPr>
                      <a:r>
                        <a:rPr lang="en"/>
                        <a:t>AVG </a:t>
                      </a:r>
                      <a:r>
                        <a:rPr lang="en"/>
                        <a:t>Similarity</a:t>
                      </a:r>
                      <a:r>
                        <a:rPr lang="en"/>
                        <a:t> score </a:t>
                      </a:r>
                      <a:endParaRPr/>
                    </a:p>
                  </a:txBody>
                  <a:tcPr marT="91425" marB="91425" marR="91425" marL="91425"/>
                </a:tc>
                <a:tc>
                  <a:txBody>
                    <a:bodyPr/>
                    <a:lstStyle/>
                    <a:p>
                      <a:pPr indent="0" lvl="0" marL="0" rtl="0" algn="l">
                        <a:spcBef>
                          <a:spcPts val="0"/>
                        </a:spcBef>
                        <a:spcAft>
                          <a:spcPts val="0"/>
                        </a:spcAft>
                        <a:buNone/>
                      </a:pPr>
                      <a:r>
                        <a:rPr lang="en"/>
                        <a:t>0.24</a:t>
                      </a:r>
                      <a:endParaRPr/>
                    </a:p>
                  </a:txBody>
                  <a:tcPr marT="91425" marB="91425" marR="91425" marL="91425"/>
                </a:tc>
                <a:tc>
                  <a:txBody>
                    <a:bodyPr/>
                    <a:lstStyle/>
                    <a:p>
                      <a:pPr indent="0" lvl="0" marL="0" rtl="0" algn="l">
                        <a:spcBef>
                          <a:spcPts val="0"/>
                        </a:spcBef>
                        <a:spcAft>
                          <a:spcPts val="0"/>
                        </a:spcAft>
                        <a:buNone/>
                      </a:pPr>
                      <a:r>
                        <a:rPr lang="en"/>
                        <a:t>0.35</a:t>
                      </a:r>
                      <a:endParaRPr/>
                    </a:p>
                  </a:txBody>
                  <a:tcPr marT="91425" marB="91425" marR="91425" marL="91425"/>
                </a:tc>
                <a:tc>
                  <a:txBody>
                    <a:bodyPr/>
                    <a:lstStyle/>
                    <a:p>
                      <a:pPr indent="0" lvl="0" marL="0" rtl="0" algn="l">
                        <a:spcBef>
                          <a:spcPts val="0"/>
                        </a:spcBef>
                        <a:spcAft>
                          <a:spcPts val="0"/>
                        </a:spcAft>
                        <a:buNone/>
                      </a:pPr>
                      <a:r>
                        <a:rPr lang="en"/>
                        <a:t>0.45</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Ranking Resume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Also write what is cosine similarity and RBO - explain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marR="362585" rtl="0" algn="l">
              <a:lnSpc>
                <a:spcPct val="147083"/>
              </a:lnSpc>
              <a:spcBef>
                <a:spcPts val="0"/>
              </a:spcBef>
              <a:spcAft>
                <a:spcPts val="0"/>
              </a:spcAft>
              <a:buClr>
                <a:schemeClr val="dk1"/>
              </a:buClr>
              <a:buSzPts val="1200"/>
              <a:buChar char="●"/>
            </a:pPr>
            <a:r>
              <a:rPr lang="en" sz="1200">
                <a:solidFill>
                  <a:schemeClr val="dk1"/>
                </a:solidFill>
              </a:rPr>
              <a:t>To make the recruiting process easier and efficient.</a:t>
            </a:r>
            <a:endParaRPr sz="1200">
              <a:solidFill>
                <a:schemeClr val="dk1"/>
              </a:solidFill>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NLP for resume screening: Extracting relevant text from resumes using statistical and machine learning models.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Managing high volume: Efficiently sorting through millions of applications with machine learning algorithms.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Enhancing accuracy: Using machine learning classifiers to calculate accuracy and performance in resume screening.</a:t>
            </a:r>
            <a:endParaRPr sz="1200">
              <a:solidFill>
                <a:srgbClr val="374151"/>
              </a:solidFill>
              <a:highlight>
                <a:srgbClr val="F7F7F8"/>
              </a:highlight>
              <a:latin typeface="Roboto"/>
              <a:ea typeface="Roboto"/>
              <a:cs typeface="Roboto"/>
              <a:sym typeface="Roboto"/>
            </a:endParaRPr>
          </a:p>
          <a:p>
            <a:pPr indent="0" lvl="0" marL="0" marR="362585" rtl="0" algn="l">
              <a:lnSpc>
                <a:spcPct val="147083"/>
              </a:lnSpc>
              <a:spcBef>
                <a:spcPts val="0"/>
              </a:spcBef>
              <a:spcAft>
                <a:spcPts val="50"/>
              </a:spcAft>
              <a:buNone/>
            </a:pPr>
            <a:r>
              <a:t/>
            </a:r>
            <a:endParaRPr sz="1200">
              <a:solidFill>
                <a:schemeClr val="dk1"/>
              </a:solidFill>
            </a:endParaRPr>
          </a:p>
        </p:txBody>
      </p:sp>
      <p:sp>
        <p:nvSpPr>
          <p:cNvPr id="62" name="Google Shape;62;p1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t>
            </a:r>
            <a:endParaRPr/>
          </a:p>
        </p:txBody>
      </p:sp>
      <p:sp>
        <p:nvSpPr>
          <p:cNvPr id="63" name="Google Shape;63;p14"/>
          <p:cNvSpPr txBox="1"/>
          <p:nvPr>
            <p:ph idx="1" type="body"/>
          </p:nvPr>
        </p:nvSpPr>
        <p:spPr>
          <a:xfrm>
            <a:off x="311700" y="2923400"/>
            <a:ext cx="8520600" cy="164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Kaggle resume dataset:</a:t>
            </a:r>
            <a:endParaRPr/>
          </a:p>
          <a:p>
            <a:pPr indent="-317500" lvl="1" marL="914400" rtl="0" algn="l">
              <a:spcBef>
                <a:spcPts val="0"/>
              </a:spcBef>
              <a:spcAft>
                <a:spcPts val="0"/>
              </a:spcAft>
              <a:buSzPts val="1400"/>
              <a:buChar char="○"/>
            </a:pPr>
            <a:r>
              <a:rPr lang="en"/>
              <a:t>962 rows </a:t>
            </a:r>
            <a:endParaRPr/>
          </a:p>
          <a:p>
            <a:pPr indent="-317500" lvl="1" marL="914400" rtl="0" algn="l">
              <a:spcBef>
                <a:spcPts val="0"/>
              </a:spcBef>
              <a:spcAft>
                <a:spcPts val="0"/>
              </a:spcAft>
              <a:buSzPts val="1400"/>
              <a:buChar char="○"/>
            </a:pPr>
            <a:r>
              <a:rPr lang="en"/>
              <a:t>24 categories</a:t>
            </a:r>
            <a:endParaRPr/>
          </a:p>
          <a:p>
            <a:pPr indent="0" lvl="0" marL="91440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0" y="10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Approach</a:t>
            </a:r>
            <a:endParaRPr/>
          </a:p>
        </p:txBody>
      </p:sp>
      <p:pic>
        <p:nvPicPr>
          <p:cNvPr id="69" name="Google Shape;69;p15"/>
          <p:cNvPicPr preferRelativeResize="0"/>
          <p:nvPr/>
        </p:nvPicPr>
        <p:blipFill>
          <a:blip r:embed="rId3">
            <a:alphaModFix/>
          </a:blip>
          <a:stretch>
            <a:fillRect/>
          </a:stretch>
        </p:blipFill>
        <p:spPr>
          <a:xfrm>
            <a:off x="90125" y="789800"/>
            <a:ext cx="8966202" cy="450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59300" y="5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Word </a:t>
            </a:r>
            <a:r>
              <a:rPr lang="en"/>
              <a:t>cloud</a:t>
            </a:r>
            <a:r>
              <a:rPr lang="en"/>
              <a:t> and chart </a:t>
            </a:r>
            <a:endParaRPr/>
          </a:p>
        </p:txBody>
      </p:sp>
      <p:pic>
        <p:nvPicPr>
          <p:cNvPr id="76" name="Google Shape;76;p16"/>
          <p:cNvPicPr preferRelativeResize="0"/>
          <p:nvPr/>
        </p:nvPicPr>
        <p:blipFill>
          <a:blip r:embed="rId3">
            <a:alphaModFix/>
          </a:blip>
          <a:stretch>
            <a:fillRect/>
          </a:stretch>
        </p:blipFill>
        <p:spPr>
          <a:xfrm>
            <a:off x="311700" y="548500"/>
            <a:ext cx="7957226" cy="4594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59300" y="5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82" name="Google Shape;82;p17"/>
          <p:cNvPicPr preferRelativeResize="0"/>
          <p:nvPr/>
        </p:nvPicPr>
        <p:blipFill>
          <a:blip r:embed="rId3">
            <a:alphaModFix/>
          </a:blip>
          <a:stretch>
            <a:fillRect/>
          </a:stretch>
        </p:blipFill>
        <p:spPr>
          <a:xfrm>
            <a:off x="1056950" y="548500"/>
            <a:ext cx="5472075" cy="449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Embedding </a:t>
            </a:r>
            <a:r>
              <a:rPr lang="en"/>
              <a:t>techniques</a:t>
            </a:r>
            <a:r>
              <a:rPr lang="en"/>
              <a:t>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TF-IDF</a:t>
            </a:r>
            <a:endParaRPr/>
          </a:p>
          <a:p>
            <a:pPr indent="-317182" lvl="0" marL="457200" rtl="0" algn="l">
              <a:spcBef>
                <a:spcPts val="1200"/>
              </a:spcBef>
              <a:spcAft>
                <a:spcPts val="0"/>
              </a:spcAft>
              <a:buSzPct val="100000"/>
              <a:buChar char="●"/>
            </a:pPr>
            <a:r>
              <a:rPr lang="en"/>
              <a:t>Assign numerical weights to phrases using term </a:t>
            </a:r>
            <a:r>
              <a:rPr lang="en"/>
              <a:t>frequency</a:t>
            </a:r>
            <a:r>
              <a:rPr lang="en"/>
              <a:t> multiplied with inverse document </a:t>
            </a:r>
            <a:r>
              <a:rPr lang="en"/>
              <a:t>frequency</a:t>
            </a:r>
            <a:r>
              <a:rPr lang="en"/>
              <a:t> </a:t>
            </a:r>
            <a:endParaRPr/>
          </a:p>
          <a:p>
            <a:pPr indent="0" lvl="0" marL="0" rtl="0" algn="l">
              <a:spcBef>
                <a:spcPts val="1200"/>
              </a:spcBef>
              <a:spcAft>
                <a:spcPts val="0"/>
              </a:spcAft>
              <a:buNone/>
            </a:pPr>
            <a:r>
              <a:rPr lang="en"/>
              <a:t>WORD2VEC</a:t>
            </a:r>
            <a:endParaRPr/>
          </a:p>
          <a:p>
            <a:pPr indent="-320135" lvl="0" marL="457200" rtl="0" algn="l">
              <a:spcBef>
                <a:spcPts val="1200"/>
              </a:spcBef>
              <a:spcAft>
                <a:spcPts val="0"/>
              </a:spcAft>
              <a:buSzPct val="100000"/>
              <a:buChar char="●"/>
            </a:pPr>
            <a:r>
              <a:rPr lang="en" sz="1860">
                <a:solidFill>
                  <a:srgbClr val="374151"/>
                </a:solidFill>
                <a:highlight>
                  <a:srgbClr val="F7F7F8"/>
                </a:highlight>
                <a:latin typeface="Roboto"/>
                <a:ea typeface="Roboto"/>
                <a:cs typeface="Roboto"/>
                <a:sym typeface="Roboto"/>
              </a:rPr>
              <a:t>Captures the semantic and syntactic relationships between words by  </a:t>
            </a:r>
            <a:r>
              <a:rPr lang="en" sz="1860"/>
              <a:t>a</a:t>
            </a:r>
            <a:r>
              <a:rPr lang="en" sz="1860"/>
              <a:t>ssigning </a:t>
            </a:r>
            <a:r>
              <a:rPr lang="en" sz="1860">
                <a:solidFill>
                  <a:schemeClr val="dk1"/>
                </a:solidFill>
              </a:rPr>
              <a:t>numerical values to words based on their meaning and surrounding words in a given corpus of text.</a:t>
            </a:r>
            <a:endParaRPr/>
          </a:p>
          <a:p>
            <a:pPr indent="0" lvl="0" marL="0" rtl="0" algn="l">
              <a:spcBef>
                <a:spcPts val="1200"/>
              </a:spcBef>
              <a:spcAft>
                <a:spcPts val="0"/>
              </a:spcAft>
              <a:buNone/>
            </a:pPr>
            <a:r>
              <a:rPr lang="en"/>
              <a:t>BERT</a:t>
            </a:r>
            <a:endParaRPr/>
          </a:p>
          <a:p>
            <a:pPr indent="-287655" lvl="0" marL="457200" rtl="0" algn="l">
              <a:spcBef>
                <a:spcPts val="1200"/>
              </a:spcBef>
              <a:spcAft>
                <a:spcPts val="0"/>
              </a:spcAft>
              <a:buClr>
                <a:srgbClr val="374151"/>
              </a:buClr>
              <a:buSzPct val="100000"/>
              <a:buFont typeface="Roboto"/>
              <a:buChar char="●"/>
            </a:pPr>
            <a:r>
              <a:rPr lang="en" sz="1200">
                <a:solidFill>
                  <a:srgbClr val="374151"/>
                </a:solidFill>
                <a:highlight>
                  <a:srgbClr val="F7F7F8"/>
                </a:highlight>
                <a:latin typeface="Roboto"/>
                <a:ea typeface="Roboto"/>
                <a:cs typeface="Roboto"/>
                <a:sym typeface="Roboto"/>
              </a:rPr>
              <a:t>State-of-the-art NLP model.</a:t>
            </a:r>
            <a:endParaRPr sz="1200">
              <a:solidFill>
                <a:srgbClr val="374151"/>
              </a:solidFill>
              <a:highlight>
                <a:srgbClr val="F7F7F8"/>
              </a:highlight>
              <a:latin typeface="Roboto"/>
              <a:ea typeface="Roboto"/>
              <a:cs typeface="Roboto"/>
              <a:sym typeface="Roboto"/>
            </a:endParaRPr>
          </a:p>
          <a:p>
            <a:pPr indent="-287655" lvl="0" marL="457200" rtl="0" algn="l">
              <a:spcBef>
                <a:spcPts val="0"/>
              </a:spcBef>
              <a:spcAft>
                <a:spcPts val="0"/>
              </a:spcAft>
              <a:buClr>
                <a:srgbClr val="374151"/>
              </a:buClr>
              <a:buSzPct val="100000"/>
              <a:buFont typeface="Roboto"/>
              <a:buChar char="●"/>
            </a:pPr>
            <a:r>
              <a:rPr lang="en" sz="1200">
                <a:solidFill>
                  <a:srgbClr val="374151"/>
                </a:solidFill>
                <a:highlight>
                  <a:srgbClr val="F7F7F8"/>
                </a:highlight>
                <a:latin typeface="Roboto"/>
                <a:ea typeface="Roboto"/>
                <a:cs typeface="Roboto"/>
                <a:sym typeface="Roboto"/>
              </a:rPr>
              <a:t>Uses transformer architecture.</a:t>
            </a:r>
            <a:endParaRPr sz="1200">
              <a:solidFill>
                <a:srgbClr val="374151"/>
              </a:solidFill>
              <a:highlight>
                <a:srgbClr val="F7F7F8"/>
              </a:highlight>
              <a:latin typeface="Roboto"/>
              <a:ea typeface="Roboto"/>
              <a:cs typeface="Roboto"/>
              <a:sym typeface="Roboto"/>
            </a:endParaRPr>
          </a:p>
          <a:p>
            <a:pPr indent="-287655" lvl="0" marL="457200" rtl="0" algn="l">
              <a:spcBef>
                <a:spcPts val="0"/>
              </a:spcBef>
              <a:spcAft>
                <a:spcPts val="0"/>
              </a:spcAft>
              <a:buClr>
                <a:srgbClr val="374151"/>
              </a:buClr>
              <a:buSzPct val="100000"/>
              <a:buFont typeface="Roboto"/>
              <a:buChar char="●"/>
            </a:pPr>
            <a:r>
              <a:rPr lang="en" sz="1200">
                <a:solidFill>
                  <a:srgbClr val="374151"/>
                </a:solidFill>
                <a:highlight>
                  <a:srgbClr val="F7F7F8"/>
                </a:highlight>
                <a:latin typeface="Roboto"/>
                <a:ea typeface="Roboto"/>
                <a:cs typeface="Roboto"/>
                <a:sym typeface="Roboto"/>
              </a:rPr>
              <a:t>Trained on large amounts of data.</a:t>
            </a:r>
            <a:endParaRPr sz="1200">
              <a:solidFill>
                <a:srgbClr val="374151"/>
              </a:solidFill>
              <a:highlight>
                <a:srgbClr val="F7F7F8"/>
              </a:highlight>
              <a:latin typeface="Roboto"/>
              <a:ea typeface="Roboto"/>
              <a:cs typeface="Roboto"/>
              <a:sym typeface="Roboto"/>
            </a:endParaRPr>
          </a:p>
          <a:p>
            <a:pPr indent="-287655" lvl="0" marL="457200" rtl="0" algn="l">
              <a:spcBef>
                <a:spcPts val="0"/>
              </a:spcBef>
              <a:spcAft>
                <a:spcPts val="0"/>
              </a:spcAft>
              <a:buClr>
                <a:srgbClr val="374151"/>
              </a:buClr>
              <a:buSzPct val="100000"/>
              <a:buFont typeface="Roboto"/>
              <a:buChar char="●"/>
            </a:pPr>
            <a:r>
              <a:rPr lang="en" sz="1200">
                <a:solidFill>
                  <a:srgbClr val="374151"/>
                </a:solidFill>
                <a:highlight>
                  <a:srgbClr val="F7F7F8"/>
                </a:highlight>
                <a:latin typeface="Roboto"/>
                <a:ea typeface="Roboto"/>
                <a:cs typeface="Roboto"/>
                <a:sym typeface="Roboto"/>
              </a:rPr>
              <a:t>Generates contextualized word representations.</a:t>
            </a:r>
            <a:endParaRPr sz="1200">
              <a:solidFill>
                <a:srgbClr val="374151"/>
              </a:solidFill>
              <a:highlight>
                <a:srgbClr val="F7F7F8"/>
              </a:highlight>
              <a:latin typeface="Roboto"/>
              <a:ea typeface="Roboto"/>
              <a:cs typeface="Roboto"/>
              <a:sym typeface="Roboto"/>
            </a:endParaRPr>
          </a:p>
          <a:p>
            <a:pPr indent="-287655" lvl="0" marL="457200" rtl="0" algn="l">
              <a:spcBef>
                <a:spcPts val="0"/>
              </a:spcBef>
              <a:spcAft>
                <a:spcPts val="0"/>
              </a:spcAft>
              <a:buClr>
                <a:srgbClr val="374151"/>
              </a:buClr>
              <a:buSzPct val="100000"/>
              <a:buFont typeface="Roboto"/>
              <a:buChar char="●"/>
            </a:pPr>
            <a:r>
              <a:rPr lang="en" sz="1200">
                <a:solidFill>
                  <a:srgbClr val="374151"/>
                </a:solidFill>
                <a:highlight>
                  <a:srgbClr val="F7F7F8"/>
                </a:highlight>
                <a:latin typeface="Roboto"/>
                <a:ea typeface="Roboto"/>
                <a:cs typeface="Roboto"/>
                <a:sym typeface="Roboto"/>
              </a:rPr>
              <a:t>Understands word meaning in context.</a:t>
            </a:r>
            <a:endParaRPr sz="1200">
              <a:solidFill>
                <a:srgbClr val="374151"/>
              </a:solidFill>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TF-IDF</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highlight>
                  <a:srgbClr val="F7F7F8"/>
                </a:highlight>
                <a:latin typeface="Roboto"/>
                <a:ea typeface="Roboto"/>
                <a:cs typeface="Roboto"/>
                <a:sym typeface="Roboto"/>
              </a:rPr>
              <a:t>It is a statistical measure used to evaluate the importance of a word in a document or a corpus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Word2Vec</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74151"/>
                </a:solidFill>
                <a:highlight>
                  <a:srgbClr val="F7F7F8"/>
                </a:highlight>
                <a:latin typeface="Roboto"/>
                <a:ea typeface="Roboto"/>
                <a:cs typeface="Roboto"/>
                <a:sym typeface="Roboto"/>
              </a:rPr>
              <a:t>Word2vec generates numerical representations (embeddings) for words based on their semantic and syntactic relationships in a given corpus of text and enables  algorithms to better understand the meaning and relationships between words in text data.</a:t>
            </a:r>
            <a:endParaRPr sz="13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1300">
                <a:solidFill>
                  <a:srgbClr val="374151"/>
                </a:solidFill>
                <a:highlight>
                  <a:srgbClr val="F7F7F8"/>
                </a:highlight>
                <a:latin typeface="Roboto"/>
                <a:ea typeface="Roboto"/>
                <a:cs typeface="Roboto"/>
                <a:sym typeface="Roboto"/>
              </a:rPr>
              <a:t>Using word2vec for resume classification and shortlisting helped  improve accuracy and efficiency by generating high-dimensional vector representations of words that capture semantic and syntactic relationships, which were later used as input features for machine learning models and that in-turn helped </a:t>
            </a:r>
            <a:r>
              <a:rPr lang="en" sz="1300">
                <a:solidFill>
                  <a:srgbClr val="374151"/>
                </a:solidFill>
                <a:highlight>
                  <a:srgbClr val="F7F7F8"/>
                </a:highlight>
                <a:latin typeface="Roboto"/>
                <a:ea typeface="Roboto"/>
                <a:cs typeface="Roboto"/>
                <a:sym typeface="Roboto"/>
              </a:rPr>
              <a:t>improve</a:t>
            </a:r>
            <a:r>
              <a:rPr lang="en" sz="1300">
                <a:solidFill>
                  <a:srgbClr val="374151"/>
                </a:solidFill>
                <a:highlight>
                  <a:srgbClr val="F7F7F8"/>
                </a:highlight>
                <a:latin typeface="Roboto"/>
                <a:ea typeface="Roboto"/>
                <a:cs typeface="Roboto"/>
                <a:sym typeface="Roboto"/>
              </a:rPr>
              <a:t> the machine </a:t>
            </a:r>
            <a:r>
              <a:rPr lang="en" sz="1300">
                <a:solidFill>
                  <a:srgbClr val="374151"/>
                </a:solidFill>
                <a:highlight>
                  <a:srgbClr val="F7F7F8"/>
                </a:highlight>
                <a:latin typeface="Roboto"/>
                <a:ea typeface="Roboto"/>
                <a:cs typeface="Roboto"/>
                <a:sym typeface="Roboto"/>
              </a:rPr>
              <a:t>learning</a:t>
            </a:r>
            <a:r>
              <a:rPr lang="en" sz="1300">
                <a:solidFill>
                  <a:srgbClr val="374151"/>
                </a:solidFill>
                <a:highlight>
                  <a:srgbClr val="F7F7F8"/>
                </a:highlight>
                <a:latin typeface="Roboto"/>
                <a:ea typeface="Roboto"/>
                <a:cs typeface="Roboto"/>
                <a:sym typeface="Roboto"/>
              </a:rPr>
              <a:t> model’s </a:t>
            </a:r>
            <a:r>
              <a:rPr lang="en" sz="1300">
                <a:solidFill>
                  <a:srgbClr val="374151"/>
                </a:solidFill>
                <a:highlight>
                  <a:srgbClr val="F7F7F8"/>
                </a:highlight>
                <a:latin typeface="Roboto"/>
                <a:ea typeface="Roboto"/>
                <a:cs typeface="Roboto"/>
                <a:sym typeface="Roboto"/>
              </a:rPr>
              <a:t>accuracies.</a:t>
            </a:r>
            <a:endParaRPr sz="13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1300">
                <a:solidFill>
                  <a:srgbClr val="374151"/>
                </a:solidFill>
                <a:highlight>
                  <a:srgbClr val="F7F7F8"/>
                </a:highlight>
                <a:latin typeface="Roboto"/>
                <a:ea typeface="Roboto"/>
                <a:cs typeface="Roboto"/>
                <a:sym typeface="Roboto"/>
              </a:rPr>
              <a:t>The use of Word2Vec embeddings in combination with Random Forest helped the best to overcome some of the limitations of cosine similarity for the shortlisting aspect. The Random Forest model helped  ensure that the Word2Vec embeddings are robust and representative of the resume content, and led to more accurate cosine similarity scores.</a:t>
            </a:r>
            <a:endParaRPr sz="13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for tfid wor2vec and bets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