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69" r:id="rId3"/>
    <p:sldId id="257" r:id="rId4"/>
    <p:sldId id="258" r:id="rId5"/>
    <p:sldId id="259" r:id="rId6"/>
    <p:sldId id="260" r:id="rId7"/>
    <p:sldId id="264" r:id="rId8"/>
    <p:sldId id="263" r:id="rId9"/>
    <p:sldId id="262" r:id="rId10"/>
    <p:sldId id="261" r:id="rId11"/>
    <p:sldId id="265" r:id="rId12"/>
    <p:sldId id="266" r:id="rId13"/>
    <p:sldId id="267"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46"/>
    <p:restoredTop sz="94626"/>
  </p:normalViewPr>
  <p:slideViewPr>
    <p:cSldViewPr snapToGrid="0">
      <p:cViewPr>
        <p:scale>
          <a:sx n="87" d="100"/>
          <a:sy n="87" d="100"/>
        </p:scale>
        <p:origin x="4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4C4A0-A667-49B5-B909-ECDC814D50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7393C50-3E8A-40A0-990C-DF551A042709}">
      <dgm:prSet/>
      <dgm:spPr/>
      <dgm:t>
        <a:bodyPr/>
        <a:lstStyle/>
        <a:p>
          <a:r>
            <a:rPr lang="en-US"/>
            <a:t>With a dataset encompassing the usage behavior of approximately 9,000 credit card users over the past six months, our primary objective is to employ clustering techniques for grouping customers based on their behavior. This segmentation process is crucial for developing a targeted and impactful credit card marketing strategy. </a:t>
          </a:r>
        </a:p>
      </dgm:t>
    </dgm:pt>
    <dgm:pt modelId="{81697574-D57A-4466-B30C-6AB64ADA4242}" type="parTrans" cxnId="{2D1F1BB5-9853-46DC-8329-52AD962BA8E6}">
      <dgm:prSet/>
      <dgm:spPr/>
      <dgm:t>
        <a:bodyPr/>
        <a:lstStyle/>
        <a:p>
          <a:endParaRPr lang="en-US"/>
        </a:p>
      </dgm:t>
    </dgm:pt>
    <dgm:pt modelId="{CB81F28A-28B4-42D1-9493-67DB2D0688FE}" type="sibTrans" cxnId="{2D1F1BB5-9853-46DC-8329-52AD962BA8E6}">
      <dgm:prSet/>
      <dgm:spPr/>
      <dgm:t>
        <a:bodyPr/>
        <a:lstStyle/>
        <a:p>
          <a:endParaRPr lang="en-US"/>
        </a:p>
      </dgm:t>
    </dgm:pt>
    <dgm:pt modelId="{21309474-D88F-40A9-BF9B-E48025D872DE}">
      <dgm:prSet/>
      <dgm:spPr/>
      <dgm:t>
        <a:bodyPr/>
        <a:lstStyle/>
        <a:p>
          <a:r>
            <a:rPr lang="en-US" dirty="0"/>
            <a:t>Correlation analysis reveals interesting relationships between variables. Notably, there is a high correlation (0.92) between PURCHASES and ONEOFF_PURCHASES. Similarly, CASH_ADVANCE_TRX and CASH_ADVANCE_FREQUENCY exhibit a significant correlation value of 0.8.</a:t>
          </a:r>
        </a:p>
      </dgm:t>
    </dgm:pt>
    <dgm:pt modelId="{85F42567-16DB-4698-B288-B9C3ED11B397}" type="parTrans" cxnId="{AA94866A-7E1B-4514-B1DF-85C7D090BF73}">
      <dgm:prSet/>
      <dgm:spPr/>
      <dgm:t>
        <a:bodyPr/>
        <a:lstStyle/>
        <a:p>
          <a:endParaRPr lang="en-US"/>
        </a:p>
      </dgm:t>
    </dgm:pt>
    <dgm:pt modelId="{476E7141-0CFA-4734-B3C2-C36C08428C33}" type="sibTrans" cxnId="{AA94866A-7E1B-4514-B1DF-85C7D090BF73}">
      <dgm:prSet/>
      <dgm:spPr/>
      <dgm:t>
        <a:bodyPr/>
        <a:lstStyle/>
        <a:p>
          <a:endParaRPr lang="en-US"/>
        </a:p>
      </dgm:t>
    </dgm:pt>
    <dgm:pt modelId="{2832F28D-8BFE-4976-A0E9-180E04DA31A0}" type="pres">
      <dgm:prSet presAssocID="{EAA4C4A0-A667-49B5-B909-ECDC814D502D}" presName="linear" presStyleCnt="0">
        <dgm:presLayoutVars>
          <dgm:animLvl val="lvl"/>
          <dgm:resizeHandles val="exact"/>
        </dgm:presLayoutVars>
      </dgm:prSet>
      <dgm:spPr/>
    </dgm:pt>
    <dgm:pt modelId="{5290F6E7-F0C1-4273-8626-601C1243E348}" type="pres">
      <dgm:prSet presAssocID="{47393C50-3E8A-40A0-990C-DF551A042709}" presName="parentText" presStyleLbl="node1" presStyleIdx="0" presStyleCnt="2">
        <dgm:presLayoutVars>
          <dgm:chMax val="0"/>
          <dgm:bulletEnabled val="1"/>
        </dgm:presLayoutVars>
      </dgm:prSet>
      <dgm:spPr/>
    </dgm:pt>
    <dgm:pt modelId="{D46F1E2A-A2AB-4BE9-B1D1-D1C8EE43BB96}" type="pres">
      <dgm:prSet presAssocID="{CB81F28A-28B4-42D1-9493-67DB2D0688FE}" presName="spacer" presStyleCnt="0"/>
      <dgm:spPr/>
    </dgm:pt>
    <dgm:pt modelId="{D61220EF-6D61-47D8-A705-A06AA1775422}" type="pres">
      <dgm:prSet presAssocID="{21309474-D88F-40A9-BF9B-E48025D872DE}" presName="parentText" presStyleLbl="node1" presStyleIdx="1" presStyleCnt="2">
        <dgm:presLayoutVars>
          <dgm:chMax val="0"/>
          <dgm:bulletEnabled val="1"/>
        </dgm:presLayoutVars>
      </dgm:prSet>
      <dgm:spPr/>
    </dgm:pt>
  </dgm:ptLst>
  <dgm:cxnLst>
    <dgm:cxn modelId="{AA94866A-7E1B-4514-B1DF-85C7D090BF73}" srcId="{EAA4C4A0-A667-49B5-B909-ECDC814D502D}" destId="{21309474-D88F-40A9-BF9B-E48025D872DE}" srcOrd="1" destOrd="0" parTransId="{85F42567-16DB-4698-B288-B9C3ED11B397}" sibTransId="{476E7141-0CFA-4734-B3C2-C36C08428C33}"/>
    <dgm:cxn modelId="{EC06AC72-DA7F-4E6A-81F1-29E32A96B356}" type="presOf" srcId="{21309474-D88F-40A9-BF9B-E48025D872DE}" destId="{D61220EF-6D61-47D8-A705-A06AA1775422}" srcOrd="0" destOrd="0" presId="urn:microsoft.com/office/officeart/2005/8/layout/vList2"/>
    <dgm:cxn modelId="{D4202AAD-CFB5-4A9E-8C97-779126938879}" type="presOf" srcId="{47393C50-3E8A-40A0-990C-DF551A042709}" destId="{5290F6E7-F0C1-4273-8626-601C1243E348}" srcOrd="0" destOrd="0" presId="urn:microsoft.com/office/officeart/2005/8/layout/vList2"/>
    <dgm:cxn modelId="{32F373B0-E253-45BA-8D1A-4BE7F1B78856}" type="presOf" srcId="{EAA4C4A0-A667-49B5-B909-ECDC814D502D}" destId="{2832F28D-8BFE-4976-A0E9-180E04DA31A0}" srcOrd="0" destOrd="0" presId="urn:microsoft.com/office/officeart/2005/8/layout/vList2"/>
    <dgm:cxn modelId="{2D1F1BB5-9853-46DC-8329-52AD962BA8E6}" srcId="{EAA4C4A0-A667-49B5-B909-ECDC814D502D}" destId="{47393C50-3E8A-40A0-990C-DF551A042709}" srcOrd="0" destOrd="0" parTransId="{81697574-D57A-4466-B30C-6AB64ADA4242}" sibTransId="{CB81F28A-28B4-42D1-9493-67DB2D0688FE}"/>
    <dgm:cxn modelId="{8E77416F-1DF9-4CC3-B029-7A3F70F9622F}" type="presParOf" srcId="{2832F28D-8BFE-4976-A0E9-180E04DA31A0}" destId="{5290F6E7-F0C1-4273-8626-601C1243E348}" srcOrd="0" destOrd="0" presId="urn:microsoft.com/office/officeart/2005/8/layout/vList2"/>
    <dgm:cxn modelId="{DFB31849-FAD9-4321-96C0-54D70FF0967F}" type="presParOf" srcId="{2832F28D-8BFE-4976-A0E9-180E04DA31A0}" destId="{D46F1E2A-A2AB-4BE9-B1D1-D1C8EE43BB96}" srcOrd="1" destOrd="0" presId="urn:microsoft.com/office/officeart/2005/8/layout/vList2"/>
    <dgm:cxn modelId="{6A5B7566-B13E-40F4-AA3B-500F6AAF1E64}" type="presParOf" srcId="{2832F28D-8BFE-4976-A0E9-180E04DA31A0}" destId="{D61220EF-6D61-47D8-A705-A06AA177542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0F6E7-F0C1-4273-8626-601C1243E348}">
      <dsp:nvSpPr>
        <dsp:cNvPr id="0" name=""/>
        <dsp:cNvSpPr/>
      </dsp:nvSpPr>
      <dsp:spPr>
        <a:xfrm>
          <a:off x="0" y="88850"/>
          <a:ext cx="5117124" cy="24804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With a dataset encompassing the usage behavior of approximately 9,000 credit card users over the past six months, our primary objective is to employ clustering techniques for grouping customers based on their behavior. This segmentation process is crucial for developing a targeted and impactful credit card marketing strategy. </a:t>
          </a:r>
        </a:p>
      </dsp:txBody>
      <dsp:txXfrm>
        <a:off x="121083" y="209933"/>
        <a:ext cx="4874958" cy="2238234"/>
      </dsp:txXfrm>
    </dsp:sp>
    <dsp:sp modelId="{D61220EF-6D61-47D8-A705-A06AA1775422}">
      <dsp:nvSpPr>
        <dsp:cNvPr id="0" name=""/>
        <dsp:cNvSpPr/>
      </dsp:nvSpPr>
      <dsp:spPr>
        <a:xfrm>
          <a:off x="0" y="2626850"/>
          <a:ext cx="5117124" cy="24804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Correlation analysis reveals interesting relationships between variables. Notably, there is a high correlation (0.92) between PURCHASES and ONEOFF_PURCHASES. Similarly, CASH_ADVANCE_TRX and CASH_ADVANCE_FREQUENCY exhibit a significant correlation value of 0.8.</a:t>
          </a:r>
        </a:p>
      </dsp:txBody>
      <dsp:txXfrm>
        <a:off x="121083" y="2747933"/>
        <a:ext cx="4874958" cy="22382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21CACF9-00A8-0349-A721-FB46DA654ED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643444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238605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423646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193743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2F7EE8C-1565-B541-8AF9-8DA0CABA5924}" type="datetimeFigureOut">
              <a:rPr lang="en-US" smtClean="0"/>
              <a:t>12/13/2023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21CACF9-00A8-0349-A721-FB46DA654ED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595916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F7EE8C-1565-B541-8AF9-8DA0CABA5924}"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58717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F7EE8C-1565-B541-8AF9-8DA0CABA5924}"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392128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F7EE8C-1565-B541-8AF9-8DA0CABA5924}"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158723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7EE8C-1565-B541-8AF9-8DA0CABA5924}"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CACF9-00A8-0349-A721-FB46DA654ED3}" type="slidenum">
              <a:rPr lang="en-US" smtClean="0"/>
              <a:t>‹#›</a:t>
            </a:fld>
            <a:endParaRPr lang="en-US"/>
          </a:p>
        </p:txBody>
      </p:sp>
    </p:spTree>
    <p:extLst>
      <p:ext uri="{BB962C8B-B14F-4D97-AF65-F5344CB8AC3E}">
        <p14:creationId xmlns:p14="http://schemas.microsoft.com/office/powerpoint/2010/main" val="157858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2F7EE8C-1565-B541-8AF9-8DA0CABA5924}" type="datetimeFigureOut">
              <a:rPr lang="en-US" smtClean="0"/>
              <a:t>12/13/2023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1CACF9-00A8-0349-A721-FB46DA654ED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021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2F7EE8C-1565-B541-8AF9-8DA0CABA5924}" type="datetimeFigureOut">
              <a:rPr lang="en-US" smtClean="0"/>
              <a:t>12/13/2023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1CACF9-00A8-0349-A721-FB46DA654ED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273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2F7EE8C-1565-B541-8AF9-8DA0CABA5924}" type="datetimeFigureOut">
              <a:rPr lang="en-US" smtClean="0"/>
              <a:t>12/13/2023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21CACF9-00A8-0349-A721-FB46DA654ED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937871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miro.medium.com/max/1198/1*VvOVxdBb74IOxxF2RmthCQ.png"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https://miro.medium.com/max/1100/1*guOwD01bko5ITVIJWQdIPQ.png"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av-eks-blogoptimized.s3.amazonaws.com/46668k-means-clustering-algorithm-in-machine-learning.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s://www.researchgate.net/profile/David-Bonneau/publication/342082665/figure/fig2/AS:903773622898690@1592487831444/The-DBSCAN-algorithm-and-two-generated-clusters-There-are-three-types-of-points-as.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23358D-18EE-85EA-EE14-C4E49E077435}"/>
              </a:ext>
            </a:extLst>
          </p:cNvPr>
          <p:cNvSpPr txBox="1"/>
          <p:nvPr/>
        </p:nvSpPr>
        <p:spPr>
          <a:xfrm>
            <a:off x="5186628" y="2156767"/>
            <a:ext cx="1818741" cy="461665"/>
          </a:xfrm>
          <a:prstGeom prst="rect">
            <a:avLst/>
          </a:prstGeom>
          <a:noFill/>
        </p:spPr>
        <p:txBody>
          <a:bodyPr wrap="square" rtlCol="0">
            <a:spAutoFit/>
          </a:bodyPr>
          <a:lstStyle/>
          <a:p>
            <a:r>
              <a:rPr lang="en-US" sz="2400" dirty="0"/>
              <a:t>Final Project</a:t>
            </a:r>
          </a:p>
        </p:txBody>
      </p:sp>
      <p:sp>
        <p:nvSpPr>
          <p:cNvPr id="7" name="TextBox 6">
            <a:extLst>
              <a:ext uri="{FF2B5EF4-FFF2-40B4-BE49-F238E27FC236}">
                <a16:creationId xmlns:a16="http://schemas.microsoft.com/office/drawing/2014/main" id="{E8FFDF43-C657-EE31-2B73-7704442B6658}"/>
              </a:ext>
            </a:extLst>
          </p:cNvPr>
          <p:cNvSpPr txBox="1"/>
          <p:nvPr/>
        </p:nvSpPr>
        <p:spPr>
          <a:xfrm>
            <a:off x="2705097" y="3244334"/>
            <a:ext cx="6781801" cy="369332"/>
          </a:xfrm>
          <a:prstGeom prst="rect">
            <a:avLst/>
          </a:prstGeom>
          <a:noFill/>
        </p:spPr>
        <p:txBody>
          <a:bodyPr wrap="square" rtlCol="0">
            <a:spAutoFit/>
          </a:bodyPr>
          <a:lstStyle/>
          <a:p>
            <a:r>
              <a:rPr lang="en-US" dirty="0"/>
              <a:t>Targeted deals recommendation system based on credit card usage</a:t>
            </a:r>
          </a:p>
        </p:txBody>
      </p:sp>
      <p:sp>
        <p:nvSpPr>
          <p:cNvPr id="8" name="TextBox 7">
            <a:extLst>
              <a:ext uri="{FF2B5EF4-FFF2-40B4-BE49-F238E27FC236}">
                <a16:creationId xmlns:a16="http://schemas.microsoft.com/office/drawing/2014/main" id="{F5FE414A-CC70-F8E5-0068-038ADEFE82BB}"/>
              </a:ext>
            </a:extLst>
          </p:cNvPr>
          <p:cNvSpPr txBox="1"/>
          <p:nvPr/>
        </p:nvSpPr>
        <p:spPr>
          <a:xfrm>
            <a:off x="8404772" y="4470400"/>
            <a:ext cx="2139112" cy="923330"/>
          </a:xfrm>
          <a:prstGeom prst="rect">
            <a:avLst/>
          </a:prstGeom>
          <a:noFill/>
        </p:spPr>
        <p:txBody>
          <a:bodyPr wrap="none" rtlCol="0">
            <a:spAutoFit/>
          </a:bodyPr>
          <a:lstStyle/>
          <a:p>
            <a:r>
              <a:rPr lang="en-US" dirty="0"/>
              <a:t>By</a:t>
            </a:r>
          </a:p>
          <a:p>
            <a:r>
              <a:rPr lang="en-US" dirty="0"/>
              <a:t>Dinesh Sai Pappuru</a:t>
            </a:r>
          </a:p>
          <a:p>
            <a:r>
              <a:rPr lang="en-US" dirty="0" err="1"/>
              <a:t>Nikitha</a:t>
            </a:r>
            <a:r>
              <a:rPr lang="en-US" dirty="0"/>
              <a:t> </a:t>
            </a:r>
            <a:r>
              <a:rPr lang="en-US" dirty="0" err="1"/>
              <a:t>Kanaparthi</a:t>
            </a:r>
            <a:endParaRPr lang="en-US" dirty="0"/>
          </a:p>
        </p:txBody>
      </p:sp>
      <p:sp>
        <p:nvSpPr>
          <p:cNvPr id="3" name="TextBox 2">
            <a:extLst>
              <a:ext uri="{FF2B5EF4-FFF2-40B4-BE49-F238E27FC236}">
                <a16:creationId xmlns:a16="http://schemas.microsoft.com/office/drawing/2014/main" id="{9043C11F-F6AD-9296-00F6-B3A0A5FC6BFF}"/>
              </a:ext>
            </a:extLst>
          </p:cNvPr>
          <p:cNvSpPr txBox="1"/>
          <p:nvPr/>
        </p:nvSpPr>
        <p:spPr>
          <a:xfrm>
            <a:off x="4913015" y="2700550"/>
            <a:ext cx="2365964" cy="461665"/>
          </a:xfrm>
          <a:prstGeom prst="rect">
            <a:avLst/>
          </a:prstGeom>
          <a:noFill/>
        </p:spPr>
        <p:txBody>
          <a:bodyPr wrap="square" rtlCol="0">
            <a:spAutoFit/>
          </a:bodyPr>
          <a:lstStyle/>
          <a:p>
            <a:r>
              <a:rPr lang="en-US" sz="2400" dirty="0"/>
              <a:t>USML – DS5230</a:t>
            </a:r>
          </a:p>
        </p:txBody>
      </p:sp>
    </p:spTree>
    <p:extLst>
      <p:ext uri="{BB962C8B-B14F-4D97-AF65-F5344CB8AC3E}">
        <p14:creationId xmlns:p14="http://schemas.microsoft.com/office/powerpoint/2010/main" val="114002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30291C-ACC6-5717-EF93-44D2AB14082A}"/>
              </a:ext>
            </a:extLst>
          </p:cNvPr>
          <p:cNvSpPr txBox="1"/>
          <p:nvPr/>
        </p:nvSpPr>
        <p:spPr>
          <a:xfrm>
            <a:off x="790575" y="785251"/>
            <a:ext cx="6102350" cy="385298"/>
          </a:xfrm>
          <a:prstGeom prst="rect">
            <a:avLst/>
          </a:prstGeom>
          <a:noFill/>
        </p:spPr>
        <p:txBody>
          <a:bodyPr wrap="square">
            <a:spAutoFit/>
          </a:bodyPr>
          <a:lstStyle/>
          <a:p>
            <a:pPr marR="0" lvl="0" algn="just">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Hierarchical Clustering (Agglomerative):</a:t>
            </a:r>
            <a:endParaRPr lang="en-US"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BC6231A-519A-7B82-9B49-EE9BCD167F72}"/>
              </a:ext>
            </a:extLst>
          </p:cNvPr>
          <p:cNvSpPr>
            <a:spLocks noChangeArrowheads="1"/>
          </p:cNvSpPr>
          <p:nvPr/>
        </p:nvSpPr>
        <p:spPr bwMode="auto">
          <a:xfrm>
            <a:off x="790575" y="2070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0" descr="Dendogram">
            <a:extLst>
              <a:ext uri="{FF2B5EF4-FFF2-40B4-BE49-F238E27FC236}">
                <a16:creationId xmlns:a16="http://schemas.microsoft.com/office/drawing/2014/main" id="{A70A7D9C-D83D-225E-FF6A-5D7AA55BC1E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289925" y="2006600"/>
            <a:ext cx="3111500" cy="1701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3B8584-BED6-F2F6-32D8-D7371822DC40}"/>
              </a:ext>
            </a:extLst>
          </p:cNvPr>
          <p:cNvSpPr>
            <a:spLocks noChangeArrowheads="1"/>
          </p:cNvSpPr>
          <p:nvPr/>
        </p:nvSpPr>
        <p:spPr bwMode="auto">
          <a:xfrm>
            <a:off x="5016500" y="2006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9" name="Picture 11" descr="Clustering">
            <a:extLst>
              <a:ext uri="{FF2B5EF4-FFF2-40B4-BE49-F238E27FC236}">
                <a16:creationId xmlns:a16="http://schemas.microsoft.com/office/drawing/2014/main" id="{B5EA877A-BE44-422E-14E8-36700093B5DD}"/>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8953500" y="4143131"/>
            <a:ext cx="2159000" cy="176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13EC58-7A56-2726-50FF-95C18203F31B}"/>
              </a:ext>
            </a:extLst>
          </p:cNvPr>
          <p:cNvSpPr txBox="1"/>
          <p:nvPr/>
        </p:nvSpPr>
        <p:spPr>
          <a:xfrm>
            <a:off x="1079500" y="1984131"/>
            <a:ext cx="4802554" cy="3693319"/>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Hierarchical clustering works via grouping data into a tree of clusters. Hierarchical clustering begins by treating every data point as a separate cluster. </a:t>
            </a:r>
          </a:p>
          <a:p>
            <a:endParaRPr lang="en-US" kern="0" dirty="0">
              <a:latin typeface="Times New Roman" panose="02020603050405020304" pitchFamily="18" charset="0"/>
              <a:ea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rPr>
              <a:t>Then, it repeatedly identify the 2 clusters which can be closest together and merge the 2 maximum comparable clusters until all the clusters are merged together. In hierarchical clustering, the objective is to produce a hierarchical series of nested clusters. Dendrograms will be used to visualize the history of groupings and figure out the optimal number of clusters. </a:t>
            </a:r>
            <a:endParaRPr lang="en-IN" dirty="0"/>
          </a:p>
        </p:txBody>
      </p:sp>
    </p:spTree>
    <p:extLst>
      <p:ext uri="{BB962C8B-B14F-4D97-AF65-F5344CB8AC3E}">
        <p14:creationId xmlns:p14="http://schemas.microsoft.com/office/powerpoint/2010/main" val="323208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luster of dots&#10;&#10;Description automatically generated">
            <a:extLst>
              <a:ext uri="{FF2B5EF4-FFF2-40B4-BE49-F238E27FC236}">
                <a16:creationId xmlns:a16="http://schemas.microsoft.com/office/drawing/2014/main" id="{BF855623-EECC-E87B-118F-730BB3F944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085" y="1633537"/>
            <a:ext cx="4664075" cy="3590925"/>
          </a:xfrm>
          <a:prstGeom prst="rect">
            <a:avLst/>
          </a:prstGeom>
          <a:noFill/>
          <a:ln>
            <a:noFill/>
          </a:ln>
        </p:spPr>
      </p:pic>
      <p:sp>
        <p:nvSpPr>
          <p:cNvPr id="4" name="TextBox 3">
            <a:extLst>
              <a:ext uri="{FF2B5EF4-FFF2-40B4-BE49-F238E27FC236}">
                <a16:creationId xmlns:a16="http://schemas.microsoft.com/office/drawing/2014/main" id="{6FEF1A9E-5F9E-AE58-3698-29CD4CAF19AB}"/>
              </a:ext>
            </a:extLst>
          </p:cNvPr>
          <p:cNvSpPr txBox="1"/>
          <p:nvPr/>
        </p:nvSpPr>
        <p:spPr>
          <a:xfrm>
            <a:off x="5417160" y="5224462"/>
            <a:ext cx="4050079" cy="1340945"/>
          </a:xfrm>
          <a:prstGeom prst="rect">
            <a:avLst/>
          </a:prstGeom>
          <a:noFill/>
        </p:spPr>
        <p:txBody>
          <a:bodyPr wrap="square">
            <a:spAutoFit/>
          </a:bodyPr>
          <a:lstStyle/>
          <a:p>
            <a:pPr marL="228600" marR="0" algn="just">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Results from Evaluation:</a:t>
            </a:r>
            <a:endParaRPr lang="en-US" sz="20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Davies-Bouldin Index:  0.863</a:t>
            </a:r>
            <a:endParaRPr lang="en-US" sz="20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Silhouette Score:  0.388</a:t>
            </a:r>
            <a:endParaRPr lang="en-US" sz="20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Calinski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Harabasz</a:t>
            </a:r>
            <a:r>
              <a:rPr lang="en-US" sz="1800" dirty="0">
                <a:effectLst/>
                <a:latin typeface="Times New Roman" panose="02020603050405020304" pitchFamily="18" charset="0"/>
                <a:ea typeface="Times New Roman" panose="02020603050405020304" pitchFamily="18" charset="0"/>
              </a:rPr>
              <a:t> Index:  4797.51</a:t>
            </a:r>
            <a:endParaRPr lang="en-US"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31394699-5110-88D9-C38A-44F6DBF82298}"/>
              </a:ext>
            </a:extLst>
          </p:cNvPr>
          <p:cNvSpPr txBox="1"/>
          <p:nvPr/>
        </p:nvSpPr>
        <p:spPr>
          <a:xfrm>
            <a:off x="5672137" y="1633537"/>
            <a:ext cx="5669940" cy="3139321"/>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Based on the results of evaluating the quality of clustering using hierarchical clustering, it can be seen that the results obtained are slightly different from K-Means. By using hierarchical clustering, the silhouette score obtained is close to 0, indicating overlapping clusters. In addition, a high Davies-Bouldin index indicates decent clustering quality. Compared to K-Means, the silhouette score for hierarchical clustering is 0.06 higher. And for the Davies-Bouldin index, the results obtained are 0.02 lower. The </a:t>
            </a:r>
            <a:r>
              <a:rPr lang="en-US" sz="1800" kern="0" dirty="0" err="1">
                <a:effectLst/>
                <a:latin typeface="Times New Roman" panose="02020603050405020304" pitchFamily="18" charset="0"/>
                <a:ea typeface="Times New Roman" panose="02020603050405020304" pitchFamily="18" charset="0"/>
              </a:rPr>
              <a:t>Calinski-Harabasz</a:t>
            </a:r>
            <a:r>
              <a:rPr lang="en-US" sz="1800" kern="0" dirty="0">
                <a:effectLst/>
                <a:latin typeface="Times New Roman" panose="02020603050405020304" pitchFamily="18" charset="0"/>
                <a:ea typeface="Times New Roman" panose="02020603050405020304" pitchFamily="18" charset="0"/>
              </a:rPr>
              <a:t> index obtained is slightly lower compared to K-Means, but higher compared to DBSCAN.</a:t>
            </a:r>
            <a:endParaRPr lang="en-IN" dirty="0"/>
          </a:p>
        </p:txBody>
      </p:sp>
      <p:sp>
        <p:nvSpPr>
          <p:cNvPr id="7" name="TextBox 6">
            <a:extLst>
              <a:ext uri="{FF2B5EF4-FFF2-40B4-BE49-F238E27FC236}">
                <a16:creationId xmlns:a16="http://schemas.microsoft.com/office/drawing/2014/main" id="{79B5EED0-8799-9004-8576-61E29453421C}"/>
              </a:ext>
            </a:extLst>
          </p:cNvPr>
          <p:cNvSpPr txBox="1"/>
          <p:nvPr/>
        </p:nvSpPr>
        <p:spPr>
          <a:xfrm>
            <a:off x="472587" y="923942"/>
            <a:ext cx="6097464" cy="385362"/>
          </a:xfrm>
          <a:prstGeom prst="rect">
            <a:avLst/>
          </a:prstGeom>
          <a:noFill/>
        </p:spPr>
        <p:txBody>
          <a:bodyPr wrap="square">
            <a:spAutoFit/>
          </a:bodyPr>
          <a:lstStyle/>
          <a:p>
            <a:pPr marL="228600" algn="just">
              <a:lnSpc>
                <a:spcPct val="115000"/>
              </a:lnSpc>
            </a:pPr>
            <a:r>
              <a:rPr lang="en-US" sz="1800" u="sng" dirty="0">
                <a:effectLst/>
                <a:latin typeface="Times New Roman" panose="02020603050405020304" pitchFamily="18" charset="0"/>
                <a:ea typeface="Times New Roman" panose="02020603050405020304" pitchFamily="18" charset="0"/>
              </a:rPr>
              <a:t>Implementation:</a:t>
            </a:r>
            <a:endParaRPr lang="en-IN" sz="20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211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10"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sp useBgFill="1">
        <p:nvSpPr>
          <p:cNvPr id="12" name="Rectangle 11">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4ACF9D6D-FF72-E6CE-677B-50650D9500F4}"/>
              </a:ext>
            </a:extLst>
          </p:cNvPr>
          <p:cNvSpPr>
            <a:spLocks noChangeArrowheads="1"/>
          </p:cNvSpPr>
          <p:nvPr/>
        </p:nvSpPr>
        <p:spPr bwMode="auto">
          <a:xfrm>
            <a:off x="8154186" y="3341077"/>
            <a:ext cx="3355942" cy="102578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defTabSz="914400" fontAlgn="base">
              <a:lnSpc>
                <a:spcPct val="89000"/>
              </a:lnSpc>
              <a:spcBef>
                <a:spcPct val="0"/>
              </a:spcBef>
              <a:spcAft>
                <a:spcPts val="600"/>
              </a:spcAft>
              <a:buClrTx/>
              <a:buSzTx/>
              <a:tabLst/>
            </a:pPr>
            <a:r>
              <a:rPr kumimoji="0" lang="en-US" altLang="en-US" sz="2800" b="0" i="0" u="sng" strike="noStrike" cap="all" normalizeH="0" dirty="0">
                <a:ln>
                  <a:noFill/>
                </a:ln>
                <a:solidFill>
                  <a:schemeClr val="tx2"/>
                </a:solidFill>
                <a:effectLst/>
                <a:latin typeface="+mj-lt"/>
                <a:ea typeface="+mj-ea"/>
                <a:cs typeface="+mj-cs"/>
              </a:rPr>
              <a:t>Model Accuracy Comparison:</a:t>
            </a:r>
            <a:endParaRPr kumimoji="0" lang="en-US" altLang="en-US" sz="2800" b="0" i="0" u="none" strike="noStrike" cap="all" normalizeH="0" dirty="0">
              <a:ln>
                <a:noFill/>
              </a:ln>
              <a:solidFill>
                <a:schemeClr val="tx2"/>
              </a:solidFill>
              <a:effectLst/>
              <a:latin typeface="+mj-lt"/>
              <a:ea typeface="+mj-ea"/>
              <a:cs typeface="+mj-cs"/>
            </a:endParaRPr>
          </a:p>
        </p:txBody>
      </p:sp>
      <p:sp>
        <p:nvSpPr>
          <p:cNvPr id="14"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
        <p:nvSpPr>
          <p:cNvPr id="23"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graphicFrame>
        <p:nvGraphicFramePr>
          <p:cNvPr id="2" name="Table 1">
            <a:extLst>
              <a:ext uri="{FF2B5EF4-FFF2-40B4-BE49-F238E27FC236}">
                <a16:creationId xmlns:a16="http://schemas.microsoft.com/office/drawing/2014/main" id="{CDA12DCE-C23F-F478-0B95-AAFC39925873}"/>
              </a:ext>
            </a:extLst>
          </p:cNvPr>
          <p:cNvGraphicFramePr>
            <a:graphicFrameLocks noGrp="1"/>
          </p:cNvGraphicFramePr>
          <p:nvPr>
            <p:extLst>
              <p:ext uri="{D42A27DB-BD31-4B8C-83A1-F6EECF244321}">
                <p14:modId xmlns:p14="http://schemas.microsoft.com/office/powerpoint/2010/main" val="656542827"/>
              </p:ext>
            </p:extLst>
          </p:nvPr>
        </p:nvGraphicFramePr>
        <p:xfrm>
          <a:off x="1379023" y="1860224"/>
          <a:ext cx="5659224" cy="3336746"/>
        </p:xfrm>
        <a:graphic>
          <a:graphicData uri="http://schemas.openxmlformats.org/drawingml/2006/table">
            <a:tbl>
              <a:tblPr firstRow="1" firstCol="1" bandRow="1"/>
              <a:tblGrid>
                <a:gridCol w="1500378">
                  <a:extLst>
                    <a:ext uri="{9D8B030D-6E8A-4147-A177-3AD203B41FA5}">
                      <a16:colId xmlns:a16="http://schemas.microsoft.com/office/drawing/2014/main" val="3646796810"/>
                    </a:ext>
                  </a:extLst>
                </a:gridCol>
                <a:gridCol w="1234155">
                  <a:extLst>
                    <a:ext uri="{9D8B030D-6E8A-4147-A177-3AD203B41FA5}">
                      <a16:colId xmlns:a16="http://schemas.microsoft.com/office/drawing/2014/main" val="1451799499"/>
                    </a:ext>
                  </a:extLst>
                </a:gridCol>
                <a:gridCol w="1348250">
                  <a:extLst>
                    <a:ext uri="{9D8B030D-6E8A-4147-A177-3AD203B41FA5}">
                      <a16:colId xmlns:a16="http://schemas.microsoft.com/office/drawing/2014/main" val="2377800567"/>
                    </a:ext>
                  </a:extLst>
                </a:gridCol>
                <a:gridCol w="1576441">
                  <a:extLst>
                    <a:ext uri="{9D8B030D-6E8A-4147-A177-3AD203B41FA5}">
                      <a16:colId xmlns:a16="http://schemas.microsoft.com/office/drawing/2014/main" val="3332278351"/>
                    </a:ext>
                  </a:extLst>
                </a:gridCol>
              </a:tblGrid>
              <a:tr h="1227816">
                <a:tc>
                  <a:txBody>
                    <a:bodyPr/>
                    <a:lstStyle/>
                    <a:p>
                      <a:pPr marL="0" marR="0" algn="just" fontAlgn="ctr">
                        <a:lnSpc>
                          <a:spcPct val="115000"/>
                        </a:lnSpc>
                        <a:spcBef>
                          <a:spcPts val="0"/>
                        </a:spcBef>
                        <a:spcAft>
                          <a:spcPts val="0"/>
                        </a:spcAft>
                      </a:pPr>
                      <a:r>
                        <a:rPr lang="en-US" sz="1800" b="1"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US" sz="2900" b="0" i="0" u="none" strike="noStrike" dirty="0">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1"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Davies-Bouldin Index</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1"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Silhouette Score</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1"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Calinski-Harabasz Index</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extLst>
                  <a:ext uri="{0D108BD9-81ED-4DB2-BD59-A6C34878D82A}">
                    <a16:rowId xmlns:a16="http://schemas.microsoft.com/office/drawing/2014/main" val="2780009081"/>
                  </a:ext>
                </a:extLst>
              </a:tr>
              <a:tr h="598009">
                <a:tc>
                  <a:txBody>
                    <a:bodyPr/>
                    <a:lstStyle/>
                    <a:p>
                      <a:pPr marL="0" marR="0" algn="just" fontAlgn="ctr">
                        <a:lnSpc>
                          <a:spcPct val="115000"/>
                        </a:lnSpc>
                        <a:spcBef>
                          <a:spcPts val="0"/>
                        </a:spcBef>
                        <a:spcAft>
                          <a:spcPts val="0"/>
                        </a:spcAft>
                      </a:pPr>
                      <a:r>
                        <a:rPr lang="en-US" sz="1800" b="0"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K-Means</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0.801000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FCFFA4"/>
                    </a:solid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0.408000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F1EF75"/>
                    </a:solidFill>
                  </a:tcPr>
                </a:tc>
                <a:tc>
                  <a:txBody>
                    <a:bodyPr/>
                    <a:lstStyle/>
                    <a:p>
                      <a:pPr marL="0" marR="0" algn="just" fontAlgn="ctr">
                        <a:lnSpc>
                          <a:spcPct val="115000"/>
                        </a:lnSpc>
                        <a:spcBef>
                          <a:spcPts val="0"/>
                        </a:spcBef>
                        <a:spcAft>
                          <a:spcPts val="0"/>
                        </a:spcAft>
                      </a:pPr>
                      <a:r>
                        <a:rPr lang="en-US" sz="1800" b="0" i="0" u="none" strike="noStrike" kern="100">
                          <a:solidFill>
                            <a:srgbClr val="F1F1F1"/>
                          </a:solidFill>
                          <a:effectLst/>
                          <a:latin typeface="Times New Roman" panose="02020603050405020304" pitchFamily="18" charset="0"/>
                          <a:ea typeface="Times New Roman" panose="02020603050405020304" pitchFamily="18" charset="0"/>
                          <a:cs typeface="Times New Roman" panose="02020603050405020304" pitchFamily="18" charset="0"/>
                        </a:rPr>
                        <a:t>5823.676000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000004"/>
                    </a:solidFill>
                  </a:tcPr>
                </a:tc>
                <a:extLst>
                  <a:ext uri="{0D108BD9-81ED-4DB2-BD59-A6C34878D82A}">
                    <a16:rowId xmlns:a16="http://schemas.microsoft.com/office/drawing/2014/main" val="2080067625"/>
                  </a:ext>
                </a:extLst>
              </a:tr>
              <a:tr h="912912">
                <a:tc>
                  <a:txBody>
                    <a:bodyPr/>
                    <a:lstStyle/>
                    <a:p>
                      <a:pPr marL="0" marR="0" algn="just" fontAlgn="ctr">
                        <a:lnSpc>
                          <a:spcPct val="115000"/>
                        </a:lnSpc>
                        <a:spcBef>
                          <a:spcPts val="0"/>
                        </a:spcBef>
                        <a:spcAft>
                          <a:spcPts val="0"/>
                        </a:spcAft>
                      </a:pPr>
                      <a:r>
                        <a:rPr lang="en-US" sz="1800" b="0"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Hierarchical Clustering</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0.863000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F9C932"/>
                    </a:solid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0.388000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FCFFA4"/>
                    </a:solidFill>
                  </a:tcPr>
                </a:tc>
                <a:tc>
                  <a:txBody>
                    <a:bodyPr/>
                    <a:lstStyle/>
                    <a:p>
                      <a:pPr marL="0" marR="0" algn="just" fontAlgn="ctr">
                        <a:lnSpc>
                          <a:spcPct val="115000"/>
                        </a:lnSpc>
                        <a:spcBef>
                          <a:spcPts val="0"/>
                        </a:spcBef>
                        <a:spcAft>
                          <a:spcPts val="0"/>
                        </a:spcAft>
                      </a:pPr>
                      <a:r>
                        <a:rPr lang="en-US" sz="1800" b="0" i="0" u="none" strike="noStrike" kern="100">
                          <a:solidFill>
                            <a:srgbClr val="F1F1F1"/>
                          </a:solidFill>
                          <a:effectLst/>
                          <a:latin typeface="Times New Roman" panose="02020603050405020304" pitchFamily="18" charset="0"/>
                          <a:ea typeface="Times New Roman" panose="02020603050405020304" pitchFamily="18" charset="0"/>
                          <a:cs typeface="Times New Roman" panose="02020603050405020304" pitchFamily="18" charset="0"/>
                        </a:rPr>
                        <a:t>4797.510000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420A68"/>
                    </a:solidFill>
                  </a:tcPr>
                </a:tc>
                <a:extLst>
                  <a:ext uri="{0D108BD9-81ED-4DB2-BD59-A6C34878D82A}">
                    <a16:rowId xmlns:a16="http://schemas.microsoft.com/office/drawing/2014/main" val="2531143279"/>
                  </a:ext>
                </a:extLst>
              </a:tr>
              <a:tr h="598009">
                <a:tc>
                  <a:txBody>
                    <a:bodyPr/>
                    <a:lstStyle/>
                    <a:p>
                      <a:pPr marL="0" marR="0" algn="just" fontAlgn="ctr">
                        <a:lnSpc>
                          <a:spcPct val="115000"/>
                        </a:lnSpc>
                        <a:spcBef>
                          <a:spcPts val="0"/>
                        </a:spcBef>
                        <a:spcAft>
                          <a:spcPts val="0"/>
                        </a:spcAft>
                      </a:pPr>
                      <a:r>
                        <a:rPr lang="en-US" sz="1800" b="0" i="0" u="none" strike="noStrike" kern="100">
                          <a:effectLst/>
                          <a:latin typeface="Times New Roman" panose="02020603050405020304" pitchFamily="18" charset="0"/>
                          <a:ea typeface="Times New Roman" panose="02020603050405020304" pitchFamily="18" charset="0"/>
                          <a:cs typeface="Times New Roman" panose="02020603050405020304" pitchFamily="18" charset="0"/>
                        </a:rPr>
                        <a:t>DBSCAN</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noFill/>
                  </a:tcPr>
                </a:tc>
                <a:tc>
                  <a:txBody>
                    <a:bodyPr/>
                    <a:lstStyle/>
                    <a:p>
                      <a:pPr marL="0" marR="0" algn="just" fontAlgn="ctr">
                        <a:lnSpc>
                          <a:spcPct val="115000"/>
                        </a:lnSpc>
                        <a:spcBef>
                          <a:spcPts val="0"/>
                        </a:spcBef>
                        <a:spcAft>
                          <a:spcPts val="0"/>
                        </a:spcAft>
                      </a:pPr>
                      <a:r>
                        <a:rPr lang="en-US" sz="1800" b="0" i="0" u="none" strike="noStrike" kern="100">
                          <a:solidFill>
                            <a:srgbClr val="F1F1F1"/>
                          </a:solidFill>
                          <a:effectLst/>
                          <a:latin typeface="Times New Roman" panose="02020603050405020304" pitchFamily="18" charset="0"/>
                          <a:ea typeface="Times New Roman" panose="02020603050405020304" pitchFamily="18" charset="0"/>
                          <a:cs typeface="Times New Roman" panose="02020603050405020304" pitchFamily="18" charset="0"/>
                        </a:rPr>
                        <a:t>1.287000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000004"/>
                    </a:solidFill>
                  </a:tcPr>
                </a:tc>
                <a:tc>
                  <a:txBody>
                    <a:bodyPr/>
                    <a:lstStyle/>
                    <a:p>
                      <a:pPr marL="0" marR="0" algn="just" fontAlgn="ctr">
                        <a:lnSpc>
                          <a:spcPct val="115000"/>
                        </a:lnSpc>
                        <a:spcBef>
                          <a:spcPts val="0"/>
                        </a:spcBef>
                        <a:spcAft>
                          <a:spcPts val="0"/>
                        </a:spcAft>
                      </a:pPr>
                      <a:r>
                        <a:rPr lang="en-US" sz="1800" b="0" i="0" u="none" strike="noStrike" kern="100">
                          <a:solidFill>
                            <a:srgbClr val="F1F1F1"/>
                          </a:solidFill>
                          <a:effectLst/>
                          <a:latin typeface="Times New Roman" panose="02020603050405020304" pitchFamily="18" charset="0"/>
                          <a:ea typeface="Times New Roman" panose="02020603050405020304" pitchFamily="18" charset="0"/>
                          <a:cs typeface="Times New Roman" panose="02020603050405020304" pitchFamily="18" charset="0"/>
                        </a:rPr>
                        <a:t>0.803000</a:t>
                      </a:r>
                      <a:endParaRPr lang="en-US" sz="2900" b="0" i="0" u="none" strike="noStrike">
                        <a:effectLst/>
                        <a:latin typeface="Arial" panose="020B0604020202020204" pitchFamily="34" charset="0"/>
                      </a:endParaRPr>
                    </a:p>
                  </a:txBody>
                  <a:tcPr marL="123297" marR="123297" marT="123297" marB="123297" anchor="ctr">
                    <a:lnL>
                      <a:noFill/>
                    </a:lnL>
                    <a:lnR>
                      <a:noFill/>
                    </a:lnR>
                    <a:lnT>
                      <a:noFill/>
                    </a:lnT>
                    <a:lnB>
                      <a:noFill/>
                    </a:lnB>
                    <a:solidFill>
                      <a:srgbClr val="000004"/>
                    </a:solidFill>
                  </a:tcPr>
                </a:tc>
                <a:tc>
                  <a:txBody>
                    <a:bodyPr/>
                    <a:lstStyle/>
                    <a:p>
                      <a:pPr marL="0" marR="0" algn="just" fontAlgn="ctr">
                        <a:lnSpc>
                          <a:spcPct val="115000"/>
                        </a:lnSpc>
                        <a:spcBef>
                          <a:spcPts val="0"/>
                        </a:spcBef>
                        <a:spcAft>
                          <a:spcPts val="0"/>
                        </a:spcAft>
                      </a:pPr>
                      <a:r>
                        <a:rPr lang="en-US" sz="1800" b="0" i="0" u="none" strike="noStrik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685.303000</a:t>
                      </a:r>
                      <a:endParaRPr lang="en-US" sz="2900" b="0" i="0" u="none" strike="noStrike" dirty="0">
                        <a:effectLst/>
                        <a:latin typeface="Arial" panose="020B0604020202020204" pitchFamily="34" charset="0"/>
                      </a:endParaRPr>
                    </a:p>
                  </a:txBody>
                  <a:tcPr marL="123297" marR="123297" marT="123297" marB="123297" anchor="ctr">
                    <a:lnL>
                      <a:noFill/>
                    </a:lnL>
                    <a:lnR>
                      <a:noFill/>
                    </a:lnR>
                    <a:lnT>
                      <a:noFill/>
                    </a:lnT>
                    <a:lnB>
                      <a:noFill/>
                    </a:lnB>
                    <a:solidFill>
                      <a:srgbClr val="FCFFA4"/>
                    </a:solidFill>
                  </a:tcPr>
                </a:tc>
                <a:extLst>
                  <a:ext uri="{0D108BD9-81ED-4DB2-BD59-A6C34878D82A}">
                    <a16:rowId xmlns:a16="http://schemas.microsoft.com/office/drawing/2014/main" val="1397927580"/>
                  </a:ext>
                </a:extLst>
              </a:tr>
            </a:tbl>
          </a:graphicData>
        </a:graphic>
      </p:graphicFrame>
    </p:spTree>
    <p:extLst>
      <p:ext uri="{BB962C8B-B14F-4D97-AF65-F5344CB8AC3E}">
        <p14:creationId xmlns:p14="http://schemas.microsoft.com/office/powerpoint/2010/main" val="59908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17FB3C-4602-9C9E-7925-23A5D380AE34}"/>
              </a:ext>
            </a:extLst>
          </p:cNvPr>
          <p:cNvSpPr txBox="1"/>
          <p:nvPr/>
        </p:nvSpPr>
        <p:spPr>
          <a:xfrm>
            <a:off x="782515" y="1210857"/>
            <a:ext cx="10795000" cy="5163593"/>
          </a:xfrm>
          <a:prstGeom prst="rect">
            <a:avLst/>
          </a:prstGeom>
          <a:noFill/>
        </p:spPr>
        <p:txBody>
          <a:bodyPr wrap="square">
            <a:spAutoFit/>
          </a:bodyPr>
          <a:lstStyle/>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Cluster 1 (Full Payers Users):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Customers in this cluster are active users of the bank's credit card. This can be seen from the frequency of the balance which frequently changes and the balances amount is high enough compared to other clusters.</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Cluster 2 (Starter/Student users):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contrast to cluster 1, customers rarely/almost never use credit cards for transactions and installments in this cluster. This is because the customer has a relatively small balance, the frequency of the balance rarely changes, and the installments are very low.</a:t>
            </a: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Cluster 3 (Installment Users):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this cluster, customers use credit cards specifically for installment purposes. This is due to the relatively high level of transactions using installments in this cluster. </a:t>
            </a: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Cluster 4 (Cash Advance/Withdraw Users): </a:t>
            </a: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Customers in this cluster have high balances, the balances frequency are always changing, and the frequency of cash in advance and cash in advance is high. </a:t>
            </a:r>
            <a:endParaRPr lang="en-US" sz="20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D5A602BC-5A32-87D5-A70A-7C90B3DBF81B}"/>
              </a:ext>
            </a:extLst>
          </p:cNvPr>
          <p:cNvSpPr txBox="1"/>
          <p:nvPr/>
        </p:nvSpPr>
        <p:spPr>
          <a:xfrm>
            <a:off x="782515" y="483550"/>
            <a:ext cx="6097464" cy="369332"/>
          </a:xfrm>
          <a:prstGeom prst="rect">
            <a:avLst/>
          </a:prstGeom>
          <a:noFill/>
        </p:spPr>
        <p:txBody>
          <a:bodyPr wrap="square">
            <a:spAutoFit/>
          </a:bodyPr>
          <a:lstStyle/>
          <a:p>
            <a:r>
              <a:rPr lang="en-US" sz="1800" u="sng" dirty="0">
                <a:effectLst/>
                <a:latin typeface="Times New Roman" panose="02020603050405020304" pitchFamily="18" charset="0"/>
                <a:ea typeface="Times New Roman" panose="02020603050405020304" pitchFamily="18" charset="0"/>
              </a:rPr>
              <a:t>Summary:</a:t>
            </a:r>
            <a:endParaRPr lang="en-IN" u="sng" dirty="0"/>
          </a:p>
        </p:txBody>
      </p:sp>
    </p:spTree>
    <p:extLst>
      <p:ext uri="{BB962C8B-B14F-4D97-AF65-F5344CB8AC3E}">
        <p14:creationId xmlns:p14="http://schemas.microsoft.com/office/powerpoint/2010/main" val="57022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2D9E24-E654-BA38-BE62-C43CEF46E503}"/>
              </a:ext>
            </a:extLst>
          </p:cNvPr>
          <p:cNvSpPr txBox="1"/>
          <p:nvPr/>
        </p:nvSpPr>
        <p:spPr>
          <a:xfrm>
            <a:off x="782515" y="483550"/>
            <a:ext cx="6097464" cy="369332"/>
          </a:xfrm>
          <a:prstGeom prst="rect">
            <a:avLst/>
          </a:prstGeom>
          <a:noFill/>
        </p:spPr>
        <p:txBody>
          <a:bodyPr wrap="square">
            <a:spAutoFit/>
          </a:bodyPr>
          <a:lstStyle/>
          <a:p>
            <a:r>
              <a:rPr lang="en-US" sz="1800" u="sng" dirty="0">
                <a:effectLst/>
                <a:latin typeface="Times New Roman" panose="02020603050405020304" pitchFamily="18" charset="0"/>
                <a:ea typeface="Times New Roman" panose="02020603050405020304" pitchFamily="18" charset="0"/>
              </a:rPr>
              <a:t>Conclusion and Future Scope:</a:t>
            </a:r>
            <a:endParaRPr lang="en-IN" u="sng" dirty="0"/>
          </a:p>
        </p:txBody>
      </p:sp>
      <p:sp>
        <p:nvSpPr>
          <p:cNvPr id="6" name="TextBox 5">
            <a:extLst>
              <a:ext uri="{FF2B5EF4-FFF2-40B4-BE49-F238E27FC236}">
                <a16:creationId xmlns:a16="http://schemas.microsoft.com/office/drawing/2014/main" id="{35FBE64B-AE51-08BF-1E27-5F1AFD8BB6A5}"/>
              </a:ext>
            </a:extLst>
          </p:cNvPr>
          <p:cNvSpPr txBox="1"/>
          <p:nvPr/>
        </p:nvSpPr>
        <p:spPr>
          <a:xfrm>
            <a:off x="782515" y="1175235"/>
            <a:ext cx="9469316" cy="4526496"/>
          </a:xfrm>
          <a:prstGeom prst="rect">
            <a:avLst/>
          </a:prstGeom>
          <a:noFill/>
        </p:spPr>
        <p:txBody>
          <a:bodyPr wrap="square">
            <a:spAutoFit/>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In conclusion, the clustering analysis has successfully segmented the credit card dataset into four distinct clusters, each representing a unique category of credit card users. This segmentation allows for a more nuanced understanding of customer behavior and preferences. </a:t>
            </a:r>
          </a:p>
          <a:p>
            <a:pPr algn="just">
              <a:lnSpc>
                <a:spcPct val="115000"/>
              </a:lnSpc>
            </a:pPr>
            <a:endParaRPr lang="en-US" dirty="0">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Times New Roman" panose="02020603050405020304" pitchFamily="18" charset="0"/>
                <a:ea typeface="Times New Roman" panose="02020603050405020304" pitchFamily="18" charset="0"/>
              </a:rPr>
              <a:t>With this knowledge, targeted deals or recommendations can be tailored to each specific cluster, ensuring a more personalized approach in marketing strategies. By aligning promotions with the distinct needs and habits of each cluster, credit card companies can enhance customer satisfaction, engagement, and overall experience. This targeted approach is poised to be more effective in meeting the diverse expectations of different customer segments, ultimately contributing to a more successful and customer-centric marketing strategy.</a:t>
            </a:r>
          </a:p>
          <a:p>
            <a:pPr algn="just">
              <a:lnSpc>
                <a:spcPct val="115000"/>
              </a:lnSpc>
            </a:pPr>
            <a:endParaRPr lang="en-US" dirty="0">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Times New Roman" panose="02020603050405020304" pitchFamily="18" charset="0"/>
                <a:ea typeface="Times New Roman" panose="02020603050405020304" pitchFamily="18" charset="0"/>
              </a:rPr>
              <a:t>As we look to the future, our vision is to enhance the recommendation system by incorporating users' day-to-day expenditure. This extension aims to provide even more personalized and timely deals, aligning closely with individual spending habits.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15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29"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pic>
        <p:nvPicPr>
          <p:cNvPr id="6" name="Picture 5" descr="Magnifying glass on clear background">
            <a:extLst>
              <a:ext uri="{FF2B5EF4-FFF2-40B4-BE49-F238E27FC236}">
                <a16:creationId xmlns:a16="http://schemas.microsoft.com/office/drawing/2014/main" id="{F00EFA3D-A166-CCC7-2E3D-7005AB9570FF}"/>
              </a:ext>
            </a:extLst>
          </p:cNvPr>
          <p:cNvPicPr>
            <a:picLocks noChangeAspect="1"/>
          </p:cNvPicPr>
          <p:nvPr/>
        </p:nvPicPr>
        <p:blipFill rotWithShape="1">
          <a:blip r:embed="rId2"/>
          <a:srcRect b="15714"/>
          <a:stretch/>
        </p:blipFill>
        <p:spPr>
          <a:xfrm>
            <a:off x="20" y="10"/>
            <a:ext cx="12191980" cy="6859300"/>
          </a:xfrm>
          <a:prstGeom prst="rect">
            <a:avLst/>
          </a:prstGeom>
        </p:spPr>
      </p:pic>
      <p:sp>
        <p:nvSpPr>
          <p:cNvPr id="30" name="Rectangle 29">
            <a:extLst>
              <a:ext uri="{FF2B5EF4-FFF2-40B4-BE49-F238E27FC236}">
                <a16:creationId xmlns:a16="http://schemas.microsoft.com/office/drawing/2014/main" id="{F33867FC-EB8E-4B00-B7D5-7967D9DF1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6">
            <a:extLst>
              <a:ext uri="{FF2B5EF4-FFF2-40B4-BE49-F238E27FC236}">
                <a16:creationId xmlns:a16="http://schemas.microsoft.com/office/drawing/2014/main" id="{D69E00ED-B0F1-4570-A74E-E05D0E9A8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
        <p:nvSpPr>
          <p:cNvPr id="32" name="Freeform 6">
            <a:extLst>
              <a:ext uri="{FF2B5EF4-FFF2-40B4-BE49-F238E27FC236}">
                <a16:creationId xmlns:a16="http://schemas.microsoft.com/office/drawing/2014/main" id="{074D0BE7-DDD8-46AB-A2C1-5B7FFD921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4" name="TextBox 3">
            <a:extLst>
              <a:ext uri="{FF2B5EF4-FFF2-40B4-BE49-F238E27FC236}">
                <a16:creationId xmlns:a16="http://schemas.microsoft.com/office/drawing/2014/main" id="{43CFFBD0-DA37-49C5-82B6-7345B18D886E}"/>
              </a:ext>
            </a:extLst>
          </p:cNvPr>
          <p:cNvSpPr txBox="1"/>
          <p:nvPr/>
        </p:nvSpPr>
        <p:spPr>
          <a:xfrm>
            <a:off x="1915128" y="2848708"/>
            <a:ext cx="8361229" cy="1037972"/>
          </a:xfrm>
          <a:prstGeom prst="rect">
            <a:avLst/>
          </a:prstGeom>
        </p:spPr>
        <p:txBody>
          <a:bodyPr vert="horz" lIns="91440" tIns="45720" rIns="91440" bIns="45720" rtlCol="0" anchor="b">
            <a:normAutofit lnSpcReduction="10000"/>
          </a:bodyPr>
          <a:lstStyle/>
          <a:p>
            <a:pPr marL="384048" indent="-384048" algn="ctr" defTabSz="914400">
              <a:lnSpc>
                <a:spcPct val="89000"/>
              </a:lnSpc>
              <a:spcBef>
                <a:spcPct val="0"/>
              </a:spcBef>
              <a:spcAft>
                <a:spcPts val="200"/>
              </a:spcAft>
            </a:pPr>
            <a:r>
              <a:rPr lang="en-US" sz="7200" cap="all" dirty="0">
                <a:solidFill>
                  <a:schemeClr val="tx2"/>
                </a:solidFill>
                <a:latin typeface="+mj-lt"/>
                <a:ea typeface="+mj-ea"/>
                <a:cs typeface="+mj-cs"/>
              </a:rPr>
              <a:t>Thank You</a:t>
            </a:r>
          </a:p>
        </p:txBody>
      </p:sp>
    </p:spTree>
    <p:extLst>
      <p:ext uri="{BB962C8B-B14F-4D97-AF65-F5344CB8AC3E}">
        <p14:creationId xmlns:p14="http://schemas.microsoft.com/office/powerpoint/2010/main" val="341424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tack of bank cards">
            <a:extLst>
              <a:ext uri="{FF2B5EF4-FFF2-40B4-BE49-F238E27FC236}">
                <a16:creationId xmlns:a16="http://schemas.microsoft.com/office/drawing/2014/main" id="{7152D4AC-3DDB-5362-48F4-B38AF74B699C}"/>
              </a:ext>
            </a:extLst>
          </p:cNvPr>
          <p:cNvPicPr>
            <a:picLocks noChangeAspect="1"/>
          </p:cNvPicPr>
          <p:nvPr/>
        </p:nvPicPr>
        <p:blipFill rotWithShape="1">
          <a:blip r:embed="rId2"/>
          <a:srcRect l="53061" r="4212" b="2"/>
          <a:stretch/>
        </p:blipFill>
        <p:spPr>
          <a:xfrm>
            <a:off x="-1" y="10"/>
            <a:ext cx="4373546" cy="6857990"/>
          </a:xfrm>
          <a:prstGeom prst="rect">
            <a:avLst/>
          </a:prstGeom>
        </p:spPr>
      </p:pic>
      <p:sp>
        <p:nvSpPr>
          <p:cNvPr id="13" name="Rectangle 12">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D9035BEF-7236-02C9-AB8D-F708077D3A6B}"/>
              </a:ext>
            </a:extLst>
          </p:cNvPr>
          <p:cNvSpPr txBox="1"/>
          <p:nvPr/>
        </p:nvSpPr>
        <p:spPr>
          <a:xfrm>
            <a:off x="4602145" y="1428749"/>
            <a:ext cx="6039030" cy="4000501"/>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u="sng" dirty="0">
                <a:solidFill>
                  <a:schemeClr val="tx2"/>
                </a:solidFill>
                <a:effectLst/>
                <a:latin typeface="Times New Roman" panose="02020603050405020304" pitchFamily="18" charset="0"/>
                <a:cs typeface="Times New Roman" panose="02020603050405020304" pitchFamily="18" charset="0"/>
              </a:rPr>
              <a:t>Introduction:</a:t>
            </a:r>
          </a:p>
          <a:p>
            <a:pPr marL="384048" indent="-384048" defTabSz="914400">
              <a:lnSpc>
                <a:spcPct val="94000"/>
              </a:lnSpc>
              <a:spcAft>
                <a:spcPts val="200"/>
              </a:spcAft>
              <a:buFont typeface="Franklin Gothic Book" panose="020B0503020102020204" pitchFamily="34" charset="0"/>
            </a:pPr>
            <a:endParaRPr lang="en-US" sz="1400" dirty="0">
              <a:solidFill>
                <a:schemeClr val="tx2"/>
              </a:solidFill>
              <a:effectLst/>
              <a:latin typeface="Times New Roman" panose="02020603050405020304" pitchFamily="18" charset="0"/>
              <a:cs typeface="Times New Roman" panose="02020603050405020304" pitchFamily="18" charset="0"/>
            </a:endParaRPr>
          </a:p>
          <a:p>
            <a:pPr marL="384048" indent="-384048" defTabSz="914400">
              <a:lnSpc>
                <a:spcPct val="94000"/>
              </a:lnSpc>
              <a:spcAft>
                <a:spcPts val="200"/>
              </a:spcAft>
              <a:buFont typeface="Arial" panose="020B0604020202020204" pitchFamily="34" charset="0"/>
              <a:buChar char="•"/>
            </a:pPr>
            <a:r>
              <a:rPr lang="en-US" sz="1400" dirty="0">
                <a:solidFill>
                  <a:schemeClr val="tx2"/>
                </a:solidFill>
                <a:effectLst/>
                <a:latin typeface="Times New Roman" panose="02020603050405020304" pitchFamily="18" charset="0"/>
                <a:cs typeface="Times New Roman" panose="02020603050405020304" pitchFamily="18" charset="0"/>
              </a:rPr>
              <a:t>Credit cards are extensively utilized in the USA for a wide range of purchases, with credit card companies frequently providing recommendations on various deals. </a:t>
            </a:r>
          </a:p>
          <a:p>
            <a:pPr defTabSz="914400">
              <a:lnSpc>
                <a:spcPct val="94000"/>
              </a:lnSpc>
              <a:spcAft>
                <a:spcPts val="200"/>
              </a:spcAft>
            </a:pPr>
            <a:endParaRPr lang="en-US" sz="1400" dirty="0">
              <a:solidFill>
                <a:schemeClr val="tx2"/>
              </a:solidFill>
              <a:latin typeface="Times New Roman" panose="02020603050405020304" pitchFamily="18" charset="0"/>
              <a:cs typeface="Times New Roman" panose="02020603050405020304" pitchFamily="18" charset="0"/>
            </a:endParaRPr>
          </a:p>
          <a:p>
            <a:pPr marL="384048" indent="-384048" defTabSz="914400">
              <a:lnSpc>
                <a:spcPct val="94000"/>
              </a:lnSpc>
              <a:spcAft>
                <a:spcPts val="200"/>
              </a:spcAft>
              <a:buFont typeface="Arial" panose="020B0604020202020204" pitchFamily="34" charset="0"/>
              <a:buChar char="•"/>
            </a:pPr>
            <a:r>
              <a:rPr lang="en-US" sz="1400" dirty="0">
                <a:solidFill>
                  <a:schemeClr val="tx2"/>
                </a:solidFill>
                <a:effectLst/>
                <a:latin typeface="Times New Roman" panose="02020603050405020304" pitchFamily="18" charset="0"/>
                <a:cs typeface="Times New Roman" panose="02020603050405020304" pitchFamily="18" charset="0"/>
              </a:rPr>
              <a:t>However, these suggested deals often fail to resonate with users' preferences. As credit card users ourselves, from the inception of our credit card usage, we have observed a consistent lack of relevance in the recommended deals. </a:t>
            </a:r>
          </a:p>
          <a:p>
            <a:pPr marL="384048" indent="-384048" defTabSz="914400">
              <a:lnSpc>
                <a:spcPct val="94000"/>
              </a:lnSpc>
              <a:spcAft>
                <a:spcPts val="200"/>
              </a:spcAft>
              <a:buFont typeface="Arial" panose="020B0604020202020204" pitchFamily="34" charset="0"/>
              <a:buChar char="•"/>
            </a:pPr>
            <a:endParaRPr lang="en-US" sz="1400" dirty="0">
              <a:solidFill>
                <a:schemeClr val="tx2"/>
              </a:solidFill>
              <a:latin typeface="Times New Roman" panose="02020603050405020304" pitchFamily="18" charset="0"/>
              <a:cs typeface="Times New Roman" panose="02020603050405020304" pitchFamily="18" charset="0"/>
            </a:endParaRPr>
          </a:p>
          <a:p>
            <a:pPr marL="384048" indent="-384048" defTabSz="914400">
              <a:lnSpc>
                <a:spcPct val="94000"/>
              </a:lnSpc>
              <a:spcAft>
                <a:spcPts val="200"/>
              </a:spcAft>
              <a:buFont typeface="Arial" panose="020B0604020202020204" pitchFamily="34" charset="0"/>
              <a:buChar char="•"/>
            </a:pPr>
            <a:r>
              <a:rPr lang="en-US" sz="1400" dirty="0">
                <a:solidFill>
                  <a:schemeClr val="tx2"/>
                </a:solidFill>
                <a:effectLst/>
                <a:latin typeface="Times New Roman" panose="02020603050405020304" pitchFamily="18" charset="0"/>
                <a:cs typeface="Times New Roman" panose="02020603050405020304" pitchFamily="18" charset="0"/>
              </a:rPr>
              <a:t>Our primary project objective is to collaborate with credit card companies to devise an improved recommendation system. This system aims to better align offers with individual customer preferences, fostering increased satisfaction. The goal is to encourage customers to use their credit cards in more diverse ways, benefiting both the company and customers.</a:t>
            </a:r>
          </a:p>
        </p:txBody>
      </p:sp>
    </p:spTree>
    <p:extLst>
      <p:ext uri="{BB962C8B-B14F-4D97-AF65-F5344CB8AC3E}">
        <p14:creationId xmlns:p14="http://schemas.microsoft.com/office/powerpoint/2010/main" val="40192271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numerical variables&#10;&#10;Description automatically generated with medium confidence">
            <a:extLst>
              <a:ext uri="{FF2B5EF4-FFF2-40B4-BE49-F238E27FC236}">
                <a16:creationId xmlns:a16="http://schemas.microsoft.com/office/drawing/2014/main" id="{5276493B-5CB0-07F2-1196-AC6DF076734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139" b="3523"/>
          <a:stretch/>
        </p:blipFill>
        <p:spPr bwMode="auto">
          <a:xfrm>
            <a:off x="719334" y="1049972"/>
            <a:ext cx="5875655" cy="4758055"/>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1F6C2C9-B853-624B-F0B3-B781357CB49E}"/>
              </a:ext>
            </a:extLst>
          </p:cNvPr>
          <p:cNvSpPr txBox="1"/>
          <p:nvPr/>
        </p:nvSpPr>
        <p:spPr>
          <a:xfrm>
            <a:off x="719334" y="537831"/>
            <a:ext cx="1030335" cy="385362"/>
          </a:xfrm>
          <a:prstGeom prst="rect">
            <a:avLst/>
          </a:prstGeom>
          <a:noFill/>
        </p:spPr>
        <p:txBody>
          <a:bodyPr wrap="square">
            <a:spAutoFit/>
          </a:bodyPr>
          <a:lstStyle/>
          <a:p>
            <a:pPr algn="just">
              <a:lnSpc>
                <a:spcPct val="115000"/>
              </a:lnSpc>
            </a:pPr>
            <a:r>
              <a:rPr lang="en-US" sz="1800" u="sng" dirty="0">
                <a:effectLst/>
                <a:latin typeface="Times New Roman" panose="02020603050405020304" pitchFamily="18" charset="0"/>
                <a:ea typeface="Times New Roman" panose="02020603050405020304" pitchFamily="18" charset="0"/>
              </a:rPr>
              <a:t>Dataset:</a:t>
            </a:r>
            <a:endParaRPr lang="en-IN" sz="2000" dirty="0">
              <a:effectLst/>
              <a:latin typeface="Times New Roman" panose="02020603050405020304" pitchFamily="18" charset="0"/>
              <a:ea typeface="Times New Roman" panose="02020603050405020304" pitchFamily="18" charset="0"/>
            </a:endParaRPr>
          </a:p>
        </p:txBody>
      </p:sp>
      <p:graphicFrame>
        <p:nvGraphicFramePr>
          <p:cNvPr id="8" name="TextBox 3">
            <a:extLst>
              <a:ext uri="{FF2B5EF4-FFF2-40B4-BE49-F238E27FC236}">
                <a16:creationId xmlns:a16="http://schemas.microsoft.com/office/drawing/2014/main" id="{38A6B1F6-0BFB-A860-E943-EFD18DEE9461}"/>
              </a:ext>
            </a:extLst>
          </p:cNvPr>
          <p:cNvGraphicFramePr/>
          <p:nvPr/>
        </p:nvGraphicFramePr>
        <p:xfrm>
          <a:off x="6743699" y="923193"/>
          <a:ext cx="5117124" cy="5196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854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C06006-E11E-8FB5-89CB-D2E4B3EB0A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624330"/>
            <a:ext cx="5943600" cy="3609340"/>
          </a:xfrm>
          <a:prstGeom prst="rect">
            <a:avLst/>
          </a:prstGeom>
          <a:noFill/>
          <a:ln>
            <a:noFill/>
          </a:ln>
        </p:spPr>
      </p:pic>
      <p:sp>
        <p:nvSpPr>
          <p:cNvPr id="3" name="TextBox 2">
            <a:extLst>
              <a:ext uri="{FF2B5EF4-FFF2-40B4-BE49-F238E27FC236}">
                <a16:creationId xmlns:a16="http://schemas.microsoft.com/office/drawing/2014/main" id="{21939CB6-4B32-E0AF-B13B-F18ADFB58224}"/>
              </a:ext>
            </a:extLst>
          </p:cNvPr>
          <p:cNvSpPr txBox="1"/>
          <p:nvPr/>
        </p:nvSpPr>
        <p:spPr>
          <a:xfrm>
            <a:off x="685068" y="809642"/>
            <a:ext cx="3253886" cy="385362"/>
          </a:xfrm>
          <a:prstGeom prst="rect">
            <a:avLst/>
          </a:prstGeom>
          <a:noFill/>
        </p:spPr>
        <p:txBody>
          <a:bodyPr wrap="square">
            <a:spAutoFit/>
          </a:bodyPr>
          <a:lstStyle/>
          <a:p>
            <a:pPr algn="just">
              <a:lnSpc>
                <a:spcPct val="115000"/>
              </a:lnSpc>
            </a:pPr>
            <a:r>
              <a:rPr lang="en-US" sz="1800" u="sng" dirty="0">
                <a:effectLst/>
                <a:latin typeface="Times New Roman" panose="02020603050405020304" pitchFamily="18" charset="0"/>
                <a:ea typeface="Times New Roman" panose="02020603050405020304" pitchFamily="18" charset="0"/>
              </a:rPr>
              <a:t>EDA (exploratory data analysis):</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6628B95-0ED3-94AB-7BD4-5CF4B35D6091}"/>
              </a:ext>
            </a:extLst>
          </p:cNvPr>
          <p:cNvSpPr txBox="1"/>
          <p:nvPr/>
        </p:nvSpPr>
        <p:spPr>
          <a:xfrm>
            <a:off x="6767879" y="2121398"/>
            <a:ext cx="4723667" cy="2615203"/>
          </a:xfrm>
          <a:prstGeom prst="rect">
            <a:avLst/>
          </a:prstGeom>
          <a:noFill/>
        </p:spPr>
        <p:txBody>
          <a:bodyPr wrap="square">
            <a:spAutoFit/>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The insights drawn from the dumbbell chart highlight a distinct pattern among credit card customers based on their tenure periods. Specifically, customers with a 12-month tenure exhibit a higher willingness to engage in purchase transactions and tend to have larger total purchase amounts compared to customers with other tenure periods.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223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9191E9-A78E-B3A2-62C3-8E66B884F98F}"/>
              </a:ext>
            </a:extLst>
          </p:cNvPr>
          <p:cNvSpPr txBox="1"/>
          <p:nvPr/>
        </p:nvSpPr>
        <p:spPr>
          <a:xfrm>
            <a:off x="742760" y="211993"/>
            <a:ext cx="1544012" cy="646331"/>
          </a:xfrm>
          <a:prstGeom prst="rect">
            <a:avLst/>
          </a:prstGeom>
          <a:noFill/>
        </p:spPr>
        <p:txBody>
          <a:bodyPr wrap="none" rtlCol="0">
            <a:spAutoFit/>
          </a:bodyPr>
          <a:lstStyle/>
          <a:p>
            <a:r>
              <a:rPr lang="en-US" sz="1800" u="sng">
                <a:effectLst/>
                <a:latin typeface="Times New Roman" panose="02020603050405020304" pitchFamily="18" charset="0"/>
                <a:ea typeface="Times New Roman" panose="02020603050405020304" pitchFamily="18" charset="0"/>
              </a:rPr>
              <a:t>Preprocessing:</a:t>
            </a:r>
            <a:endParaRPr lang="en-US" sz="1800">
              <a:effectLst/>
              <a:latin typeface="Times New Roman" panose="02020603050405020304" pitchFamily="18" charset="0"/>
              <a:ea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2983D86F-6E60-1DC3-6853-958DDF73E10B}"/>
              </a:ext>
            </a:extLst>
          </p:cNvPr>
          <p:cNvSpPr txBox="1"/>
          <p:nvPr/>
        </p:nvSpPr>
        <p:spPr>
          <a:xfrm>
            <a:off x="808892" y="858324"/>
            <a:ext cx="11315700" cy="5632311"/>
          </a:xfrm>
          <a:prstGeom prst="rect">
            <a:avLst/>
          </a:prstGeom>
          <a:noFill/>
        </p:spPr>
        <p:txBody>
          <a:bodyPr wrap="square">
            <a:spAutoFit/>
          </a:bodyPr>
          <a:lstStyle/>
          <a:p>
            <a:r>
              <a:rPr lang="en-US"/>
              <a:t>1.	Imputation:</a:t>
            </a:r>
          </a:p>
          <a:p>
            <a:r>
              <a:rPr lang="en-US"/>
              <a:t>Since the dataset is about clustering, imputation will use KNNImputer() to avoid biased clustering results. The mean value from the nearest n_neighbors found in the dataset is used to impute the missing values for each sample.</a:t>
            </a:r>
          </a:p>
          <a:p>
            <a:endParaRPr lang="en-US"/>
          </a:p>
          <a:p>
            <a:r>
              <a:rPr lang="en-US"/>
              <a:t>2.	Scaling:</a:t>
            </a:r>
          </a:p>
          <a:p>
            <a:r>
              <a:rPr lang="en-US"/>
              <a:t>The next step is scaling the dataset. Scaling is essential since it manages the dataset's variability, transforms data into a defined range using a linear transformation to produce high-quality clusters, and boosts the precision of clustering algorithms. In this case, a standard scaler used to standardize the feature by removing the mean and scaling to unit variance.</a:t>
            </a:r>
          </a:p>
          <a:p>
            <a:endParaRPr lang="en-US"/>
          </a:p>
          <a:p>
            <a:r>
              <a:rPr lang="en-US"/>
              <a:t>3.	Hopkins test:</a:t>
            </a:r>
          </a:p>
          <a:p>
            <a:r>
              <a:rPr lang="en-US"/>
              <a:t>The Hopkins statistic (introduced by Brian Hopkins and John Gordon Skellam) is a way of measuring the cluster tendency of a data set.</a:t>
            </a:r>
          </a:p>
          <a:p>
            <a:r>
              <a:rPr lang="en-US"/>
              <a:t>Hopkins Test:</a:t>
            </a:r>
          </a:p>
          <a:p>
            <a:r>
              <a:rPr lang="en-US"/>
              <a:t>Result: 0.9664</a:t>
            </a:r>
          </a:p>
          <a:p>
            <a:r>
              <a:rPr lang="en-US"/>
              <a:t>From the result above, it has a high tendency to cluster (contains meaningful clusters)</a:t>
            </a:r>
          </a:p>
          <a:p>
            <a:endParaRPr lang="en-US"/>
          </a:p>
          <a:p>
            <a:r>
              <a:rPr lang="en-US"/>
              <a:t>4.	PCA:</a:t>
            </a:r>
          </a:p>
          <a:p>
            <a:r>
              <a:rPr lang="en-US"/>
              <a:t>Principal component analysis (PCA) is a method used in unsupervised machine learning (such as clustering) that reduces high-dimension data to smaller dimensions while preserving as much information as possible.</a:t>
            </a:r>
            <a:endParaRPr lang="en-US" dirty="0"/>
          </a:p>
        </p:txBody>
      </p:sp>
    </p:spTree>
    <p:extLst>
      <p:ext uri="{BB962C8B-B14F-4D97-AF65-F5344CB8AC3E}">
        <p14:creationId xmlns:p14="http://schemas.microsoft.com/office/powerpoint/2010/main" val="261743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4D57CF-5B28-6F22-B0D5-3E85F698E44A}"/>
              </a:ext>
            </a:extLst>
          </p:cNvPr>
          <p:cNvSpPr txBox="1"/>
          <p:nvPr/>
        </p:nvSpPr>
        <p:spPr>
          <a:xfrm>
            <a:off x="1179589" y="1028700"/>
            <a:ext cx="2127505" cy="646331"/>
          </a:xfrm>
          <a:prstGeom prst="rect">
            <a:avLst/>
          </a:prstGeom>
          <a:noFill/>
        </p:spPr>
        <p:txBody>
          <a:bodyPr wrap="none" rtlCol="0">
            <a:spAutoFit/>
          </a:bodyPr>
          <a:lstStyle/>
          <a:p>
            <a:r>
              <a:rPr lang="en-US" sz="1800" u="sng" dirty="0">
                <a:effectLst/>
                <a:latin typeface="Times New Roman" panose="02020603050405020304" pitchFamily="18" charset="0"/>
                <a:ea typeface="Times New Roman" panose="02020603050405020304" pitchFamily="18" charset="0"/>
              </a:rPr>
              <a:t>K-Means Clustering:</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3" name="Rectangle 2">
            <a:extLst>
              <a:ext uri="{FF2B5EF4-FFF2-40B4-BE49-F238E27FC236}">
                <a16:creationId xmlns:a16="http://schemas.microsoft.com/office/drawing/2014/main" id="{6328F02F-3F74-C7C0-025A-4F0B28BA69C5}"/>
              </a:ext>
            </a:extLst>
          </p:cNvPr>
          <p:cNvSpPr>
            <a:spLocks noChangeArrowheads="1"/>
          </p:cNvSpPr>
          <p:nvPr/>
        </p:nvSpPr>
        <p:spPr bwMode="auto">
          <a:xfrm>
            <a:off x="939800" y="16750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 descr="K Means Clustering | Step-by-Step Tutorials For Data Analysis">
            <a:extLst>
              <a:ext uri="{FF2B5EF4-FFF2-40B4-BE49-F238E27FC236}">
                <a16:creationId xmlns:a16="http://schemas.microsoft.com/office/drawing/2014/main" id="{EAB25DE5-4A4F-ADDD-80E4-786E7E00C81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593094" y="1930400"/>
            <a:ext cx="5943600" cy="2997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E0173D-4BC2-BC7E-C526-035268D2DDF5}"/>
              </a:ext>
            </a:extLst>
          </p:cNvPr>
          <p:cNvSpPr txBox="1"/>
          <p:nvPr/>
        </p:nvSpPr>
        <p:spPr>
          <a:xfrm>
            <a:off x="1125503" y="2413337"/>
            <a:ext cx="4363182" cy="2031325"/>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K-Means Clustering is a popular unsupervised machine learning algorithm designed for the partitioning of data into distinct, non-overlapping groups or clusters. The algorithm's objective is to minimize the variance within each cluster while maximizing the separation between clusters. </a:t>
            </a:r>
            <a:endParaRPr lang="en-IN" dirty="0"/>
          </a:p>
        </p:txBody>
      </p:sp>
    </p:spTree>
    <p:extLst>
      <p:ext uri="{BB962C8B-B14F-4D97-AF65-F5344CB8AC3E}">
        <p14:creationId xmlns:p14="http://schemas.microsoft.com/office/powerpoint/2010/main" val="254789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credit card customer clustering using k-means&#10;&#10;Description automatically generated">
            <a:extLst>
              <a:ext uri="{FF2B5EF4-FFF2-40B4-BE49-F238E27FC236}">
                <a16:creationId xmlns:a16="http://schemas.microsoft.com/office/drawing/2014/main" id="{7B4C9192-C1CD-BFB1-E314-9938C5312F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108" y="415925"/>
            <a:ext cx="5592776" cy="2028337"/>
          </a:xfrm>
          <a:prstGeom prst="rect">
            <a:avLst/>
          </a:prstGeom>
          <a:noFill/>
          <a:ln>
            <a:noFill/>
          </a:ln>
        </p:spPr>
      </p:pic>
      <p:pic>
        <p:nvPicPr>
          <p:cNvPr id="3" name="Picture 2" descr="A screenshot of a graph&#10;&#10;Description automatically generated">
            <a:extLst>
              <a:ext uri="{FF2B5EF4-FFF2-40B4-BE49-F238E27FC236}">
                <a16:creationId xmlns:a16="http://schemas.microsoft.com/office/drawing/2014/main" id="{1D15ADFD-62D0-432C-8BA0-504ADDC3E2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107" y="3429000"/>
            <a:ext cx="5584825" cy="2726055"/>
          </a:xfrm>
          <a:prstGeom prst="rect">
            <a:avLst/>
          </a:prstGeom>
          <a:noFill/>
          <a:ln>
            <a:noFill/>
          </a:ln>
        </p:spPr>
      </p:pic>
      <p:sp>
        <p:nvSpPr>
          <p:cNvPr id="5" name="TextBox 4">
            <a:extLst>
              <a:ext uri="{FF2B5EF4-FFF2-40B4-BE49-F238E27FC236}">
                <a16:creationId xmlns:a16="http://schemas.microsoft.com/office/drawing/2014/main" id="{1CAC3F8A-3170-F574-01EB-9070DF931B80}"/>
              </a:ext>
            </a:extLst>
          </p:cNvPr>
          <p:cNvSpPr txBox="1"/>
          <p:nvPr/>
        </p:nvSpPr>
        <p:spPr>
          <a:xfrm>
            <a:off x="7104184" y="4942421"/>
            <a:ext cx="4235768" cy="1340945"/>
          </a:xfrm>
          <a:prstGeom prst="rect">
            <a:avLst/>
          </a:prstGeom>
          <a:noFill/>
        </p:spPr>
        <p:txBody>
          <a:bodyPr wrap="square">
            <a:spAutoFit/>
          </a:bodyPr>
          <a:lstStyle/>
          <a:p>
            <a:pPr marL="2286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u="sng">
                <a:effectLst/>
                <a:latin typeface="Times New Roman" panose="02020603050405020304" pitchFamily="18" charset="0"/>
                <a:ea typeface="Times New Roman" panose="02020603050405020304" pitchFamily="18" charset="0"/>
              </a:rPr>
              <a:t>Results from Evaluation:</a:t>
            </a:r>
            <a:endParaRPr lang="en-US" sz="2000">
              <a:effectLst/>
              <a:latin typeface="Times New Roman" panose="02020603050405020304" pitchFamily="18" charset="0"/>
              <a:ea typeface="Times New Roman" panose="02020603050405020304" pitchFamily="18" charset="0"/>
            </a:endParaRPr>
          </a:p>
          <a:p>
            <a:pPr marL="4572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Times New Roman" panose="02020603050405020304" pitchFamily="18" charset="0"/>
                <a:ea typeface="Times New Roman" panose="02020603050405020304" pitchFamily="18" charset="0"/>
              </a:rPr>
              <a:t>Davies-Bouldin Index:  0.801</a:t>
            </a:r>
            <a:endParaRPr lang="en-US" sz="2000">
              <a:effectLst/>
              <a:latin typeface="Times New Roman" panose="02020603050405020304" pitchFamily="18" charset="0"/>
              <a:ea typeface="Times New Roman" panose="02020603050405020304" pitchFamily="18" charset="0"/>
            </a:endParaRPr>
          </a:p>
          <a:p>
            <a:pPr marL="4572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Times New Roman" panose="02020603050405020304" pitchFamily="18" charset="0"/>
                <a:ea typeface="Times New Roman" panose="02020603050405020304" pitchFamily="18" charset="0"/>
              </a:rPr>
              <a:t>Silhouette Score:  0.408</a:t>
            </a:r>
            <a:endParaRPr lang="en-US" sz="2000">
              <a:effectLst/>
              <a:latin typeface="Times New Roman" panose="02020603050405020304" pitchFamily="18" charset="0"/>
              <a:ea typeface="Times New Roman" panose="02020603050405020304" pitchFamily="18" charset="0"/>
            </a:endParaRPr>
          </a:p>
          <a:p>
            <a:pPr marL="4572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Times New Roman" panose="02020603050405020304" pitchFamily="18" charset="0"/>
                <a:ea typeface="Times New Roman" panose="02020603050405020304" pitchFamily="18" charset="0"/>
              </a:rPr>
              <a:t>Calinski Harabasz Index:  5823.676</a:t>
            </a:r>
            <a:endParaRPr lang="en-US"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815CF78-AEC7-B2C2-6767-0A3D3EA5E849}"/>
              </a:ext>
            </a:extLst>
          </p:cNvPr>
          <p:cNvSpPr txBox="1"/>
          <p:nvPr/>
        </p:nvSpPr>
        <p:spPr>
          <a:xfrm>
            <a:off x="7104184" y="415925"/>
            <a:ext cx="4589584" cy="4207947"/>
          </a:xfrm>
          <a:prstGeom prst="rect">
            <a:avLst/>
          </a:prstGeom>
          <a:noFill/>
        </p:spPr>
        <p:txBody>
          <a:bodyPr wrap="square">
            <a:spAutoFit/>
          </a:bodyPr>
          <a:lstStyle/>
          <a:p>
            <a:pPr indent="228600" algn="just">
              <a:lnSpc>
                <a:spcPct val="115000"/>
              </a:lnSpc>
            </a:pPr>
            <a:r>
              <a:rPr lang="en-US" sz="1800" u="sng">
                <a:effectLst/>
                <a:latin typeface="Times New Roman" panose="02020603050405020304" pitchFamily="18" charset="0"/>
                <a:ea typeface="Times New Roman" panose="02020603050405020304" pitchFamily="18" charset="0"/>
              </a:rPr>
              <a:t>Distortion Score Elbow:</a:t>
            </a:r>
            <a:endParaRPr lang="en-IN" sz="2000">
              <a:effectLst/>
              <a:latin typeface="Times New Roman" panose="02020603050405020304" pitchFamily="18" charset="0"/>
              <a:ea typeface="Times New Roman" panose="02020603050405020304" pitchFamily="18" charset="0"/>
            </a:endParaRPr>
          </a:p>
          <a:p>
            <a:pPr marL="228600" algn="just">
              <a:lnSpc>
                <a:spcPct val="115000"/>
              </a:lnSpc>
            </a:pPr>
            <a:r>
              <a:rPr lang="en-US" sz="1800">
                <a:effectLst/>
                <a:latin typeface="Times New Roman" panose="02020603050405020304" pitchFamily="18" charset="0"/>
                <a:ea typeface="Times New Roman" panose="02020603050405020304" pitchFamily="18" charset="0"/>
              </a:rPr>
              <a:t>In this case, the breadth of data is called distortion or sum of square errors (SSE). Distortion could decrease rapidly at first then slowly flatten forming an “elbow” in a line graph.</a:t>
            </a:r>
            <a:endParaRPr lang="en-IN" sz="2000">
              <a:effectLst/>
              <a:latin typeface="Times New Roman" panose="02020603050405020304" pitchFamily="18" charset="0"/>
              <a:ea typeface="Times New Roman" panose="02020603050405020304" pitchFamily="18" charset="0"/>
            </a:endParaRPr>
          </a:p>
          <a:p>
            <a:pPr indent="228600" algn="just">
              <a:lnSpc>
                <a:spcPct val="115000"/>
              </a:lnSpc>
            </a:pPr>
            <a:r>
              <a:rPr lang="en-US" sz="1800" u="sng">
                <a:effectLst/>
                <a:latin typeface="Times New Roman" panose="02020603050405020304" pitchFamily="18" charset="0"/>
                <a:ea typeface="Times New Roman" panose="02020603050405020304" pitchFamily="18" charset="0"/>
              </a:rPr>
              <a:t>Calinski-Harabasz Score Elbow:</a:t>
            </a:r>
            <a:endParaRPr lang="en-IN" sz="2000">
              <a:effectLst/>
              <a:latin typeface="Times New Roman" panose="02020603050405020304" pitchFamily="18" charset="0"/>
              <a:ea typeface="Times New Roman" panose="02020603050405020304" pitchFamily="18" charset="0"/>
            </a:endParaRPr>
          </a:p>
          <a:p>
            <a:pPr marL="228600" algn="just">
              <a:lnSpc>
                <a:spcPct val="115000"/>
              </a:lnSpc>
            </a:pPr>
            <a:r>
              <a:rPr lang="en-US" sz="1800">
                <a:effectLst/>
                <a:latin typeface="Times New Roman" panose="02020603050405020304" pitchFamily="18" charset="0"/>
                <a:ea typeface="Times New Roman" panose="02020603050405020304" pitchFamily="18" charset="0"/>
              </a:rPr>
              <a:t>The Calinski-Harabasz (CH) scores are then plotted against the number of clusters, forming a curve. The "elbow" of the curve represents a point where adding more clusters does not significantly increase the CH score.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406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FE8DC-7B3B-247F-34A0-9065A4F40863}"/>
              </a:ext>
            </a:extLst>
          </p:cNvPr>
          <p:cNvSpPr txBox="1"/>
          <p:nvPr/>
        </p:nvSpPr>
        <p:spPr>
          <a:xfrm>
            <a:off x="1206500" y="698500"/>
            <a:ext cx="1184940" cy="369332"/>
          </a:xfrm>
          <a:prstGeom prst="rect">
            <a:avLst/>
          </a:prstGeom>
          <a:noFill/>
        </p:spPr>
        <p:txBody>
          <a:bodyPr wrap="none" rtlCol="0">
            <a:spAutoFit/>
          </a:bodyPr>
          <a:lstStyle/>
          <a:p>
            <a:r>
              <a:rPr lang="en-US" u="sng" dirty="0">
                <a:latin typeface="Times New Roman" panose="02020603050405020304" pitchFamily="18" charset="0"/>
                <a:cs typeface="Times New Roman" panose="02020603050405020304" pitchFamily="18" charset="0"/>
              </a:rPr>
              <a:t>DBSCAN:</a:t>
            </a:r>
          </a:p>
        </p:txBody>
      </p:sp>
      <p:sp>
        <p:nvSpPr>
          <p:cNvPr id="3" name="Rectangle 2">
            <a:extLst>
              <a:ext uri="{FF2B5EF4-FFF2-40B4-BE49-F238E27FC236}">
                <a16:creationId xmlns:a16="http://schemas.microsoft.com/office/drawing/2014/main" id="{BCCA3EF1-35BE-7201-5462-A427981AEEEC}"/>
              </a:ext>
            </a:extLst>
          </p:cNvPr>
          <p:cNvSpPr>
            <a:spLocks noChangeArrowheads="1"/>
          </p:cNvSpPr>
          <p:nvPr/>
        </p:nvSpPr>
        <p:spPr bwMode="auto">
          <a:xfrm>
            <a:off x="2194271" y="1968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6" descr="DBSCAN">
            <a:extLst>
              <a:ext uri="{FF2B5EF4-FFF2-40B4-BE49-F238E27FC236}">
                <a16:creationId xmlns:a16="http://schemas.microsoft.com/office/drawing/2014/main" id="{CAABC546-1E77-3771-6B0B-0FB50F700D9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341577" y="1968500"/>
            <a:ext cx="4620948"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4ED1BE-2144-9978-0448-7219A7110FF7}"/>
              </a:ext>
            </a:extLst>
          </p:cNvPr>
          <p:cNvSpPr txBox="1"/>
          <p:nvPr/>
        </p:nvSpPr>
        <p:spPr>
          <a:xfrm>
            <a:off x="868241" y="2415072"/>
            <a:ext cx="6097464" cy="1659557"/>
          </a:xfrm>
          <a:prstGeom prst="rect">
            <a:avLst/>
          </a:prstGeom>
          <a:noFill/>
        </p:spPr>
        <p:txBody>
          <a:bodyPr wrap="square">
            <a:spAutoFit/>
          </a:bodyPr>
          <a:lstStyle/>
          <a:p>
            <a:pPr marL="228600" algn="just">
              <a:lnSpc>
                <a:spcPct val="115000"/>
              </a:lnSpc>
            </a:pPr>
            <a:r>
              <a:rPr lang="en-US" sz="1800" dirty="0">
                <a:effectLst/>
                <a:latin typeface="Times New Roman" panose="02020603050405020304" pitchFamily="18" charset="0"/>
                <a:ea typeface="Times New Roman" panose="02020603050405020304" pitchFamily="18" charset="0"/>
              </a:rPr>
              <a:t>DBSCAN (Density-Based Spatial Clustering of Applications with Noise) groups points based on the lowest number of points and the Euclidean distance. It also marks as outliers the points that are in low-density regions. The two DBSCAN parameters are </a:t>
            </a:r>
            <a:r>
              <a:rPr lang="en-US" sz="1800" dirty="0" err="1">
                <a:effectLst/>
                <a:latin typeface="Times New Roman" panose="02020603050405020304" pitchFamily="18" charset="0"/>
                <a:ea typeface="Times New Roman" panose="02020603050405020304" pitchFamily="18" charset="0"/>
              </a:rPr>
              <a:t>MinPoints</a:t>
            </a:r>
            <a:r>
              <a:rPr lang="en-US" sz="1800" dirty="0">
                <a:effectLst/>
                <a:latin typeface="Times New Roman" panose="02020603050405020304" pitchFamily="18" charset="0"/>
                <a:ea typeface="Times New Roman" panose="02020603050405020304" pitchFamily="18" charset="0"/>
              </a:rPr>
              <a:t> and Epsilon.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705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redit card clustering&#10;&#10;Description automatically generated">
            <a:extLst>
              <a:ext uri="{FF2B5EF4-FFF2-40B4-BE49-F238E27FC236}">
                <a16:creationId xmlns:a16="http://schemas.microsoft.com/office/drawing/2014/main" id="{8B7A3035-900F-B6D3-0410-BFBF2CA3579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015" y="770570"/>
            <a:ext cx="5943600" cy="5316855"/>
          </a:xfrm>
          <a:prstGeom prst="rect">
            <a:avLst/>
          </a:prstGeom>
          <a:noFill/>
          <a:ln>
            <a:noFill/>
          </a:ln>
        </p:spPr>
      </p:pic>
      <p:sp>
        <p:nvSpPr>
          <p:cNvPr id="6" name="Rectangle 3">
            <a:extLst>
              <a:ext uri="{FF2B5EF4-FFF2-40B4-BE49-F238E27FC236}">
                <a16:creationId xmlns:a16="http://schemas.microsoft.com/office/drawing/2014/main" id="{7F7F6CBD-2656-F123-0E5C-6B469D817F83}"/>
              </a:ext>
            </a:extLst>
          </p:cNvPr>
          <p:cNvSpPr>
            <a:spLocks noChangeArrowheads="1"/>
          </p:cNvSpPr>
          <p:nvPr/>
        </p:nvSpPr>
        <p:spPr bwMode="auto">
          <a:xfrm>
            <a:off x="6662615" y="4844478"/>
            <a:ext cx="46228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Results from Evaluation:</a:t>
            </a: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Davies-Bouldin Index:  1.287</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Silhouette Score:  0.803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rPr>
              <a:t>Calinski</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rPr>
              <a:t>Harabasz</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 Index:  685.303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5A4CACE-7E5F-C11F-CE83-9BB6F2D53DCB}"/>
              </a:ext>
            </a:extLst>
          </p:cNvPr>
          <p:cNvSpPr txBox="1"/>
          <p:nvPr/>
        </p:nvSpPr>
        <p:spPr>
          <a:xfrm>
            <a:off x="7007835" y="1224199"/>
            <a:ext cx="4465150" cy="2031325"/>
          </a:xfrm>
          <a:prstGeom prst="rect">
            <a:avLst/>
          </a:prstGeom>
          <a:noFill/>
        </p:spPr>
        <p:txBody>
          <a:bodyPr wrap="square">
            <a:spAutoFit/>
          </a:bodyPr>
          <a:lstStyle/>
          <a:p>
            <a:r>
              <a:rPr lang="en-US" sz="1800" kern="0" dirty="0">
                <a:solidFill>
                  <a:srgbClr val="3C4043"/>
                </a:solidFill>
                <a:effectLst/>
                <a:latin typeface="Times New Roman" panose="02020603050405020304" pitchFamily="18" charset="0"/>
                <a:ea typeface="Times New Roman" panose="02020603050405020304" pitchFamily="18" charset="0"/>
              </a:rPr>
              <a:t>The clustering quality using DBSCAN with two clusters and outliers is fair according to the evaluation score above. The silhouette score is better than K-Means since there are one large cluster and one small cluster formed, although the Davies-Bouldin index is higher than K-Means, which indicates fair clustering.</a:t>
            </a:r>
            <a:endParaRPr lang="en-IN" dirty="0"/>
          </a:p>
        </p:txBody>
      </p:sp>
      <p:sp>
        <p:nvSpPr>
          <p:cNvPr id="7" name="TextBox 6">
            <a:extLst>
              <a:ext uri="{FF2B5EF4-FFF2-40B4-BE49-F238E27FC236}">
                <a16:creationId xmlns:a16="http://schemas.microsoft.com/office/drawing/2014/main" id="{71049AD7-B266-40D5-B290-8401302C8985}"/>
              </a:ext>
            </a:extLst>
          </p:cNvPr>
          <p:cNvSpPr txBox="1"/>
          <p:nvPr/>
        </p:nvSpPr>
        <p:spPr>
          <a:xfrm>
            <a:off x="472586" y="385208"/>
            <a:ext cx="6097464" cy="385362"/>
          </a:xfrm>
          <a:prstGeom prst="rect">
            <a:avLst/>
          </a:prstGeom>
          <a:noFill/>
        </p:spPr>
        <p:txBody>
          <a:bodyPr wrap="square">
            <a:spAutoFit/>
          </a:bodyPr>
          <a:lstStyle/>
          <a:p>
            <a:pPr marL="228600" algn="just">
              <a:lnSpc>
                <a:spcPct val="115000"/>
              </a:lnSpc>
            </a:pPr>
            <a:r>
              <a:rPr lang="en-US" sz="1800" u="sng" dirty="0">
                <a:effectLst/>
                <a:latin typeface="Times New Roman" panose="02020603050405020304" pitchFamily="18" charset="0"/>
                <a:ea typeface="Times New Roman" panose="02020603050405020304" pitchFamily="18" charset="0"/>
              </a:rPr>
              <a:t>Implementation:</a:t>
            </a:r>
            <a:endParaRPr lang="en-IN" sz="20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70940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Facet</Template>
  <TotalTime>1867</TotalTime>
  <Words>1372</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Franklin Gothic Book</vt:lpstr>
      <vt:lpstr>Times New Roman</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Sai Pappuru</dc:creator>
  <cp:lastModifiedBy>Dinesh Sai</cp:lastModifiedBy>
  <cp:revision>5</cp:revision>
  <dcterms:created xsi:type="dcterms:W3CDTF">2023-12-11T18:30:11Z</dcterms:created>
  <dcterms:modified xsi:type="dcterms:W3CDTF">2023-12-13T21:37:35Z</dcterms:modified>
</cp:coreProperties>
</file>