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93" r:id="rId2"/>
  </p:sldMasterIdLst>
  <p:notesMasterIdLst>
    <p:notesMasterId r:id="rId56"/>
  </p:notesMasterIdLst>
  <p:handoutMasterIdLst>
    <p:handoutMasterId r:id="rId57"/>
  </p:handoutMasterIdLst>
  <p:sldIdLst>
    <p:sldId id="333" r:id="rId3"/>
    <p:sldId id="269" r:id="rId4"/>
    <p:sldId id="270" r:id="rId5"/>
    <p:sldId id="271" r:id="rId6"/>
    <p:sldId id="256" r:id="rId7"/>
    <p:sldId id="292" r:id="rId8"/>
    <p:sldId id="281" r:id="rId9"/>
    <p:sldId id="293" r:id="rId10"/>
    <p:sldId id="294" r:id="rId11"/>
    <p:sldId id="295" r:id="rId12"/>
    <p:sldId id="335" r:id="rId13"/>
    <p:sldId id="338" r:id="rId14"/>
    <p:sldId id="339" r:id="rId15"/>
    <p:sldId id="340" r:id="rId16"/>
    <p:sldId id="341" r:id="rId17"/>
    <p:sldId id="342" r:id="rId18"/>
    <p:sldId id="343" r:id="rId19"/>
    <p:sldId id="345" r:id="rId20"/>
    <p:sldId id="344" r:id="rId21"/>
    <p:sldId id="291" r:id="rId22"/>
    <p:sldId id="296" r:id="rId23"/>
    <p:sldId id="297" r:id="rId24"/>
    <p:sldId id="299" r:id="rId25"/>
    <p:sldId id="298" r:id="rId26"/>
    <p:sldId id="300" r:id="rId27"/>
    <p:sldId id="346" r:id="rId28"/>
    <p:sldId id="301" r:id="rId29"/>
    <p:sldId id="347" r:id="rId30"/>
    <p:sldId id="302" r:id="rId31"/>
    <p:sldId id="348" r:id="rId32"/>
    <p:sldId id="303" r:id="rId33"/>
    <p:sldId id="304" r:id="rId34"/>
    <p:sldId id="337" r:id="rId35"/>
    <p:sldId id="308" r:id="rId36"/>
    <p:sldId id="309" r:id="rId37"/>
    <p:sldId id="310" r:id="rId38"/>
    <p:sldId id="306" r:id="rId39"/>
    <p:sldId id="311" r:id="rId40"/>
    <p:sldId id="349" r:id="rId41"/>
    <p:sldId id="314" r:id="rId42"/>
    <p:sldId id="315" r:id="rId43"/>
    <p:sldId id="305" r:id="rId44"/>
    <p:sldId id="316" r:id="rId45"/>
    <p:sldId id="317" r:id="rId46"/>
    <p:sldId id="313" r:id="rId47"/>
    <p:sldId id="318" r:id="rId48"/>
    <p:sldId id="319" r:id="rId49"/>
    <p:sldId id="320" r:id="rId50"/>
    <p:sldId id="321" r:id="rId51"/>
    <p:sldId id="350" r:id="rId52"/>
    <p:sldId id="351" r:id="rId53"/>
    <p:sldId id="352" r:id="rId54"/>
    <p:sldId id="334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79"/>
    <a:srgbClr val="FFFF66"/>
    <a:srgbClr val="66FF66"/>
    <a:srgbClr val="CC3300"/>
    <a:srgbClr val="CC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18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13" Type="http://schemas.openxmlformats.org/officeDocument/2006/relationships/slide" Target="slides/slide35.xml"/><Relationship Id="rId18" Type="http://schemas.openxmlformats.org/officeDocument/2006/relationships/slide" Target="slides/slide46.xml"/><Relationship Id="rId3" Type="http://schemas.openxmlformats.org/officeDocument/2006/relationships/slide" Target="slides/slide12.xml"/><Relationship Id="rId7" Type="http://schemas.openxmlformats.org/officeDocument/2006/relationships/slide" Target="slides/slide18.xml"/><Relationship Id="rId12" Type="http://schemas.openxmlformats.org/officeDocument/2006/relationships/slide" Target="slides/slide34.xml"/><Relationship Id="rId17" Type="http://schemas.openxmlformats.org/officeDocument/2006/relationships/slide" Target="slides/slide45.xml"/><Relationship Id="rId2" Type="http://schemas.openxmlformats.org/officeDocument/2006/relationships/slide" Target="slides/slide7.xml"/><Relationship Id="rId16" Type="http://schemas.openxmlformats.org/officeDocument/2006/relationships/slide" Target="slides/slide42.xml"/><Relationship Id="rId1" Type="http://schemas.openxmlformats.org/officeDocument/2006/relationships/slide" Target="slides/slide5.xml"/><Relationship Id="rId6" Type="http://schemas.openxmlformats.org/officeDocument/2006/relationships/slide" Target="slides/slide17.xml"/><Relationship Id="rId11" Type="http://schemas.openxmlformats.org/officeDocument/2006/relationships/slide" Target="slides/slide33.xml"/><Relationship Id="rId5" Type="http://schemas.openxmlformats.org/officeDocument/2006/relationships/slide" Target="slides/slide16.xml"/><Relationship Id="rId15" Type="http://schemas.openxmlformats.org/officeDocument/2006/relationships/slide" Target="slides/slide38.xml"/><Relationship Id="rId10" Type="http://schemas.openxmlformats.org/officeDocument/2006/relationships/slide" Target="slides/slide32.xml"/><Relationship Id="rId4" Type="http://schemas.openxmlformats.org/officeDocument/2006/relationships/slide" Target="slides/slide15.xml"/><Relationship Id="rId9" Type="http://schemas.openxmlformats.org/officeDocument/2006/relationships/slide" Target="slides/slide26.xml"/><Relationship Id="rId1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15.wmf"/><Relationship Id="rId4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8.emf"/><Relationship Id="rId1" Type="http://schemas.openxmlformats.org/officeDocument/2006/relationships/image" Target="../media/image12.wmf"/><Relationship Id="rId4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0.emf"/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15.wmf"/><Relationship Id="rId4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6.emf"/><Relationship Id="rId1" Type="http://schemas.openxmlformats.org/officeDocument/2006/relationships/image" Target="../media/image12.wmf"/><Relationship Id="rId4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8.e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3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3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6.wmf"/><Relationship Id="rId7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3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Relationship Id="rId9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2.wmf"/><Relationship Id="rId1" Type="http://schemas.openxmlformats.org/officeDocument/2006/relationships/image" Target="../media/image33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6.wmf"/><Relationship Id="rId4" Type="http://schemas.openxmlformats.org/officeDocument/2006/relationships/image" Target="../media/image38.wmf"/><Relationship Id="rId9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1EAFD6E9-18CF-4B82-B368-D73AC2FE524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5503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96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smtClean="0"/>
              <a:t>Klepnutím lze upravit styly předlohy textu.</a:t>
            </a:r>
          </a:p>
          <a:p>
            <a:pPr lvl="1"/>
            <a:r>
              <a:rPr lang="cs-CZ" altLang="cs-CZ" noProof="0" smtClean="0"/>
              <a:t>Druhá úroveň</a:t>
            </a:r>
          </a:p>
          <a:p>
            <a:pPr lvl="2"/>
            <a:r>
              <a:rPr lang="cs-CZ" altLang="cs-CZ" noProof="0" smtClean="0"/>
              <a:t>Třetí úroveň</a:t>
            </a:r>
          </a:p>
          <a:p>
            <a:pPr lvl="3"/>
            <a:r>
              <a:rPr lang="cs-CZ" altLang="cs-CZ" noProof="0" smtClean="0"/>
              <a:t>Čtvrtá úroveň</a:t>
            </a:r>
          </a:p>
          <a:p>
            <a:pPr lvl="4"/>
            <a:r>
              <a:rPr lang="cs-CZ" altLang="cs-CZ" noProof="0" smtClean="0"/>
              <a:t>Pátá úroveň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54C8E70B-E3E4-4F04-A91A-61627444A2A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6545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altLang="cs-CZ" noProof="0" smtClean="0"/>
              <a:t>Klepnutím lze upravit styl předlohy nadpisů.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cs-CZ" noProof="0" smtClean="0"/>
              <a:t>Klepnutím lze upravit styl předlohy podnadpisů.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B07D565-1496-4FCB-8F28-0C095A2521C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6875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6DED1-376A-4179-A773-6509B11F4ED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677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8E0B2-4F3B-4D4F-A076-BEC53D4D80B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6784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 b="0" i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 b="0" i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 b="0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altLang="cs-CZ" noProof="0" smtClean="0"/>
              <a:t>Klepnutím lze upravit styl předlohy nadpisů.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cs-CZ" noProof="0" smtClean="0"/>
              <a:t>Klepnutím lze upravit styl předlohy podnadpisů.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b="1" i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b="1" i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b="1" i="1" smtClean="0">
                <a:solidFill>
                  <a:srgbClr val="1C1C1C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2F08740-9F18-4558-8CA5-74C66236C83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7566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BD8D493-0002-4E3F-BBAB-076E0A1ED5F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9616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B8904D4-3E14-4D6E-8EFE-BB1453BED6F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1781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52043C5-47AF-421B-ADF4-74DC6CD27A9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9793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0877780-75BE-4F33-9C50-EF2D2ADBDBD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7960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A65A266-22C0-46A2-BB19-11628B1C87E0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7936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FE67F69-2544-42A1-8C52-598D25474EE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09491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1E33F70-6772-4212-BEFC-3BBC07571BA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500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D4102-13AD-40A9-87C3-EF9CC4B215A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02123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F1DED3C-A1A3-434E-9194-31663B333D4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58627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9B8C930-F26B-4970-A125-18497588BCC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59106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9258780-10BE-4FB3-9DDE-A408459615D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815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9AA32-C082-46C9-B3D7-4823DB8F9D7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749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20BDF-FC7E-48F5-BC6F-F939C9ED7DA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3204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1449-1E67-4CD4-8394-EEB833A4FC8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501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0E14-7E00-4D7A-B037-7C3EA358805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6225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65C26-F425-4E2C-A3C0-3B8ADBA22EA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820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16D6B-D9C9-472F-85F6-1C5596503A8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959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CF86C-5FA9-4965-B049-262E6805D97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4278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E6B158AC-9952-4E77-A566-79A28B52CA0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smtClean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F19272DE-2784-4A16-B5C7-023EF0BDB14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7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11" Type="http://schemas.openxmlformats.org/officeDocument/2006/relationships/image" Target="../media/image19.e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12.wmf"/><Relationship Id="rId9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2.wmf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25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emf"/><Relationship Id="rId11" Type="http://schemas.openxmlformats.org/officeDocument/2006/relationships/image" Target="../media/image27.emf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12.wmf"/><Relationship Id="rId9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2.wmf"/><Relationship Id="rId9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37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8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8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4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44.wmf"/><Relationship Id="rId22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4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4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3FFCA-FE55-4D24-AF3C-F9E900175CF5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cs-CZ" altLang="cs-CZ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Diskrétní optimalizace 06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420938"/>
            <a:ext cx="8534400" cy="3313112"/>
          </a:xfrm>
        </p:spPr>
        <p:txBody>
          <a:bodyPr/>
          <a:lstStyle/>
          <a:p>
            <a:pPr marL="358775" indent="-358775" eaLnBrk="1" hangingPunct="1">
              <a:buSzTx/>
              <a:buFont typeface="Wingdings" pitchFamily="2" charset="2"/>
              <a:buNone/>
              <a:tabLst>
                <a:tab pos="6948488" algn="l"/>
              </a:tabLst>
              <a:defRPr/>
            </a:pP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Obsah přednášky:</a:t>
            </a:r>
            <a:r>
              <a:rPr lang="cs-CZ" altLang="cs-CZ" sz="2400" dirty="0" smtClean="0">
                <a:cs typeface="Tahoma" panose="020B0604030504040204" pitchFamily="34" charset="0"/>
              </a:rPr>
              <a:t> </a:t>
            </a:r>
            <a:endParaRPr lang="cs-CZ" altLang="cs-CZ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buSzTx/>
              <a:buFont typeface="Wingdings" pitchFamily="2" charset="2"/>
              <a:buBlip>
                <a:blip r:embed="rId2"/>
              </a:buBlip>
              <a:tabLst>
                <a:tab pos="6948488" algn="l"/>
              </a:tabLst>
              <a:defRPr/>
            </a:pPr>
            <a:r>
              <a:rPr lang="cs-CZ" altLang="cs-CZ" sz="2400" b="1" dirty="0" smtClean="0">
                <a:latin typeface="Times New Roman" panose="02020603050405020304" pitchFamily="18" charset="0"/>
              </a:rPr>
              <a:t>Metoda větví a</a:t>
            </a:r>
            <a:r>
              <a:rPr lang="en-US" altLang="cs-CZ" sz="2400" b="1" dirty="0" smtClean="0">
                <a:latin typeface="Times New Roman" panose="02020603050405020304" pitchFamily="18" charset="0"/>
              </a:rPr>
              <a:t>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hranic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  <a:p>
            <a:pPr marL="358775" indent="-358775" eaLnBrk="1" hangingPunct="1">
              <a:buSzTx/>
              <a:buFont typeface="Wingdings" pitchFamily="2" charset="2"/>
              <a:buBlip>
                <a:blip r:embed="rId2"/>
              </a:buBlip>
              <a:tabLst>
                <a:tab pos="6948488" algn="l"/>
              </a:tabLst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Kde to lze nalézt:</a:t>
            </a:r>
          </a:p>
          <a:p>
            <a:pPr marL="187325" indent="-187325" eaLnBrk="1" hangingPunct="1">
              <a:buClr>
                <a:srgbClr val="3333CC"/>
              </a:buClr>
              <a:buSzTx/>
              <a:buFont typeface="Wingdings" pitchFamily="2" charset="2"/>
              <a:buNone/>
              <a:tabLst>
                <a:tab pos="6948488" algn="l"/>
              </a:tabLst>
              <a:defRPr/>
            </a:pPr>
            <a:r>
              <a:rPr lang="sk-SK" altLang="en-US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Janáček</a:t>
            </a:r>
            <a:r>
              <a:rPr lang="sk-SK" altLang="en-US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J., </a:t>
            </a:r>
            <a:r>
              <a:rPr lang="sk-SK" altLang="en-US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Koháni</a:t>
            </a:r>
            <a:r>
              <a:rPr lang="sk-SK" altLang="en-US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M., </a:t>
            </a:r>
            <a:r>
              <a:rPr lang="sk-SK" altLang="en-US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Szendreyová</a:t>
            </a:r>
            <a:r>
              <a:rPr lang="sk-SK" altLang="en-US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A., </a:t>
            </a:r>
            <a:r>
              <a:rPr lang="sk-SK" altLang="en-US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Buzna</a:t>
            </a:r>
            <a:r>
              <a:rPr lang="sk-SK" altLang="en-US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L: </a:t>
            </a:r>
            <a:r>
              <a:rPr lang="sk-SK" altLang="en-US" sz="2400" b="1" i="1" kern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Diskrétna optimalizácia</a:t>
            </a:r>
            <a:r>
              <a:rPr lang="sk-SK" altLang="en-US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EDIS, Žilinská univerzita v Žiline, 2015, 316 s. ISBN 978-80-554-1052-4</a:t>
            </a:r>
            <a:br>
              <a:rPr lang="sk-SK" altLang="en-US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sk-SK" altLang="en-US" sz="2400" b="1" i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strany 145-238</a:t>
            </a:r>
            <a:endParaRPr lang="en-GB" altLang="en-US" sz="2400" b="1" i="1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58775" indent="-358775" eaLnBrk="1" hangingPunct="1">
              <a:buSzTx/>
              <a:buFont typeface="Wingdings" pitchFamily="2" charset="2"/>
              <a:buBlip>
                <a:blip r:embed="rId2"/>
              </a:buBlip>
              <a:tabLst>
                <a:tab pos="6948488" algn="l"/>
              </a:tabLst>
              <a:defRPr/>
            </a:pPr>
            <a:endParaRPr lang="cs-CZ" altLang="cs-CZ" dirty="0" smtClean="0">
              <a:latin typeface="Times New Roman" panose="02020603050405020304" pitchFamily="18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11188" y="2708275"/>
            <a:ext cx="77930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cs-CZ" sz="2400" b="0" i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cs-CZ" sz="2400" b="0" i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cs-CZ" sz="2400" b="0" i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 b="0" i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870C1-FC51-45D2-9CF9-6E4CF00B60FD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cs-CZ" altLang="cs-CZ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Grafická reprezentace úlohy plánování výroby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s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nedělitelností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846888" y="58023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>
                <a:latin typeface="Times New Roman" pitchFamily="18" charset="0"/>
              </a:rPr>
              <a:t>x</a:t>
            </a:r>
            <a:r>
              <a:rPr lang="sk-SK" altLang="cs-CZ" sz="2400" b="0" baseline="-25000">
                <a:latin typeface="Times New Roman" pitchFamily="18" charset="0"/>
              </a:rPr>
              <a:t>1</a:t>
            </a:r>
            <a:endParaRPr lang="cs-CZ" altLang="cs-CZ" sz="2400" b="0">
              <a:latin typeface="Times New Roman" pitchFamily="18" charset="0"/>
            </a:endParaRP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446088" y="1895475"/>
            <a:ext cx="6781800" cy="4516438"/>
            <a:chOff x="281" y="1194"/>
            <a:chExt cx="4272" cy="2845"/>
          </a:xfrm>
        </p:grpSpPr>
        <p:grpSp>
          <p:nvGrpSpPr>
            <p:cNvPr id="24608" name="Group 6"/>
            <p:cNvGrpSpPr>
              <a:grpSpLocks/>
            </p:cNvGrpSpPr>
            <p:nvPr/>
          </p:nvGrpSpPr>
          <p:grpSpPr bwMode="auto">
            <a:xfrm>
              <a:off x="281" y="1194"/>
              <a:ext cx="4272" cy="2845"/>
              <a:chOff x="281" y="1194"/>
              <a:chExt cx="4272" cy="2845"/>
            </a:xfrm>
          </p:grpSpPr>
          <p:sp>
            <p:nvSpPr>
              <p:cNvPr id="24617" name="Text Box 7"/>
              <p:cNvSpPr txBox="1">
                <a:spLocks noChangeArrowheads="1"/>
              </p:cNvSpPr>
              <p:nvPr/>
            </p:nvSpPr>
            <p:spPr bwMode="auto">
              <a:xfrm>
                <a:off x="288" y="120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2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24618" name="Line 8"/>
              <p:cNvSpPr>
                <a:spLocks noChangeShapeType="1"/>
              </p:cNvSpPr>
              <p:nvPr/>
            </p:nvSpPr>
            <p:spPr bwMode="auto">
              <a:xfrm flipH="1">
                <a:off x="617" y="1194"/>
                <a:ext cx="1" cy="26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9" name="Line 9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24620" name="Object 10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41" name="Rovnice" r:id="rId3" imgW="266584" imgH="457002" progId="Equation.3">
                      <p:embed/>
                    </p:oleObj>
                  </mc:Choice>
                  <mc:Fallback>
                    <p:oleObj name="Rovnice" r:id="rId3" imgW="266584" imgH="457002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21" name="Line 11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2" name="Line 12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3" name="Line 13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4" name="Line 14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5" name="Line 15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6" name="Line 16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7" name="Line 17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8" name="Line 18"/>
              <p:cNvSpPr>
                <a:spLocks noChangeShapeType="1"/>
              </p:cNvSpPr>
              <p:nvPr/>
            </p:nvSpPr>
            <p:spPr bwMode="auto">
              <a:xfrm>
                <a:off x="2783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9" name="Line 19"/>
              <p:cNvSpPr>
                <a:spLocks noChangeShapeType="1"/>
              </p:cNvSpPr>
              <p:nvPr/>
            </p:nvSpPr>
            <p:spPr bwMode="auto">
              <a:xfrm>
                <a:off x="2535" y="371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0" name="Line 20"/>
              <p:cNvSpPr>
                <a:spLocks noChangeShapeType="1"/>
              </p:cNvSpPr>
              <p:nvPr/>
            </p:nvSpPr>
            <p:spPr bwMode="auto">
              <a:xfrm>
                <a:off x="3007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1" name="Line 21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2" name="Line 22"/>
              <p:cNvSpPr>
                <a:spLocks noChangeShapeType="1"/>
              </p:cNvSpPr>
              <p:nvPr/>
            </p:nvSpPr>
            <p:spPr bwMode="auto">
              <a:xfrm rot="-5400000">
                <a:off x="596" y="22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3" name="Line 23"/>
              <p:cNvSpPr>
                <a:spLocks noChangeShapeType="1"/>
              </p:cNvSpPr>
              <p:nvPr/>
            </p:nvSpPr>
            <p:spPr bwMode="auto">
              <a:xfrm rot="-5400000">
                <a:off x="594" y="20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4" name="Line 24"/>
              <p:cNvSpPr>
                <a:spLocks noChangeShapeType="1"/>
              </p:cNvSpPr>
              <p:nvPr/>
            </p:nvSpPr>
            <p:spPr bwMode="auto">
              <a:xfrm rot="-5400000">
                <a:off x="591" y="130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5" name="Line 25"/>
              <p:cNvSpPr>
                <a:spLocks noChangeShapeType="1"/>
              </p:cNvSpPr>
              <p:nvPr/>
            </p:nvSpPr>
            <p:spPr bwMode="auto">
              <a:xfrm rot="-5400000">
                <a:off x="586" y="153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6" name="Line 26"/>
              <p:cNvSpPr>
                <a:spLocks noChangeShapeType="1"/>
              </p:cNvSpPr>
              <p:nvPr/>
            </p:nvSpPr>
            <p:spPr bwMode="auto">
              <a:xfrm rot="-5400000">
                <a:off x="593" y="177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7" name="Line 27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8" name="Line 28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39" name="Line 29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40" name="Line 30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609" name="Text Box 31"/>
            <p:cNvSpPr txBox="1">
              <a:spLocks noChangeArrowheads="1"/>
            </p:cNvSpPr>
            <p:nvPr/>
          </p:nvSpPr>
          <p:spPr bwMode="auto">
            <a:xfrm>
              <a:off x="795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4610" name="Text Box 32"/>
            <p:cNvSpPr txBox="1">
              <a:spLocks noChangeArrowheads="1"/>
            </p:cNvSpPr>
            <p:nvPr/>
          </p:nvSpPr>
          <p:spPr bwMode="auto">
            <a:xfrm>
              <a:off x="128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4611" name="Text Box 33"/>
            <p:cNvSpPr txBox="1">
              <a:spLocks noChangeArrowheads="1"/>
            </p:cNvSpPr>
            <p:nvPr/>
          </p:nvSpPr>
          <p:spPr bwMode="auto">
            <a:xfrm>
              <a:off x="176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4612" name="Text Box 34"/>
            <p:cNvSpPr txBox="1">
              <a:spLocks noChangeArrowheads="1"/>
            </p:cNvSpPr>
            <p:nvPr/>
          </p:nvSpPr>
          <p:spPr bwMode="auto">
            <a:xfrm>
              <a:off x="2228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4613" name="Text Box 35"/>
            <p:cNvSpPr txBox="1">
              <a:spLocks noChangeArrowheads="1"/>
            </p:cNvSpPr>
            <p:nvPr/>
          </p:nvSpPr>
          <p:spPr bwMode="auto">
            <a:xfrm>
              <a:off x="288" y="30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4614" name="Text Box 36"/>
            <p:cNvSpPr txBox="1">
              <a:spLocks noChangeArrowheads="1"/>
            </p:cNvSpPr>
            <p:nvPr/>
          </p:nvSpPr>
          <p:spPr bwMode="auto">
            <a:xfrm>
              <a:off x="2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4615" name="Text Box 37"/>
            <p:cNvSpPr txBox="1">
              <a:spLocks noChangeArrowheads="1"/>
            </p:cNvSpPr>
            <p:nvPr/>
          </p:nvSpPr>
          <p:spPr bwMode="auto">
            <a:xfrm>
              <a:off x="288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4616" name="Text Box 38"/>
            <p:cNvSpPr txBox="1">
              <a:spLocks noChangeArrowheads="1"/>
            </p:cNvSpPr>
            <p:nvPr/>
          </p:nvSpPr>
          <p:spPr bwMode="auto">
            <a:xfrm>
              <a:off x="288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</p:grpSp>
      <p:sp>
        <p:nvSpPr>
          <p:cNvPr id="24582" name="Line 39"/>
          <p:cNvSpPr>
            <a:spLocks noChangeShapeType="1"/>
          </p:cNvSpPr>
          <p:nvPr/>
        </p:nvSpPr>
        <p:spPr bwMode="auto">
          <a:xfrm>
            <a:off x="990600" y="5137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Line 40"/>
          <p:cNvSpPr>
            <a:spLocks noChangeShapeType="1"/>
          </p:cNvSpPr>
          <p:nvPr/>
        </p:nvSpPr>
        <p:spPr bwMode="auto">
          <a:xfrm>
            <a:off x="987425" y="4375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" name="Line 41"/>
          <p:cNvSpPr>
            <a:spLocks noChangeShapeType="1"/>
          </p:cNvSpPr>
          <p:nvPr/>
        </p:nvSpPr>
        <p:spPr bwMode="auto">
          <a:xfrm rot="-5400000">
            <a:off x="-317500" y="378460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Line 42"/>
          <p:cNvSpPr>
            <a:spLocks noChangeShapeType="1"/>
          </p:cNvSpPr>
          <p:nvPr/>
        </p:nvSpPr>
        <p:spPr bwMode="auto">
          <a:xfrm rot="-5400000">
            <a:off x="436563" y="3824288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586" name="Group 43"/>
          <p:cNvGrpSpPr>
            <a:grpSpLocks/>
          </p:cNvGrpSpPr>
          <p:nvPr/>
        </p:nvGrpSpPr>
        <p:grpSpPr bwMode="auto">
          <a:xfrm>
            <a:off x="914400" y="4343400"/>
            <a:ext cx="1630363" cy="1635125"/>
            <a:chOff x="576" y="2741"/>
            <a:chExt cx="1027" cy="1030"/>
          </a:xfrm>
        </p:grpSpPr>
        <p:sp>
          <p:nvSpPr>
            <p:cNvPr id="24602" name="Oval 44"/>
            <p:cNvSpPr>
              <a:spLocks noChangeArrowheads="1"/>
            </p:cNvSpPr>
            <p:nvPr/>
          </p:nvSpPr>
          <p:spPr bwMode="auto">
            <a:xfrm>
              <a:off x="576" y="3689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03" name="Oval 45"/>
            <p:cNvSpPr>
              <a:spLocks noChangeArrowheads="1"/>
            </p:cNvSpPr>
            <p:nvPr/>
          </p:nvSpPr>
          <p:spPr bwMode="auto">
            <a:xfrm>
              <a:off x="1049" y="3220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04" name="Oval 46"/>
            <p:cNvSpPr>
              <a:spLocks noChangeArrowheads="1"/>
            </p:cNvSpPr>
            <p:nvPr/>
          </p:nvSpPr>
          <p:spPr bwMode="auto">
            <a:xfrm>
              <a:off x="576" y="3211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05" name="Oval 47"/>
            <p:cNvSpPr>
              <a:spLocks noChangeArrowheads="1"/>
            </p:cNvSpPr>
            <p:nvPr/>
          </p:nvSpPr>
          <p:spPr bwMode="auto">
            <a:xfrm>
              <a:off x="1528" y="3673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06" name="Oval 48"/>
            <p:cNvSpPr>
              <a:spLocks noChangeArrowheads="1"/>
            </p:cNvSpPr>
            <p:nvPr/>
          </p:nvSpPr>
          <p:spPr bwMode="auto">
            <a:xfrm>
              <a:off x="1056" y="3677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07" name="Oval 49"/>
            <p:cNvSpPr>
              <a:spLocks noChangeArrowheads="1"/>
            </p:cNvSpPr>
            <p:nvPr/>
          </p:nvSpPr>
          <p:spPr bwMode="auto">
            <a:xfrm>
              <a:off x="576" y="2741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87" name="Line 50"/>
          <p:cNvSpPr>
            <a:spLocks noChangeShapeType="1"/>
          </p:cNvSpPr>
          <p:nvPr/>
        </p:nvSpPr>
        <p:spPr bwMode="auto">
          <a:xfrm>
            <a:off x="758825" y="4092575"/>
            <a:ext cx="3054350" cy="19859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Line 51"/>
          <p:cNvSpPr>
            <a:spLocks noChangeShapeType="1"/>
          </p:cNvSpPr>
          <p:nvPr/>
        </p:nvSpPr>
        <p:spPr bwMode="auto">
          <a:xfrm>
            <a:off x="838200" y="3733800"/>
            <a:ext cx="2209800" cy="2286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4589" name="Object 52"/>
          <p:cNvGraphicFramePr>
            <a:graphicFrameLocks noChangeAspect="1"/>
          </p:cNvGraphicFramePr>
          <p:nvPr/>
        </p:nvGraphicFramePr>
        <p:xfrm>
          <a:off x="4222750" y="1828800"/>
          <a:ext cx="47005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Rovnica" r:id="rId5" imgW="1803240" imgH="215640" progId="Equation.3">
                  <p:embed/>
                </p:oleObj>
              </mc:Choice>
              <mc:Fallback>
                <p:oleObj name="Rovnica" r:id="rId5" imgW="1803240" imgH="215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1828800"/>
                        <a:ext cx="47005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53"/>
          <p:cNvGraphicFramePr>
            <a:graphicFrameLocks noChangeAspect="1"/>
          </p:cNvGraphicFramePr>
          <p:nvPr/>
        </p:nvGraphicFramePr>
        <p:xfrm>
          <a:off x="4449763" y="2438400"/>
          <a:ext cx="4502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Rovnica" r:id="rId7" imgW="1684117" imgH="182952" progId="Equation.3">
                  <p:embed/>
                </p:oleObj>
              </mc:Choice>
              <mc:Fallback>
                <p:oleObj name="Rovnica" r:id="rId7" imgW="1684117" imgH="18295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438400"/>
                        <a:ext cx="45021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54" name="Oval 54"/>
          <p:cNvSpPr>
            <a:spLocks noChangeArrowheads="1"/>
          </p:cNvSpPr>
          <p:nvPr/>
        </p:nvSpPr>
        <p:spPr bwMode="auto">
          <a:xfrm>
            <a:off x="911225" y="4776788"/>
            <a:ext cx="119063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30455" name="Oval 55"/>
          <p:cNvSpPr>
            <a:spLocks noChangeArrowheads="1"/>
          </p:cNvSpPr>
          <p:nvPr/>
        </p:nvSpPr>
        <p:spPr bwMode="auto">
          <a:xfrm>
            <a:off x="2089150" y="5821363"/>
            <a:ext cx="119063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30456" name="Line 56"/>
          <p:cNvSpPr>
            <a:spLocks noChangeShapeType="1"/>
          </p:cNvSpPr>
          <p:nvPr/>
        </p:nvSpPr>
        <p:spPr bwMode="auto">
          <a:xfrm>
            <a:off x="782638" y="4681538"/>
            <a:ext cx="1504950" cy="1316037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0457" name="Line 57"/>
          <p:cNvSpPr>
            <a:spLocks noChangeShapeType="1"/>
          </p:cNvSpPr>
          <p:nvPr/>
        </p:nvSpPr>
        <p:spPr bwMode="auto">
          <a:xfrm>
            <a:off x="914400" y="4343400"/>
            <a:ext cx="1974850" cy="1709738"/>
          </a:xfrm>
          <a:prstGeom prst="line">
            <a:avLst/>
          </a:prstGeom>
          <a:noFill/>
          <a:ln w="158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0461" name="Group 61"/>
          <p:cNvGrpSpPr>
            <a:grpSpLocks/>
          </p:cNvGrpSpPr>
          <p:nvPr/>
        </p:nvGrpSpPr>
        <p:grpSpPr bwMode="auto">
          <a:xfrm>
            <a:off x="838200" y="2971800"/>
            <a:ext cx="7575550" cy="1636713"/>
            <a:chOff x="528" y="1872"/>
            <a:chExt cx="4772" cy="1031"/>
          </a:xfrm>
        </p:grpSpPr>
        <p:sp>
          <p:nvSpPr>
            <p:cNvPr id="24599" name="Text Box 58"/>
            <p:cNvSpPr txBox="1">
              <a:spLocks noChangeArrowheads="1"/>
            </p:cNvSpPr>
            <p:nvPr/>
          </p:nvSpPr>
          <p:spPr bwMode="auto">
            <a:xfrm>
              <a:off x="2976" y="1872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 i="0">
                  <a:latin typeface="Times New Roman" pitchFamily="18" charset="0"/>
                </a:rPr>
                <a:t>Optimální řešení je</a:t>
              </a:r>
              <a:endParaRPr lang="cs-CZ" altLang="cs-CZ" sz="2400" b="0" i="0">
                <a:latin typeface="Times New Roman" pitchFamily="18" charset="0"/>
              </a:endParaRPr>
            </a:p>
          </p:txBody>
        </p:sp>
        <p:graphicFrame>
          <p:nvGraphicFramePr>
            <p:cNvPr id="24600" name="Object 59"/>
            <p:cNvGraphicFramePr>
              <a:graphicFrameLocks noChangeAspect="1"/>
            </p:cNvGraphicFramePr>
            <p:nvPr/>
          </p:nvGraphicFramePr>
          <p:xfrm>
            <a:off x="4992" y="1920"/>
            <a:ext cx="30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Rovnice" r:id="rId9" imgW="266584" imgH="457002" progId="Equation.3">
                    <p:embed/>
                  </p:oleObj>
                </mc:Choice>
                <mc:Fallback>
                  <p:oleObj name="Rovnice" r:id="rId9" imgW="266584" imgH="457002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30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1" name="Oval 60"/>
            <p:cNvSpPr>
              <a:spLocks noChangeArrowheads="1"/>
            </p:cNvSpPr>
            <p:nvPr/>
          </p:nvSpPr>
          <p:spPr bwMode="auto">
            <a:xfrm>
              <a:off x="528" y="2663"/>
              <a:ext cx="240" cy="240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96" name="Obdĺžniková bublina 61"/>
          <p:cNvSpPr>
            <a:spLocks noChangeArrowheads="1"/>
          </p:cNvSpPr>
          <p:nvPr/>
        </p:nvSpPr>
        <p:spPr bwMode="auto">
          <a:xfrm>
            <a:off x="3619500" y="4265613"/>
            <a:ext cx="5386388" cy="1549400"/>
          </a:xfrm>
          <a:prstGeom prst="wedgeRectCallout">
            <a:avLst>
              <a:gd name="adj1" fmla="val -81671"/>
              <a:gd name="adj2" fmla="val 382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b="0" i="0">
                <a:solidFill>
                  <a:schemeClr val="tx1"/>
                </a:solidFill>
              </a:rPr>
              <a:t>Zde to můžeme provést </a:t>
            </a:r>
            <a:r>
              <a:rPr lang="cs-CZ" altLang="en-US" i="0">
                <a:solidFill>
                  <a:schemeClr val="tx1"/>
                </a:solidFill>
              </a:rPr>
              <a:t>graficky</a:t>
            </a:r>
            <a:r>
              <a:rPr lang="cs-CZ" altLang="en-US" b="0" i="0">
                <a:solidFill>
                  <a:schemeClr val="tx1"/>
                </a:solidFill>
              </a:rPr>
              <a:t>, tj. </a:t>
            </a:r>
          </a:p>
          <a:p>
            <a:pPr algn="ctr" eaLnBrk="1" hangingPunct="1"/>
            <a:r>
              <a:rPr lang="cs-CZ" altLang="en-US" b="0" i="0">
                <a:solidFill>
                  <a:schemeClr val="tx1"/>
                </a:solidFill>
              </a:rPr>
              <a:t>posouváním </a:t>
            </a:r>
            <a:r>
              <a:rPr lang="cs-CZ" altLang="en-US" i="0">
                <a:solidFill>
                  <a:srgbClr val="FF0000"/>
                </a:solidFill>
              </a:rPr>
              <a:t>přímky</a:t>
            </a:r>
            <a:r>
              <a:rPr lang="cs-CZ" altLang="en-US" b="0" i="0">
                <a:solidFill>
                  <a:schemeClr val="tx1"/>
                </a:solidFill>
              </a:rPr>
              <a:t>, která odpovídá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i="0">
                <a:solidFill>
                  <a:schemeClr val="tx1"/>
                </a:solidFill>
              </a:rPr>
              <a:t>množině bodů se stejnou hodnotou</a:t>
            </a:r>
            <a:br>
              <a:rPr lang="cs-CZ" altLang="en-US" i="0">
                <a:solidFill>
                  <a:schemeClr val="tx1"/>
                </a:solidFill>
              </a:rPr>
            </a:br>
            <a:r>
              <a:rPr lang="cs-CZ" altLang="en-US" i="0">
                <a:solidFill>
                  <a:schemeClr val="tx1"/>
                </a:solidFill>
              </a:rPr>
              <a:t>účelové funkce (</a:t>
            </a:r>
            <a:r>
              <a:rPr lang="cs-CZ" altLang="en-US" b="0" i="0">
                <a:solidFill>
                  <a:schemeClr val="tx1"/>
                </a:solidFill>
              </a:rPr>
              <a:t>zde </a:t>
            </a:r>
            <a:r>
              <a:rPr lang="cs-CZ" altLang="en-US" b="0" i="0">
                <a:solidFill>
                  <a:srgbClr val="FF0000"/>
                </a:solidFill>
              </a:rPr>
              <a:t>2000</a:t>
            </a:r>
            <a:r>
              <a:rPr lang="cs-CZ" altLang="en-US" i="0">
                <a:solidFill>
                  <a:schemeClr val="tx1"/>
                </a:solidFill>
              </a:rPr>
              <a:t>)</a:t>
            </a:r>
            <a:r>
              <a:rPr lang="cs-CZ" altLang="en-US" b="0" i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597" name="Obdĺžniková bublina 1"/>
          <p:cNvSpPr>
            <a:spLocks noChangeArrowheads="1"/>
          </p:cNvSpPr>
          <p:nvPr/>
        </p:nvSpPr>
        <p:spPr bwMode="auto">
          <a:xfrm>
            <a:off x="1358900" y="2481263"/>
            <a:ext cx="2757488" cy="550862"/>
          </a:xfrm>
          <a:prstGeom prst="wedgeRectCallout">
            <a:avLst>
              <a:gd name="adj1" fmla="val 61120"/>
              <a:gd name="adj2" fmla="val -105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b="0" i="0">
                <a:solidFill>
                  <a:schemeClr val="tx1"/>
                </a:solidFill>
              </a:rPr>
              <a:t>Viz. </a:t>
            </a:r>
            <a:r>
              <a:rPr lang="cs-CZ" altLang="en-US" b="0" i="0">
                <a:solidFill>
                  <a:srgbClr val="FF0000"/>
                </a:solidFill>
              </a:rPr>
              <a:t>červená přímka</a:t>
            </a:r>
            <a:endParaRPr lang="en-US" altLang="en-US" b="0" i="0">
              <a:solidFill>
                <a:srgbClr val="FF0000"/>
              </a:solidFill>
            </a:endParaRPr>
          </a:p>
        </p:txBody>
      </p:sp>
      <p:sp>
        <p:nvSpPr>
          <p:cNvPr id="24598" name="Obdĺžniková bublina 63"/>
          <p:cNvSpPr>
            <a:spLocks noChangeArrowheads="1"/>
          </p:cNvSpPr>
          <p:nvPr/>
        </p:nvSpPr>
        <p:spPr bwMode="auto">
          <a:xfrm>
            <a:off x="1960563" y="3429000"/>
            <a:ext cx="4886325" cy="550863"/>
          </a:xfrm>
          <a:prstGeom prst="wedgeRectCallout">
            <a:avLst>
              <a:gd name="adj1" fmla="val -63361"/>
              <a:gd name="adj2" fmla="val 1735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b="0" i="0">
                <a:solidFill>
                  <a:srgbClr val="C00000"/>
                </a:solidFill>
              </a:rPr>
              <a:t>Přímka, která odpovídá hodnotě 3000.</a:t>
            </a:r>
            <a:endParaRPr lang="en-US" altLang="en-US" b="0" i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54" grpId="0" animBg="1"/>
      <p:bldP spid="230455" grpId="0" animBg="1"/>
      <p:bldP spid="230456" grpId="0" animBg="1"/>
      <p:bldP spid="2304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5353E-E65D-4E1C-8AB4-1645BD1D9AF8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Nyní několik triků, pro pochopení </a:t>
            </a:r>
            <a:r>
              <a:rPr lang="cs-CZ" altLang="cs-CZ" sz="3600" b="1" smtClean="0">
                <a:latin typeface="Times New Roman" pitchFamily="18" charset="0"/>
              </a:rPr>
              <a:t>metody větví a hranic</a:t>
            </a:r>
            <a:endParaRPr lang="en-US" altLang="cs-CZ" sz="3600" b="1" smtClean="0">
              <a:latin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 marL="666750" indent="-666750" eaLnBrk="1" hangingPunct="1">
              <a:buSzTx/>
              <a:defRPr/>
            </a:pPr>
            <a:r>
              <a:rPr lang="cs-CZ" altLang="cs-CZ" sz="2400" dirty="0" smtClean="0">
                <a:latin typeface="Times New Roman" pitchFamily="18" charset="0"/>
              </a:rPr>
              <a:t>Máme množinu hodnot, například </a:t>
            </a:r>
            <a:r>
              <a:rPr lang="cs-CZ" altLang="cs-CZ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i="1" dirty="0" smtClean="0">
                <a:latin typeface="Times New Roman" pitchFamily="18" charset="0"/>
              </a:rPr>
              <a:t>=</a:t>
            </a:r>
            <a:r>
              <a:rPr lang="cs-CZ" altLang="cs-CZ" sz="2400" dirty="0" smtClean="0">
                <a:latin typeface="Times New Roman" pitchFamily="18" charset="0"/>
              </a:rPr>
              <a:t>{ 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itchFamily="18" charset="0"/>
              </a:rPr>
              <a:t>3, 5, 6, 9 </a:t>
            </a:r>
            <a:r>
              <a:rPr lang="cs-CZ" altLang="cs-CZ" sz="2400" dirty="0" smtClean="0">
                <a:latin typeface="Times New Roman" pitchFamily="18" charset="0"/>
              </a:rPr>
              <a:t>}, a tato množina </a:t>
            </a:r>
            <a:r>
              <a:rPr lang="cs-CZ" altLang="cs-CZ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dirty="0" smtClean="0">
                <a:latin typeface="Times New Roman" pitchFamily="18" charset="0"/>
              </a:rPr>
              <a:t> je </a:t>
            </a:r>
            <a:r>
              <a:rPr lang="cs-CZ" altLang="cs-CZ" sz="2400" b="1" dirty="0" smtClean="0">
                <a:latin typeface="Times New Roman" pitchFamily="18" charset="0"/>
              </a:rPr>
              <a:t>podmnožinou </a:t>
            </a:r>
            <a:r>
              <a:rPr lang="cs-CZ" altLang="cs-CZ" sz="2400" dirty="0" smtClean="0">
                <a:latin typeface="Times New Roman" pitchFamily="18" charset="0"/>
              </a:rPr>
              <a:t>množiny </a:t>
            </a:r>
            <a:r>
              <a:rPr lang="cs-CZ" altLang="cs-CZ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B </a:t>
            </a:r>
            <a:r>
              <a:rPr lang="cs-CZ" altLang="cs-CZ" sz="2400" dirty="0" smtClean="0">
                <a:latin typeface="Times New Roman" pitchFamily="18" charset="0"/>
              </a:rPr>
              <a:t>( zapisujeme to takto    </a:t>
            </a:r>
            <a:r>
              <a:rPr lang="cs-CZ" altLang="cs-CZ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dirty="0" smtClean="0">
                <a:latin typeface="Times New Roman" pitchFamily="18" charset="0"/>
              </a:rPr>
              <a:t>  </a:t>
            </a:r>
            <a:r>
              <a:rPr lang="cs-CZ" altLang="cs-CZ" sz="2400" dirty="0" smtClean="0">
                <a:latin typeface="Times New Roman" pitchFamily="18" charset="0"/>
                <a:sym typeface="Symbol"/>
              </a:rPr>
              <a:t> </a:t>
            </a:r>
            <a:r>
              <a:rPr lang="cs-CZ" altLang="cs-CZ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B</a:t>
            </a:r>
            <a:r>
              <a:rPr lang="cs-CZ" altLang="cs-CZ" sz="2400" dirty="0" smtClean="0">
                <a:latin typeface="Times New Roman" pitchFamily="18" charset="0"/>
                <a:sym typeface="Symbol"/>
              </a:rPr>
              <a:t>  </a:t>
            </a:r>
            <a:r>
              <a:rPr lang="cs-CZ" altLang="cs-CZ" sz="2400" dirty="0" smtClean="0">
                <a:latin typeface="Times New Roman" pitchFamily="18" charset="0"/>
              </a:rPr>
              <a:t>).  Například </a:t>
            </a:r>
            <a:r>
              <a:rPr lang="cs-CZ" altLang="cs-CZ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B</a:t>
            </a:r>
            <a:r>
              <a:rPr lang="cs-CZ" altLang="cs-CZ" sz="2400" dirty="0" smtClean="0">
                <a:latin typeface="Times New Roman" pitchFamily="18" charset="0"/>
              </a:rPr>
              <a:t> ={0, 1, 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itchFamily="18" charset="0"/>
              </a:rPr>
              <a:t>3, </a:t>
            </a:r>
            <a:r>
              <a:rPr lang="cs-CZ" altLang="cs-CZ" sz="2400" dirty="0" smtClean="0">
                <a:latin typeface="Times New Roman" pitchFamily="18" charset="0"/>
              </a:rPr>
              <a:t>4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itchFamily="18" charset="0"/>
              </a:rPr>
              <a:t>, 5, 6, </a:t>
            </a:r>
            <a:r>
              <a:rPr lang="cs-CZ" altLang="cs-CZ" sz="2400" dirty="0" smtClean="0">
                <a:latin typeface="Times New Roman" pitchFamily="18" charset="0"/>
              </a:rPr>
              <a:t>7,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itchFamily="18" charset="0"/>
              </a:rPr>
              <a:t> 9 </a:t>
            </a:r>
            <a:r>
              <a:rPr lang="cs-CZ" altLang="cs-CZ" sz="2400" dirty="0" smtClean="0">
                <a:latin typeface="Times New Roman" pitchFamily="18" charset="0"/>
              </a:rPr>
              <a:t>}.</a:t>
            </a:r>
          </a:p>
          <a:p>
            <a:pPr marL="666750" indent="-666750" eaLnBrk="1" hangingPunct="1">
              <a:buSzTx/>
              <a:defRPr/>
            </a:pPr>
            <a:r>
              <a:rPr lang="cs-CZ" altLang="cs-CZ" sz="2400" dirty="0" smtClean="0">
                <a:latin typeface="Times New Roman" pitchFamily="18" charset="0"/>
              </a:rPr>
              <a:t>Lze snadno dokázat, že </a:t>
            </a:r>
            <a:r>
              <a:rPr lang="cs-CZ" altLang="cs-CZ" sz="2400" b="1" dirty="0" smtClean="0">
                <a:latin typeface="Times New Roman" pitchFamily="18" charset="0"/>
              </a:rPr>
              <a:t>minimální hodnota </a:t>
            </a:r>
            <a:r>
              <a:rPr lang="cs-CZ" altLang="cs-CZ" sz="2400" dirty="0" smtClean="0">
                <a:latin typeface="Times New Roman" pitchFamily="18" charset="0"/>
              </a:rPr>
              <a:t>z </a:t>
            </a:r>
            <a:r>
              <a:rPr lang="cs-CZ" altLang="cs-CZ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b="1" i="1" dirty="0" smtClean="0">
                <a:latin typeface="Times New Roman" pitchFamily="18" charset="0"/>
              </a:rPr>
              <a:t> </a:t>
            </a:r>
            <a:r>
              <a:rPr lang="cs-CZ" altLang="cs-CZ" sz="2400" b="1" dirty="0" smtClean="0">
                <a:latin typeface="Times New Roman" pitchFamily="18" charset="0"/>
              </a:rPr>
              <a:t>bude </a:t>
            </a:r>
            <a:r>
              <a:rPr lang="cs-CZ" altLang="cs-CZ" sz="2400" b="1" dirty="0" smtClean="0">
                <a:solidFill>
                  <a:srgbClr val="FF0000"/>
                </a:solidFill>
                <a:latin typeface="Times New Roman" pitchFamily="18" charset="0"/>
              </a:rPr>
              <a:t>větší a nebo rovna 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400" b="1" dirty="0" smtClean="0">
                <a:latin typeface="Times New Roman" pitchFamily="18" charset="0"/>
              </a:rPr>
              <a:t>minimální  hodnotě </a:t>
            </a:r>
            <a:r>
              <a:rPr lang="cs-CZ" altLang="cs-CZ" sz="2400" dirty="0" smtClean="0">
                <a:latin typeface="Times New Roman" pitchFamily="18" charset="0"/>
              </a:rPr>
              <a:t>z </a:t>
            </a:r>
            <a:r>
              <a:rPr lang="cs-CZ" altLang="cs-CZ" sz="2400" b="1" i="1" dirty="0" smtClean="0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cs-CZ" altLang="cs-CZ" sz="2400" dirty="0" smtClean="0">
                <a:latin typeface="Times New Roman" pitchFamily="18" charset="0"/>
              </a:rPr>
              <a:t>a také že </a:t>
            </a:r>
            <a:r>
              <a:rPr lang="cs-CZ" altLang="cs-CZ" sz="2400" b="1" dirty="0" smtClean="0">
                <a:latin typeface="Times New Roman" pitchFamily="18" charset="0"/>
              </a:rPr>
              <a:t>maximální hodnota </a:t>
            </a:r>
            <a:r>
              <a:rPr lang="cs-CZ" altLang="cs-CZ" sz="2400" dirty="0" smtClean="0">
                <a:latin typeface="Times New Roman" pitchFamily="18" charset="0"/>
              </a:rPr>
              <a:t>z </a:t>
            </a:r>
            <a:r>
              <a:rPr lang="cs-CZ" altLang="cs-CZ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b="1" i="1" dirty="0" smtClean="0">
                <a:latin typeface="Times New Roman" pitchFamily="18" charset="0"/>
              </a:rPr>
              <a:t> </a:t>
            </a:r>
            <a:r>
              <a:rPr lang="cs-CZ" altLang="cs-CZ" sz="2400" b="1" dirty="0" smtClean="0">
                <a:latin typeface="Times New Roman" pitchFamily="18" charset="0"/>
              </a:rPr>
              <a:t>bude </a:t>
            </a:r>
            <a:r>
              <a:rPr lang="cs-CZ" altLang="cs-CZ" sz="2400" b="1" dirty="0" smtClean="0">
                <a:solidFill>
                  <a:srgbClr val="FF0000"/>
                </a:solidFill>
                <a:latin typeface="Times New Roman" pitchFamily="18" charset="0"/>
              </a:rPr>
              <a:t>menší a nebo rovna 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400" b="1" dirty="0" smtClean="0">
                <a:latin typeface="Times New Roman" pitchFamily="18" charset="0"/>
              </a:rPr>
              <a:t>maximální hodnotě </a:t>
            </a:r>
            <a:r>
              <a:rPr lang="cs-CZ" altLang="cs-CZ" sz="2400" dirty="0" smtClean="0">
                <a:latin typeface="Times New Roman" pitchFamily="18" charset="0"/>
              </a:rPr>
              <a:t>z </a:t>
            </a:r>
            <a:r>
              <a:rPr lang="cs-CZ" altLang="cs-CZ" sz="2400" b="1" i="1" dirty="0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cs-CZ" altLang="cs-CZ" sz="2400" i="1" dirty="0" smtClean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marL="666750" indent="-666750" eaLnBrk="1" hangingPunct="1">
              <a:buSzTx/>
              <a:defRPr/>
            </a:pPr>
            <a:r>
              <a:rPr lang="cs-CZ" altLang="cs-CZ" sz="2400" dirty="0" smtClean="0">
                <a:latin typeface="Times New Roman" pitchFamily="18" charset="0"/>
              </a:rPr>
              <a:t>Ověřte si to prosím na </a:t>
            </a:r>
            <a:r>
              <a:rPr lang="cs-CZ" altLang="cs-CZ" sz="2400" dirty="0" err="1" smtClean="0">
                <a:latin typeface="Times New Roman" pitchFamily="18" charset="0"/>
              </a:rPr>
              <a:t>příkladě</a:t>
            </a:r>
            <a:r>
              <a:rPr lang="cs-CZ" altLang="cs-CZ" sz="2400" dirty="0" smtClean="0">
                <a:latin typeface="Times New Roman" pitchFamily="18" charset="0"/>
              </a:rPr>
              <a:t> množin </a:t>
            </a:r>
            <a:r>
              <a:rPr lang="cs-CZ" altLang="cs-CZ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dirty="0" smtClean="0">
                <a:latin typeface="Times New Roman" pitchFamily="18" charset="0"/>
              </a:rPr>
              <a:t> </a:t>
            </a:r>
            <a:r>
              <a:rPr lang="cs-CZ" altLang="cs-CZ" sz="2400" dirty="0" err="1" smtClean="0">
                <a:latin typeface="Times New Roman" pitchFamily="18" charset="0"/>
              </a:rPr>
              <a:t>a</a:t>
            </a:r>
            <a:r>
              <a:rPr lang="cs-CZ" altLang="cs-CZ" sz="2400" dirty="0" smtClean="0">
                <a:latin typeface="Times New Roman" pitchFamily="18" charset="0"/>
              </a:rPr>
              <a:t> </a:t>
            </a:r>
            <a:r>
              <a:rPr lang="cs-CZ" altLang="cs-CZ" sz="2400" b="1" i="1" dirty="0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cs-CZ" altLang="cs-CZ" sz="2400" i="1" dirty="0" smtClean="0">
                <a:latin typeface="Times New Roman" pitchFamily="18" charset="0"/>
              </a:rPr>
              <a:t>.</a:t>
            </a:r>
          </a:p>
          <a:p>
            <a:pPr marL="666750" indent="-666750" eaLnBrk="1" hangingPunct="1">
              <a:buSzTx/>
              <a:defRPr/>
            </a:pPr>
            <a:r>
              <a:rPr lang="cs-CZ" altLang="cs-CZ" sz="2400" dirty="0" smtClean="0">
                <a:latin typeface="Times New Roman" pitchFamily="18" charset="0"/>
              </a:rPr>
              <a:t>Tedy, když  </a:t>
            </a:r>
            <a:r>
              <a:rPr lang="cs-CZ" altLang="cs-CZ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dirty="0" smtClean="0">
                <a:latin typeface="Times New Roman" pitchFamily="18" charset="0"/>
              </a:rPr>
              <a:t>  </a:t>
            </a:r>
            <a:r>
              <a:rPr lang="cs-CZ" altLang="cs-CZ" sz="2400" dirty="0" smtClean="0">
                <a:latin typeface="Times New Roman" pitchFamily="18" charset="0"/>
                <a:sym typeface="Symbol"/>
              </a:rPr>
              <a:t> </a:t>
            </a:r>
            <a:r>
              <a:rPr lang="cs-CZ" altLang="cs-CZ" sz="24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B</a:t>
            </a:r>
            <a:r>
              <a:rPr lang="cs-CZ" altLang="cs-CZ" sz="2400" dirty="0" smtClean="0">
                <a:latin typeface="Times New Roman" pitchFamily="18" charset="0"/>
                <a:sym typeface="Symbol"/>
              </a:rPr>
              <a:t>, tak </a:t>
            </a:r>
            <a:r>
              <a:rPr lang="cs-CZ" altLang="cs-CZ" sz="2400" dirty="0" err="1" smtClean="0">
                <a:latin typeface="Times New Roman" pitchFamily="18" charset="0"/>
                <a:sym typeface="Symbol"/>
              </a:rPr>
              <a:t>min</a:t>
            </a:r>
            <a:r>
              <a:rPr lang="cs-CZ" altLang="cs-CZ" sz="2400" b="1" i="1" dirty="0" err="1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cs-CZ" altLang="cs-CZ" sz="2400" b="1" i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dirty="0" smtClean="0">
                <a:latin typeface="Times New Roman" pitchFamily="18" charset="0"/>
                <a:sym typeface="Symbol"/>
              </a:rPr>
              <a:t>  </a:t>
            </a:r>
            <a:r>
              <a:rPr lang="cs-CZ" altLang="cs-CZ" sz="2400" dirty="0" err="1" smtClean="0">
                <a:latin typeface="Times New Roman" pitchFamily="18" charset="0"/>
                <a:sym typeface="Symbol"/>
              </a:rPr>
              <a:t>min</a:t>
            </a:r>
            <a:r>
              <a:rPr lang="cs-CZ" altLang="cs-CZ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dirty="0" smtClean="0">
                <a:latin typeface="Times New Roman" pitchFamily="18" charset="0"/>
                <a:sym typeface="Symbol"/>
              </a:rPr>
              <a:t>    a  </a:t>
            </a:r>
            <a:r>
              <a:rPr lang="cs-CZ" altLang="cs-CZ" sz="2400" dirty="0" err="1" smtClean="0">
                <a:latin typeface="Times New Roman" pitchFamily="18" charset="0"/>
                <a:sym typeface="Symbol"/>
              </a:rPr>
              <a:t>max</a:t>
            </a:r>
            <a:r>
              <a:rPr lang="cs-CZ" altLang="cs-CZ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400" dirty="0" smtClean="0">
                <a:latin typeface="Times New Roman" pitchFamily="18" charset="0"/>
                <a:sym typeface="Symbol"/>
              </a:rPr>
              <a:t>  </a:t>
            </a:r>
            <a:r>
              <a:rPr lang="cs-CZ" altLang="cs-CZ" sz="2400" dirty="0" err="1" smtClean="0">
                <a:latin typeface="Times New Roman" pitchFamily="18" charset="0"/>
                <a:sym typeface="Symbol"/>
              </a:rPr>
              <a:t>max</a:t>
            </a:r>
            <a:r>
              <a:rPr lang="cs-CZ" altLang="cs-CZ" sz="2400" b="1" i="1" dirty="0" err="1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cs-CZ" altLang="cs-CZ" sz="2400" i="1" dirty="0" smtClean="0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lang="cs-CZ" altLang="cs-CZ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0EF3F-9AAD-4BBB-8E7C-BC6DD645BAE2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81000"/>
            <a:ext cx="8712200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Jak 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odhadnout</a:t>
            </a:r>
            <a:r>
              <a:rPr lang="cs-CZ" altLang="cs-CZ" sz="3600" b="1" smtClean="0">
                <a:latin typeface="Times New Roman" pitchFamily="18" charset="0"/>
              </a:rPr>
              <a:t> hodnotu optimálního řešení úlohy celočíselného programování?</a:t>
            </a:r>
          </a:p>
        </p:txBody>
      </p:sp>
      <p:sp>
        <p:nvSpPr>
          <p:cNvPr id="26628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1688" cy="4176712"/>
          </a:xfrm>
          <a:noFill/>
        </p:spPr>
        <p:txBody>
          <a:bodyPr/>
          <a:lstStyle/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V případě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minimalizace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nás zajímá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dolní hranice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hodnoty účelové funkce optimálního řešení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lower bound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To je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hodnota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o které můžeme prohlásit, že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dosud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neznámá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hodnota optimálního řešení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bude určitě větší nebo rovna než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Význam má pro nás co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nejvyšší hodnota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tedy co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nejpřesnější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dolní odhad.</a:t>
            </a:r>
          </a:p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Jedním ze způsobů, jak zjistit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DH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je využít „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trik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“ z předchozího snímku a kombinovat ho s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lineární relaxací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která je vysvětlena na dalších snímcích.</a:t>
            </a:r>
            <a:endParaRPr lang="cs-CZ" altLang="cs-CZ" sz="2400" b="1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756880-C593-46FF-962E-BCF4EAE8E94A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Určení </a:t>
            </a:r>
            <a:r>
              <a:rPr lang="sk-SK" altLang="cs-CZ" sz="3600" b="1" smtClean="0">
                <a:latin typeface="Times New Roman" pitchFamily="18" charset="0"/>
              </a:rPr>
              <a:t>dolní hranice </a:t>
            </a:r>
            <a:r>
              <a:rPr lang="sk-SK" altLang="cs-CZ" sz="3600" b="1" smtClean="0">
                <a:solidFill>
                  <a:srgbClr val="FF0000"/>
                </a:solidFill>
                <a:latin typeface="Times New Roman" pitchFamily="18" charset="0"/>
              </a:rPr>
              <a:t>DH</a:t>
            </a:r>
            <a:r>
              <a:rPr lang="sk-SK" altLang="cs-CZ" sz="3600" b="1" smtClean="0">
                <a:latin typeface="Times New Roman" pitchFamily="18" charset="0"/>
              </a:rPr>
              <a:t> LP-relaxací</a:t>
            </a:r>
            <a:endParaRPr lang="cs-CZ" altLang="cs-CZ" sz="3600" b="1" smtClean="0">
              <a:latin typeface="Times New Roman" pitchFamily="18" charset="0"/>
            </a:endParaRPr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1371600" y="3429000"/>
          <a:ext cx="56594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Rovnice" r:id="rId3" imgW="2171700" imgH="685800" progId="Equation.3">
                  <p:embed/>
                </p:oleObj>
              </mc:Choice>
              <mc:Fallback>
                <p:oleObj name="Rovnice" r:id="rId3" imgW="21717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565943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21688" cy="1524000"/>
          </a:xfrm>
          <a:noFill/>
        </p:spPr>
        <p:txBody>
          <a:bodyPr/>
          <a:lstStyle/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cs-CZ" altLang="cs-CZ" sz="2400" smtClean="0">
                <a:latin typeface="Times New Roman" pitchFamily="18" charset="0"/>
              </a:rPr>
              <a:t>ární relaxace</a:t>
            </a:r>
            <a:r>
              <a:rPr lang="sk-SK" altLang="cs-CZ" sz="2400" smtClean="0">
                <a:latin typeface="Times New Roman" pitchFamily="18" charset="0"/>
              </a:rPr>
              <a:t> (</a:t>
            </a:r>
            <a:r>
              <a:rPr lang="en-US" altLang="cs-CZ" sz="2400" smtClean="0">
                <a:latin typeface="Times New Roman" pitchFamily="18" charset="0"/>
              </a:rPr>
              <a:t>Linear Programming Relaxation</a:t>
            </a:r>
            <a:r>
              <a:rPr lang="sk-SK" altLang="cs-CZ" sz="2400" smtClean="0">
                <a:latin typeface="Times New Roman" pitchFamily="18" charset="0"/>
              </a:rPr>
              <a:t>) </a:t>
            </a:r>
            <a:r>
              <a:rPr lang="cs-CZ" altLang="cs-CZ" sz="2400" smtClean="0">
                <a:latin typeface="Times New Roman" pitchFamily="18" charset="0"/>
              </a:rPr>
              <a:t>spočívá v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</a:rPr>
              <a:t>uvolnění </a:t>
            </a:r>
            <a:r>
              <a:rPr lang="cs-CZ" altLang="cs-CZ" sz="2400" b="1" smtClean="0">
                <a:latin typeface="Times New Roman" pitchFamily="18" charset="0"/>
              </a:rPr>
              <a:t>podmínek celočíselnosti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Rovnice" r:id="rId5" imgW="114151" imgH="215619" progId="Equation.3">
                  <p:embed/>
                </p:oleObj>
              </mc:Choice>
              <mc:Fallback>
                <p:oleObj name="Rovnice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1524000" y="5181600"/>
          <a:ext cx="56594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Rovnice" r:id="rId7" imgW="2171700" imgH="254000" progId="Equation.3">
                  <p:embed/>
                </p:oleObj>
              </mc:Choice>
              <mc:Fallback>
                <p:oleObj name="Rovnice" r:id="rId7" imgW="2171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56594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Obdĺžniková bublina 1"/>
          <p:cNvSpPr>
            <a:spLocks noChangeArrowheads="1"/>
          </p:cNvSpPr>
          <p:nvPr/>
        </p:nvSpPr>
        <p:spPr bwMode="auto">
          <a:xfrm>
            <a:off x="684213" y="5876925"/>
            <a:ext cx="7559675" cy="865188"/>
          </a:xfrm>
          <a:prstGeom prst="wedgeRectCallout">
            <a:avLst>
              <a:gd name="adj1" fmla="val -7551"/>
              <a:gd name="adj2" fmla="val -942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b="0" i="0">
                <a:solidFill>
                  <a:srgbClr val="000000"/>
                </a:solidFill>
              </a:rPr>
              <a:t>Tyto podmínky </a:t>
            </a:r>
            <a:r>
              <a:rPr lang="cs-CZ" altLang="en-US" i="0">
                <a:solidFill>
                  <a:srgbClr val="FF0000"/>
                </a:solidFill>
              </a:rPr>
              <a:t>relaxujeme</a:t>
            </a:r>
            <a:r>
              <a:rPr lang="cs-CZ" altLang="en-US" b="0" i="0">
                <a:solidFill>
                  <a:srgbClr val="000000"/>
                </a:solidFill>
              </a:rPr>
              <a:t>, tedy nahradíme je nějakými</a:t>
            </a:r>
            <a:br>
              <a:rPr lang="cs-CZ" altLang="en-US" b="0" i="0">
                <a:solidFill>
                  <a:srgbClr val="000000"/>
                </a:solidFill>
              </a:rPr>
            </a:br>
            <a:r>
              <a:rPr lang="cs-CZ" altLang="en-US" b="0" i="0">
                <a:solidFill>
                  <a:srgbClr val="000000"/>
                </a:solidFill>
              </a:rPr>
              <a:t>„</a:t>
            </a:r>
            <a:r>
              <a:rPr lang="cs-CZ" altLang="en-US" i="0">
                <a:solidFill>
                  <a:srgbClr val="000000"/>
                </a:solidFill>
              </a:rPr>
              <a:t>měkčími</a:t>
            </a:r>
            <a:r>
              <a:rPr lang="cs-CZ" altLang="en-US" b="0" i="0">
                <a:solidFill>
                  <a:srgbClr val="000000"/>
                </a:solidFill>
              </a:rPr>
              <a:t>“ podmínkami, v našem případě </a:t>
            </a:r>
            <a:r>
              <a:rPr lang="cs-CZ" altLang="en-US" b="0">
                <a:solidFill>
                  <a:srgbClr val="000000"/>
                </a:solidFill>
              </a:rPr>
              <a:t>x</a:t>
            </a:r>
            <a:r>
              <a:rPr lang="cs-CZ" altLang="en-US" b="0" baseline="-25000">
                <a:solidFill>
                  <a:srgbClr val="000000"/>
                </a:solidFill>
              </a:rPr>
              <a:t>j</a:t>
            </a:r>
            <a:r>
              <a:rPr lang="cs-CZ" altLang="en-US" b="0" i="0">
                <a:solidFill>
                  <a:srgbClr val="000000"/>
                </a:solidFill>
              </a:rPr>
              <a:t>  </a:t>
            </a:r>
            <a:r>
              <a:rPr lang="cs-CZ" altLang="en-US" b="0" i="0">
                <a:solidFill>
                  <a:srgbClr val="000000"/>
                </a:solidFill>
                <a:sym typeface="Symbol" pitchFamily="18" charset="2"/>
              </a:rPr>
              <a:t> 0.</a:t>
            </a:r>
            <a:endParaRPr lang="en-US" altLang="en-US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707422-B3EA-4534-8F94-0B541591BAB7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Určení </a:t>
            </a:r>
            <a:r>
              <a:rPr lang="sk-SK" altLang="cs-CZ" sz="3600" b="1" smtClean="0">
                <a:solidFill>
                  <a:srgbClr val="333399"/>
                </a:solidFill>
                <a:latin typeface="Times New Roman" pitchFamily="18" charset="0"/>
              </a:rPr>
              <a:t>dolní hranice </a:t>
            </a:r>
            <a:r>
              <a:rPr lang="sk-SK" altLang="cs-CZ" sz="3600" b="1" smtClean="0">
                <a:solidFill>
                  <a:srgbClr val="FF0000"/>
                </a:solidFill>
                <a:latin typeface="Times New Roman" pitchFamily="18" charset="0"/>
              </a:rPr>
              <a:t>DH</a:t>
            </a:r>
            <a:r>
              <a:rPr lang="sk-SK" altLang="cs-CZ" sz="3600" b="1" smtClean="0">
                <a:solidFill>
                  <a:srgbClr val="333399"/>
                </a:solidFill>
                <a:latin typeface="Times New Roman" pitchFamily="18" charset="0"/>
              </a:rPr>
              <a:t> LP-relaxací</a:t>
            </a:r>
            <a:endParaRPr lang="cs-CZ" altLang="cs-CZ" sz="3600" b="1" smtClean="0">
              <a:latin typeface="Times New Roman" pitchFamily="18" charset="0"/>
            </a:endParaRP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1116013" y="4005263"/>
          <a:ext cx="565943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Rovnice" r:id="rId3" imgW="2171700" imgH="685800" progId="Equation.3">
                  <p:embed/>
                </p:oleObj>
              </mc:Choice>
              <mc:Fallback>
                <p:oleObj name="Rovnice" r:id="rId3" imgW="21717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263"/>
                        <a:ext cx="565943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21688" cy="660400"/>
          </a:xfrm>
          <a:noFill/>
        </p:spPr>
        <p:txBody>
          <a:bodyPr/>
          <a:lstStyle/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cs-CZ" altLang="cs-CZ" sz="2400" smtClean="0">
                <a:latin typeface="Times New Roman" pitchFamily="18" charset="0"/>
              </a:rPr>
              <a:t>ární relaxace</a:t>
            </a:r>
            <a:r>
              <a:rPr lang="sk-SK" altLang="cs-CZ" sz="2400" smtClean="0">
                <a:latin typeface="Times New Roman" pitchFamily="18" charset="0"/>
              </a:rPr>
              <a:t> (</a:t>
            </a:r>
            <a:r>
              <a:rPr lang="en-US" altLang="cs-CZ" sz="2400" smtClean="0">
                <a:latin typeface="Times New Roman" pitchFamily="18" charset="0"/>
              </a:rPr>
              <a:t>Linear Programming Relaxation</a:t>
            </a:r>
            <a:r>
              <a:rPr lang="sk-SK" altLang="cs-CZ" sz="2400" smtClean="0">
                <a:latin typeface="Times New Roman" pitchFamily="18" charset="0"/>
              </a:rPr>
              <a:t>) </a:t>
            </a:r>
            <a:r>
              <a:rPr lang="cs-CZ" altLang="cs-CZ" sz="2400" smtClean="0">
                <a:latin typeface="Times New Roman" pitchFamily="18" charset="0"/>
              </a:rPr>
              <a:t>spočívá v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</a:rPr>
              <a:t>uvolnění </a:t>
            </a:r>
            <a:r>
              <a:rPr lang="cs-CZ" altLang="cs-CZ" sz="2400" b="1" smtClean="0">
                <a:latin typeface="Times New Roman" pitchFamily="18" charset="0"/>
              </a:rPr>
              <a:t>podmínek celočíselnosti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Rovnice" r:id="rId5" imgW="114151" imgH="215619" progId="Equation.3">
                  <p:embed/>
                </p:oleObj>
              </mc:Choice>
              <mc:Fallback>
                <p:oleObj name="Rovnice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116013" y="5661025"/>
          <a:ext cx="56261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Rovnice" r:id="rId7" imgW="2126054" imgH="205848" progId="Equation.3">
                  <p:embed/>
                </p:oleObj>
              </mc:Choice>
              <mc:Fallback>
                <p:oleObj name="Rovnice" r:id="rId7" imgW="2126054" imgH="20584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56261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Obdĺžniková bublina 8"/>
          <p:cNvSpPr>
            <a:spLocks noChangeArrowheads="1"/>
          </p:cNvSpPr>
          <p:nvPr/>
        </p:nvSpPr>
        <p:spPr bwMode="auto">
          <a:xfrm>
            <a:off x="323850" y="2565400"/>
            <a:ext cx="8351838" cy="1223963"/>
          </a:xfrm>
          <a:prstGeom prst="wedgeRectCallout">
            <a:avLst>
              <a:gd name="adj1" fmla="val -8384"/>
              <a:gd name="adj2" fmla="val 717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b="0" i="0">
                <a:solidFill>
                  <a:srgbClr val="000000"/>
                </a:solidFill>
              </a:rPr>
              <a:t>Toto je výsledek provedení </a:t>
            </a:r>
            <a:r>
              <a:rPr lang="cs-CZ" altLang="en-US" i="0">
                <a:solidFill>
                  <a:srgbClr val="FF0000"/>
                </a:solidFill>
              </a:rPr>
              <a:t>lineární relaxace</a:t>
            </a:r>
            <a:r>
              <a:rPr lang="cs-CZ" altLang="en-US" b="0" i="0">
                <a:solidFill>
                  <a:srgbClr val="FF0000"/>
                </a:solidFill>
              </a:rPr>
              <a:t> </a:t>
            </a:r>
            <a:r>
              <a:rPr lang="cs-CZ" altLang="en-US" b="0" i="0">
                <a:solidFill>
                  <a:srgbClr val="000000"/>
                </a:solidFill>
              </a:rPr>
              <a:t>na předchozí</a:t>
            </a:r>
            <a:br>
              <a:rPr lang="cs-CZ" altLang="en-US" b="0" i="0">
                <a:solidFill>
                  <a:srgbClr val="000000"/>
                </a:solidFill>
              </a:rPr>
            </a:br>
            <a:r>
              <a:rPr lang="cs-CZ" altLang="en-US" b="0" i="0">
                <a:solidFill>
                  <a:srgbClr val="000000"/>
                </a:solidFill>
              </a:rPr>
              <a:t>úlohu </a:t>
            </a:r>
            <a:r>
              <a:rPr lang="cs-CZ" altLang="en-US" i="0">
                <a:solidFill>
                  <a:srgbClr val="000000"/>
                </a:solidFill>
              </a:rPr>
              <a:t>celočíselného lineárního programování</a:t>
            </a:r>
            <a:r>
              <a:rPr lang="cs-CZ" altLang="en-US" b="0" i="0">
                <a:solidFill>
                  <a:srgbClr val="000000"/>
                </a:solidFill>
              </a:rPr>
              <a:t>.</a:t>
            </a:r>
            <a:br>
              <a:rPr lang="cs-CZ" altLang="en-US" b="0" i="0">
                <a:solidFill>
                  <a:srgbClr val="000000"/>
                </a:solidFill>
              </a:rPr>
            </a:br>
            <a:r>
              <a:rPr lang="cs-CZ" altLang="en-US" b="0" i="0">
                <a:solidFill>
                  <a:srgbClr val="000000"/>
                </a:solidFill>
              </a:rPr>
              <a:t>Co to způsobí v grafickém znázornění úlohy je na dalších obrázcích.</a:t>
            </a:r>
            <a:endParaRPr lang="en-US" altLang="en-US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208A9-45EE-49D9-B409-9C8D0953EF85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333375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Určení dolní hranice 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DH</a:t>
            </a:r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 LP-relaxací</a:t>
            </a:r>
            <a:b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</a:br>
            <a:r>
              <a:rPr lang="cs-CZ" altLang="cs-CZ" sz="2400" b="1" smtClean="0">
                <a:solidFill>
                  <a:srgbClr val="333399"/>
                </a:solidFill>
                <a:latin typeface="Times New Roman" pitchFamily="18" charset="0"/>
              </a:rPr>
              <a:t>( původní úloha celočíselného lineárního programování )</a:t>
            </a:r>
            <a:endParaRPr lang="cs-CZ" altLang="cs-CZ" sz="2400" b="1" smtClean="0">
              <a:latin typeface="Times New Roman" pitchFamily="18" charset="0"/>
            </a:endParaRP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1600200" y="1828800"/>
          <a:ext cx="56594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Rovnice" r:id="rId3" imgW="2171700" imgH="685800" progId="Equation.3">
                  <p:embed/>
                </p:oleObj>
              </mc:Choice>
              <mc:Fallback>
                <p:oleObj name="Rovnice" r:id="rId3" imgW="21717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65943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843" name="Group 131"/>
          <p:cNvGrpSpPr>
            <a:grpSpLocks/>
          </p:cNvGrpSpPr>
          <p:nvPr/>
        </p:nvGrpSpPr>
        <p:grpSpPr bwMode="auto">
          <a:xfrm>
            <a:off x="2362200" y="3352800"/>
            <a:ext cx="4019550" cy="3187700"/>
            <a:chOff x="348" y="1968"/>
            <a:chExt cx="2532" cy="2008"/>
          </a:xfrm>
        </p:grpSpPr>
        <p:graphicFrame>
          <p:nvGraphicFramePr>
            <p:cNvPr id="29741" name="Object 6"/>
            <p:cNvGraphicFramePr>
              <a:graphicFrameLocks noChangeAspect="1"/>
            </p:cNvGraphicFramePr>
            <p:nvPr/>
          </p:nvGraphicFramePr>
          <p:xfrm>
            <a:off x="720" y="3600"/>
            <a:ext cx="177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1" name="Rovnice" r:id="rId5" imgW="1231366" imgH="253890" progId="Equation.3">
                    <p:embed/>
                  </p:oleObj>
                </mc:Choice>
                <mc:Fallback>
                  <p:oleObj name="Rovnice" r:id="rId5" imgW="1231366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600"/>
                          <a:ext cx="177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42" name="Group 92"/>
            <p:cNvGrpSpPr>
              <a:grpSpLocks/>
            </p:cNvGrpSpPr>
            <p:nvPr/>
          </p:nvGrpSpPr>
          <p:grpSpPr bwMode="auto">
            <a:xfrm>
              <a:off x="348" y="1968"/>
              <a:ext cx="2532" cy="1735"/>
              <a:chOff x="384" y="2064"/>
              <a:chExt cx="2532" cy="1735"/>
            </a:xfrm>
          </p:grpSpPr>
          <p:graphicFrame>
            <p:nvGraphicFramePr>
              <p:cNvPr id="29743" name="Object 5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2" name="Rovnice" r:id="rId7" imgW="114151" imgH="215619" progId="Equation.3">
                      <p:embed/>
                    </p:oleObj>
                  </mc:Choice>
                  <mc:Fallback>
                    <p:oleObj name="Rovnice" r:id="rId7" imgW="114151" imgH="215619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44" name="Group 91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2974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47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48" name="Line 47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29749" name="Object 48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83" name="Rovnice" r:id="rId9" imgW="266584" imgH="457002" progId="Equation.3">
                        <p:embed/>
                      </p:oleObj>
                    </mc:Choice>
                    <mc:Fallback>
                      <p:oleObj name="Rovnice" r:id="rId9" imgW="266584" imgH="457002" progId="Equation.3">
                        <p:embed/>
                        <p:pic>
                          <p:nvPicPr>
                            <p:cNvPr id="0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50" name="Line 49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1" name="Line 50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2" name="Line 51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3" name="Line 52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4" name="Line 53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5" name="Line 54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6" name="Line 55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7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8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59" name="Line 66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60" name="Line 67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61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6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63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6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6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67" name="Line 77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68" name="Line 78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69" name="Line 79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70" name="Line 80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9771" name="Group 81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2977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77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77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77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77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77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29772" name="Line 88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773" name="Line 89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9745" name="Text Box 90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9702" name="Group 93"/>
          <p:cNvGrpSpPr>
            <a:grpSpLocks/>
          </p:cNvGrpSpPr>
          <p:nvPr/>
        </p:nvGrpSpPr>
        <p:grpSpPr bwMode="auto">
          <a:xfrm>
            <a:off x="2368550" y="3359150"/>
            <a:ext cx="4019550" cy="2754313"/>
            <a:chOff x="384" y="2064"/>
            <a:chExt cx="2532" cy="1735"/>
          </a:xfrm>
        </p:grpSpPr>
        <p:graphicFrame>
          <p:nvGraphicFramePr>
            <p:cNvPr id="29704" name="Object 94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4" name="Rovnice" r:id="rId11" imgW="114151" imgH="215619" progId="Equation.3">
                    <p:embed/>
                  </p:oleObj>
                </mc:Choice>
                <mc:Fallback>
                  <p:oleObj name="Rovnice" r:id="rId11" imgW="114151" imgH="215619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5" name="Group 95"/>
            <p:cNvGrpSpPr>
              <a:grpSpLocks/>
            </p:cNvGrpSpPr>
            <p:nvPr/>
          </p:nvGrpSpPr>
          <p:grpSpPr bwMode="auto">
            <a:xfrm>
              <a:off x="384" y="2064"/>
              <a:ext cx="2208" cy="1735"/>
              <a:chOff x="240" y="2304"/>
              <a:chExt cx="2208" cy="1735"/>
            </a:xfrm>
          </p:grpSpPr>
          <p:sp>
            <p:nvSpPr>
              <p:cNvPr id="29707" name="Text Box 96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8" name="Line 97"/>
              <p:cNvSpPr>
                <a:spLocks noChangeShapeType="1"/>
              </p:cNvSpPr>
              <p:nvPr/>
            </p:nvSpPr>
            <p:spPr bwMode="auto">
              <a:xfrm flipH="1">
                <a:off x="617" y="2304"/>
                <a:ext cx="1" cy="14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09" name="Line 98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2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29710" name="Object 99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5" name="Rovnice" r:id="rId12" imgW="266584" imgH="457002" progId="Equation.3">
                      <p:embed/>
                    </p:oleObj>
                  </mc:Choice>
                  <mc:Fallback>
                    <p:oleObj name="Rovnice" r:id="rId12" imgW="266584" imgH="457002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11" name="Line 100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2" name="Line 101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3" name="Line 102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4" name="Line 103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5" name="Line 104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6" name="Line 105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7" name="Line 106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8" name="Line 107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9" name="Line 108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20" name="Line 109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21" name="Line 110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22" name="Line 111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23" name="Text Box 112"/>
              <p:cNvSpPr txBox="1">
                <a:spLocks noChangeArrowheads="1"/>
              </p:cNvSpPr>
              <p:nvPr/>
            </p:nvSpPr>
            <p:spPr bwMode="auto">
              <a:xfrm>
                <a:off x="795" y="37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4" name="Text Box 113"/>
              <p:cNvSpPr txBox="1">
                <a:spLocks noChangeArrowheads="1"/>
              </p:cNvSpPr>
              <p:nvPr/>
            </p:nvSpPr>
            <p:spPr bwMode="auto">
              <a:xfrm>
                <a:off x="128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5" name="Text Box 114"/>
              <p:cNvSpPr txBox="1">
                <a:spLocks noChangeArrowheads="1"/>
              </p:cNvSpPr>
              <p:nvPr/>
            </p:nvSpPr>
            <p:spPr bwMode="auto">
              <a:xfrm>
                <a:off x="176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6" name="Text Box 115"/>
              <p:cNvSpPr txBox="1">
                <a:spLocks noChangeArrowheads="1"/>
              </p:cNvSpPr>
              <p:nvPr/>
            </p:nvSpPr>
            <p:spPr bwMode="auto">
              <a:xfrm>
                <a:off x="288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7" name="Text Box 116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8" name="Line 117"/>
              <p:cNvSpPr>
                <a:spLocks noChangeShapeType="1"/>
              </p:cNvSpPr>
              <p:nvPr/>
            </p:nvSpPr>
            <p:spPr bwMode="auto">
              <a:xfrm>
                <a:off x="624" y="3236"/>
                <a:ext cx="153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29" name="Line 118"/>
              <p:cNvSpPr>
                <a:spLocks noChangeShapeType="1"/>
              </p:cNvSpPr>
              <p:nvPr/>
            </p:nvSpPr>
            <p:spPr bwMode="auto">
              <a:xfrm>
                <a:off x="622" y="2756"/>
                <a:ext cx="153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0" name="Line 119"/>
              <p:cNvSpPr>
                <a:spLocks noChangeShapeType="1"/>
              </p:cNvSpPr>
              <p:nvPr/>
            </p:nvSpPr>
            <p:spPr bwMode="auto">
              <a:xfrm rot="-5400000">
                <a:off x="408" y="2992"/>
                <a:ext cx="137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1" name="Line 120"/>
              <p:cNvSpPr>
                <a:spLocks noChangeShapeType="1"/>
              </p:cNvSpPr>
              <p:nvPr/>
            </p:nvSpPr>
            <p:spPr bwMode="auto">
              <a:xfrm rot="-5400000">
                <a:off x="870" y="3005"/>
                <a:ext cx="1401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9732" name="Group 121"/>
              <p:cNvGrpSpPr>
                <a:grpSpLocks/>
              </p:cNvGrpSpPr>
              <p:nvPr/>
            </p:nvGrpSpPr>
            <p:grpSpPr bwMode="auto">
              <a:xfrm>
                <a:off x="576" y="2736"/>
                <a:ext cx="1027" cy="1030"/>
                <a:chOff x="576" y="2741"/>
                <a:chExt cx="1027" cy="1030"/>
              </a:xfrm>
            </p:grpSpPr>
            <p:sp>
              <p:nvSpPr>
                <p:cNvPr id="29735" name="Oval 122"/>
                <p:cNvSpPr>
                  <a:spLocks noChangeArrowheads="1"/>
                </p:cNvSpPr>
                <p:nvPr/>
              </p:nvSpPr>
              <p:spPr bwMode="auto">
                <a:xfrm>
                  <a:off x="576" y="3689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36" name="Oval 123"/>
                <p:cNvSpPr>
                  <a:spLocks noChangeArrowheads="1"/>
                </p:cNvSpPr>
                <p:nvPr/>
              </p:nvSpPr>
              <p:spPr bwMode="auto">
                <a:xfrm>
                  <a:off x="1049" y="3220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37" name="Oval 124"/>
                <p:cNvSpPr>
                  <a:spLocks noChangeArrowheads="1"/>
                </p:cNvSpPr>
                <p:nvPr/>
              </p:nvSpPr>
              <p:spPr bwMode="auto">
                <a:xfrm>
                  <a:off x="576" y="321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38" name="Oval 125"/>
                <p:cNvSpPr>
                  <a:spLocks noChangeArrowheads="1"/>
                </p:cNvSpPr>
                <p:nvPr/>
              </p:nvSpPr>
              <p:spPr bwMode="auto">
                <a:xfrm>
                  <a:off x="1528" y="3673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39" name="Oval 126"/>
                <p:cNvSpPr>
                  <a:spLocks noChangeArrowheads="1"/>
                </p:cNvSpPr>
                <p:nvPr/>
              </p:nvSpPr>
              <p:spPr bwMode="auto">
                <a:xfrm>
                  <a:off x="1056" y="3677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740" name="Oval 127"/>
                <p:cNvSpPr>
                  <a:spLocks noChangeArrowheads="1"/>
                </p:cNvSpPr>
                <p:nvPr/>
              </p:nvSpPr>
              <p:spPr bwMode="auto">
                <a:xfrm>
                  <a:off x="576" y="274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9733" name="Line 128"/>
              <p:cNvSpPr>
                <a:spLocks noChangeShapeType="1"/>
              </p:cNvSpPr>
              <p:nvPr/>
            </p:nvSpPr>
            <p:spPr bwMode="auto">
              <a:xfrm>
                <a:off x="478" y="2578"/>
                <a:ext cx="1924" cy="125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34" name="Line 129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1392" cy="14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06" name="Text Box 130"/>
            <p:cNvSpPr txBox="1">
              <a:spLocks noChangeArrowheads="1"/>
            </p:cNvSpPr>
            <p:nvPr/>
          </p:nvSpPr>
          <p:spPr bwMode="auto">
            <a:xfrm>
              <a:off x="2256" y="34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sk-SK" altLang="cs-CZ" sz="2400" b="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03" name="AutoShape 135"/>
          <p:cNvSpPr>
            <a:spLocks noChangeArrowheads="1"/>
          </p:cNvSpPr>
          <p:nvPr/>
        </p:nvSpPr>
        <p:spPr bwMode="auto">
          <a:xfrm>
            <a:off x="5943600" y="3429000"/>
            <a:ext cx="2819400" cy="2057400"/>
          </a:xfrm>
          <a:prstGeom prst="wedgeRectCallout">
            <a:avLst>
              <a:gd name="adj1" fmla="val -113486"/>
              <a:gd name="adj2" fmla="val 29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Množina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přípustných řešení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400" i="0">
                <a:solidFill>
                  <a:srgbClr val="000000"/>
                </a:solidFill>
                <a:latin typeface="Times New Roman" pitchFamily="18" charset="0"/>
              </a:rPr>
              <a:t>úlohy celočíselného programování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.</a:t>
            </a:r>
            <a:b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(jen těch šest bodů)</a:t>
            </a:r>
            <a:endParaRPr lang="cs-CZ" altLang="cs-CZ" sz="2400" b="0" i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10F7A-C05C-4238-9565-095EB045C9BE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Určení dolní hranice 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DH</a:t>
            </a:r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 LP-relaxací</a:t>
            </a:r>
            <a:b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</a:br>
            <a:r>
              <a:rPr lang="cs-CZ" altLang="cs-CZ" sz="2400" b="1" smtClean="0">
                <a:solidFill>
                  <a:srgbClr val="333399"/>
                </a:solidFill>
                <a:latin typeface="Times New Roman" pitchFamily="18" charset="0"/>
              </a:rPr>
              <a:t>( relaxovaná úloha)</a:t>
            </a:r>
            <a:endParaRPr lang="en-GB" altLang="cs-CZ" sz="3600" b="1" smtClean="0">
              <a:latin typeface="Times New Roman" pitchFamily="18" charset="0"/>
            </a:endParaRP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1600200" y="1828800"/>
          <a:ext cx="56594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Rovnice" r:id="rId3" imgW="2171700" imgH="685800" progId="Equation.3">
                  <p:embed/>
                </p:oleObj>
              </mc:Choice>
              <mc:Fallback>
                <p:oleObj name="Rovnice" r:id="rId3" imgW="21717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65943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92"/>
          <p:cNvGrpSpPr>
            <a:grpSpLocks/>
          </p:cNvGrpSpPr>
          <p:nvPr/>
        </p:nvGrpSpPr>
        <p:grpSpPr bwMode="auto">
          <a:xfrm>
            <a:off x="2362200" y="3352800"/>
            <a:ext cx="4019550" cy="2754313"/>
            <a:chOff x="384" y="2064"/>
            <a:chExt cx="2532" cy="1735"/>
          </a:xfrm>
        </p:grpSpPr>
        <p:graphicFrame>
          <p:nvGraphicFramePr>
            <p:cNvPr id="30768" name="Object 5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6" name="Rovnice" r:id="rId5" imgW="114151" imgH="215619" progId="Equation.3">
                    <p:embed/>
                  </p:oleObj>
                </mc:Choice>
                <mc:Fallback>
                  <p:oleObj name="Rovnice" r:id="rId5" imgW="114151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69" name="Group 91"/>
            <p:cNvGrpSpPr>
              <a:grpSpLocks/>
            </p:cNvGrpSpPr>
            <p:nvPr/>
          </p:nvGrpSpPr>
          <p:grpSpPr bwMode="auto">
            <a:xfrm>
              <a:off x="384" y="2064"/>
              <a:ext cx="2208" cy="1735"/>
              <a:chOff x="240" y="2304"/>
              <a:chExt cx="2208" cy="1735"/>
            </a:xfrm>
          </p:grpSpPr>
          <p:sp>
            <p:nvSpPr>
              <p:cNvPr id="30771" name="Text Box 45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72" name="Line 46"/>
              <p:cNvSpPr>
                <a:spLocks noChangeShapeType="1"/>
              </p:cNvSpPr>
              <p:nvPr/>
            </p:nvSpPr>
            <p:spPr bwMode="auto">
              <a:xfrm flipH="1">
                <a:off x="617" y="2304"/>
                <a:ext cx="1" cy="14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73" name="Line 47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2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30774" name="Object 48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7" name="Rovnice" r:id="rId7" imgW="266584" imgH="457002" progId="Equation.3">
                      <p:embed/>
                    </p:oleObj>
                  </mc:Choice>
                  <mc:Fallback>
                    <p:oleObj name="Rovnice" r:id="rId7" imgW="266584" imgH="457002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5" name="Line 49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76" name="Line 50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77" name="Line 51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78" name="Line 52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79" name="Line 53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0" name="Line 54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1" name="Line 55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2" name="Line 59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3" name="Line 65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4" name="Line 66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5" name="Line 67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6" name="Line 68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87" name="Text Box 69"/>
              <p:cNvSpPr txBox="1">
                <a:spLocks noChangeArrowheads="1"/>
              </p:cNvSpPr>
              <p:nvPr/>
            </p:nvSpPr>
            <p:spPr bwMode="auto">
              <a:xfrm>
                <a:off x="795" y="37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88" name="Text Box 70"/>
              <p:cNvSpPr txBox="1">
                <a:spLocks noChangeArrowheads="1"/>
              </p:cNvSpPr>
              <p:nvPr/>
            </p:nvSpPr>
            <p:spPr bwMode="auto">
              <a:xfrm>
                <a:off x="128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89" name="Text Box 71"/>
              <p:cNvSpPr txBox="1">
                <a:spLocks noChangeArrowheads="1"/>
              </p:cNvSpPr>
              <p:nvPr/>
            </p:nvSpPr>
            <p:spPr bwMode="auto">
              <a:xfrm>
                <a:off x="176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90" name="Text Box 73"/>
              <p:cNvSpPr txBox="1">
                <a:spLocks noChangeArrowheads="1"/>
              </p:cNvSpPr>
              <p:nvPr/>
            </p:nvSpPr>
            <p:spPr bwMode="auto">
              <a:xfrm>
                <a:off x="288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91" name="Text Box 74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92" name="Line 77"/>
              <p:cNvSpPr>
                <a:spLocks noChangeShapeType="1"/>
              </p:cNvSpPr>
              <p:nvPr/>
            </p:nvSpPr>
            <p:spPr bwMode="auto">
              <a:xfrm>
                <a:off x="624" y="3236"/>
                <a:ext cx="153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93" name="Line 78"/>
              <p:cNvSpPr>
                <a:spLocks noChangeShapeType="1"/>
              </p:cNvSpPr>
              <p:nvPr/>
            </p:nvSpPr>
            <p:spPr bwMode="auto">
              <a:xfrm>
                <a:off x="622" y="2756"/>
                <a:ext cx="153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94" name="Line 79"/>
              <p:cNvSpPr>
                <a:spLocks noChangeShapeType="1"/>
              </p:cNvSpPr>
              <p:nvPr/>
            </p:nvSpPr>
            <p:spPr bwMode="auto">
              <a:xfrm rot="-5400000">
                <a:off x="408" y="2992"/>
                <a:ext cx="137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95" name="Line 80"/>
              <p:cNvSpPr>
                <a:spLocks noChangeShapeType="1"/>
              </p:cNvSpPr>
              <p:nvPr/>
            </p:nvSpPr>
            <p:spPr bwMode="auto">
              <a:xfrm rot="-5400000">
                <a:off x="870" y="3005"/>
                <a:ext cx="1401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0796" name="Group 81"/>
              <p:cNvGrpSpPr>
                <a:grpSpLocks/>
              </p:cNvGrpSpPr>
              <p:nvPr/>
            </p:nvGrpSpPr>
            <p:grpSpPr bwMode="auto">
              <a:xfrm>
                <a:off x="576" y="2736"/>
                <a:ext cx="1027" cy="1030"/>
                <a:chOff x="576" y="2741"/>
                <a:chExt cx="1027" cy="1030"/>
              </a:xfrm>
            </p:grpSpPr>
            <p:sp>
              <p:nvSpPr>
                <p:cNvPr id="30799" name="Oval 82"/>
                <p:cNvSpPr>
                  <a:spLocks noChangeArrowheads="1"/>
                </p:cNvSpPr>
                <p:nvPr/>
              </p:nvSpPr>
              <p:spPr bwMode="auto">
                <a:xfrm>
                  <a:off x="576" y="3689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800" name="Oval 83"/>
                <p:cNvSpPr>
                  <a:spLocks noChangeArrowheads="1"/>
                </p:cNvSpPr>
                <p:nvPr/>
              </p:nvSpPr>
              <p:spPr bwMode="auto">
                <a:xfrm>
                  <a:off x="1049" y="3220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801" name="Oval 84"/>
                <p:cNvSpPr>
                  <a:spLocks noChangeArrowheads="1"/>
                </p:cNvSpPr>
                <p:nvPr/>
              </p:nvSpPr>
              <p:spPr bwMode="auto">
                <a:xfrm>
                  <a:off x="576" y="321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802" name="Oval 85"/>
                <p:cNvSpPr>
                  <a:spLocks noChangeArrowheads="1"/>
                </p:cNvSpPr>
                <p:nvPr/>
              </p:nvSpPr>
              <p:spPr bwMode="auto">
                <a:xfrm>
                  <a:off x="1528" y="3673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803" name="Oval 86"/>
                <p:cNvSpPr>
                  <a:spLocks noChangeArrowheads="1"/>
                </p:cNvSpPr>
                <p:nvPr/>
              </p:nvSpPr>
              <p:spPr bwMode="auto">
                <a:xfrm>
                  <a:off x="1056" y="3677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804" name="Oval 87"/>
                <p:cNvSpPr>
                  <a:spLocks noChangeArrowheads="1"/>
                </p:cNvSpPr>
                <p:nvPr/>
              </p:nvSpPr>
              <p:spPr bwMode="auto">
                <a:xfrm>
                  <a:off x="576" y="274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0797" name="Line 88"/>
              <p:cNvSpPr>
                <a:spLocks noChangeShapeType="1"/>
              </p:cNvSpPr>
              <p:nvPr/>
            </p:nvSpPr>
            <p:spPr bwMode="auto">
              <a:xfrm>
                <a:off x="478" y="2578"/>
                <a:ext cx="1924" cy="125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98" name="Line 89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1392" cy="14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770" name="Text Box 90"/>
            <p:cNvSpPr txBox="1">
              <a:spLocks noChangeArrowheads="1"/>
            </p:cNvSpPr>
            <p:nvPr/>
          </p:nvSpPr>
          <p:spPr bwMode="auto">
            <a:xfrm>
              <a:off x="2256" y="34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sk-SK" altLang="cs-CZ" sz="2400" b="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726" name="Group 134"/>
          <p:cNvGrpSpPr>
            <a:grpSpLocks/>
          </p:cNvGrpSpPr>
          <p:nvPr/>
        </p:nvGrpSpPr>
        <p:grpSpPr bwMode="auto">
          <a:xfrm>
            <a:off x="2368550" y="3359150"/>
            <a:ext cx="4019550" cy="3267075"/>
            <a:chOff x="2688" y="2016"/>
            <a:chExt cx="2532" cy="2058"/>
          </a:xfrm>
        </p:grpSpPr>
        <p:sp>
          <p:nvSpPr>
            <p:cNvPr id="30728" name="Freeform 133"/>
            <p:cNvSpPr>
              <a:spLocks/>
            </p:cNvSpPr>
            <p:nvPr/>
          </p:nvSpPr>
          <p:spPr bwMode="auto">
            <a:xfrm>
              <a:off x="3078" y="2393"/>
              <a:ext cx="1200" cy="1008"/>
            </a:xfrm>
            <a:custGeom>
              <a:avLst/>
              <a:gdLst>
                <a:gd name="T0" fmla="*/ 0 w 1200"/>
                <a:gd name="T1" fmla="*/ 0 h 1008"/>
                <a:gd name="T2" fmla="*/ 0 w 1200"/>
                <a:gd name="T3" fmla="*/ 1008 h 1008"/>
                <a:gd name="T4" fmla="*/ 1200 w 1200"/>
                <a:gd name="T5" fmla="*/ 1008 h 1008"/>
                <a:gd name="T6" fmla="*/ 576 w 1200"/>
                <a:gd name="T7" fmla="*/ 384 h 1008"/>
                <a:gd name="T8" fmla="*/ 0 w 120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008">
                  <a:moveTo>
                    <a:pt x="0" y="0"/>
                  </a:moveTo>
                  <a:lnTo>
                    <a:pt x="0" y="1008"/>
                  </a:lnTo>
                  <a:lnTo>
                    <a:pt x="1200" y="1008"/>
                  </a:lnTo>
                  <a:lnTo>
                    <a:pt x="57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0729" name="Object 7"/>
            <p:cNvGraphicFramePr>
              <a:graphicFrameLocks noChangeAspect="1"/>
            </p:cNvGraphicFramePr>
            <p:nvPr/>
          </p:nvGraphicFramePr>
          <p:xfrm>
            <a:off x="2995" y="3717"/>
            <a:ext cx="204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8" name="Rovnice" r:id="rId9" imgW="1211492" imgH="205848" progId="Equation.3">
                    <p:embed/>
                  </p:oleObj>
                </mc:Choice>
                <mc:Fallback>
                  <p:oleObj name="Rovnice" r:id="rId9" imgW="1211492" imgH="20584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3717"/>
                          <a:ext cx="204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0" name="Group 93"/>
            <p:cNvGrpSpPr>
              <a:grpSpLocks/>
            </p:cNvGrpSpPr>
            <p:nvPr/>
          </p:nvGrpSpPr>
          <p:grpSpPr bwMode="auto">
            <a:xfrm>
              <a:off x="2688" y="2016"/>
              <a:ext cx="2532" cy="1735"/>
              <a:chOff x="384" y="2064"/>
              <a:chExt cx="2532" cy="1735"/>
            </a:xfrm>
          </p:grpSpPr>
          <p:graphicFrame>
            <p:nvGraphicFramePr>
              <p:cNvPr id="30731" name="Object 94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9" name="Rovnice" r:id="rId11" imgW="114151" imgH="215619" progId="Equation.3">
                      <p:embed/>
                    </p:oleObj>
                  </mc:Choice>
                  <mc:Fallback>
                    <p:oleObj name="Rovnice" r:id="rId11" imgW="114151" imgH="215619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32" name="Group 95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3073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3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36" name="Line 98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30737" name="Object 99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10" name="Rovnice" r:id="rId12" imgW="266584" imgH="457002" progId="Equation.3">
                        <p:embed/>
                      </p:oleObj>
                    </mc:Choice>
                    <mc:Fallback>
                      <p:oleObj name="Rovnice" r:id="rId12" imgW="266584" imgH="457002" progId="Equation.3">
                        <p:embed/>
                        <p:pic>
                          <p:nvPicPr>
                            <p:cNvPr id="0" name="Object 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38" name="Line 100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39" name="Line 101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0" name="Line 102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1" name="Line 103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2" name="Line 104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3" name="Line 105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4" name="Line 106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5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6" name="Line 108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7" name="Line 109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8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49" name="Line 111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5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5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5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5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5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0755" name="Line 117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56" name="Line 118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57" name="Line 119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58" name="Line 120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0759" name="Group 121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30762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63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64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65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6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67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0760" name="Line 128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761" name="Line 129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0733" name="Text Box 130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0727" name="AutoShape 135"/>
          <p:cNvSpPr>
            <a:spLocks noChangeArrowheads="1"/>
          </p:cNvSpPr>
          <p:nvPr/>
        </p:nvSpPr>
        <p:spPr bwMode="auto">
          <a:xfrm>
            <a:off x="5943600" y="3429000"/>
            <a:ext cx="3021013" cy="3095625"/>
          </a:xfrm>
          <a:prstGeom prst="wedgeRectCallout">
            <a:avLst>
              <a:gd name="adj1" fmla="val -101699"/>
              <a:gd name="adj2" fmla="val 258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Množina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400" i="0">
                <a:solidFill>
                  <a:srgbClr val="FF0000"/>
                </a:solidFill>
                <a:latin typeface="Times New Roman" pitchFamily="18" charset="0"/>
              </a:rPr>
              <a:t>přípustných řešení LP relaxace </a:t>
            </a:r>
            <a:r>
              <a:rPr lang="cs-CZ" altLang="cs-CZ" sz="2400" i="0">
                <a:solidFill>
                  <a:srgbClr val="000000"/>
                </a:solidFill>
                <a:latin typeface="Times New Roman" pitchFamily="18" charset="0"/>
              </a:rPr>
              <a:t>obsahuje</a:t>
            </a: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 množinu </a:t>
            </a:r>
            <a:r>
              <a:rPr lang="cs-CZ" altLang="cs-CZ" sz="2400" i="0">
                <a:solidFill>
                  <a:srgbClr val="000000"/>
                </a:solidFill>
                <a:latin typeface="Times New Roman" pitchFamily="18" charset="0"/>
              </a:rPr>
              <a:t>přípustných celočíselných řešení</a:t>
            </a: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(Každý bod v červené ploše je </a:t>
            </a:r>
            <a:r>
              <a:rPr lang="cs-CZ" altLang="cs-CZ" sz="2400" i="0">
                <a:solidFill>
                  <a:srgbClr val="FF0000"/>
                </a:solidFill>
                <a:latin typeface="Times New Roman" pitchFamily="18" charset="0"/>
              </a:rPr>
              <a:t>přípustným řešením LP relaxace</a:t>
            </a: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0114A-74BB-44E5-BD7D-F96C35A6491B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Lineární relaxace</a:t>
            </a:r>
            <a:r>
              <a:rPr lang="sk-SK" altLang="cs-CZ" sz="3600" b="1" smtClean="0">
                <a:latin typeface="Times New Roman" pitchFamily="18" charset="0"/>
              </a:rPr>
              <a:t/>
            </a:r>
            <a:br>
              <a:rPr lang="sk-SK" altLang="cs-CZ" sz="3600" b="1" smtClean="0">
                <a:latin typeface="Times New Roman" pitchFamily="18" charset="0"/>
              </a:rPr>
            </a:br>
            <a:r>
              <a:rPr lang="sk-SK" altLang="cs-CZ" sz="3600" b="1" smtClean="0">
                <a:latin typeface="Times New Roman" pitchFamily="18" charset="0"/>
              </a:rPr>
              <a:t>(</a:t>
            </a:r>
            <a:r>
              <a:rPr lang="en-GB" altLang="cs-CZ" sz="3600" b="1" smtClean="0">
                <a:latin typeface="Times New Roman" pitchFamily="18" charset="0"/>
              </a:rPr>
              <a:t>Linear Programming Relaxation</a:t>
            </a:r>
            <a:r>
              <a:rPr lang="sk-SK" altLang="cs-CZ" sz="3600" b="1" smtClean="0">
                <a:latin typeface="Times New Roman" pitchFamily="18" charset="0"/>
              </a:rPr>
              <a:t>)</a:t>
            </a:r>
            <a:endParaRPr lang="cs-CZ" altLang="cs-CZ" sz="3600" b="1" smtClean="0">
              <a:latin typeface="Times New Roman" pitchFamily="18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Rovnice" r:id="rId3" imgW="114151" imgH="215619" progId="Equation.3">
                  <p:embed/>
                </p:oleObj>
              </mc:Choice>
              <mc:Fallback>
                <p:oleObj name="Rovnice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36563" y="1773238"/>
            <a:ext cx="8421687" cy="1524000"/>
          </a:xfrm>
        </p:spPr>
        <p:txBody>
          <a:bodyPr/>
          <a:lstStyle/>
          <a:p>
            <a:pPr marL="762000" indent="-279400" algn="just" eaLnBrk="1" hangingPunct="1">
              <a:lnSpc>
                <a:spcPct val="90000"/>
              </a:lnSpc>
              <a:buSzTx/>
              <a:defRPr/>
            </a:pPr>
            <a:r>
              <a:rPr lang="cs-CZ" altLang="cs-CZ" sz="2000" dirty="0" smtClean="0">
                <a:latin typeface="Times New Roman" pitchFamily="18" charset="0"/>
              </a:rPr>
              <a:t>Optimální řešení LP-relaxace poskytne </a:t>
            </a:r>
            <a:r>
              <a:rPr lang="cs-CZ" altLang="cs-CZ" sz="2000" b="1" dirty="0" smtClean="0">
                <a:solidFill>
                  <a:schemeClr val="hlink"/>
                </a:solidFill>
                <a:latin typeface="Times New Roman" pitchFamily="18" charset="0"/>
              </a:rPr>
              <a:t>dolní hranici</a:t>
            </a:r>
            <a:r>
              <a:rPr lang="cs-CZ" altLang="cs-CZ" sz="2000" dirty="0" smtClean="0">
                <a:latin typeface="Times New Roman" pitchFamily="18" charset="0"/>
              </a:rPr>
              <a:t> hodnot účelové funkce celočíselných řešení p</a:t>
            </a:r>
            <a:r>
              <a:rPr lang="cs-CZ" altLang="cs-CZ" sz="2000" dirty="0" smtClean="0"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000" dirty="0" smtClean="0">
                <a:latin typeface="Times New Roman" pitchFamily="18" charset="0"/>
              </a:rPr>
              <a:t>vodní úlohy</a:t>
            </a:r>
            <a:r>
              <a:rPr lang="sk-SK" altLang="cs-CZ" sz="2000" dirty="0" smtClean="0">
                <a:latin typeface="Times New Roman" pitchFamily="18" charset="0"/>
              </a:rPr>
              <a:t>. </a:t>
            </a:r>
            <a:r>
              <a:rPr lang="sk-SK" altLang="cs-CZ" sz="2000" dirty="0" err="1" smtClean="0">
                <a:latin typeface="Times New Roman" pitchFamily="18" charset="0"/>
              </a:rPr>
              <a:t>Tady</a:t>
            </a:r>
            <a:r>
              <a:rPr lang="sk-SK" altLang="cs-CZ" sz="2000" dirty="0" smtClean="0">
                <a:latin typeface="Times New Roman" pitchFamily="18" charset="0"/>
              </a:rPr>
              <a:t> si </a:t>
            </a:r>
            <a:r>
              <a:rPr lang="sk-SK" altLang="cs-CZ" sz="2000" dirty="0" err="1" smtClean="0">
                <a:latin typeface="Times New Roman" pitchFamily="18" charset="0"/>
              </a:rPr>
              <a:t>uvědomte</a:t>
            </a:r>
            <a:r>
              <a:rPr lang="sk-SK" altLang="cs-CZ" sz="2000" dirty="0" smtClean="0">
                <a:latin typeface="Times New Roman" pitchFamily="18" charset="0"/>
              </a:rPr>
              <a:t>, že </a:t>
            </a:r>
            <a:r>
              <a:rPr lang="sk-SK" altLang="cs-CZ" sz="2000" b="1" dirty="0" smtClean="0">
                <a:solidFill>
                  <a:srgbClr val="FF0000"/>
                </a:solidFill>
                <a:latin typeface="Times New Roman" pitchFamily="18" charset="0"/>
              </a:rPr>
              <a:t>množina celočíselných </a:t>
            </a:r>
            <a:r>
              <a:rPr lang="sk-SK" altLang="cs-CZ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řešení</a:t>
            </a:r>
            <a:r>
              <a:rPr lang="sk-SK" altLang="cs-CZ" sz="20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altLang="cs-CZ" sz="2000" dirty="0" smtClean="0">
                <a:latin typeface="Times New Roman" pitchFamily="18" charset="0"/>
              </a:rPr>
              <a:t>je </a:t>
            </a:r>
            <a:r>
              <a:rPr lang="sk-SK" altLang="cs-CZ" sz="2000" dirty="0" err="1" smtClean="0">
                <a:latin typeface="Times New Roman" pitchFamily="18" charset="0"/>
              </a:rPr>
              <a:t>obsažena</a:t>
            </a:r>
            <a:r>
              <a:rPr lang="sk-SK" altLang="cs-CZ" sz="2000" dirty="0" smtClean="0">
                <a:latin typeface="Times New Roman" pitchFamily="18" charset="0"/>
              </a:rPr>
              <a:t> v </a:t>
            </a:r>
            <a:r>
              <a:rPr lang="sk-SK" altLang="cs-CZ" sz="2000" b="1" dirty="0" err="1" smtClean="0">
                <a:solidFill>
                  <a:schemeClr val="tx2"/>
                </a:solidFill>
                <a:latin typeface="Times New Roman" pitchFamily="18" charset="0"/>
              </a:rPr>
              <a:t>množině</a:t>
            </a:r>
            <a:r>
              <a:rPr lang="sk-SK" altLang="cs-CZ" sz="2000" b="1" dirty="0" smtClean="0">
                <a:solidFill>
                  <a:schemeClr val="tx2"/>
                </a:solidFill>
                <a:latin typeface="Times New Roman" pitchFamily="18" charset="0"/>
              </a:rPr>
              <a:t> neceločíselných </a:t>
            </a:r>
            <a:r>
              <a:rPr lang="sk-SK" altLang="cs-CZ" sz="2000" b="1" dirty="0" err="1" smtClean="0">
                <a:solidFill>
                  <a:schemeClr val="tx2"/>
                </a:solidFill>
                <a:latin typeface="Times New Roman" pitchFamily="18" charset="0"/>
              </a:rPr>
              <a:t>řešení</a:t>
            </a:r>
            <a:r>
              <a:rPr lang="sk-SK" altLang="cs-CZ" sz="2000" dirty="0" smtClean="0">
                <a:latin typeface="Times New Roman" pitchFamily="18" charset="0"/>
              </a:rPr>
              <a:t>.</a:t>
            </a:r>
          </a:p>
          <a:p>
            <a:pPr marL="666750" indent="-666750" eaLnBrk="1" hangingPunct="1">
              <a:buClr>
                <a:srgbClr val="3333CC"/>
              </a:buClr>
              <a:buSzTx/>
              <a:defRPr/>
            </a:pPr>
            <a:r>
              <a:rPr lang="sk-SK" altLang="cs-CZ" sz="2000" dirty="0">
                <a:latin typeface="Times New Roman" pitchFamily="18" charset="0"/>
              </a:rPr>
              <a:t> </a:t>
            </a:r>
            <a:r>
              <a:rPr lang="sk-SK" altLang="cs-CZ" sz="2000" dirty="0" smtClean="0">
                <a:latin typeface="Times New Roman" pitchFamily="18" charset="0"/>
              </a:rPr>
              <a:t>A </a:t>
            </a:r>
            <a:r>
              <a:rPr lang="sk-SK" altLang="cs-CZ" sz="2000" dirty="0" err="1" smtClean="0">
                <a:latin typeface="Times New Roman" pitchFamily="18" charset="0"/>
              </a:rPr>
              <a:t>tedy</a:t>
            </a:r>
            <a:r>
              <a:rPr lang="sk-SK" altLang="cs-CZ" sz="2000" dirty="0" smtClean="0">
                <a:latin typeface="Times New Roman" pitchFamily="18" charset="0"/>
              </a:rPr>
              <a:t>, </a:t>
            </a:r>
            <a:r>
              <a:rPr lang="cs-CZ" altLang="cs-CZ" sz="2000" dirty="0" smtClean="0">
                <a:solidFill>
                  <a:srgbClr val="000000"/>
                </a:solidFill>
                <a:latin typeface="Times New Roman" pitchFamily="18" charset="0"/>
              </a:rPr>
              <a:t>když  </a:t>
            </a:r>
            <a:r>
              <a:rPr lang="cs-CZ" altLang="cs-CZ" sz="2000" b="1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cs-CZ" altLang="cs-CZ" sz="20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cs-CZ" altLang="cs-CZ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 </a:t>
            </a:r>
            <a:r>
              <a:rPr lang="cs-CZ" altLang="cs-CZ" sz="2000" b="1" i="1" dirty="0">
                <a:solidFill>
                  <a:srgbClr val="333399">
                    <a:lumMod val="75000"/>
                  </a:srgbClr>
                </a:solidFill>
                <a:latin typeface="Times New Roman" pitchFamily="18" charset="0"/>
              </a:rPr>
              <a:t>B</a:t>
            </a:r>
            <a:r>
              <a:rPr lang="cs-CZ" altLang="cs-CZ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, tak </a:t>
            </a:r>
            <a:r>
              <a:rPr lang="cs-CZ" altLang="cs-CZ" sz="2000" dirty="0" err="1">
                <a:solidFill>
                  <a:srgbClr val="000000"/>
                </a:solidFill>
                <a:latin typeface="Times New Roman" pitchFamily="18" charset="0"/>
                <a:sym typeface="Symbol"/>
              </a:rPr>
              <a:t>min</a:t>
            </a:r>
            <a:r>
              <a:rPr lang="cs-CZ" altLang="cs-CZ" sz="2000" b="1" i="1" dirty="0" err="1">
                <a:solidFill>
                  <a:srgbClr val="333399"/>
                </a:solidFill>
                <a:latin typeface="Times New Roman" pitchFamily="18" charset="0"/>
              </a:rPr>
              <a:t>B</a:t>
            </a:r>
            <a:r>
              <a:rPr lang="cs-CZ" altLang="cs-CZ" sz="2000" b="1" i="1" dirty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cs-CZ" altLang="cs-CZ" sz="20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</a:t>
            </a:r>
            <a:endParaRPr lang="sk-SK" altLang="cs-CZ" sz="2000" dirty="0" smtClean="0">
              <a:latin typeface="Times New Roman" pitchFamily="18" charset="0"/>
            </a:endParaRPr>
          </a:p>
        </p:txBody>
      </p:sp>
      <p:grpSp>
        <p:nvGrpSpPr>
          <p:cNvPr id="31750" name="Group 10"/>
          <p:cNvGrpSpPr>
            <a:grpSpLocks/>
          </p:cNvGrpSpPr>
          <p:nvPr/>
        </p:nvGrpSpPr>
        <p:grpSpPr bwMode="auto">
          <a:xfrm>
            <a:off x="914400" y="3429000"/>
            <a:ext cx="4019550" cy="3233738"/>
            <a:chOff x="2688" y="2016"/>
            <a:chExt cx="2532" cy="2037"/>
          </a:xfrm>
        </p:grpSpPr>
        <p:sp>
          <p:nvSpPr>
            <p:cNvPr id="31758" name="Freeform 11"/>
            <p:cNvSpPr>
              <a:spLocks/>
            </p:cNvSpPr>
            <p:nvPr/>
          </p:nvSpPr>
          <p:spPr bwMode="auto">
            <a:xfrm>
              <a:off x="3078" y="2393"/>
              <a:ext cx="1200" cy="1008"/>
            </a:xfrm>
            <a:custGeom>
              <a:avLst/>
              <a:gdLst>
                <a:gd name="T0" fmla="*/ 0 w 1200"/>
                <a:gd name="T1" fmla="*/ 0 h 1008"/>
                <a:gd name="T2" fmla="*/ 0 w 1200"/>
                <a:gd name="T3" fmla="*/ 1008 h 1008"/>
                <a:gd name="T4" fmla="*/ 1200 w 1200"/>
                <a:gd name="T5" fmla="*/ 1008 h 1008"/>
                <a:gd name="T6" fmla="*/ 576 w 1200"/>
                <a:gd name="T7" fmla="*/ 384 h 1008"/>
                <a:gd name="T8" fmla="*/ 0 w 120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008">
                  <a:moveTo>
                    <a:pt x="0" y="0"/>
                  </a:moveTo>
                  <a:lnTo>
                    <a:pt x="0" y="1008"/>
                  </a:lnTo>
                  <a:lnTo>
                    <a:pt x="1200" y="1008"/>
                  </a:lnTo>
                  <a:lnTo>
                    <a:pt x="57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1759" name="Object 12"/>
            <p:cNvGraphicFramePr>
              <a:graphicFrameLocks noChangeAspect="1"/>
            </p:cNvGraphicFramePr>
            <p:nvPr/>
          </p:nvGraphicFramePr>
          <p:xfrm>
            <a:off x="3024" y="3696"/>
            <a:ext cx="204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9" name="Rovnice" r:id="rId5" imgW="1211492" imgH="205848" progId="Equation.3">
                    <p:embed/>
                  </p:oleObj>
                </mc:Choice>
                <mc:Fallback>
                  <p:oleObj name="Rovnice" r:id="rId5" imgW="1211492" imgH="20584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696"/>
                          <a:ext cx="204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60" name="Group 13"/>
            <p:cNvGrpSpPr>
              <a:grpSpLocks/>
            </p:cNvGrpSpPr>
            <p:nvPr/>
          </p:nvGrpSpPr>
          <p:grpSpPr bwMode="auto">
            <a:xfrm>
              <a:off x="2688" y="2016"/>
              <a:ext cx="2532" cy="1735"/>
              <a:chOff x="384" y="2064"/>
              <a:chExt cx="2532" cy="1735"/>
            </a:xfrm>
          </p:grpSpPr>
          <p:graphicFrame>
            <p:nvGraphicFramePr>
              <p:cNvPr id="31761" name="Object 14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0" name="Rovnice" r:id="rId7" imgW="114151" imgH="215619" progId="Equation.3">
                      <p:embed/>
                    </p:oleObj>
                  </mc:Choice>
                  <mc:Fallback>
                    <p:oleObj name="Rovnice" r:id="rId7" imgW="114151" imgH="21561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762" name="Group 15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317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76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66" name="Line 18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31767" name="Object 19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1" name="Rovnice" r:id="rId8" imgW="266584" imgH="457002" progId="Equation.3">
                        <p:embed/>
                      </p:oleObj>
                    </mc:Choice>
                    <mc:Fallback>
                      <p:oleObj name="Rovnice" r:id="rId8" imgW="266584" imgH="457002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768" name="Line 20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69" name="Line 21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0" name="Line 22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1" name="Line 23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2" name="Line 24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3" name="Line 25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4" name="Line 26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5" name="Line 27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6" name="Line 28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7" name="Line 29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8" name="Line 30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79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78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7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78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7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785" name="Line 37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86" name="Line 38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87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88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1789" name="Group 41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31792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79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79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79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79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79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1790" name="Line 48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91" name="Line 49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1763" name="Text Box 50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31751" name="Object 51"/>
          <p:cNvGraphicFramePr>
            <a:graphicFrameLocks noChangeAspect="1"/>
          </p:cNvGraphicFramePr>
          <p:nvPr/>
        </p:nvGraphicFramePr>
        <p:xfrm>
          <a:off x="4343400" y="3429000"/>
          <a:ext cx="4502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Rovnice" r:id="rId10" imgW="1684117" imgH="182952" progId="Equation.3">
                  <p:embed/>
                </p:oleObj>
              </mc:Choice>
              <mc:Fallback>
                <p:oleObj name="Rovnice" r:id="rId10" imgW="1684117" imgH="18295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4502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Oval 52"/>
          <p:cNvSpPr>
            <a:spLocks noChangeArrowheads="1"/>
          </p:cNvSpPr>
          <p:nvPr/>
        </p:nvSpPr>
        <p:spPr bwMode="auto">
          <a:xfrm>
            <a:off x="1471613" y="3792538"/>
            <a:ext cx="119062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753" name="Oval 53"/>
          <p:cNvSpPr>
            <a:spLocks noChangeArrowheads="1"/>
          </p:cNvSpPr>
          <p:nvPr/>
        </p:nvSpPr>
        <p:spPr bwMode="auto">
          <a:xfrm>
            <a:off x="3746500" y="5599113"/>
            <a:ext cx="119063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754" name="Line 54"/>
          <p:cNvSpPr>
            <a:spLocks noChangeShapeType="1"/>
          </p:cNvSpPr>
          <p:nvPr/>
        </p:nvSpPr>
        <p:spPr bwMode="auto">
          <a:xfrm>
            <a:off x="1160463" y="3603625"/>
            <a:ext cx="2735262" cy="214312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5" name="Oval 55"/>
          <p:cNvSpPr>
            <a:spLocks noChangeArrowheads="1"/>
          </p:cNvSpPr>
          <p:nvPr/>
        </p:nvSpPr>
        <p:spPr bwMode="auto">
          <a:xfrm>
            <a:off x="2133600" y="4191000"/>
            <a:ext cx="609600" cy="6096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756" name="AutoShape 56"/>
          <p:cNvSpPr>
            <a:spLocks noChangeArrowheads="1"/>
          </p:cNvSpPr>
          <p:nvPr/>
        </p:nvSpPr>
        <p:spPr bwMode="auto">
          <a:xfrm>
            <a:off x="4876800" y="4267200"/>
            <a:ext cx="3962400" cy="838200"/>
          </a:xfrm>
          <a:prstGeom prst="wedgeRectCallout">
            <a:avLst>
              <a:gd name="adj1" fmla="val -103005"/>
              <a:gd name="adj2" fmla="val -2613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Optimální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 řešení LP relaxace</a:t>
            </a:r>
            <a:r>
              <a:rPr lang="sk-SK" altLang="cs-CZ" sz="24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altLang="cs-CZ" sz="2400" b="0" i="0">
                <a:solidFill>
                  <a:srgbClr val="000000"/>
                </a:solidFill>
                <a:latin typeface="Times New Roman" pitchFamily="18" charset="0"/>
              </a:rPr>
              <a:t>je </a:t>
            </a:r>
            <a:r>
              <a:rPr lang="en-US" altLang="cs-CZ" sz="2400" b="0">
                <a:solidFill>
                  <a:srgbClr val="000000"/>
                </a:solidFill>
                <a:latin typeface="Times New Roman" pitchFamily="18" charset="0"/>
              </a:rPr>
              <a:t>&lt; x</a:t>
            </a:r>
            <a:r>
              <a:rPr lang="en-US" altLang="cs-CZ" sz="2400" b="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cs-CZ" sz="2400" b="0">
                <a:solidFill>
                  <a:srgbClr val="000000"/>
                </a:solidFill>
                <a:latin typeface="Times New Roman" pitchFamily="18" charset="0"/>
              </a:rPr>
              <a:t> , x</a:t>
            </a:r>
            <a:r>
              <a:rPr lang="en-US" altLang="cs-CZ" sz="2400" b="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cs-CZ" sz="2400" b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cs-CZ" sz="2400" b="0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cs-CZ" sz="2400" b="0">
                <a:solidFill>
                  <a:srgbClr val="000000"/>
                </a:solidFill>
                <a:latin typeface="Times New Roman" pitchFamily="18" charset="0"/>
              </a:rPr>
              <a:t>=&lt;4/3, 4/3&gt;</a:t>
            </a:r>
            <a:r>
              <a:rPr lang="en-US" altLang="cs-CZ" sz="2400" b="0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cs-CZ" altLang="cs-CZ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7" name="Rectangle 57"/>
          <p:cNvSpPr>
            <a:spLocks noChangeArrowheads="1"/>
          </p:cNvSpPr>
          <p:nvPr/>
        </p:nvSpPr>
        <p:spPr bwMode="auto">
          <a:xfrm>
            <a:off x="4953000" y="5257800"/>
            <a:ext cx="384968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62000" indent="-2794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en-US" altLang="cs-CZ" i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sk-SK" altLang="cs-CZ" i="0">
                <a:solidFill>
                  <a:srgbClr val="FF0000"/>
                </a:solidFill>
                <a:latin typeface="Times New Roman" pitchFamily="18" charset="0"/>
              </a:rPr>
              <a:t>olní hranic</a:t>
            </a:r>
            <a:r>
              <a:rPr lang="en-US" altLang="cs-CZ" i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sk-SK" altLang="cs-CZ" b="0" i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cs-CZ" b="0" i="0">
                <a:solidFill>
                  <a:srgbClr val="000000"/>
                </a:solidFill>
                <a:latin typeface="Times New Roman" pitchFamily="18" charset="0"/>
              </a:rPr>
              <a:t>je </a:t>
            </a:r>
            <a:r>
              <a:rPr lang="en-US" altLang="cs-CZ" i="0">
                <a:solidFill>
                  <a:srgbClr val="FF0000"/>
                </a:solidFill>
                <a:latin typeface="Times New Roman" pitchFamily="18" charset="0"/>
              </a:rPr>
              <a:t>-3600</a:t>
            </a:r>
            <a:r>
              <a:rPr lang="sk-SK" altLang="cs-CZ" b="0" i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407BA-4C18-4F9C-A4A9-5F610CF14CCA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81000"/>
            <a:ext cx="8712200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Jak 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odhadnout</a:t>
            </a:r>
            <a:r>
              <a:rPr lang="cs-CZ" altLang="cs-CZ" sz="3600" b="1" smtClean="0">
                <a:latin typeface="Times New Roman" pitchFamily="18" charset="0"/>
              </a:rPr>
              <a:t> hodnotu optimálního řešení úlohy celočíselného programování?</a:t>
            </a:r>
          </a:p>
        </p:txBody>
      </p:sp>
      <p:sp>
        <p:nvSpPr>
          <p:cNvPr id="36869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1688" cy="4464050"/>
          </a:xfrm>
        </p:spPr>
        <p:txBody>
          <a:bodyPr/>
          <a:lstStyle/>
          <a:p>
            <a:pPr marL="762000" indent="-279400" algn="just" eaLnBrk="1" hangingPunct="1">
              <a:buSzTx/>
              <a:defRPr/>
            </a:pP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cs-CZ" altLang="cs-CZ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horní hranice 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hodnoty účelové funkce optimálního řešení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cs-CZ" altLang="cs-CZ" sz="2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cs-CZ" altLang="cs-CZ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bound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) může být pro nás zajímavá.</a:t>
            </a:r>
          </a:p>
          <a:p>
            <a:pPr marL="762000" indent="-279400" algn="just" eaLnBrk="1" hangingPunct="1">
              <a:buSzTx/>
              <a:defRPr/>
            </a:pP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To je 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hodnota </a:t>
            </a:r>
            <a:r>
              <a:rPr lang="cs-CZ" altLang="cs-CZ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HH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, o které můžeme prohlásit, že 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dosud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neznámá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 hodnota optimálního řešení 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bude určitě menší nebo rovna než </a:t>
            </a:r>
            <a:r>
              <a:rPr lang="cs-CZ" altLang="cs-CZ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HH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762000" indent="-279400" algn="just" eaLnBrk="1" hangingPunct="1">
              <a:buSzTx/>
              <a:defRPr/>
            </a:pP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 Význam má pro nás co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nejnižší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 hodnota </a:t>
            </a:r>
            <a:r>
              <a:rPr lang="cs-CZ" altLang="cs-CZ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HH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, tedy co 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nejpřesnější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horní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odhad.</a:t>
            </a:r>
          </a:p>
          <a:p>
            <a:pPr marL="762000" indent="-279400" algn="just" eaLnBrk="1" hangingPunct="1">
              <a:buSzTx/>
              <a:defRPr/>
            </a:pPr>
            <a:r>
              <a:rPr lang="cs-CZ" altLang="cs-C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Zde je situace jednodušší protože při 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minimalizaci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hodnota každého přípustného řešení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 je větší nebo rovna </a:t>
            </a:r>
            <a:r>
              <a:rPr lang="cs-CZ" altLang="cs-CZ" sz="2400" b="1" dirty="0" smtClean="0">
                <a:latin typeface="Times New Roman" pitchFamily="18" charset="0"/>
                <a:cs typeface="Times New Roman" pitchFamily="18" charset="0"/>
              </a:rPr>
              <a:t>hodnotě optimálního řešení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. Stačí tedy libovolným způsobem nalézt nějaké, pokud možno co nejlepší, přípustné řešení.</a:t>
            </a:r>
            <a:endParaRPr lang="cs-CZ" altLang="cs-CZ" sz="2400" b="1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481AC2-382D-478E-A6C9-78DEE879C078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>
              <a:defRPr/>
            </a:pPr>
            <a:r>
              <a:rPr lang="cs-CZ" altLang="cs-CZ" sz="3600" b="1" dirty="0" smtClean="0">
                <a:latin typeface="Times New Roman" pitchFamily="18" charset="0"/>
              </a:rPr>
              <a:t>Horní hranice</a:t>
            </a:r>
            <a:r>
              <a:rPr lang="cs-CZ" altLang="cs-CZ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3200" b="1" dirty="0">
                <a:solidFill>
                  <a:srgbClr val="007254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HH</a:t>
            </a:r>
            <a:r>
              <a:rPr lang="sk-SK" altLang="cs-CZ" sz="3600" b="1" dirty="0" smtClean="0">
                <a:latin typeface="Times New Roman" pitchFamily="18" charset="0"/>
              </a:rPr>
              <a:t/>
            </a:r>
            <a:br>
              <a:rPr lang="sk-SK" altLang="cs-CZ" sz="3600" b="1" dirty="0" smtClean="0">
                <a:latin typeface="Times New Roman" pitchFamily="18" charset="0"/>
              </a:rPr>
            </a:br>
            <a:r>
              <a:rPr lang="sk-SK" altLang="cs-CZ" sz="3600" b="1" dirty="0" smtClean="0">
                <a:latin typeface="Times New Roman" pitchFamily="18" charset="0"/>
              </a:rPr>
              <a:t>(</a:t>
            </a:r>
            <a:r>
              <a:rPr lang="en-GB" altLang="cs-CZ" sz="3600" b="1" dirty="0" smtClean="0">
                <a:latin typeface="Times New Roman" pitchFamily="18" charset="0"/>
              </a:rPr>
              <a:t>Upper Bound</a:t>
            </a:r>
            <a:r>
              <a:rPr lang="sk-SK" altLang="cs-CZ" sz="3600" b="1" dirty="0" smtClean="0">
                <a:latin typeface="Times New Roman" pitchFamily="18" charset="0"/>
              </a:rPr>
              <a:t>)</a:t>
            </a:r>
            <a:endParaRPr lang="cs-CZ" altLang="cs-CZ" sz="3600" b="1" dirty="0" smtClean="0">
              <a:latin typeface="Times New Roman" pitchFamily="18" charset="0"/>
            </a:endParaRP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Rovnice" r:id="rId3" imgW="114151" imgH="215619" progId="Equation.3">
                  <p:embed/>
                </p:oleObj>
              </mc:Choice>
              <mc:Fallback>
                <p:oleObj name="Rovnice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0363" y="1905000"/>
            <a:ext cx="8421687" cy="1524000"/>
          </a:xfrm>
        </p:spPr>
        <p:txBody>
          <a:bodyPr/>
          <a:lstStyle/>
          <a:p>
            <a:pPr marL="762000" indent="-279400" eaLnBrk="1" hangingPunct="1">
              <a:lnSpc>
                <a:spcPct val="90000"/>
              </a:lnSpc>
              <a:buSzTx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Hodnota účelové funkce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každého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 přípustného celočíselného řešení poskytne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hranici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hodnoty optimálního řešení</a:t>
            </a:r>
            <a:r>
              <a:rPr lang="sk-SK" altLang="cs-CZ" dirty="0" smtClean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914400" y="3429000"/>
            <a:ext cx="4019550" cy="3233738"/>
            <a:chOff x="2688" y="2016"/>
            <a:chExt cx="2532" cy="2037"/>
          </a:xfrm>
        </p:grpSpPr>
        <p:sp>
          <p:nvSpPr>
            <p:cNvPr id="33805" name="Freeform 6"/>
            <p:cNvSpPr>
              <a:spLocks/>
            </p:cNvSpPr>
            <p:nvPr/>
          </p:nvSpPr>
          <p:spPr bwMode="auto">
            <a:xfrm>
              <a:off x="3078" y="2393"/>
              <a:ext cx="1200" cy="1008"/>
            </a:xfrm>
            <a:custGeom>
              <a:avLst/>
              <a:gdLst>
                <a:gd name="T0" fmla="*/ 0 w 1200"/>
                <a:gd name="T1" fmla="*/ 0 h 1008"/>
                <a:gd name="T2" fmla="*/ 0 w 1200"/>
                <a:gd name="T3" fmla="*/ 1008 h 1008"/>
                <a:gd name="T4" fmla="*/ 1200 w 1200"/>
                <a:gd name="T5" fmla="*/ 1008 h 1008"/>
                <a:gd name="T6" fmla="*/ 576 w 1200"/>
                <a:gd name="T7" fmla="*/ 384 h 1008"/>
                <a:gd name="T8" fmla="*/ 0 w 120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008">
                  <a:moveTo>
                    <a:pt x="0" y="0"/>
                  </a:moveTo>
                  <a:lnTo>
                    <a:pt x="0" y="1008"/>
                  </a:lnTo>
                  <a:lnTo>
                    <a:pt x="1200" y="1008"/>
                  </a:lnTo>
                  <a:lnTo>
                    <a:pt x="57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3806" name="Object 7"/>
            <p:cNvGraphicFramePr>
              <a:graphicFrameLocks noChangeAspect="1"/>
            </p:cNvGraphicFramePr>
            <p:nvPr/>
          </p:nvGraphicFramePr>
          <p:xfrm>
            <a:off x="3024" y="3696"/>
            <a:ext cx="204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6" name="Rovnice" r:id="rId5" imgW="1211492" imgH="205848" progId="Equation.3">
                    <p:embed/>
                  </p:oleObj>
                </mc:Choice>
                <mc:Fallback>
                  <p:oleObj name="Rovnice" r:id="rId5" imgW="1211492" imgH="20584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696"/>
                          <a:ext cx="204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07" name="Group 8"/>
            <p:cNvGrpSpPr>
              <a:grpSpLocks/>
            </p:cNvGrpSpPr>
            <p:nvPr/>
          </p:nvGrpSpPr>
          <p:grpSpPr bwMode="auto">
            <a:xfrm>
              <a:off x="2688" y="2016"/>
              <a:ext cx="2532" cy="1735"/>
              <a:chOff x="384" y="2064"/>
              <a:chExt cx="2532" cy="1735"/>
            </a:xfrm>
          </p:grpSpPr>
          <p:graphicFrame>
            <p:nvGraphicFramePr>
              <p:cNvPr id="33808" name="Object 9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7" name="Rovnice" r:id="rId7" imgW="114151" imgH="215619" progId="Equation.3">
                      <p:embed/>
                    </p:oleObj>
                  </mc:Choice>
                  <mc:Fallback>
                    <p:oleObj name="Rovnice" r:id="rId7" imgW="114151" imgH="21561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09" name="Group 10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338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81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13" name="Line 13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33814" name="Object 14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48" name="Rovnice" r:id="rId8" imgW="266584" imgH="457002" progId="Equation.3">
                        <p:embed/>
                      </p:oleObj>
                    </mc:Choice>
                    <mc:Fallback>
                      <p:oleObj name="Rovnice" r:id="rId8" imgW="266584" imgH="457002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15" name="Line 15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16" name="Line 16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17" name="Line 17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18" name="Line 18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19" name="Line 19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0" name="Line 20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1" name="Line 21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2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3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4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5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6" name="Line 26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82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82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83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8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832" name="Line 32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33" name="Line 33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34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35" name="Line 35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3836" name="Group 36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3383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84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84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84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843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84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3837" name="Line 43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38" name="Line 44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810" name="Text Box 45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3799" name="Oval 47"/>
          <p:cNvSpPr>
            <a:spLocks noChangeArrowheads="1"/>
          </p:cNvSpPr>
          <p:nvPr/>
        </p:nvSpPr>
        <p:spPr bwMode="auto">
          <a:xfrm>
            <a:off x="1471613" y="3792538"/>
            <a:ext cx="119062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0" name="Oval 48"/>
          <p:cNvSpPr>
            <a:spLocks noChangeArrowheads="1"/>
          </p:cNvSpPr>
          <p:nvPr/>
        </p:nvSpPr>
        <p:spPr bwMode="auto">
          <a:xfrm>
            <a:off x="3746500" y="5599113"/>
            <a:ext cx="119063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1" name="Line 49"/>
          <p:cNvSpPr>
            <a:spLocks noChangeShapeType="1"/>
          </p:cNvSpPr>
          <p:nvPr/>
        </p:nvSpPr>
        <p:spPr bwMode="auto">
          <a:xfrm>
            <a:off x="1160463" y="3603625"/>
            <a:ext cx="2735262" cy="214312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Oval 50"/>
          <p:cNvSpPr>
            <a:spLocks noChangeArrowheads="1"/>
          </p:cNvSpPr>
          <p:nvPr/>
        </p:nvSpPr>
        <p:spPr bwMode="auto">
          <a:xfrm>
            <a:off x="1905000" y="4648200"/>
            <a:ext cx="609600" cy="6096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3" name="AutoShape 51"/>
          <p:cNvSpPr>
            <a:spLocks noChangeArrowheads="1"/>
          </p:cNvSpPr>
          <p:nvPr/>
        </p:nvSpPr>
        <p:spPr bwMode="auto">
          <a:xfrm>
            <a:off x="4648200" y="3429000"/>
            <a:ext cx="4343400" cy="2622550"/>
          </a:xfrm>
          <a:prstGeom prst="wedgeRectCallout">
            <a:avLst>
              <a:gd name="adj1" fmla="val -98282"/>
              <a:gd name="adj2" fmla="val 90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Optimální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 řešení LP relaxace </a:t>
            </a: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je </a:t>
            </a:r>
            <a:b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&lt; x</a:t>
            </a:r>
            <a:r>
              <a:rPr lang="cs-CZ" altLang="cs-CZ" sz="2400" b="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 , x</a:t>
            </a:r>
            <a:r>
              <a:rPr lang="cs-CZ" altLang="cs-CZ" sz="2400" b="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cs-CZ" altLang="cs-CZ" sz="2400" b="0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=&lt;4/3, 4/3&gt;</a:t>
            </a:r>
            <a:r>
              <a:rPr lang="cs-CZ" altLang="cs-CZ" sz="2400" b="0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cs-CZ" altLang="cs-CZ" sz="2400" i="0">
                <a:solidFill>
                  <a:srgbClr val="000000"/>
                </a:solidFill>
                <a:latin typeface="Times New Roman" pitchFamily="18" charset="0"/>
              </a:rPr>
              <a:t>zaokrouhlením složek dol</a:t>
            </a:r>
            <a:r>
              <a:rPr lang="cs-CZ" altLang="cs-CZ" sz="240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 na celá čísla neporušíme strukturální podmínky a získáme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&lt; x</a:t>
            </a:r>
            <a:r>
              <a:rPr lang="cs-CZ" altLang="cs-CZ" sz="2400" b="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 , x</a:t>
            </a:r>
            <a:r>
              <a:rPr lang="cs-CZ" altLang="cs-CZ" sz="2400" b="0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cs-CZ" altLang="cs-CZ" sz="2400" b="0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=&lt;1, 1&gt;</a:t>
            </a:r>
            <a:r>
              <a:rPr lang="cs-CZ" altLang="cs-CZ" sz="2400" b="0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cs-CZ" altLang="cs-CZ" sz="2400" b="0">
                <a:solidFill>
                  <a:srgbClr val="000000"/>
                </a:solidFill>
                <a:latin typeface="Times New Roman" pitchFamily="18" charset="0"/>
              </a:rPr>
              <a:t>, s </a:t>
            </a: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hodnotou </a:t>
            </a:r>
            <a:r>
              <a:rPr lang="cs-CZ" altLang="cs-CZ" sz="2400" i="0">
                <a:solidFill>
                  <a:srgbClr val="007254"/>
                </a:solidFill>
                <a:latin typeface="Times New Roman" pitchFamily="18" charset="0"/>
              </a:rPr>
              <a:t>–2700</a:t>
            </a:r>
            <a:r>
              <a:rPr lang="cs-CZ" altLang="cs-CZ" sz="2400" i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3804" name="Oval 55"/>
          <p:cNvSpPr>
            <a:spLocks noChangeArrowheads="1"/>
          </p:cNvSpPr>
          <p:nvPr/>
        </p:nvSpPr>
        <p:spPr bwMode="auto">
          <a:xfrm>
            <a:off x="2133600" y="4191000"/>
            <a:ext cx="609600" cy="6096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123C7-3CBF-493A-B243-B8AE1C94C84A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cs-CZ" altLang="cs-CZ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k-SK" altLang="cs-CZ" sz="3600" b="1" smtClean="0">
                <a:latin typeface="Times New Roman" pitchFamily="18" charset="0"/>
              </a:rPr>
              <a:t>Úloha plánování výroby</a:t>
            </a:r>
            <a:br>
              <a:rPr lang="sk-SK" altLang="cs-CZ" sz="3600" b="1" smtClean="0">
                <a:latin typeface="Times New Roman" pitchFamily="18" charset="0"/>
              </a:rPr>
            </a:br>
            <a:r>
              <a:rPr lang="en-US" altLang="cs-CZ" sz="3600" b="1" smtClean="0">
                <a:latin typeface="Times New Roman" pitchFamily="18" charset="0"/>
              </a:rPr>
              <a:t>s ned</a:t>
            </a:r>
            <a:r>
              <a:rPr lang="sk-SK" altLang="cs-CZ" sz="3600" b="1" smtClean="0">
                <a:latin typeface="Times New Roman" pitchFamily="18" charset="0"/>
              </a:rPr>
              <a:t>ělitelností</a:t>
            </a:r>
            <a:endParaRPr lang="cs-CZ" altLang="cs-CZ" sz="2400" smtClean="0">
              <a:latin typeface="Times New Roman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467600" cy="4114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cs-CZ" altLang="cs-CZ" sz="2400" i="1" smtClean="0">
                <a:latin typeface="Times New Roman" pitchFamily="18" charset="0"/>
              </a:rPr>
              <a:t>P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odnikatel vyrábí a prodává bramborové lupínky a hranolky pořadě  za ceny 120 a 76 peněžních jednotek za kilogram produktu, </a:t>
            </a:r>
            <a:r>
              <a:rPr lang="cs-CZ" altLang="cs-CZ" sz="2400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přičemž lupínky může prodávat pouze v 15 kg baleních a hranolky v 30 kg baleních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. Na výrobu 1 kg lupínků je zapotřebí 2 kg brambor a 0.4 kg oleje, na výrobu 1 kg hranolků je třeba 1.5 kg brambor a 0.2 kg oleje. Podnikatel nakoupil před zahájením výroby 100 kg brambor a 16 kg oleje za regulované ceny 12 a 40 peněžních jednotek za kilogram. </a:t>
            </a:r>
            <a:r>
              <a:rPr lang="cs-CZ" altLang="cs-CZ" sz="2400" b="1" i="1" smtClean="0">
                <a:latin typeface="Times New Roman" pitchFamily="18" charset="0"/>
                <a:cs typeface="Times New Roman" pitchFamily="18" charset="0"/>
              </a:rPr>
              <a:t>Jaká množství jednotlivých produktů má podnikatel vyrábět a prodávat, aby maximalizoval svůj zisk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při respektování omezených množství obou surovin, které má k dispozici?</a:t>
            </a:r>
            <a:endParaRPr lang="cs-CZ" altLang="cs-CZ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1BB3B5-5EF2-4ADF-A35A-661AC5F820A1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cs-CZ" altLang="cs-CZ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Princip metody větví a hranic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en-US" altLang="cs-CZ" sz="3600" b="1" smtClean="0">
                <a:latin typeface="Times New Roman" pitchFamily="18" charset="0"/>
              </a:rPr>
              <a:t>(Branch and Bound Method)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 marL="666750" indent="-666750" eaLnBrk="1" hangingPunct="1">
              <a:buSzTx/>
            </a:pPr>
            <a:r>
              <a:rPr lang="cs-CZ" altLang="cs-CZ" sz="2400" smtClean="0">
                <a:latin typeface="Times New Roman" pitchFamily="18" charset="0"/>
              </a:rPr>
              <a:t>P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ostupn</a:t>
            </a:r>
            <a:r>
              <a:rPr lang="cs-CZ" altLang="cs-CZ" sz="2400" smtClean="0">
                <a:latin typeface="Times New Roman" pitchFamily="18" charset="0"/>
              </a:rPr>
              <a:t>ě je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vytvářen částečně uspořádan</a:t>
            </a:r>
            <a:r>
              <a:rPr lang="cs-CZ" altLang="cs-CZ" sz="2400" smtClean="0">
                <a:latin typeface="Times New Roman" pitchFamily="18" charset="0"/>
              </a:rPr>
              <a:t>ý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soubor vytvořených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nezpracovaných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prvků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jehož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prvky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tvoří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podmnožiny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množiny přípustných celočíselných řešení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  <a:p>
            <a:pPr marL="666750" indent="-666750" eaLnBrk="1" hangingPunct="1">
              <a:buSzTx/>
            </a:pPr>
            <a:r>
              <a:rPr lang="cs-CZ" altLang="cs-CZ" sz="2400" smtClean="0">
                <a:latin typeface="Times New Roman" pitchFamily="18" charset="0"/>
              </a:rPr>
              <a:t>Vytvořené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rvk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cs-CZ" altLang="cs-CZ" sz="2400" smtClean="0">
                <a:latin typeface="Times New Roman" pitchFamily="18" charset="0"/>
              </a:rPr>
              <a:t> souboru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jsou zpracovávány. Výsledkem zpracování je </a:t>
            </a:r>
            <a:r>
              <a:rPr lang="cs-CZ" altLang="cs-CZ" sz="2400" b="1" smtClean="0">
                <a:latin typeface="Times New Roman" pitchFamily="18" charset="0"/>
              </a:rPr>
              <a:t>buď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sk-SK" altLang="cs-CZ" sz="2400" smtClean="0">
                <a:latin typeface="Times New Roman" pitchFamily="18" charset="0"/>
              </a:rPr>
              <a:t>jeho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</a:rPr>
              <a:t>vyloučení z prohledávání </a:t>
            </a:r>
            <a:r>
              <a:rPr lang="cs-CZ" altLang="cs-CZ" sz="2400" b="1" smtClean="0">
                <a:latin typeface="Times New Roman" pitchFamily="18" charset="0"/>
              </a:rPr>
              <a:t>a nebo </a:t>
            </a:r>
            <a:r>
              <a:rPr lang="cs-CZ" altLang="cs-CZ" sz="2400" smtClean="0">
                <a:latin typeface="Times New Roman" pitchFamily="18" charset="0"/>
              </a:rPr>
              <a:t>z něho </a:t>
            </a:r>
            <a:r>
              <a:rPr lang="cs-CZ" altLang="cs-CZ" sz="2400" b="1" smtClean="0">
                <a:solidFill>
                  <a:srgbClr val="00B050"/>
                </a:solidFill>
                <a:latin typeface="Times New Roman" pitchFamily="18" charset="0"/>
              </a:rPr>
              <a:t>jsou </a:t>
            </a:r>
            <a:r>
              <a:rPr lang="cs-CZ" altLang="cs-CZ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vytvořen</a:t>
            </a:r>
            <a:r>
              <a:rPr lang="cs-CZ" altLang="cs-CZ" sz="2400" b="1" smtClean="0">
                <a:solidFill>
                  <a:srgbClr val="00B050"/>
                </a:solidFill>
                <a:latin typeface="Times New Roman" pitchFamily="18" charset="0"/>
              </a:rPr>
              <a:t>y dva nové</a:t>
            </a:r>
            <a:r>
              <a:rPr lang="cs-CZ" altLang="cs-CZ" sz="2400" smtClean="0">
                <a:latin typeface="Times New Roman" pitchFamily="18" charset="0"/>
              </a:rPr>
              <a:t> dosud </a:t>
            </a:r>
            <a:r>
              <a:rPr lang="cs-CZ" altLang="cs-CZ" sz="2400" b="1" smtClean="0">
                <a:latin typeface="Times New Roman" pitchFamily="18" charset="0"/>
              </a:rPr>
              <a:t>nezpracované</a:t>
            </a:r>
            <a:r>
              <a:rPr lang="sk-SK" altLang="cs-CZ" sz="2400" smtClean="0">
                <a:latin typeface="Times New Roman" pitchFamily="18" charset="0"/>
              </a:rPr>
              <a:t>,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prvky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cs-CZ" altLang="cs-CZ" sz="2400" smtClean="0">
              <a:latin typeface="Times New Roman" pitchFamily="18" charset="0"/>
            </a:endParaRPr>
          </a:p>
          <a:p>
            <a:pPr marL="666750" indent="-666750" eaLnBrk="1" hangingPunct="1">
              <a:buSzTx/>
            </a:pPr>
            <a:r>
              <a:rPr lang="cs-CZ" altLang="cs-CZ" sz="2400" smtClean="0">
                <a:latin typeface="Times New Roman" pitchFamily="18" charset="0"/>
              </a:rPr>
              <a:t>Algoritmus končí zpracováním všech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prvk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souboru. </a:t>
            </a:r>
            <a:br>
              <a:rPr lang="cs-CZ" altLang="cs-CZ" sz="2400" smtClean="0">
                <a:latin typeface="Times New Roman" pitchFamily="18" charset="0"/>
              </a:rPr>
            </a:br>
            <a:r>
              <a:rPr lang="cs-CZ" altLang="cs-CZ" sz="2400" smtClean="0">
                <a:latin typeface="Times New Roman" pitchFamily="18" charset="0"/>
              </a:rPr>
              <a:t>(Soubor vytvořených </a:t>
            </a:r>
            <a:r>
              <a:rPr lang="cs-CZ" altLang="cs-CZ" sz="2400" b="1" smtClean="0">
                <a:latin typeface="Times New Roman" pitchFamily="18" charset="0"/>
              </a:rPr>
              <a:t>nezpracovaných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prvků</a:t>
            </a:r>
            <a:r>
              <a:rPr lang="cs-CZ" altLang="cs-CZ" sz="2400" smtClean="0">
                <a:latin typeface="Times New Roman" pitchFamily="18" charset="0"/>
              </a:rPr>
              <a:t> je prázdný.)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B52930-00EE-427A-95AB-975944B166F5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cs-CZ" altLang="cs-CZ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Pojmy z metody větví a hranic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437563" cy="4471987"/>
          </a:xfrm>
        </p:spPr>
        <p:txBody>
          <a:bodyPr/>
          <a:lstStyle/>
          <a:p>
            <a:pPr marL="666750" indent="-666750" eaLnBrk="1" hangingPunct="1">
              <a:buSzTx/>
            </a:pPr>
            <a:r>
              <a:rPr lang="cs-CZ" altLang="cs-CZ" sz="2000" b="1" smtClean="0">
                <a:solidFill>
                  <a:schemeClr val="hlink"/>
                </a:solidFill>
                <a:latin typeface="Times New Roman" pitchFamily="18" charset="0"/>
              </a:rPr>
              <a:t>Strom prohledávání</a:t>
            </a:r>
            <a:r>
              <a:rPr lang="cs-CZ" altLang="cs-CZ" sz="2000" b="1" smtClean="0">
                <a:latin typeface="Times New Roman" pitchFamily="18" charset="0"/>
              </a:rPr>
              <a:t> </a:t>
            </a:r>
            <a:r>
              <a:rPr lang="cs-CZ" altLang="cs-CZ" sz="2000" smtClean="0">
                <a:latin typeface="Times New Roman" pitchFamily="18" charset="0"/>
              </a:rPr>
              <a:t>je </a:t>
            </a:r>
            <a:r>
              <a:rPr lang="cs-CZ" altLang="cs-CZ" sz="2000" b="1" smtClean="0">
                <a:latin typeface="Times New Roman" pitchFamily="18" charset="0"/>
              </a:rPr>
              <a:t>č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ástečně uspořádan</a:t>
            </a:r>
            <a:r>
              <a:rPr lang="cs-CZ" altLang="cs-CZ" sz="2000" b="1" smtClean="0">
                <a:latin typeface="Times New Roman" pitchFamily="18" charset="0"/>
              </a:rPr>
              <a:t>ý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soubor</a:t>
            </a:r>
            <a:r>
              <a:rPr lang="cs-CZ" altLang="cs-CZ" sz="2000" smtClean="0">
                <a:latin typeface="Times New Roman" pitchFamily="18" charset="0"/>
              </a:rPr>
              <a:t>  vytvořených </a:t>
            </a:r>
            <a:r>
              <a:rPr lang="cs-CZ" altLang="cs-CZ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prvků</a:t>
            </a:r>
            <a:r>
              <a:rPr lang="cs-CZ" altLang="cs-CZ" sz="20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cs-CZ" altLang="cs-CZ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podmnožin</a:t>
            </a:r>
            <a:r>
              <a:rPr lang="cs-CZ" altLang="cs-CZ" sz="2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množiny přípustných celočíselných řešení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)~</a:t>
            </a:r>
            <a:r>
              <a:rPr lang="cs-CZ" altLang="cs-CZ" sz="2000" smtClean="0">
                <a:latin typeface="Times New Roman" pitchFamily="18" charset="0"/>
              </a:rPr>
              <a:t> </a:t>
            </a:r>
            <a:r>
              <a:rPr lang="cs-CZ" altLang="cs-CZ" sz="2000" b="1" smtClean="0">
                <a:solidFill>
                  <a:schemeClr val="hlink"/>
                </a:solidFill>
                <a:latin typeface="Times New Roman" pitchFamily="18" charset="0"/>
              </a:rPr>
              <a:t>strom prohledávání</a:t>
            </a:r>
            <a:r>
              <a:rPr lang="cs-CZ" altLang="cs-CZ" sz="2000" b="1" smtClean="0">
                <a:latin typeface="Times New Roman" pitchFamily="18" charset="0"/>
              </a:rPr>
              <a:t> </a:t>
            </a:r>
            <a:r>
              <a:rPr lang="cs-CZ" altLang="cs-CZ" sz="2000" smtClean="0">
                <a:latin typeface="Times New Roman" pitchFamily="18" charset="0"/>
              </a:rPr>
              <a:t>nebo </a:t>
            </a:r>
            <a:r>
              <a:rPr lang="cs-CZ" altLang="cs-CZ" sz="2000" b="1" smtClean="0">
                <a:solidFill>
                  <a:schemeClr val="hlink"/>
                </a:solidFill>
                <a:latin typeface="Times New Roman" pitchFamily="18" charset="0"/>
              </a:rPr>
              <a:t>větvení</a:t>
            </a:r>
            <a:r>
              <a:rPr lang="cs-CZ" altLang="cs-CZ" sz="2000" smtClean="0">
                <a:latin typeface="Times New Roman" pitchFamily="18" charset="0"/>
              </a:rPr>
              <a:t> (</a:t>
            </a:r>
            <a:r>
              <a:rPr lang="en-US" altLang="cs-CZ" sz="2000" b="1" smtClean="0">
                <a:latin typeface="Times New Roman" pitchFamily="18" charset="0"/>
              </a:rPr>
              <a:t>Searching Tree</a:t>
            </a:r>
            <a:r>
              <a:rPr lang="cs-CZ" altLang="cs-CZ" sz="2000" smtClean="0">
                <a:latin typeface="Times New Roman" pitchFamily="18" charset="0"/>
              </a:rPr>
              <a:t>)</a:t>
            </a:r>
          </a:p>
          <a:p>
            <a:pPr marL="666750" indent="-666750" eaLnBrk="1" hangingPunct="1">
              <a:buSzTx/>
            </a:pPr>
            <a:r>
              <a:rPr lang="cs-CZ" altLang="cs-CZ" sz="2000" b="1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cs-CZ" altLang="cs-CZ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cs-CZ" altLang="cs-CZ" sz="2000" b="1" smtClean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cs-CZ" altLang="cs-CZ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cs-CZ" altLang="cs-CZ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000" smtClean="0">
                <a:latin typeface="Times New Roman" pitchFamily="18" charset="0"/>
              </a:rPr>
              <a:t>souboru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 ~  </a:t>
            </a:r>
            <a:r>
              <a:rPr lang="cs-CZ" altLang="cs-CZ" sz="2000" b="1" smtClean="0">
                <a:solidFill>
                  <a:schemeClr val="hlink"/>
                </a:solidFill>
                <a:latin typeface="Times New Roman" pitchFamily="18" charset="0"/>
              </a:rPr>
              <a:t>vrchol</a:t>
            </a:r>
            <a:r>
              <a:rPr lang="cs-CZ" altLang="cs-CZ" sz="2000" b="1" smtClean="0">
                <a:latin typeface="Times New Roman" pitchFamily="18" charset="0"/>
              </a:rPr>
              <a:t> </a:t>
            </a:r>
            <a:r>
              <a:rPr lang="cs-CZ" altLang="cs-CZ" sz="2000" smtClean="0">
                <a:latin typeface="Times New Roman" pitchFamily="18" charset="0"/>
              </a:rPr>
              <a:t>stromu prohledávání (</a:t>
            </a:r>
            <a:r>
              <a:rPr lang="en-US" altLang="cs-CZ" sz="2000" b="1" smtClean="0">
                <a:latin typeface="Times New Roman" pitchFamily="18" charset="0"/>
              </a:rPr>
              <a:t>Node</a:t>
            </a:r>
            <a:r>
              <a:rPr lang="cs-CZ" altLang="cs-CZ" sz="2000" smtClean="0">
                <a:latin typeface="Times New Roman" pitchFamily="18" charset="0"/>
              </a:rPr>
              <a:t>) je </a:t>
            </a:r>
            <a:r>
              <a:rPr lang="cs-CZ" altLang="cs-CZ" sz="2000" b="1" smtClean="0">
                <a:latin typeface="Times New Roman" pitchFamily="18" charset="0"/>
              </a:rPr>
              <a:t>množina některých celočíselných řešen</a:t>
            </a:r>
            <a:r>
              <a:rPr lang="cs-CZ" altLang="cs-CZ" sz="2000" smtClean="0">
                <a:latin typeface="Times New Roman" pitchFamily="18" charset="0"/>
              </a:rPr>
              <a:t>í.</a:t>
            </a:r>
          </a:p>
        </p:txBody>
      </p:sp>
      <p:sp>
        <p:nvSpPr>
          <p:cNvPr id="35845" name="Ovál 1"/>
          <p:cNvSpPr>
            <a:spLocks noChangeArrowheads="1"/>
          </p:cNvSpPr>
          <p:nvPr/>
        </p:nvSpPr>
        <p:spPr bwMode="auto">
          <a:xfrm>
            <a:off x="1692275" y="3573463"/>
            <a:ext cx="1727200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46" name="Ovál 7"/>
          <p:cNvSpPr>
            <a:spLocks noChangeArrowheads="1"/>
          </p:cNvSpPr>
          <p:nvPr/>
        </p:nvSpPr>
        <p:spPr bwMode="auto">
          <a:xfrm>
            <a:off x="1116013" y="4508500"/>
            <a:ext cx="935037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47" name="Ovál 8"/>
          <p:cNvSpPr>
            <a:spLocks noChangeArrowheads="1"/>
          </p:cNvSpPr>
          <p:nvPr/>
        </p:nvSpPr>
        <p:spPr bwMode="auto">
          <a:xfrm>
            <a:off x="2987675" y="4529138"/>
            <a:ext cx="1223963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48" name="Ovál 9"/>
          <p:cNvSpPr>
            <a:spLocks noChangeArrowheads="1"/>
          </p:cNvSpPr>
          <p:nvPr/>
        </p:nvSpPr>
        <p:spPr bwMode="auto">
          <a:xfrm>
            <a:off x="395288" y="5445125"/>
            <a:ext cx="647700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49" name="Ovál 10"/>
          <p:cNvSpPr>
            <a:spLocks noChangeArrowheads="1"/>
          </p:cNvSpPr>
          <p:nvPr/>
        </p:nvSpPr>
        <p:spPr bwMode="auto">
          <a:xfrm>
            <a:off x="1587500" y="5446713"/>
            <a:ext cx="681038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0" name="Ovál 12"/>
          <p:cNvSpPr>
            <a:spLocks noChangeArrowheads="1"/>
          </p:cNvSpPr>
          <p:nvPr/>
        </p:nvSpPr>
        <p:spPr bwMode="auto">
          <a:xfrm>
            <a:off x="2738438" y="5414963"/>
            <a:ext cx="681037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1" name="Ovál 13"/>
          <p:cNvSpPr>
            <a:spLocks noChangeArrowheads="1"/>
          </p:cNvSpPr>
          <p:nvPr/>
        </p:nvSpPr>
        <p:spPr bwMode="auto">
          <a:xfrm>
            <a:off x="3924300" y="5402263"/>
            <a:ext cx="681038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2" name="Ovál 14"/>
          <p:cNvSpPr>
            <a:spLocks noChangeArrowheads="1"/>
          </p:cNvSpPr>
          <p:nvPr/>
        </p:nvSpPr>
        <p:spPr bwMode="auto">
          <a:xfrm>
            <a:off x="1855788" y="3789363"/>
            <a:ext cx="142875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3" name="Ovál 15"/>
          <p:cNvSpPr>
            <a:spLocks noChangeArrowheads="1"/>
          </p:cNvSpPr>
          <p:nvPr/>
        </p:nvSpPr>
        <p:spPr bwMode="auto">
          <a:xfrm>
            <a:off x="2051050" y="378936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4" name="Ovál 16"/>
          <p:cNvSpPr>
            <a:spLocks noChangeArrowheads="1"/>
          </p:cNvSpPr>
          <p:nvPr/>
        </p:nvSpPr>
        <p:spPr bwMode="auto">
          <a:xfrm>
            <a:off x="2268538" y="3789363"/>
            <a:ext cx="142875" cy="144462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5" name="Ovál 17"/>
          <p:cNvSpPr>
            <a:spLocks noChangeArrowheads="1"/>
          </p:cNvSpPr>
          <p:nvPr/>
        </p:nvSpPr>
        <p:spPr bwMode="auto">
          <a:xfrm>
            <a:off x="2484438" y="3789363"/>
            <a:ext cx="142875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6" name="Ovál 18"/>
          <p:cNvSpPr>
            <a:spLocks noChangeArrowheads="1"/>
          </p:cNvSpPr>
          <p:nvPr/>
        </p:nvSpPr>
        <p:spPr bwMode="auto">
          <a:xfrm>
            <a:off x="2725738" y="3803650"/>
            <a:ext cx="142875" cy="144463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7" name="Ovál 19"/>
          <p:cNvSpPr>
            <a:spLocks noChangeArrowheads="1"/>
          </p:cNvSpPr>
          <p:nvPr/>
        </p:nvSpPr>
        <p:spPr bwMode="auto">
          <a:xfrm>
            <a:off x="1187450" y="4724400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8" name="Ovál 20"/>
          <p:cNvSpPr>
            <a:spLocks noChangeArrowheads="1"/>
          </p:cNvSpPr>
          <p:nvPr/>
        </p:nvSpPr>
        <p:spPr bwMode="auto">
          <a:xfrm>
            <a:off x="1430338" y="4745038"/>
            <a:ext cx="142875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59" name="Ovál 21"/>
          <p:cNvSpPr>
            <a:spLocks noChangeArrowheads="1"/>
          </p:cNvSpPr>
          <p:nvPr/>
        </p:nvSpPr>
        <p:spPr bwMode="auto">
          <a:xfrm>
            <a:off x="3278188" y="4724400"/>
            <a:ext cx="142875" cy="144463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0" name="Ovál 22"/>
          <p:cNvSpPr>
            <a:spLocks noChangeArrowheads="1"/>
          </p:cNvSpPr>
          <p:nvPr/>
        </p:nvSpPr>
        <p:spPr bwMode="auto">
          <a:xfrm>
            <a:off x="3494088" y="4724400"/>
            <a:ext cx="144462" cy="144463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1" name="Ovál 23"/>
          <p:cNvSpPr>
            <a:spLocks noChangeArrowheads="1"/>
          </p:cNvSpPr>
          <p:nvPr/>
        </p:nvSpPr>
        <p:spPr bwMode="auto">
          <a:xfrm>
            <a:off x="3735388" y="4738688"/>
            <a:ext cx="144462" cy="144462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2" name="Ovál 24"/>
          <p:cNvSpPr>
            <a:spLocks noChangeArrowheads="1"/>
          </p:cNvSpPr>
          <p:nvPr/>
        </p:nvSpPr>
        <p:spPr bwMode="auto">
          <a:xfrm>
            <a:off x="1855788" y="5700713"/>
            <a:ext cx="142875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3" name="Ovál 25"/>
          <p:cNvSpPr>
            <a:spLocks noChangeArrowheads="1"/>
          </p:cNvSpPr>
          <p:nvPr/>
        </p:nvSpPr>
        <p:spPr bwMode="auto">
          <a:xfrm>
            <a:off x="647700" y="5661025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4" name="Ovál 30"/>
          <p:cNvSpPr>
            <a:spLocks noChangeArrowheads="1"/>
          </p:cNvSpPr>
          <p:nvPr/>
        </p:nvSpPr>
        <p:spPr bwMode="auto">
          <a:xfrm>
            <a:off x="2916238" y="5591175"/>
            <a:ext cx="142875" cy="144463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5" name="Ovál 31"/>
          <p:cNvSpPr>
            <a:spLocks noChangeArrowheads="1"/>
          </p:cNvSpPr>
          <p:nvPr/>
        </p:nvSpPr>
        <p:spPr bwMode="auto">
          <a:xfrm>
            <a:off x="4067175" y="5576888"/>
            <a:ext cx="144463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6" name="Ovál 32"/>
          <p:cNvSpPr>
            <a:spLocks noChangeArrowheads="1"/>
          </p:cNvSpPr>
          <p:nvPr/>
        </p:nvSpPr>
        <p:spPr bwMode="auto">
          <a:xfrm>
            <a:off x="4308475" y="5591175"/>
            <a:ext cx="144463" cy="144463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67" name="Obdĺžniková bublina 3"/>
          <p:cNvSpPr>
            <a:spLocks noChangeArrowheads="1"/>
          </p:cNvSpPr>
          <p:nvPr/>
        </p:nvSpPr>
        <p:spPr bwMode="auto">
          <a:xfrm>
            <a:off x="307975" y="3890963"/>
            <a:ext cx="903288" cy="360362"/>
          </a:xfrm>
          <a:prstGeom prst="wedgeRectCallout">
            <a:avLst>
              <a:gd name="adj1" fmla="val 55588"/>
              <a:gd name="adj2" fmla="val 182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2000" i="0">
                <a:solidFill>
                  <a:schemeClr val="tx1"/>
                </a:solidFill>
              </a:rPr>
              <a:t>řešení</a:t>
            </a:r>
            <a:endParaRPr lang="en-US" altLang="en-US" i="0">
              <a:solidFill>
                <a:schemeClr val="tx1"/>
              </a:solidFill>
            </a:endParaRPr>
          </a:p>
        </p:txBody>
      </p:sp>
      <p:sp>
        <p:nvSpPr>
          <p:cNvPr id="35868" name="Obdĺžniková bublina 34"/>
          <p:cNvSpPr>
            <a:spLocks noChangeArrowheads="1"/>
          </p:cNvSpPr>
          <p:nvPr/>
        </p:nvSpPr>
        <p:spPr bwMode="auto">
          <a:xfrm>
            <a:off x="5076825" y="3767138"/>
            <a:ext cx="3311525" cy="360362"/>
          </a:xfrm>
          <a:prstGeom prst="wedgeRectCallout">
            <a:avLst>
              <a:gd name="adj1" fmla="val -99231"/>
              <a:gd name="adj2" fmla="val -17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2000" i="0">
                <a:solidFill>
                  <a:srgbClr val="FF0000"/>
                </a:solidFill>
              </a:rPr>
              <a:t>Kořen</a:t>
            </a:r>
            <a:r>
              <a:rPr lang="cs-CZ" altLang="en-US" sz="2000" i="0">
                <a:solidFill>
                  <a:schemeClr val="tx1"/>
                </a:solidFill>
              </a:rPr>
              <a:t> stromu prohledávání</a:t>
            </a:r>
            <a:endParaRPr lang="en-US" altLang="en-US" i="0">
              <a:solidFill>
                <a:schemeClr val="tx1"/>
              </a:solidFill>
            </a:endParaRPr>
          </a:p>
        </p:txBody>
      </p:sp>
      <p:sp>
        <p:nvSpPr>
          <p:cNvPr id="35869" name="Obdĺžniková bublina 35"/>
          <p:cNvSpPr>
            <a:spLocks noChangeArrowheads="1"/>
          </p:cNvSpPr>
          <p:nvPr/>
        </p:nvSpPr>
        <p:spPr bwMode="auto">
          <a:xfrm>
            <a:off x="5580063" y="4637088"/>
            <a:ext cx="3313112" cy="765175"/>
          </a:xfrm>
          <a:prstGeom prst="wedgeRectCallout">
            <a:avLst>
              <a:gd name="adj1" fmla="val -90838"/>
              <a:gd name="adj2" fmla="val -318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2000" i="0">
                <a:solidFill>
                  <a:srgbClr val="FF0000"/>
                </a:solidFill>
              </a:rPr>
              <a:t>Vrchol </a:t>
            </a:r>
            <a:r>
              <a:rPr lang="cs-CZ" altLang="en-US" sz="2000" i="0">
                <a:solidFill>
                  <a:schemeClr val="tx1"/>
                </a:solidFill>
              </a:rPr>
              <a:t>stromu prohledávání,</a:t>
            </a:r>
          </a:p>
          <a:p>
            <a:pPr algn="ctr" eaLnBrk="1" hangingPunct="1"/>
            <a:r>
              <a:rPr lang="cs-CZ" altLang="en-US" sz="2000" b="0" i="0">
                <a:solidFill>
                  <a:schemeClr val="tx1"/>
                </a:solidFill>
              </a:rPr>
              <a:t>tedy množina řešení</a:t>
            </a:r>
            <a:r>
              <a:rPr lang="cs-CZ" altLang="en-US" sz="2000" i="0">
                <a:solidFill>
                  <a:schemeClr val="tx1"/>
                </a:solidFill>
              </a:rPr>
              <a:t>.</a:t>
            </a:r>
            <a:endParaRPr lang="en-US" altLang="en-US" i="0">
              <a:solidFill>
                <a:schemeClr val="tx1"/>
              </a:solidFill>
            </a:endParaRPr>
          </a:p>
        </p:txBody>
      </p:sp>
      <p:sp>
        <p:nvSpPr>
          <p:cNvPr id="35870" name="Obdĺžniková bublina 36"/>
          <p:cNvSpPr>
            <a:spLocks noChangeArrowheads="1"/>
          </p:cNvSpPr>
          <p:nvPr/>
        </p:nvSpPr>
        <p:spPr bwMode="auto">
          <a:xfrm>
            <a:off x="307975" y="3400425"/>
            <a:ext cx="903288" cy="360363"/>
          </a:xfrm>
          <a:prstGeom prst="wedgeRectCallout">
            <a:avLst>
              <a:gd name="adj1" fmla="val 141935"/>
              <a:gd name="adj2" fmla="val 500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2000" i="0">
                <a:solidFill>
                  <a:schemeClr val="tx1"/>
                </a:solidFill>
              </a:rPr>
              <a:t>řešení</a:t>
            </a:r>
            <a:endParaRPr lang="en-US" altLang="en-US" i="0">
              <a:solidFill>
                <a:schemeClr val="tx1"/>
              </a:solidFill>
            </a:endParaRPr>
          </a:p>
        </p:txBody>
      </p:sp>
      <p:cxnSp>
        <p:nvCxnSpPr>
          <p:cNvPr id="35871" name="Rovná spojovacia šípka 33"/>
          <p:cNvCxnSpPr>
            <a:cxnSpLocks noChangeShapeType="1"/>
            <a:stCxn id="35845" idx="3"/>
            <a:endCxn id="35846" idx="0"/>
          </p:cNvCxnSpPr>
          <p:nvPr/>
        </p:nvCxnSpPr>
        <p:spPr bwMode="auto">
          <a:xfrm flipH="1">
            <a:off x="1584325" y="4064000"/>
            <a:ext cx="360363" cy="44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Rovná spojovacia šípka 39"/>
          <p:cNvCxnSpPr>
            <a:cxnSpLocks noChangeShapeType="1"/>
            <a:stCxn id="35845" idx="5"/>
            <a:endCxn id="35847" idx="0"/>
          </p:cNvCxnSpPr>
          <p:nvPr/>
        </p:nvCxnSpPr>
        <p:spPr bwMode="auto">
          <a:xfrm>
            <a:off x="3167063" y="4064000"/>
            <a:ext cx="433387" cy="465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Rovná spojovacia šípka 43"/>
          <p:cNvCxnSpPr>
            <a:cxnSpLocks noChangeShapeType="1"/>
            <a:stCxn id="35846" idx="3"/>
            <a:endCxn id="35848" idx="7"/>
          </p:cNvCxnSpPr>
          <p:nvPr/>
        </p:nvCxnSpPr>
        <p:spPr bwMode="auto">
          <a:xfrm flipH="1">
            <a:off x="949325" y="5000625"/>
            <a:ext cx="303213" cy="528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Rovná spojovacia šípka 44"/>
          <p:cNvCxnSpPr>
            <a:cxnSpLocks noChangeShapeType="1"/>
            <a:endCxn id="35849" idx="1"/>
          </p:cNvCxnSpPr>
          <p:nvPr/>
        </p:nvCxnSpPr>
        <p:spPr bwMode="auto">
          <a:xfrm>
            <a:off x="1573213" y="5105400"/>
            <a:ext cx="112712" cy="427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Rovná spojovacia šípka 45"/>
          <p:cNvCxnSpPr>
            <a:cxnSpLocks noChangeShapeType="1"/>
            <a:stCxn id="35847" idx="4"/>
            <a:endCxn id="35850" idx="7"/>
          </p:cNvCxnSpPr>
          <p:nvPr/>
        </p:nvCxnSpPr>
        <p:spPr bwMode="auto">
          <a:xfrm flipH="1">
            <a:off x="3319463" y="5105400"/>
            <a:ext cx="280987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Rovná spojovacia šípka 46"/>
          <p:cNvCxnSpPr>
            <a:cxnSpLocks noChangeShapeType="1"/>
            <a:stCxn id="35847" idx="5"/>
            <a:endCxn id="35851" idx="0"/>
          </p:cNvCxnSpPr>
          <p:nvPr/>
        </p:nvCxnSpPr>
        <p:spPr bwMode="auto">
          <a:xfrm>
            <a:off x="4032250" y="5021263"/>
            <a:ext cx="231775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77" name="Obdĺžniková bublina 57"/>
          <p:cNvSpPr>
            <a:spLocks noChangeArrowheads="1"/>
          </p:cNvSpPr>
          <p:nvPr/>
        </p:nvSpPr>
        <p:spPr bwMode="auto">
          <a:xfrm>
            <a:off x="5508625" y="5664200"/>
            <a:ext cx="3311525" cy="763588"/>
          </a:xfrm>
          <a:prstGeom prst="wedgeRectCallout">
            <a:avLst>
              <a:gd name="adj1" fmla="val -91380"/>
              <a:gd name="adj2" fmla="val -115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2000" b="0" i="0">
                <a:solidFill>
                  <a:schemeClr val="tx1"/>
                </a:solidFill>
              </a:rPr>
              <a:t>Šipky vyznačují </a:t>
            </a:r>
            <a:r>
              <a:rPr lang="cs-CZ" altLang="en-US" sz="2000" i="0">
                <a:solidFill>
                  <a:schemeClr val="tx1"/>
                </a:solidFill>
              </a:rPr>
              <a:t>částečné </a:t>
            </a:r>
            <a:br>
              <a:rPr lang="cs-CZ" altLang="en-US" sz="2000" i="0">
                <a:solidFill>
                  <a:schemeClr val="tx1"/>
                </a:solidFill>
              </a:rPr>
            </a:br>
            <a:r>
              <a:rPr lang="cs-CZ" altLang="en-US" sz="2000" i="0">
                <a:solidFill>
                  <a:schemeClr val="tx1"/>
                </a:solidFill>
              </a:rPr>
              <a:t>uspořádání</a:t>
            </a:r>
            <a:r>
              <a:rPr lang="cs-CZ" altLang="en-US" sz="2000" b="0" i="0">
                <a:solidFill>
                  <a:schemeClr val="tx1"/>
                </a:solidFill>
              </a:rPr>
              <a:t> </a:t>
            </a:r>
            <a:r>
              <a:rPr lang="cs-CZ" altLang="en-US" sz="2000" i="0">
                <a:solidFill>
                  <a:srgbClr val="FF0000"/>
                </a:solidFill>
              </a:rPr>
              <a:t>souboru vrcholů</a:t>
            </a:r>
            <a:r>
              <a:rPr lang="cs-CZ" altLang="en-US" sz="2000" b="0" i="0">
                <a:solidFill>
                  <a:schemeClr val="tx1"/>
                </a:solidFill>
              </a:rPr>
              <a:t>.</a:t>
            </a:r>
            <a:endParaRPr lang="en-US" altLang="en-US" b="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8E516E-93BE-4668-83D7-F3A5F35EACEF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cs-CZ" altLang="cs-CZ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Strom prohledávání (větvení)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en-US" altLang="cs-CZ" sz="3600" b="1" smtClean="0">
                <a:latin typeface="Times New Roman" pitchFamily="18" charset="0"/>
              </a:rPr>
              <a:t>(Searching tree)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3895725"/>
          </a:xfrm>
        </p:spPr>
        <p:txBody>
          <a:bodyPr/>
          <a:lstStyle/>
          <a:p>
            <a:pPr marL="666750" indent="-666750" eaLnBrk="1" hangingPunct="1">
              <a:lnSpc>
                <a:spcPct val="90000"/>
              </a:lnSpc>
              <a:buSzTx/>
            </a:pP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Kořen </a:t>
            </a:r>
            <a:r>
              <a:rPr lang="cs-CZ" altLang="cs-CZ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stromu prohledávání 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tvoří množina všech přípustných řešení </a:t>
            </a:r>
            <a:r>
              <a:rPr lang="en-US" altLang="cs-CZ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kořen 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stromu řešení je samozřejmě také 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vrchol </a:t>
            </a:r>
            <a:r>
              <a:rPr lang="cs-CZ" altLang="cs-CZ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stromu prohledávání</a:t>
            </a:r>
            <a:r>
              <a:rPr lang="en-US" altLang="cs-CZ" sz="20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cs-CZ" altLang="cs-CZ" sz="2000" smtClean="0">
                <a:latin typeface="Times New Roman" pitchFamily="18" charset="0"/>
              </a:rPr>
              <a:t>.</a:t>
            </a:r>
          </a:p>
          <a:p>
            <a:pPr marL="666750" indent="-666750" eaLnBrk="1" hangingPunct="1">
              <a:lnSpc>
                <a:spcPct val="90000"/>
              </a:lnSpc>
              <a:buSzTx/>
            </a:pPr>
            <a:r>
              <a:rPr lang="cs-CZ" altLang="cs-CZ" sz="2000" b="1" smtClean="0">
                <a:latin typeface="Times New Roman" pitchFamily="18" charset="0"/>
              </a:rPr>
              <a:t>V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ět</a:t>
            </a:r>
            <a:r>
              <a:rPr lang="cs-CZ" altLang="cs-CZ" sz="2000" b="1" smtClean="0">
                <a:latin typeface="Times New Roman" pitchFamily="18" charset="0"/>
              </a:rPr>
              <a:t>e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v stromu (branch) 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představuj</a:t>
            </a:r>
            <a:r>
              <a:rPr lang="cs-CZ" altLang="cs-CZ" sz="2000" smtClean="0">
                <a:latin typeface="Times New Roman" pitchFamily="18" charset="0"/>
              </a:rPr>
              <a:t>e soubor </a:t>
            </a:r>
            <a:r>
              <a:rPr lang="cs-CZ" altLang="cs-CZ" sz="2000" b="1" smtClean="0">
                <a:solidFill>
                  <a:schemeClr val="tx2"/>
                </a:solidFill>
                <a:latin typeface="Times New Roman" pitchFamily="18" charset="0"/>
              </a:rPr>
              <a:t>prvků-vrcholů</a:t>
            </a:r>
            <a:r>
              <a:rPr lang="cs-CZ" altLang="cs-CZ" sz="20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000" smtClean="0">
                <a:latin typeface="Times New Roman" pitchFamily="18" charset="0"/>
              </a:rPr>
              <a:t>(</a:t>
            </a:r>
            <a:r>
              <a:rPr lang="cs-CZ" altLang="cs-CZ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podmnožin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 množiny všech přípustných celočíselných řešení)</a:t>
            </a:r>
            <a:r>
              <a:rPr lang="cs-CZ" altLang="cs-CZ" sz="2000" smtClean="0">
                <a:latin typeface="Times New Roman" pitchFamily="18" charset="0"/>
              </a:rPr>
              <a:t> vytvořených </a:t>
            </a:r>
            <a:r>
              <a:rPr lang="cs-CZ" altLang="cs-CZ" sz="2000" b="1" smtClean="0">
                <a:latin typeface="Times New Roman" pitchFamily="18" charset="0"/>
              </a:rPr>
              <a:t>větvením</a:t>
            </a:r>
            <a:r>
              <a:rPr lang="cs-CZ" altLang="cs-CZ" sz="2000" smtClean="0">
                <a:latin typeface="Times New Roman" pitchFamily="18" charset="0"/>
              </a:rPr>
              <a:t> z jednoho </a:t>
            </a:r>
            <a:r>
              <a:rPr lang="cs-CZ" altLang="cs-CZ" sz="2000" b="1" smtClean="0">
                <a:solidFill>
                  <a:schemeClr val="tx2"/>
                </a:solidFill>
                <a:latin typeface="Times New Roman" pitchFamily="18" charset="0"/>
              </a:rPr>
              <a:t>prvku-vrcholu </a:t>
            </a:r>
            <a:r>
              <a:rPr lang="cs-CZ" altLang="cs-CZ" sz="2000" smtClean="0">
                <a:latin typeface="Times New Roman" pitchFamily="18" charset="0"/>
              </a:rPr>
              <a:t>(</a:t>
            </a:r>
            <a:r>
              <a:rPr lang="cs-CZ" altLang="cs-CZ" sz="2000" smtClean="0">
                <a:solidFill>
                  <a:srgbClr val="FF0000"/>
                </a:solidFill>
                <a:latin typeface="Times New Roman" pitchFamily="18" charset="0"/>
              </a:rPr>
              <a:t>podmnožiny</a:t>
            </a:r>
            <a:r>
              <a:rPr lang="cs-CZ" altLang="cs-CZ" sz="2000" smtClean="0">
                <a:latin typeface="Times New Roman" pitchFamily="18" charset="0"/>
              </a:rPr>
              <a:t>)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66750" indent="-666750" eaLnBrk="1" hangingPunct="1">
              <a:lnSpc>
                <a:spcPct val="90000"/>
              </a:lnSpc>
              <a:buSzTx/>
            </a:pP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Úplný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 strom prohledávání, jehož listy by obsahovaly jen jedno řešení, by pro reálné případy představoval obrovskou strukturu, kterou by v reálném čase nebylo možné vytvořit natož zpracovat.</a:t>
            </a:r>
          </a:p>
          <a:p>
            <a:pPr marL="666750" indent="-666750" eaLnBrk="1" hangingPunct="1">
              <a:lnSpc>
                <a:spcPct val="90000"/>
              </a:lnSpc>
              <a:buSzTx/>
            </a:pP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Proto je tento strom vyvářen 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postupně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 větvením počínaje 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kořenem stromu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 a pokračujíc jeho </a:t>
            </a:r>
            <a:r>
              <a:rPr lang="cs-CZ" altLang="cs-CZ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vytvořenými a dosud nezpracovanými </a:t>
            </a:r>
            <a:r>
              <a:rPr lang="cs-CZ" altLang="cs-CZ" sz="2000" b="1" smtClean="0">
                <a:latin typeface="Times New Roman" pitchFamily="18" charset="0"/>
                <a:cs typeface="Times New Roman" pitchFamily="18" charset="0"/>
              </a:rPr>
              <a:t>následovníky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 (potomky).  </a:t>
            </a:r>
          </a:p>
          <a:p>
            <a:pPr marL="666750" indent="-666750" eaLnBrk="1" hangingPunct="1">
              <a:lnSpc>
                <a:spcPct val="90000"/>
              </a:lnSpc>
              <a:buSzTx/>
            </a:pPr>
            <a:endParaRPr lang="cs-CZ" altLang="cs-CZ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3AF202-E85F-43C9-9B0E-4ACF5314B76A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cs-CZ" altLang="cs-CZ" sz="1400"/>
          </a:p>
        </p:txBody>
      </p:sp>
      <p:grpSp>
        <p:nvGrpSpPr>
          <p:cNvPr id="234626" name="Group 130"/>
          <p:cNvGrpSpPr>
            <a:grpSpLocks/>
          </p:cNvGrpSpPr>
          <p:nvPr/>
        </p:nvGrpSpPr>
        <p:grpSpPr bwMode="auto">
          <a:xfrm>
            <a:off x="304800" y="2590800"/>
            <a:ext cx="3962400" cy="4114800"/>
            <a:chOff x="192" y="1632"/>
            <a:chExt cx="2496" cy="2592"/>
          </a:xfrm>
        </p:grpSpPr>
        <p:grpSp>
          <p:nvGrpSpPr>
            <p:cNvPr id="37959" name="Group 129"/>
            <p:cNvGrpSpPr>
              <a:grpSpLocks/>
            </p:cNvGrpSpPr>
            <p:nvPr/>
          </p:nvGrpSpPr>
          <p:grpSpPr bwMode="auto">
            <a:xfrm>
              <a:off x="192" y="1632"/>
              <a:ext cx="2496" cy="2592"/>
              <a:chOff x="192" y="1632"/>
              <a:chExt cx="2496" cy="2592"/>
            </a:xfrm>
          </p:grpSpPr>
          <p:sp>
            <p:nvSpPr>
              <p:cNvPr id="37962" name="Freeform 125"/>
              <p:cNvSpPr>
                <a:spLocks/>
              </p:cNvSpPr>
              <p:nvPr/>
            </p:nvSpPr>
            <p:spPr bwMode="auto">
              <a:xfrm>
                <a:off x="192" y="2136"/>
                <a:ext cx="2496" cy="2088"/>
              </a:xfrm>
              <a:custGeom>
                <a:avLst/>
                <a:gdLst>
                  <a:gd name="T0" fmla="*/ 0 w 2496"/>
                  <a:gd name="T1" fmla="*/ 2040 h 2088"/>
                  <a:gd name="T2" fmla="*/ 288 w 2496"/>
                  <a:gd name="T3" fmla="*/ 312 h 2088"/>
                  <a:gd name="T4" fmla="*/ 1056 w 2496"/>
                  <a:gd name="T5" fmla="*/ 168 h 2088"/>
                  <a:gd name="T6" fmla="*/ 1872 w 2496"/>
                  <a:gd name="T7" fmla="*/ 936 h 2088"/>
                  <a:gd name="T8" fmla="*/ 2496 w 2496"/>
                  <a:gd name="T9" fmla="*/ 2088 h 20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96" h="2088">
                    <a:moveTo>
                      <a:pt x="0" y="2040"/>
                    </a:moveTo>
                    <a:cubicBezTo>
                      <a:pt x="56" y="1332"/>
                      <a:pt x="112" y="624"/>
                      <a:pt x="288" y="312"/>
                    </a:cubicBezTo>
                    <a:cubicBezTo>
                      <a:pt x="464" y="0"/>
                      <a:pt x="792" y="64"/>
                      <a:pt x="1056" y="168"/>
                    </a:cubicBezTo>
                    <a:cubicBezTo>
                      <a:pt x="1320" y="272"/>
                      <a:pt x="1632" y="616"/>
                      <a:pt x="1872" y="936"/>
                    </a:cubicBezTo>
                    <a:cubicBezTo>
                      <a:pt x="2112" y="1256"/>
                      <a:pt x="2392" y="1896"/>
                      <a:pt x="2496" y="2088"/>
                    </a:cubicBezTo>
                  </a:path>
                </a:pathLst>
              </a:custGeom>
              <a:solidFill>
                <a:srgbClr val="CCFFFF"/>
              </a:solidFill>
              <a:ln w="31750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63" name="AutoShape 126"/>
              <p:cNvSpPr>
                <a:spLocks noChangeArrowheads="1"/>
              </p:cNvSpPr>
              <p:nvPr/>
            </p:nvSpPr>
            <p:spPr bwMode="auto">
              <a:xfrm>
                <a:off x="288" y="1632"/>
                <a:ext cx="1056" cy="288"/>
              </a:xfrm>
              <a:prstGeom prst="wedgeRectCallout">
                <a:avLst>
                  <a:gd name="adj1" fmla="val 11458"/>
                  <a:gd name="adj2" fmla="val 138542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cs-CZ" sz="2400" i="0">
                    <a:solidFill>
                      <a:schemeClr val="hlink"/>
                    </a:solidFill>
                    <a:latin typeface="Times New Roman" pitchFamily="18" charset="0"/>
                  </a:rPr>
                  <a:t>Větev</a:t>
                </a:r>
                <a:endParaRPr lang="cs-CZ" altLang="cs-CZ" sz="2400" i="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7960" name="AutoShape 122"/>
            <p:cNvSpPr>
              <a:spLocks noChangeArrowheads="1"/>
            </p:cNvSpPr>
            <p:nvPr/>
          </p:nvSpPr>
          <p:spPr bwMode="auto">
            <a:xfrm rot="8600105">
              <a:off x="384" y="3840"/>
              <a:ext cx="432" cy="210"/>
            </a:xfrm>
            <a:prstGeom prst="rightArrow">
              <a:avLst>
                <a:gd name="adj1" fmla="val 50000"/>
                <a:gd name="adj2" fmla="val 51429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7961" name="AutoShape 123"/>
            <p:cNvSpPr>
              <a:spLocks noChangeArrowheads="1"/>
            </p:cNvSpPr>
            <p:nvPr/>
          </p:nvSpPr>
          <p:spPr bwMode="auto">
            <a:xfrm rot="2227848">
              <a:off x="1536" y="3888"/>
              <a:ext cx="432" cy="210"/>
            </a:xfrm>
            <a:prstGeom prst="rightArrow">
              <a:avLst>
                <a:gd name="adj1" fmla="val 50000"/>
                <a:gd name="adj2" fmla="val 51429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Strom prohledávání </a:t>
            </a:r>
            <a:r>
              <a:rPr lang="en-US" altLang="cs-CZ" sz="3600" b="1" smtClean="0">
                <a:latin typeface="Times New Roman" pitchFamily="18" charset="0"/>
              </a:rPr>
              <a:t>(Searching Tree)</a:t>
            </a:r>
            <a:r>
              <a:rPr lang="cs-CZ" altLang="cs-CZ" sz="3600" b="1" smtClean="0">
                <a:latin typeface="Times New Roman" pitchFamily="18" charset="0"/>
              </a:rPr>
              <a:t/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200" b="1" smtClean="0">
                <a:latin typeface="Times New Roman" pitchFamily="18" charset="0"/>
              </a:rPr>
              <a:t>(demonstrace pojmů na ukázkové úloze )</a:t>
            </a:r>
            <a:endParaRPr lang="en-US" altLang="cs-CZ" sz="3200" b="1" smtClean="0">
              <a:latin typeface="Times New Roman" pitchFamily="18" charset="0"/>
            </a:endParaRPr>
          </a:p>
        </p:txBody>
      </p:sp>
      <p:grpSp>
        <p:nvGrpSpPr>
          <p:cNvPr id="37893" name="Group 57"/>
          <p:cNvGrpSpPr>
            <a:grpSpLocks/>
          </p:cNvGrpSpPr>
          <p:nvPr/>
        </p:nvGrpSpPr>
        <p:grpSpPr bwMode="auto">
          <a:xfrm>
            <a:off x="2819400" y="1828800"/>
            <a:ext cx="2590800" cy="2624138"/>
            <a:chOff x="288" y="2352"/>
            <a:chExt cx="1632" cy="1653"/>
          </a:xfrm>
        </p:grpSpPr>
        <p:sp>
          <p:nvSpPr>
            <p:cNvPr id="37934" name="Line 9"/>
            <p:cNvSpPr>
              <a:spLocks noChangeShapeType="1"/>
            </p:cNvSpPr>
            <p:nvPr/>
          </p:nvSpPr>
          <p:spPr bwMode="auto">
            <a:xfrm flipH="1">
              <a:off x="624" y="2400"/>
              <a:ext cx="1" cy="1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5" name="Line 10"/>
            <p:cNvSpPr>
              <a:spLocks noChangeShapeType="1"/>
            </p:cNvSpPr>
            <p:nvPr/>
          </p:nvSpPr>
          <p:spPr bwMode="auto">
            <a:xfrm>
              <a:off x="288" y="3709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6" name="Line 12"/>
            <p:cNvSpPr>
              <a:spLocks noChangeShapeType="1"/>
            </p:cNvSpPr>
            <p:nvPr/>
          </p:nvSpPr>
          <p:spPr bwMode="auto">
            <a:xfrm>
              <a:off x="863" y="370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7" name="Line 13"/>
            <p:cNvSpPr>
              <a:spLocks noChangeShapeType="1"/>
            </p:cNvSpPr>
            <p:nvPr/>
          </p:nvSpPr>
          <p:spPr bwMode="auto">
            <a:xfrm>
              <a:off x="1104" y="371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8" name="Line 15"/>
            <p:cNvSpPr>
              <a:spLocks noChangeShapeType="1"/>
            </p:cNvSpPr>
            <p:nvPr/>
          </p:nvSpPr>
          <p:spPr bwMode="auto">
            <a:xfrm>
              <a:off x="1338" y="370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9" name="Line 16"/>
            <p:cNvSpPr>
              <a:spLocks noChangeShapeType="1"/>
            </p:cNvSpPr>
            <p:nvPr/>
          </p:nvSpPr>
          <p:spPr bwMode="auto">
            <a:xfrm>
              <a:off x="1580" y="3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0" name="Line 17"/>
            <p:cNvSpPr>
              <a:spLocks noChangeShapeType="1"/>
            </p:cNvSpPr>
            <p:nvPr/>
          </p:nvSpPr>
          <p:spPr bwMode="auto">
            <a:xfrm>
              <a:off x="1820" y="371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1" name="Line 22"/>
            <p:cNvSpPr>
              <a:spLocks noChangeShapeType="1"/>
            </p:cNvSpPr>
            <p:nvPr/>
          </p:nvSpPr>
          <p:spPr bwMode="auto">
            <a:xfrm rot="-5400000">
              <a:off x="591" y="249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2" name="Line 28"/>
            <p:cNvSpPr>
              <a:spLocks noChangeShapeType="1"/>
            </p:cNvSpPr>
            <p:nvPr/>
          </p:nvSpPr>
          <p:spPr bwMode="auto">
            <a:xfrm rot="-5400000">
              <a:off x="598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3" name="Line 29"/>
            <p:cNvSpPr>
              <a:spLocks noChangeShapeType="1"/>
            </p:cNvSpPr>
            <p:nvPr/>
          </p:nvSpPr>
          <p:spPr bwMode="auto">
            <a:xfrm rot="-5400000">
              <a:off x="603" y="321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4" name="Line 30"/>
            <p:cNvSpPr>
              <a:spLocks noChangeShapeType="1"/>
            </p:cNvSpPr>
            <p:nvPr/>
          </p:nvSpPr>
          <p:spPr bwMode="auto">
            <a:xfrm rot="-5400000">
              <a:off x="601" y="273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5" name="Line 31"/>
            <p:cNvSpPr>
              <a:spLocks noChangeShapeType="1"/>
            </p:cNvSpPr>
            <p:nvPr/>
          </p:nvSpPr>
          <p:spPr bwMode="auto">
            <a:xfrm rot="-5400000">
              <a:off x="596" y="345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6" name="Text Box 32"/>
            <p:cNvSpPr txBox="1">
              <a:spLocks noChangeArrowheads="1"/>
            </p:cNvSpPr>
            <p:nvPr/>
          </p:nvSpPr>
          <p:spPr bwMode="auto">
            <a:xfrm>
              <a:off x="795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37947" name="Text Box 33"/>
            <p:cNvSpPr txBox="1">
              <a:spLocks noChangeArrowheads="1"/>
            </p:cNvSpPr>
            <p:nvPr/>
          </p:nvSpPr>
          <p:spPr bwMode="auto">
            <a:xfrm>
              <a:off x="128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37948" name="Text Box 36"/>
            <p:cNvSpPr txBox="1">
              <a:spLocks noChangeArrowheads="1"/>
            </p:cNvSpPr>
            <p:nvPr/>
          </p:nvSpPr>
          <p:spPr bwMode="auto">
            <a:xfrm>
              <a:off x="288" y="30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37949" name="Text Box 37"/>
            <p:cNvSpPr txBox="1">
              <a:spLocks noChangeArrowheads="1"/>
            </p:cNvSpPr>
            <p:nvPr/>
          </p:nvSpPr>
          <p:spPr bwMode="auto">
            <a:xfrm>
              <a:off x="2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grpSp>
          <p:nvGrpSpPr>
            <p:cNvPr id="37950" name="Group 44"/>
            <p:cNvGrpSpPr>
              <a:grpSpLocks/>
            </p:cNvGrpSpPr>
            <p:nvPr/>
          </p:nvGrpSpPr>
          <p:grpSpPr bwMode="auto">
            <a:xfrm>
              <a:off x="576" y="2736"/>
              <a:ext cx="1027" cy="1030"/>
              <a:chOff x="576" y="2741"/>
              <a:chExt cx="1027" cy="1030"/>
            </a:xfrm>
          </p:grpSpPr>
          <p:sp>
            <p:nvSpPr>
              <p:cNvPr id="37953" name="Oval 45"/>
              <p:cNvSpPr>
                <a:spLocks noChangeArrowheads="1"/>
              </p:cNvSpPr>
              <p:nvPr/>
            </p:nvSpPr>
            <p:spPr bwMode="auto">
              <a:xfrm>
                <a:off x="576" y="3689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54" name="Oval 46"/>
              <p:cNvSpPr>
                <a:spLocks noChangeArrowheads="1"/>
              </p:cNvSpPr>
              <p:nvPr/>
            </p:nvSpPr>
            <p:spPr bwMode="auto">
              <a:xfrm>
                <a:off x="1049" y="3220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55" name="Oval 47"/>
              <p:cNvSpPr>
                <a:spLocks noChangeArrowheads="1"/>
              </p:cNvSpPr>
              <p:nvPr/>
            </p:nvSpPr>
            <p:spPr bwMode="auto">
              <a:xfrm>
                <a:off x="576" y="3211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56" name="Oval 48"/>
              <p:cNvSpPr>
                <a:spLocks noChangeArrowheads="1"/>
              </p:cNvSpPr>
              <p:nvPr/>
            </p:nvSpPr>
            <p:spPr bwMode="auto">
              <a:xfrm>
                <a:off x="1528" y="3673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57" name="Oval 49"/>
              <p:cNvSpPr>
                <a:spLocks noChangeArrowheads="1"/>
              </p:cNvSpPr>
              <p:nvPr/>
            </p:nvSpPr>
            <p:spPr bwMode="auto">
              <a:xfrm>
                <a:off x="1056" y="3677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58" name="Oval 50"/>
              <p:cNvSpPr>
                <a:spLocks noChangeArrowheads="1"/>
              </p:cNvSpPr>
              <p:nvPr/>
            </p:nvSpPr>
            <p:spPr bwMode="auto">
              <a:xfrm>
                <a:off x="576" y="2741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7951" name="Line 51"/>
            <p:cNvSpPr>
              <a:spLocks noChangeShapeType="1"/>
            </p:cNvSpPr>
            <p:nvPr/>
          </p:nvSpPr>
          <p:spPr bwMode="auto">
            <a:xfrm>
              <a:off x="478" y="2578"/>
              <a:ext cx="1346" cy="87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2" name="Line 52"/>
            <p:cNvSpPr>
              <a:spLocks noChangeShapeType="1"/>
            </p:cNvSpPr>
            <p:nvPr/>
          </p:nvSpPr>
          <p:spPr bwMode="auto">
            <a:xfrm>
              <a:off x="528" y="2352"/>
              <a:ext cx="1392" cy="14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4623" name="Group 127"/>
          <p:cNvGrpSpPr>
            <a:grpSpLocks/>
          </p:cNvGrpSpPr>
          <p:nvPr/>
        </p:nvGrpSpPr>
        <p:grpSpPr bwMode="auto">
          <a:xfrm>
            <a:off x="2590800" y="2209800"/>
            <a:ext cx="5867400" cy="2057400"/>
            <a:chOff x="1632" y="1392"/>
            <a:chExt cx="3696" cy="1296"/>
          </a:xfrm>
        </p:grpSpPr>
        <p:sp>
          <p:nvSpPr>
            <p:cNvPr id="37932" name="Oval 58"/>
            <p:cNvSpPr>
              <a:spLocks noChangeArrowheads="1"/>
            </p:cNvSpPr>
            <p:nvPr/>
          </p:nvSpPr>
          <p:spPr bwMode="auto">
            <a:xfrm>
              <a:off x="1632" y="1392"/>
              <a:ext cx="1920" cy="129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7933" name="AutoShape 59"/>
            <p:cNvSpPr>
              <a:spLocks noChangeArrowheads="1"/>
            </p:cNvSpPr>
            <p:nvPr/>
          </p:nvSpPr>
          <p:spPr bwMode="auto">
            <a:xfrm>
              <a:off x="4032" y="1680"/>
              <a:ext cx="1296" cy="384"/>
            </a:xfrm>
            <a:prstGeom prst="wedgeRectCallout">
              <a:avLst>
                <a:gd name="adj1" fmla="val -86032"/>
                <a:gd name="adj2" fmla="val 226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cs-CZ" sz="2800" b="0" i="0">
                  <a:solidFill>
                    <a:schemeClr val="hlink"/>
                  </a:solidFill>
                  <a:latin typeface="Times New Roman" pitchFamily="18" charset="0"/>
                </a:rPr>
                <a:t>Kořen</a:t>
              </a:r>
              <a:endParaRPr lang="cs-CZ" altLang="cs-CZ" sz="2800" b="0" i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4627" name="Group 131"/>
          <p:cNvGrpSpPr>
            <a:grpSpLocks/>
          </p:cNvGrpSpPr>
          <p:nvPr/>
        </p:nvGrpSpPr>
        <p:grpSpPr bwMode="auto">
          <a:xfrm>
            <a:off x="914400" y="3810000"/>
            <a:ext cx="7924800" cy="2401888"/>
            <a:chOff x="576" y="2400"/>
            <a:chExt cx="4992" cy="1513"/>
          </a:xfrm>
        </p:grpSpPr>
        <p:grpSp>
          <p:nvGrpSpPr>
            <p:cNvPr id="37896" name="Group 128"/>
            <p:cNvGrpSpPr>
              <a:grpSpLocks/>
            </p:cNvGrpSpPr>
            <p:nvPr/>
          </p:nvGrpSpPr>
          <p:grpSpPr bwMode="auto">
            <a:xfrm>
              <a:off x="576" y="2400"/>
              <a:ext cx="4992" cy="1513"/>
              <a:chOff x="576" y="2423"/>
              <a:chExt cx="4992" cy="1513"/>
            </a:xfrm>
          </p:grpSpPr>
          <p:grpSp>
            <p:nvGrpSpPr>
              <p:cNvPr id="37898" name="Group 112"/>
              <p:cNvGrpSpPr>
                <a:grpSpLocks/>
              </p:cNvGrpSpPr>
              <p:nvPr/>
            </p:nvGrpSpPr>
            <p:grpSpPr bwMode="auto">
              <a:xfrm>
                <a:off x="624" y="2496"/>
                <a:ext cx="1083" cy="1427"/>
                <a:chOff x="528" y="2626"/>
                <a:chExt cx="1083" cy="1427"/>
              </a:xfrm>
            </p:grpSpPr>
            <p:sp>
              <p:nvSpPr>
                <p:cNvPr id="37914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" cy="12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5" name="Line 62"/>
                <p:cNvSpPr>
                  <a:spLocks noChangeShapeType="1"/>
                </p:cNvSpPr>
                <p:nvPr/>
              </p:nvSpPr>
              <p:spPr bwMode="auto">
                <a:xfrm>
                  <a:off x="528" y="3757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6" name="Line 63"/>
                <p:cNvSpPr>
                  <a:spLocks noChangeShapeType="1"/>
                </p:cNvSpPr>
                <p:nvPr/>
              </p:nvSpPr>
              <p:spPr bwMode="auto">
                <a:xfrm>
                  <a:off x="1103" y="375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7" name="Line 64"/>
                <p:cNvSpPr>
                  <a:spLocks noChangeShapeType="1"/>
                </p:cNvSpPr>
                <p:nvPr/>
              </p:nvSpPr>
              <p:spPr bwMode="auto">
                <a:xfrm>
                  <a:off x="1344" y="376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8" name="Line 69"/>
                <p:cNvSpPr>
                  <a:spLocks noChangeShapeType="1"/>
                </p:cNvSpPr>
                <p:nvPr/>
              </p:nvSpPr>
              <p:spPr bwMode="auto">
                <a:xfrm rot="-5400000">
                  <a:off x="838" y="30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9" name="Line 70"/>
                <p:cNvSpPr>
                  <a:spLocks noChangeShapeType="1"/>
                </p:cNvSpPr>
                <p:nvPr/>
              </p:nvSpPr>
              <p:spPr bwMode="auto">
                <a:xfrm rot="-5400000">
                  <a:off x="843" y="3267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0" name="Line 71"/>
                <p:cNvSpPr>
                  <a:spLocks noChangeShapeType="1"/>
                </p:cNvSpPr>
                <p:nvPr/>
              </p:nvSpPr>
              <p:spPr bwMode="auto">
                <a:xfrm rot="-5400000">
                  <a:off x="841" y="278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1" name="Line 72"/>
                <p:cNvSpPr>
                  <a:spLocks noChangeShapeType="1"/>
                </p:cNvSpPr>
                <p:nvPr/>
              </p:nvSpPr>
              <p:spPr bwMode="auto">
                <a:xfrm rot="-5400000">
                  <a:off x="836" y="350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2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035" y="3765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3792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28" y="3120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3792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8" y="264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37925" name="Oval 78"/>
                <p:cNvSpPr>
                  <a:spLocks noChangeArrowheads="1"/>
                </p:cNvSpPr>
                <p:nvPr/>
              </p:nvSpPr>
              <p:spPr bwMode="auto">
                <a:xfrm>
                  <a:off x="816" y="3732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6" name="Oval 79"/>
                <p:cNvSpPr>
                  <a:spLocks noChangeArrowheads="1"/>
                </p:cNvSpPr>
                <p:nvPr/>
              </p:nvSpPr>
              <p:spPr bwMode="auto">
                <a:xfrm>
                  <a:off x="1289" y="3263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7" name="Oval 80"/>
                <p:cNvSpPr>
                  <a:spLocks noChangeArrowheads="1"/>
                </p:cNvSpPr>
                <p:nvPr/>
              </p:nvSpPr>
              <p:spPr bwMode="auto">
                <a:xfrm>
                  <a:off x="816" y="3254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8" name="Oval 82"/>
                <p:cNvSpPr>
                  <a:spLocks noChangeArrowheads="1"/>
                </p:cNvSpPr>
                <p:nvPr/>
              </p:nvSpPr>
              <p:spPr bwMode="auto">
                <a:xfrm>
                  <a:off x="1296" y="3720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9" name="Oval 83"/>
                <p:cNvSpPr>
                  <a:spLocks noChangeArrowheads="1"/>
                </p:cNvSpPr>
                <p:nvPr/>
              </p:nvSpPr>
              <p:spPr bwMode="auto">
                <a:xfrm>
                  <a:off x="816" y="2784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0" name="Line 84"/>
                <p:cNvSpPr>
                  <a:spLocks noChangeShapeType="1"/>
                </p:cNvSpPr>
                <p:nvPr/>
              </p:nvSpPr>
              <p:spPr bwMode="auto">
                <a:xfrm>
                  <a:off x="718" y="2626"/>
                  <a:ext cx="674" cy="438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31" name="Line 85"/>
                <p:cNvSpPr>
                  <a:spLocks noChangeShapeType="1"/>
                </p:cNvSpPr>
                <p:nvPr/>
              </p:nvSpPr>
              <p:spPr bwMode="auto">
                <a:xfrm>
                  <a:off x="1139" y="2784"/>
                  <a:ext cx="371" cy="38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7899" name="Group 116"/>
              <p:cNvGrpSpPr>
                <a:grpSpLocks/>
              </p:cNvGrpSpPr>
              <p:nvPr/>
            </p:nvGrpSpPr>
            <p:grpSpPr bwMode="auto">
              <a:xfrm>
                <a:off x="3744" y="3024"/>
                <a:ext cx="960" cy="864"/>
                <a:chOff x="3744" y="3024"/>
                <a:chExt cx="960" cy="864"/>
              </a:xfrm>
            </p:grpSpPr>
            <p:sp>
              <p:nvSpPr>
                <p:cNvPr id="3790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080" y="360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37906" name="Line 88"/>
                <p:cNvSpPr>
                  <a:spLocks noChangeShapeType="1"/>
                </p:cNvSpPr>
                <p:nvPr/>
              </p:nvSpPr>
              <p:spPr bwMode="auto">
                <a:xfrm>
                  <a:off x="3744" y="3565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7" name="Line 90"/>
                <p:cNvSpPr>
                  <a:spLocks noChangeShapeType="1"/>
                </p:cNvSpPr>
                <p:nvPr/>
              </p:nvSpPr>
              <p:spPr bwMode="auto">
                <a:xfrm>
                  <a:off x="3888" y="35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8" name="Line 91"/>
                <p:cNvSpPr>
                  <a:spLocks noChangeShapeType="1"/>
                </p:cNvSpPr>
                <p:nvPr/>
              </p:nvSpPr>
              <p:spPr bwMode="auto">
                <a:xfrm>
                  <a:off x="4122" y="356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09" name="Line 92"/>
                <p:cNvSpPr>
                  <a:spLocks noChangeShapeType="1"/>
                </p:cNvSpPr>
                <p:nvPr/>
              </p:nvSpPr>
              <p:spPr bwMode="auto">
                <a:xfrm>
                  <a:off x="4364" y="357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0" name="Line 93"/>
                <p:cNvSpPr>
                  <a:spLocks noChangeShapeType="1"/>
                </p:cNvSpPr>
                <p:nvPr/>
              </p:nvSpPr>
              <p:spPr bwMode="auto">
                <a:xfrm>
                  <a:off x="4604" y="3567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1" name="Oval 107"/>
                <p:cNvSpPr>
                  <a:spLocks noChangeArrowheads="1"/>
                </p:cNvSpPr>
                <p:nvPr/>
              </p:nvSpPr>
              <p:spPr bwMode="auto">
                <a:xfrm>
                  <a:off x="4312" y="3524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12" name="Line 110"/>
                <p:cNvSpPr>
                  <a:spLocks noChangeShapeType="1"/>
                </p:cNvSpPr>
                <p:nvPr/>
              </p:nvSpPr>
              <p:spPr bwMode="auto">
                <a:xfrm>
                  <a:off x="4176" y="3028"/>
                  <a:ext cx="432" cy="28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913" name="Line 111"/>
                <p:cNvSpPr>
                  <a:spLocks noChangeShapeType="1"/>
                </p:cNvSpPr>
                <p:nvPr/>
              </p:nvSpPr>
              <p:spPr bwMode="auto">
                <a:xfrm>
                  <a:off x="4101" y="3024"/>
                  <a:ext cx="603" cy="62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7900" name="Oval 114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1008" cy="1440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1" name="Oval 115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528" cy="816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2" name="AutoShape 118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1296" cy="384"/>
              </a:xfrm>
              <a:prstGeom prst="wedgeRectCallout">
                <a:avLst>
                  <a:gd name="adj1" fmla="val -68208"/>
                  <a:gd name="adj2" fmla="val -200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cs-CZ" sz="2800" b="0" i="0">
                    <a:solidFill>
                      <a:schemeClr val="hlink"/>
                    </a:solidFill>
                    <a:latin typeface="Times New Roman" pitchFamily="18" charset="0"/>
                  </a:rPr>
                  <a:t>Vrchol</a:t>
                </a:r>
                <a:endParaRPr lang="cs-CZ" altLang="cs-CZ" sz="2800" b="0" i="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3" name="AutoShape 119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1296" cy="384"/>
              </a:xfrm>
              <a:prstGeom prst="wedgeRectCallout">
                <a:avLst>
                  <a:gd name="adj1" fmla="val -30171"/>
                  <a:gd name="adj2" fmla="val 1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cs-CZ" sz="2800" b="0" i="0">
                    <a:solidFill>
                      <a:schemeClr val="hlink"/>
                    </a:solidFill>
                    <a:latin typeface="Times New Roman" pitchFamily="18" charset="0"/>
                  </a:rPr>
                  <a:t>Vrchol</a:t>
                </a:r>
                <a:endParaRPr lang="cs-CZ" altLang="cs-CZ" sz="2800" b="0" i="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4" name="AutoShape 120"/>
              <p:cNvSpPr>
                <a:spLocks noChangeArrowheads="1"/>
              </p:cNvSpPr>
              <p:nvPr/>
            </p:nvSpPr>
            <p:spPr bwMode="auto">
              <a:xfrm rot="9000896">
                <a:off x="1388" y="2423"/>
                <a:ext cx="384" cy="210"/>
              </a:xfrm>
              <a:prstGeom prst="rightArrow">
                <a:avLst>
                  <a:gd name="adj1" fmla="val 50000"/>
                  <a:gd name="adj2" fmla="val 45714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7897" name="AutoShape 121"/>
            <p:cNvSpPr>
              <a:spLocks noChangeArrowheads="1"/>
            </p:cNvSpPr>
            <p:nvPr/>
          </p:nvSpPr>
          <p:spPr bwMode="auto">
            <a:xfrm rot="2227848">
              <a:off x="3239" y="2738"/>
              <a:ext cx="1104" cy="210"/>
            </a:xfrm>
            <a:prstGeom prst="rightArrow">
              <a:avLst>
                <a:gd name="adj1" fmla="val 50000"/>
                <a:gd name="adj2" fmla="val 131429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F4D0D9-908D-40BF-95C6-2A93C47304F6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cs-CZ" altLang="cs-CZ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Vytváření stromu prohledávání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marL="762000" indent="-279400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</a:rPr>
              <a:t>V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kroku metody je vybrán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vytvořen</a:t>
            </a:r>
            <a:r>
              <a:rPr lang="cs-CZ" altLang="cs-CZ" sz="2400" b="1" smtClean="0">
                <a:latin typeface="Times New Roman" pitchFamily="18" charset="0"/>
              </a:rPr>
              <a:t>ý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nezpracovan</a:t>
            </a:r>
            <a:r>
              <a:rPr lang="cs-CZ" altLang="cs-CZ" sz="2400" b="1" smtClean="0">
                <a:latin typeface="Times New Roman" pitchFamily="18" charset="0"/>
              </a:rPr>
              <a:t>ý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rchol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(na počátku je to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kořen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  <a:p>
            <a:pPr marL="762000" indent="-279400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Zpracování v</a:t>
            </a:r>
            <a:r>
              <a:rPr lang="cs-CZ" altLang="cs-CZ" sz="2400" smtClean="0">
                <a:latin typeface="Times New Roman" pitchFamily="18" charset="0"/>
              </a:rPr>
              <a:t>rcholu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vede</a:t>
            </a:r>
            <a:r>
              <a:rPr lang="cs-CZ" altLang="cs-CZ" sz="2400" smtClean="0">
                <a:latin typeface="Times New Roman" pitchFamily="18" charset="0"/>
              </a:rPr>
              <a:t>: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cs-CZ" altLang="cs-CZ" sz="2400" smtClean="0">
              <a:latin typeface="Times New Roman" pitchFamily="18" charset="0"/>
            </a:endParaRPr>
          </a:p>
          <a:p>
            <a:pPr marL="762000" indent="-279400" eaLnBrk="1" hangingPunct="1">
              <a:lnSpc>
                <a:spcPct val="90000"/>
              </a:lnSpc>
              <a:buSzTx/>
              <a:buFont typeface="Wingdings" pitchFamily="2" charset="2"/>
              <a:buAutoNum type="alphaLcParenR"/>
            </a:pPr>
            <a:r>
              <a:rPr lang="cs-CZ" altLang="cs-CZ" sz="2400" smtClean="0">
                <a:latin typeface="Times New Roman" pitchFamily="18" charset="0"/>
              </a:rPr>
              <a:t>B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uď k vytvoření alespoň dvou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nových nezpracovaných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cs-CZ" altLang="cs-CZ" sz="2400" smtClean="0">
              <a:latin typeface="Times New Roman" pitchFamily="18" charset="0"/>
            </a:endParaRPr>
          </a:p>
          <a:p>
            <a:pPr marL="762000" indent="-279400" eaLnBrk="1" hangingPunct="1">
              <a:lnSpc>
                <a:spcPct val="90000"/>
              </a:lnSpc>
              <a:buSzTx/>
              <a:buFont typeface="Wingdings" pitchFamily="2" charset="2"/>
              <a:buAutoNum type="alphaLcParenR"/>
            </a:pPr>
            <a:r>
              <a:rPr lang="cs-CZ" altLang="cs-CZ" sz="2400" smtClean="0">
                <a:latin typeface="Times New Roman" pitchFamily="18" charset="0"/>
              </a:rPr>
              <a:t>N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ebo k nalezení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nejlepšího celočíselného řešení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zpracovávané</a:t>
            </a:r>
            <a:r>
              <a:rPr lang="cs-CZ" altLang="cs-CZ" sz="2400" b="1" smtClean="0">
                <a:latin typeface="Times New Roman" pitchFamily="18" charset="0"/>
              </a:rPr>
              <a:t>m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vrcholu</a:t>
            </a:r>
            <a:r>
              <a:rPr lang="cs-CZ" altLang="cs-CZ" sz="2400" b="1" smtClean="0"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a tedy i příslušné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větvi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  <a:p>
            <a:pPr marL="762000" indent="-279400" eaLnBrk="1" hangingPunct="1">
              <a:lnSpc>
                <a:spcPct val="90000"/>
              </a:lnSpc>
              <a:buSzTx/>
              <a:buFont typeface="Wingdings" pitchFamily="2" charset="2"/>
              <a:buAutoNum type="alphaLcParenR"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A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nebo k zjištění, že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zpracovávan</a:t>
            </a:r>
            <a:r>
              <a:rPr lang="cs-CZ" altLang="cs-CZ" sz="2400" b="1" smtClean="0">
                <a:latin typeface="Times New Roman" pitchFamily="18" charset="0"/>
              </a:rPr>
              <a:t>ý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</a:t>
            </a:r>
            <a:r>
              <a:rPr lang="cs-CZ" altLang="cs-CZ" sz="2400" b="1" smtClean="0"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/>
            </a:r>
            <a:br>
              <a:rPr lang="cs-CZ" altLang="cs-CZ" sz="2400" smtClean="0">
                <a:latin typeface="Times New Roman" pitchFamily="18" charset="0"/>
              </a:rPr>
            </a:br>
            <a:r>
              <a:rPr lang="cs-CZ" altLang="cs-CZ" sz="2400" smtClean="0">
                <a:latin typeface="Times New Roman" pitchFamily="18" charset="0"/>
              </a:rPr>
              <a:t>(příslušná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větev</a:t>
            </a:r>
            <a:r>
              <a:rPr lang="cs-CZ" altLang="cs-CZ" sz="2400" smtClean="0">
                <a:latin typeface="Times New Roman" pitchFamily="18" charset="0"/>
              </a:rPr>
              <a:t>)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neobsahuje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optimální řešení úlohy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a může být z prohledávání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vyřazen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cs-CZ" altLang="cs-CZ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20461-58E3-4C90-9FC7-59A4C289DF22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cs-CZ" altLang="cs-CZ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Zpracování vrcholu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21688" cy="4419600"/>
          </a:xfrm>
        </p:spPr>
        <p:txBody>
          <a:bodyPr/>
          <a:lstStyle/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</a:rPr>
              <a:t>Potřebujeme: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hodnot</a:t>
            </a:r>
            <a:r>
              <a:rPr lang="cs-CZ" altLang="cs-CZ" sz="2400" smtClean="0">
                <a:latin typeface="Times New Roman" pitchFamily="18" charset="0"/>
              </a:rPr>
              <a:t>u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účelové funkce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dosud nejlepšího nalezeného řešení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(</a:t>
            </a:r>
            <a:r>
              <a:rPr lang="cs-CZ" altLang="cs-CZ" sz="2400" b="1" smtClean="0">
                <a:solidFill>
                  <a:srgbClr val="007254"/>
                </a:solidFill>
                <a:latin typeface="Times New Roman" pitchFamily="18" charset="0"/>
                <a:cs typeface="Times New Roman" pitchFamily="18" charset="0"/>
              </a:rPr>
              <a:t>horní hranic</a:t>
            </a:r>
            <a:r>
              <a:rPr lang="cs-CZ" altLang="cs-CZ" sz="2400" b="1" smtClean="0">
                <a:solidFill>
                  <a:srgbClr val="007254"/>
                </a:solidFill>
                <a:latin typeface="Times New Roman" pitchFamily="18" charset="0"/>
              </a:rPr>
              <a:t>e HH</a:t>
            </a:r>
            <a:r>
              <a:rPr lang="cs-CZ" altLang="cs-CZ" sz="2400" b="1" smtClean="0">
                <a:solidFill>
                  <a:srgbClr val="00725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optimálního řešení</a:t>
            </a:r>
            <a:r>
              <a:rPr lang="cs-CZ" altLang="cs-CZ" sz="2400" b="1" smtClean="0">
                <a:latin typeface="Times New Roman" pitchFamily="18" charset="0"/>
              </a:rPr>
              <a:t>)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dolní hranic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</a:rPr>
              <a:t>i DH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hodnot všech řešení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zpracovávané</a:t>
            </a:r>
            <a:r>
              <a:rPr lang="cs-CZ" altLang="cs-CZ" sz="2400" b="1" smtClean="0">
                <a:latin typeface="Times New Roman" pitchFamily="18" charset="0"/>
              </a:rPr>
              <a:t>ho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rcholu</a:t>
            </a:r>
            <a:r>
              <a:rPr lang="cs-CZ" altLang="cs-CZ" sz="2400" b="1" smtClean="0">
                <a:latin typeface="Times New Roman" pitchFamily="18" charset="0"/>
              </a:rPr>
              <a:t> (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větve</a:t>
            </a:r>
            <a:r>
              <a:rPr lang="cs-CZ" altLang="cs-CZ" sz="2400" b="1" smtClean="0">
                <a:latin typeface="Times New Roman" pitchFamily="18" charset="0"/>
              </a:rPr>
              <a:t>)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Pokud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dolní hranice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všech řešení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zpracovávané</a:t>
            </a:r>
            <a:r>
              <a:rPr lang="cs-CZ" altLang="cs-CZ" sz="2400" b="1" smtClean="0">
                <a:latin typeface="Times New Roman" pitchFamily="18" charset="0"/>
              </a:rPr>
              <a:t>ho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rcholu</a:t>
            </a:r>
            <a:r>
              <a:rPr lang="cs-CZ" altLang="cs-CZ" sz="2400" b="1" smtClean="0"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(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větve</a:t>
            </a:r>
            <a:r>
              <a:rPr lang="cs-CZ" altLang="cs-CZ" sz="2400" smtClean="0">
                <a:latin typeface="Times New Roman" pitchFamily="18" charset="0"/>
              </a:rPr>
              <a:t>)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je vyšší a nebo stejná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jako </a:t>
            </a:r>
            <a:r>
              <a:rPr lang="cs-CZ" altLang="cs-CZ" sz="2400" b="1" smtClean="0">
                <a:solidFill>
                  <a:srgbClr val="007254"/>
                </a:solidFill>
                <a:latin typeface="Times New Roman" pitchFamily="18" charset="0"/>
                <a:cs typeface="Times New Roman" pitchFamily="18" charset="0"/>
              </a:rPr>
              <a:t>hodnota</a:t>
            </a:r>
            <a:r>
              <a:rPr lang="cs-CZ" altLang="cs-CZ" sz="2400" b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rgbClr val="007254"/>
                </a:solidFill>
                <a:latin typeface="Times New Roman" pitchFamily="18" charset="0"/>
                <a:cs typeface="Times New Roman" pitchFamily="18" charset="0"/>
              </a:rPr>
              <a:t>již nalezeného řešení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cs-CZ" altLang="cs-CZ" sz="2400" smtClean="0">
                <a:latin typeface="Times New Roman" pitchFamily="18" charset="0"/>
              </a:rPr>
              <a:t>tak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zpracovávaný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vrchol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nemůže obsahovat lepší řešení než již bylo nalezen</a:t>
            </a:r>
            <a:r>
              <a:rPr lang="cs-CZ" altLang="cs-CZ" sz="2400" smtClean="0">
                <a:latin typeface="Times New Roman" pitchFamily="18" charset="0"/>
              </a:rPr>
              <a:t>é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a tedy může být vyloučen z prohledávání (viz. demonstrace na následujícím obrázku).</a:t>
            </a:r>
            <a:endParaRPr lang="cs-CZ" altLang="cs-CZ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703929-E071-4AC2-A4CE-D29BE7211105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381000"/>
            <a:ext cx="8210550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Vylučování vrcholu z dalšího zpracování na základě dolní a horní hranice</a:t>
            </a:r>
            <a:endParaRPr lang="en-GB" altLang="cs-CZ" sz="3600" b="1" smtClean="0">
              <a:latin typeface="Times New Roman" pitchFamily="18" charset="0"/>
            </a:endParaRP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4859338" y="1744663"/>
          <a:ext cx="4017962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Rovnica" r:id="rId3" imgW="2260440" imgH="1396800" progId="Equation.3">
                  <p:embed/>
                </p:oleObj>
              </mc:Choice>
              <mc:Fallback>
                <p:oleObj name="Rovnica" r:id="rId3" imgW="2260440" imgH="139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744663"/>
                        <a:ext cx="4017962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5" name="Group 92"/>
          <p:cNvGrpSpPr>
            <a:grpSpLocks/>
          </p:cNvGrpSpPr>
          <p:nvPr/>
        </p:nvGrpSpPr>
        <p:grpSpPr bwMode="auto">
          <a:xfrm>
            <a:off x="346075" y="2509838"/>
            <a:ext cx="4019550" cy="2754312"/>
            <a:chOff x="384" y="2064"/>
            <a:chExt cx="2532" cy="1735"/>
          </a:xfrm>
        </p:grpSpPr>
        <p:graphicFrame>
          <p:nvGraphicFramePr>
            <p:cNvPr id="41014" name="Object 5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2" name="Rovnice" r:id="rId5" imgW="114151" imgH="215619" progId="Equation.3">
                    <p:embed/>
                  </p:oleObj>
                </mc:Choice>
                <mc:Fallback>
                  <p:oleObj name="Rovnice" r:id="rId5" imgW="114151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5" name="Group 91"/>
            <p:cNvGrpSpPr>
              <a:grpSpLocks/>
            </p:cNvGrpSpPr>
            <p:nvPr/>
          </p:nvGrpSpPr>
          <p:grpSpPr bwMode="auto">
            <a:xfrm>
              <a:off x="384" y="2064"/>
              <a:ext cx="2208" cy="1735"/>
              <a:chOff x="240" y="2304"/>
              <a:chExt cx="2208" cy="1735"/>
            </a:xfrm>
          </p:grpSpPr>
          <p:sp>
            <p:nvSpPr>
              <p:cNvPr id="41017" name="Text Box 45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18" name="Line 46"/>
              <p:cNvSpPr>
                <a:spLocks noChangeShapeType="1"/>
              </p:cNvSpPr>
              <p:nvPr/>
            </p:nvSpPr>
            <p:spPr bwMode="auto">
              <a:xfrm flipH="1">
                <a:off x="617" y="2304"/>
                <a:ext cx="1" cy="14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19" name="Line 47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2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41020" name="Object 48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3" name="Rovnice" r:id="rId7" imgW="266584" imgH="457002" progId="Equation.3">
                      <p:embed/>
                    </p:oleObj>
                  </mc:Choice>
                  <mc:Fallback>
                    <p:oleObj name="Rovnice" r:id="rId7" imgW="266584" imgH="457002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21" name="Line 49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2" name="Line 50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3" name="Line 51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4" name="Line 52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5" name="Line 53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6" name="Line 54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7" name="Line 55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8" name="Line 59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29" name="Line 65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30" name="Line 66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31" name="Line 67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32" name="Line 68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33" name="Text Box 69"/>
              <p:cNvSpPr txBox="1">
                <a:spLocks noChangeArrowheads="1"/>
              </p:cNvSpPr>
              <p:nvPr/>
            </p:nvSpPr>
            <p:spPr bwMode="auto">
              <a:xfrm>
                <a:off x="795" y="37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34" name="Text Box 70"/>
              <p:cNvSpPr txBox="1">
                <a:spLocks noChangeArrowheads="1"/>
              </p:cNvSpPr>
              <p:nvPr/>
            </p:nvSpPr>
            <p:spPr bwMode="auto">
              <a:xfrm>
                <a:off x="128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35" name="Text Box 71"/>
              <p:cNvSpPr txBox="1">
                <a:spLocks noChangeArrowheads="1"/>
              </p:cNvSpPr>
              <p:nvPr/>
            </p:nvSpPr>
            <p:spPr bwMode="auto">
              <a:xfrm>
                <a:off x="176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36" name="Text Box 73"/>
              <p:cNvSpPr txBox="1">
                <a:spLocks noChangeArrowheads="1"/>
              </p:cNvSpPr>
              <p:nvPr/>
            </p:nvSpPr>
            <p:spPr bwMode="auto">
              <a:xfrm>
                <a:off x="288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37" name="Text Box 74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38" name="Line 77"/>
              <p:cNvSpPr>
                <a:spLocks noChangeShapeType="1"/>
              </p:cNvSpPr>
              <p:nvPr/>
            </p:nvSpPr>
            <p:spPr bwMode="auto">
              <a:xfrm>
                <a:off x="624" y="3236"/>
                <a:ext cx="153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39" name="Line 78"/>
              <p:cNvSpPr>
                <a:spLocks noChangeShapeType="1"/>
              </p:cNvSpPr>
              <p:nvPr/>
            </p:nvSpPr>
            <p:spPr bwMode="auto">
              <a:xfrm>
                <a:off x="622" y="2756"/>
                <a:ext cx="153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40" name="Line 79"/>
              <p:cNvSpPr>
                <a:spLocks noChangeShapeType="1"/>
              </p:cNvSpPr>
              <p:nvPr/>
            </p:nvSpPr>
            <p:spPr bwMode="auto">
              <a:xfrm rot="-5400000">
                <a:off x="408" y="2992"/>
                <a:ext cx="137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41" name="Line 80"/>
              <p:cNvSpPr>
                <a:spLocks noChangeShapeType="1"/>
              </p:cNvSpPr>
              <p:nvPr/>
            </p:nvSpPr>
            <p:spPr bwMode="auto">
              <a:xfrm rot="-5400000">
                <a:off x="870" y="3005"/>
                <a:ext cx="1401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042" name="Group 81"/>
              <p:cNvGrpSpPr>
                <a:grpSpLocks/>
              </p:cNvGrpSpPr>
              <p:nvPr/>
            </p:nvGrpSpPr>
            <p:grpSpPr bwMode="auto">
              <a:xfrm>
                <a:off x="576" y="2736"/>
                <a:ext cx="1027" cy="1030"/>
                <a:chOff x="576" y="2741"/>
                <a:chExt cx="1027" cy="1030"/>
              </a:xfrm>
            </p:grpSpPr>
            <p:sp>
              <p:nvSpPr>
                <p:cNvPr id="41045" name="Oval 82"/>
                <p:cNvSpPr>
                  <a:spLocks noChangeArrowheads="1"/>
                </p:cNvSpPr>
                <p:nvPr/>
              </p:nvSpPr>
              <p:spPr bwMode="auto">
                <a:xfrm>
                  <a:off x="576" y="3689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46" name="Oval 83"/>
                <p:cNvSpPr>
                  <a:spLocks noChangeArrowheads="1"/>
                </p:cNvSpPr>
                <p:nvPr/>
              </p:nvSpPr>
              <p:spPr bwMode="auto">
                <a:xfrm>
                  <a:off x="1049" y="3220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47" name="Oval 84"/>
                <p:cNvSpPr>
                  <a:spLocks noChangeArrowheads="1"/>
                </p:cNvSpPr>
                <p:nvPr/>
              </p:nvSpPr>
              <p:spPr bwMode="auto">
                <a:xfrm>
                  <a:off x="576" y="321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48" name="Oval 85"/>
                <p:cNvSpPr>
                  <a:spLocks noChangeArrowheads="1"/>
                </p:cNvSpPr>
                <p:nvPr/>
              </p:nvSpPr>
              <p:spPr bwMode="auto">
                <a:xfrm>
                  <a:off x="1528" y="3673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49" name="Oval 86"/>
                <p:cNvSpPr>
                  <a:spLocks noChangeArrowheads="1"/>
                </p:cNvSpPr>
                <p:nvPr/>
              </p:nvSpPr>
              <p:spPr bwMode="auto">
                <a:xfrm>
                  <a:off x="1056" y="3677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50" name="Oval 87"/>
                <p:cNvSpPr>
                  <a:spLocks noChangeArrowheads="1"/>
                </p:cNvSpPr>
                <p:nvPr/>
              </p:nvSpPr>
              <p:spPr bwMode="auto">
                <a:xfrm>
                  <a:off x="576" y="274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043" name="Line 88"/>
              <p:cNvSpPr>
                <a:spLocks noChangeShapeType="1"/>
              </p:cNvSpPr>
              <p:nvPr/>
            </p:nvSpPr>
            <p:spPr bwMode="auto">
              <a:xfrm>
                <a:off x="478" y="2578"/>
                <a:ext cx="1924" cy="125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44" name="Line 89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1392" cy="14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016" name="Text Box 90"/>
            <p:cNvSpPr txBox="1">
              <a:spLocks noChangeArrowheads="1"/>
            </p:cNvSpPr>
            <p:nvPr/>
          </p:nvSpPr>
          <p:spPr bwMode="auto">
            <a:xfrm>
              <a:off x="2256" y="34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sk-SK" altLang="cs-CZ" sz="2400" b="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6" name="Group 93"/>
          <p:cNvGrpSpPr>
            <a:grpSpLocks/>
          </p:cNvGrpSpPr>
          <p:nvPr/>
        </p:nvGrpSpPr>
        <p:grpSpPr bwMode="auto">
          <a:xfrm>
            <a:off x="352425" y="2516188"/>
            <a:ext cx="4019550" cy="2754312"/>
            <a:chOff x="384" y="2064"/>
            <a:chExt cx="2532" cy="1735"/>
          </a:xfrm>
        </p:grpSpPr>
        <p:graphicFrame>
          <p:nvGraphicFramePr>
            <p:cNvPr id="40977" name="Object 94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4" name="Rovnice" r:id="rId9" imgW="114151" imgH="215619" progId="Equation.3">
                    <p:embed/>
                  </p:oleObj>
                </mc:Choice>
                <mc:Fallback>
                  <p:oleObj name="Rovnice" r:id="rId9" imgW="114151" imgH="215619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78" name="Group 95"/>
            <p:cNvGrpSpPr>
              <a:grpSpLocks/>
            </p:cNvGrpSpPr>
            <p:nvPr/>
          </p:nvGrpSpPr>
          <p:grpSpPr bwMode="auto">
            <a:xfrm>
              <a:off x="384" y="2064"/>
              <a:ext cx="2208" cy="1735"/>
              <a:chOff x="240" y="2304"/>
              <a:chExt cx="2208" cy="1735"/>
            </a:xfrm>
          </p:grpSpPr>
          <p:sp>
            <p:nvSpPr>
              <p:cNvPr id="40980" name="Text Box 96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81" name="Line 97"/>
              <p:cNvSpPr>
                <a:spLocks noChangeShapeType="1"/>
              </p:cNvSpPr>
              <p:nvPr/>
            </p:nvSpPr>
            <p:spPr bwMode="auto">
              <a:xfrm flipH="1">
                <a:off x="617" y="2304"/>
                <a:ext cx="1" cy="14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2" name="Line 98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2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40983" name="Object 99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5" name="Rovnice" r:id="rId10" imgW="266584" imgH="457002" progId="Equation.3">
                      <p:embed/>
                    </p:oleObj>
                  </mc:Choice>
                  <mc:Fallback>
                    <p:oleObj name="Rovnice" r:id="rId10" imgW="266584" imgH="457002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4" name="Line 100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5" name="Line 101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6" name="Line 102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7" name="Line 103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8" name="Line 104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9" name="Line 105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0" name="Line 106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1" name="Line 107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2" name="Line 108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3" name="Line 109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4" name="Line 110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5" name="Line 111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6" name="Text Box 112"/>
              <p:cNvSpPr txBox="1">
                <a:spLocks noChangeArrowheads="1"/>
              </p:cNvSpPr>
              <p:nvPr/>
            </p:nvSpPr>
            <p:spPr bwMode="auto">
              <a:xfrm>
                <a:off x="795" y="37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97" name="Text Box 113"/>
              <p:cNvSpPr txBox="1">
                <a:spLocks noChangeArrowheads="1"/>
              </p:cNvSpPr>
              <p:nvPr/>
            </p:nvSpPr>
            <p:spPr bwMode="auto">
              <a:xfrm>
                <a:off x="128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98" name="Text Box 114"/>
              <p:cNvSpPr txBox="1">
                <a:spLocks noChangeArrowheads="1"/>
              </p:cNvSpPr>
              <p:nvPr/>
            </p:nvSpPr>
            <p:spPr bwMode="auto">
              <a:xfrm>
                <a:off x="176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99" name="Text Box 115"/>
              <p:cNvSpPr txBox="1">
                <a:spLocks noChangeArrowheads="1"/>
              </p:cNvSpPr>
              <p:nvPr/>
            </p:nvSpPr>
            <p:spPr bwMode="auto">
              <a:xfrm>
                <a:off x="288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00" name="Text Box 116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01" name="Line 117"/>
              <p:cNvSpPr>
                <a:spLocks noChangeShapeType="1"/>
              </p:cNvSpPr>
              <p:nvPr/>
            </p:nvSpPr>
            <p:spPr bwMode="auto">
              <a:xfrm>
                <a:off x="624" y="3236"/>
                <a:ext cx="153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02" name="Line 118"/>
              <p:cNvSpPr>
                <a:spLocks noChangeShapeType="1"/>
              </p:cNvSpPr>
              <p:nvPr/>
            </p:nvSpPr>
            <p:spPr bwMode="auto">
              <a:xfrm>
                <a:off x="622" y="2756"/>
                <a:ext cx="153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03" name="Line 119"/>
              <p:cNvSpPr>
                <a:spLocks noChangeShapeType="1"/>
              </p:cNvSpPr>
              <p:nvPr/>
            </p:nvSpPr>
            <p:spPr bwMode="auto">
              <a:xfrm rot="-5400000">
                <a:off x="408" y="2992"/>
                <a:ext cx="137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04" name="Line 120"/>
              <p:cNvSpPr>
                <a:spLocks noChangeShapeType="1"/>
              </p:cNvSpPr>
              <p:nvPr/>
            </p:nvSpPr>
            <p:spPr bwMode="auto">
              <a:xfrm rot="-5400000">
                <a:off x="870" y="3005"/>
                <a:ext cx="1401" cy="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005" name="Group 121"/>
              <p:cNvGrpSpPr>
                <a:grpSpLocks/>
              </p:cNvGrpSpPr>
              <p:nvPr/>
            </p:nvGrpSpPr>
            <p:grpSpPr bwMode="auto">
              <a:xfrm>
                <a:off x="576" y="2736"/>
                <a:ext cx="1027" cy="1030"/>
                <a:chOff x="576" y="2741"/>
                <a:chExt cx="1027" cy="1030"/>
              </a:xfrm>
            </p:grpSpPr>
            <p:sp>
              <p:nvSpPr>
                <p:cNvPr id="41008" name="Oval 122"/>
                <p:cNvSpPr>
                  <a:spLocks noChangeArrowheads="1"/>
                </p:cNvSpPr>
                <p:nvPr/>
              </p:nvSpPr>
              <p:spPr bwMode="auto">
                <a:xfrm>
                  <a:off x="576" y="3689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9" name="Oval 123"/>
                <p:cNvSpPr>
                  <a:spLocks noChangeArrowheads="1"/>
                </p:cNvSpPr>
                <p:nvPr/>
              </p:nvSpPr>
              <p:spPr bwMode="auto">
                <a:xfrm>
                  <a:off x="1049" y="3220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10" name="Oval 124"/>
                <p:cNvSpPr>
                  <a:spLocks noChangeArrowheads="1"/>
                </p:cNvSpPr>
                <p:nvPr/>
              </p:nvSpPr>
              <p:spPr bwMode="auto">
                <a:xfrm>
                  <a:off x="576" y="321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11" name="Oval 125"/>
                <p:cNvSpPr>
                  <a:spLocks noChangeArrowheads="1"/>
                </p:cNvSpPr>
                <p:nvPr/>
              </p:nvSpPr>
              <p:spPr bwMode="auto">
                <a:xfrm>
                  <a:off x="1528" y="3673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12" name="Oval 126"/>
                <p:cNvSpPr>
                  <a:spLocks noChangeArrowheads="1"/>
                </p:cNvSpPr>
                <p:nvPr/>
              </p:nvSpPr>
              <p:spPr bwMode="auto">
                <a:xfrm>
                  <a:off x="1056" y="3677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13" name="Oval 127"/>
                <p:cNvSpPr>
                  <a:spLocks noChangeArrowheads="1"/>
                </p:cNvSpPr>
                <p:nvPr/>
              </p:nvSpPr>
              <p:spPr bwMode="auto">
                <a:xfrm>
                  <a:off x="576" y="274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006" name="Line 128"/>
              <p:cNvSpPr>
                <a:spLocks noChangeShapeType="1"/>
              </p:cNvSpPr>
              <p:nvPr/>
            </p:nvSpPr>
            <p:spPr bwMode="auto">
              <a:xfrm>
                <a:off x="478" y="2578"/>
                <a:ext cx="1924" cy="125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007" name="Line 129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1392" cy="14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979" name="Text Box 130"/>
            <p:cNvSpPr txBox="1">
              <a:spLocks noChangeArrowheads="1"/>
            </p:cNvSpPr>
            <p:nvPr/>
          </p:nvSpPr>
          <p:spPr bwMode="auto">
            <a:xfrm>
              <a:off x="2256" y="34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sk-SK" altLang="cs-CZ" sz="2400" b="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7" name="AutoShape 135"/>
          <p:cNvSpPr>
            <a:spLocks noChangeArrowheads="1"/>
          </p:cNvSpPr>
          <p:nvPr/>
        </p:nvSpPr>
        <p:spPr bwMode="auto">
          <a:xfrm>
            <a:off x="5003800" y="4170363"/>
            <a:ext cx="4032250" cy="2057400"/>
          </a:xfrm>
          <a:prstGeom prst="wedgeRectCallout">
            <a:avLst>
              <a:gd name="adj1" fmla="val -104407"/>
              <a:gd name="adj2" fmla="val -3830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b="0" i="0">
                <a:solidFill>
                  <a:srgbClr val="000000"/>
                </a:solidFill>
                <a:latin typeface="Times New Roman" pitchFamily="18" charset="0"/>
              </a:rPr>
              <a:t>Množina</a:t>
            </a:r>
            <a:r>
              <a:rPr lang="cs-CZ" altLang="cs-CZ" sz="20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000" b="0" i="0">
                <a:solidFill>
                  <a:srgbClr val="000000"/>
                </a:solidFill>
                <a:latin typeface="Times New Roman" pitchFamily="18" charset="0"/>
              </a:rPr>
              <a:t>přípustných řešení (</a:t>
            </a:r>
            <a:r>
              <a:rPr lang="cs-CZ" altLang="cs-CZ" sz="2000" i="0">
                <a:solidFill>
                  <a:srgbClr val="0070C0"/>
                </a:solidFill>
                <a:latin typeface="Times New Roman" pitchFamily="18" charset="0"/>
              </a:rPr>
              <a:t>vrchol</a:t>
            </a:r>
            <a:r>
              <a:rPr lang="cs-CZ" altLang="cs-CZ" sz="2000" b="0" i="0">
                <a:solidFill>
                  <a:srgbClr val="000000"/>
                </a:solidFill>
                <a:latin typeface="Times New Roman" pitchFamily="18" charset="0"/>
              </a:rPr>
              <a:t>) výše uvedené</a:t>
            </a:r>
            <a:r>
              <a:rPr lang="cs-CZ" altLang="cs-CZ" sz="20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000" i="0">
                <a:solidFill>
                  <a:srgbClr val="000000"/>
                </a:solidFill>
                <a:latin typeface="Times New Roman" pitchFamily="18" charset="0"/>
              </a:rPr>
              <a:t>úlohy celočíselného programování</a:t>
            </a:r>
            <a:r>
              <a:rPr lang="cs-CZ" altLang="cs-CZ" sz="2000" b="0" i="0">
                <a:solidFill>
                  <a:srgbClr val="FF0000"/>
                </a:solidFill>
                <a:latin typeface="Times New Roman" pitchFamily="18" charset="0"/>
              </a:rPr>
              <a:t> (jen jeden bod)</a:t>
            </a:r>
            <a:r>
              <a:rPr lang="cs-CZ" altLang="cs-CZ" sz="2000" b="0" i="0">
                <a:latin typeface="Times New Roman" pitchFamily="18" charset="0"/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b="0" i="0">
                <a:latin typeface="Times New Roman" pitchFamily="18" charset="0"/>
              </a:rPr>
              <a:t>Optimální řešení LP relaxace bude [2, 1/3] s účelovou funkcí -2900.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b="0" i="0">
                <a:latin typeface="Times New Roman" pitchFamily="18" charset="0"/>
              </a:rPr>
              <a:t>Tedy </a:t>
            </a:r>
            <a:r>
              <a:rPr lang="cs-CZ" altLang="cs-CZ" sz="2000" i="0">
                <a:solidFill>
                  <a:schemeClr val="tx2"/>
                </a:solidFill>
                <a:latin typeface="Times New Roman" pitchFamily="18" charset="0"/>
              </a:rPr>
              <a:t>vrchol</a:t>
            </a:r>
            <a:r>
              <a:rPr lang="cs-CZ" altLang="cs-CZ" sz="2000" b="0" i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000" b="0" i="0">
                <a:latin typeface="Times New Roman" pitchFamily="18" charset="0"/>
              </a:rPr>
              <a:t>má </a:t>
            </a:r>
            <a:r>
              <a:rPr lang="cs-CZ" altLang="cs-CZ" sz="2000" i="0">
                <a:solidFill>
                  <a:srgbClr val="FF0000"/>
                </a:solidFill>
                <a:latin typeface="Times New Roman" pitchFamily="18" charset="0"/>
              </a:rPr>
              <a:t>DH</a:t>
            </a:r>
            <a:r>
              <a:rPr lang="cs-CZ" altLang="cs-CZ" sz="2000" i="0">
                <a:latin typeface="Times New Roman" pitchFamily="18" charset="0"/>
              </a:rPr>
              <a:t> = </a:t>
            </a:r>
            <a:r>
              <a:rPr lang="cs-CZ" altLang="cs-CZ" sz="2000" b="0" i="0">
                <a:latin typeface="Times New Roman" pitchFamily="18" charset="0"/>
              </a:rPr>
              <a:t>-2900.</a:t>
            </a:r>
            <a:endParaRPr lang="cs-CZ" altLang="cs-CZ" sz="2000" i="0">
              <a:latin typeface="Times New Roman" pitchFamily="18" charset="0"/>
            </a:endParaRPr>
          </a:p>
        </p:txBody>
      </p:sp>
      <p:sp>
        <p:nvSpPr>
          <p:cNvPr id="40968" name="Šípka doľava 1"/>
          <p:cNvSpPr>
            <a:spLocks noChangeArrowheads="1"/>
          </p:cNvSpPr>
          <p:nvPr/>
        </p:nvSpPr>
        <p:spPr bwMode="auto">
          <a:xfrm rot="-2845338">
            <a:off x="1892300" y="4006851"/>
            <a:ext cx="384175" cy="171450"/>
          </a:xfrm>
          <a:prstGeom prst="lef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0969" name="Šípka doľava 84"/>
          <p:cNvSpPr>
            <a:spLocks noChangeArrowheads="1"/>
          </p:cNvSpPr>
          <p:nvPr/>
        </p:nvSpPr>
        <p:spPr bwMode="auto">
          <a:xfrm rot="-2845338">
            <a:off x="2011362" y="4283076"/>
            <a:ext cx="384175" cy="171450"/>
          </a:xfrm>
          <a:prstGeom prst="left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0970" name="Šípka doľava 85"/>
          <p:cNvSpPr>
            <a:spLocks noChangeArrowheads="1"/>
          </p:cNvSpPr>
          <p:nvPr/>
        </p:nvSpPr>
        <p:spPr bwMode="auto">
          <a:xfrm rot="10800000">
            <a:off x="2468563" y="3611563"/>
            <a:ext cx="384175" cy="171450"/>
          </a:xfrm>
          <a:prstGeom prst="leftArrow">
            <a:avLst>
              <a:gd name="adj1" fmla="val 50000"/>
              <a:gd name="adj2" fmla="val 50002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0971" name="Oval 115"/>
          <p:cNvSpPr>
            <a:spLocks noChangeArrowheads="1"/>
          </p:cNvSpPr>
          <p:nvPr/>
        </p:nvSpPr>
        <p:spPr bwMode="auto">
          <a:xfrm>
            <a:off x="2241550" y="4170363"/>
            <a:ext cx="419100" cy="10287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40972" name="AutoShape 135"/>
          <p:cNvSpPr>
            <a:spLocks noChangeArrowheads="1"/>
          </p:cNvSpPr>
          <p:nvPr/>
        </p:nvSpPr>
        <p:spPr bwMode="auto">
          <a:xfrm>
            <a:off x="1401763" y="1795463"/>
            <a:ext cx="3038475" cy="749300"/>
          </a:xfrm>
          <a:prstGeom prst="wedgeRectCallout">
            <a:avLst>
              <a:gd name="adj1" fmla="val 68773"/>
              <a:gd name="adj2" fmla="val -12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>
                <a:latin typeface="Times New Roman" pitchFamily="18" charset="0"/>
              </a:rPr>
              <a:t>Model jednoznačně určuje (popisuje ) </a:t>
            </a:r>
            <a:r>
              <a:rPr lang="cs-CZ" altLang="cs-CZ" sz="2000" i="0">
                <a:solidFill>
                  <a:srgbClr val="0070C0"/>
                </a:solidFill>
                <a:latin typeface="Times New Roman" pitchFamily="18" charset="0"/>
              </a:rPr>
              <a:t>vrchol</a:t>
            </a:r>
            <a:r>
              <a:rPr lang="cs-CZ" altLang="cs-CZ" sz="2000" i="0">
                <a:latin typeface="Times New Roman" pitchFamily="18" charset="0"/>
              </a:rPr>
              <a:t>.</a:t>
            </a:r>
          </a:p>
        </p:txBody>
      </p:sp>
      <p:sp>
        <p:nvSpPr>
          <p:cNvPr id="40973" name="Oval 115"/>
          <p:cNvSpPr>
            <a:spLocks noChangeArrowheads="1"/>
          </p:cNvSpPr>
          <p:nvPr/>
        </p:nvSpPr>
        <p:spPr bwMode="auto">
          <a:xfrm>
            <a:off x="769938" y="3141663"/>
            <a:ext cx="365125" cy="269875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1" name="AutoShape 135"/>
          <p:cNvSpPr>
            <a:spLocks noChangeArrowheads="1"/>
          </p:cNvSpPr>
          <p:nvPr/>
        </p:nvSpPr>
        <p:spPr bwMode="auto">
          <a:xfrm>
            <a:off x="2278063" y="2687638"/>
            <a:ext cx="3429000" cy="750887"/>
          </a:xfrm>
          <a:prstGeom prst="wedgeRectCallout">
            <a:avLst>
              <a:gd name="adj1" fmla="val -83701"/>
              <a:gd name="adj2" fmla="val 2147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000" i="0" dirty="0" smtClean="0">
                <a:latin typeface="Times New Roman" pitchFamily="18" charset="0"/>
              </a:rPr>
              <a:t>Je-li toto dosud nejlepší nalezené řešení, je </a:t>
            </a:r>
            <a:r>
              <a:rPr lang="cs-CZ" altLang="cs-CZ" sz="2000" i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HH</a:t>
            </a:r>
            <a:r>
              <a:rPr lang="cs-CZ" altLang="cs-CZ" sz="2000" i="0" dirty="0" smtClean="0">
                <a:latin typeface="Times New Roman" pitchFamily="18" charset="0"/>
              </a:rPr>
              <a:t>=-3000.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07950" y="5256213"/>
            <a:ext cx="5040313" cy="1322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sz="2000" b="0" i="0" dirty="0">
                <a:solidFill>
                  <a:schemeClr val="tx1"/>
                </a:solidFill>
              </a:rPr>
              <a:t>V tomto případě, máme řešení s hodnotou </a:t>
            </a:r>
            <a:br>
              <a:rPr lang="cs-CZ" sz="2000" b="0" i="0" dirty="0">
                <a:solidFill>
                  <a:schemeClr val="tx1"/>
                </a:solidFill>
              </a:rPr>
            </a:br>
            <a:r>
              <a:rPr lang="cs-CZ" sz="2000" b="0" i="0" dirty="0">
                <a:solidFill>
                  <a:schemeClr val="tx1"/>
                </a:solidFill>
              </a:rPr>
              <a:t>-3000 a víme, že </a:t>
            </a:r>
            <a:r>
              <a:rPr lang="cs-CZ" sz="2000" i="0" dirty="0">
                <a:solidFill>
                  <a:srgbClr val="0070C0"/>
                </a:solidFill>
              </a:rPr>
              <a:t>vrchol</a:t>
            </a:r>
            <a:r>
              <a:rPr lang="cs-CZ" sz="2000" b="0" i="0" dirty="0">
                <a:solidFill>
                  <a:srgbClr val="0070C0"/>
                </a:solidFill>
              </a:rPr>
              <a:t> </a:t>
            </a:r>
            <a:r>
              <a:rPr lang="cs-CZ" sz="2000" b="0" i="0" dirty="0">
                <a:solidFill>
                  <a:schemeClr val="tx1"/>
                </a:solidFill>
              </a:rPr>
              <a:t>nemůže obsahovat řešení s hodnotou menší než </a:t>
            </a:r>
            <a:r>
              <a:rPr lang="cs-CZ" sz="2000" i="0" dirty="0">
                <a:solidFill>
                  <a:srgbClr val="FF0000"/>
                </a:solidFill>
              </a:rPr>
              <a:t>HH=-2900</a:t>
            </a:r>
            <a:r>
              <a:rPr lang="cs-CZ" sz="2000" b="0" i="0" dirty="0">
                <a:solidFill>
                  <a:schemeClr val="tx1"/>
                </a:solidFill>
              </a:rPr>
              <a:t>. Tedy můžeme </a:t>
            </a:r>
            <a:r>
              <a:rPr lang="cs-CZ" sz="2000" i="0" dirty="0">
                <a:solidFill>
                  <a:srgbClr val="0070C0"/>
                </a:solidFill>
              </a:rPr>
              <a:t>vrchol</a:t>
            </a:r>
            <a:r>
              <a:rPr lang="cs-CZ" sz="2000" b="0" i="0" dirty="0">
                <a:solidFill>
                  <a:schemeClr val="tx1"/>
                </a:solidFill>
              </a:rPr>
              <a:t> </a:t>
            </a:r>
            <a:r>
              <a:rPr lang="cs-CZ" sz="2000" i="0" dirty="0">
                <a:solidFill>
                  <a:schemeClr val="tx1"/>
                </a:solidFill>
              </a:rPr>
              <a:t>vyloučit</a:t>
            </a:r>
            <a:r>
              <a:rPr lang="cs-CZ" sz="2000" b="0" i="0" dirty="0">
                <a:solidFill>
                  <a:schemeClr val="tx1"/>
                </a:solidFill>
              </a:rPr>
              <a:t> z dalšího zpracování.</a:t>
            </a:r>
            <a:endParaRPr lang="en-US" sz="2000" b="0" i="0" dirty="0">
              <a:solidFill>
                <a:schemeClr val="tx1"/>
              </a:solidFill>
            </a:endParaRPr>
          </a:p>
        </p:txBody>
      </p:sp>
      <p:sp>
        <p:nvSpPr>
          <p:cNvPr id="40976" name="Šípka doľava 92"/>
          <p:cNvSpPr>
            <a:spLocks noChangeArrowheads="1"/>
          </p:cNvSpPr>
          <p:nvPr/>
        </p:nvSpPr>
        <p:spPr bwMode="auto">
          <a:xfrm>
            <a:off x="2058988" y="3757613"/>
            <a:ext cx="384175" cy="171450"/>
          </a:xfrm>
          <a:prstGeom prst="leftArrow">
            <a:avLst>
              <a:gd name="adj1" fmla="val 50000"/>
              <a:gd name="adj2" fmla="val 50002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859E2-E565-41FA-8881-47B3D682B05F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cs-CZ" altLang="cs-CZ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Zpracování vrcholu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21688" cy="4419600"/>
          </a:xfrm>
        </p:spPr>
        <p:txBody>
          <a:bodyPr/>
          <a:lstStyle/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Pokud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dolní hranice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zpracovávané</a:t>
            </a:r>
            <a:r>
              <a:rPr lang="cs-CZ" altLang="cs-CZ" sz="2400" b="1" smtClean="0">
                <a:latin typeface="Times New Roman" pitchFamily="18" charset="0"/>
              </a:rPr>
              <a:t>ho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rcholu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(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větve</a:t>
            </a:r>
            <a:r>
              <a:rPr lang="cs-CZ" altLang="cs-CZ" sz="2400" smtClean="0">
                <a:latin typeface="Times New Roman" pitchFamily="18" charset="0"/>
              </a:rPr>
              <a:t>)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cs-CZ" altLang="cs-CZ" sz="2400" b="1" smtClean="0">
                <a:latin typeface="Times New Roman" pitchFamily="18" charset="0"/>
              </a:rPr>
              <a:t>nižší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než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rgbClr val="007254"/>
                </a:solidFill>
                <a:latin typeface="Times New Roman" pitchFamily="18" charset="0"/>
              </a:rPr>
              <a:t>horní hranice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nelze vyloučit, že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vrchol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obsahuje lepší řešení než znám</a:t>
            </a:r>
            <a:r>
              <a:rPr lang="cs-CZ" altLang="cs-CZ" sz="2400" smtClean="0">
                <a:latin typeface="Times New Roman" pitchFamily="18" charset="0"/>
              </a:rPr>
              <a:t>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cs-CZ" altLang="cs-CZ" sz="2400" smtClean="0">
              <a:latin typeface="Times New Roman" pitchFamily="18" charset="0"/>
            </a:endParaRPr>
          </a:p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Zde je použit specifický postup k nalezení </a:t>
            </a:r>
            <a:r>
              <a:rPr lang="cs-CZ" altLang="cs-CZ" sz="2400" smtClean="0">
                <a:latin typeface="Times New Roman" pitchFamily="18" charset="0"/>
              </a:rPr>
              <a:t>dobrého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řešení </a:t>
            </a:r>
            <a:r>
              <a:rPr lang="cs-CZ" altLang="cs-CZ" sz="2400" smtClean="0">
                <a:latin typeface="Times New Roman" pitchFamily="18" charset="0"/>
              </a:rPr>
              <a:t>z daného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vrcholu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 Je-li hodnota tohoto řešení shodná s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dolní hranicí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je </a:t>
            </a:r>
            <a:r>
              <a:rPr lang="cs-CZ" altLang="cs-CZ" sz="2400" smtClean="0">
                <a:latin typeface="Times New Roman" pitchFamily="18" charset="0"/>
              </a:rPr>
              <a:t>t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o nejlepší řešení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vrcholu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a ten </a:t>
            </a:r>
            <a:r>
              <a:rPr lang="cs-CZ" altLang="cs-CZ" sz="2400" smtClean="0">
                <a:latin typeface="Times New Roman" pitchFamily="18" charset="0"/>
              </a:rPr>
              <a:t>může být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vyloučen z</a:t>
            </a:r>
            <a:r>
              <a:rPr lang="cs-CZ" altLang="cs-CZ" sz="2400" smtClean="0">
                <a:latin typeface="Times New Roman" pitchFamily="18" charset="0"/>
              </a:rPr>
              <a:t>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zpracování. </a:t>
            </a:r>
            <a:endParaRPr lang="cs-CZ" altLang="cs-CZ" sz="2400" smtClean="0">
              <a:latin typeface="Times New Roman" pitchFamily="18" charset="0"/>
            </a:endParaRPr>
          </a:p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Pokud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vrchol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nebyl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vyloučen, je </a:t>
            </a:r>
            <a:r>
              <a:rPr lang="cs-CZ" altLang="cs-CZ" sz="2400" smtClean="0">
                <a:latin typeface="Times New Roman" pitchFamily="18" charset="0"/>
              </a:rPr>
              <a:t>příslušný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rchol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cs-CZ" altLang="cs-CZ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podmnožina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rozdělen na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dva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a nebo více nov</a:t>
            </a:r>
            <a:r>
              <a:rPr lang="cs-CZ" altLang="cs-CZ" sz="2400" smtClean="0">
                <a:latin typeface="Times New Roman" pitchFamily="18" charset="0"/>
              </a:rPr>
              <a:t>ých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nezpracovan</a:t>
            </a:r>
            <a:r>
              <a:rPr lang="cs-CZ" altLang="cs-CZ" sz="2400" b="1" smtClean="0">
                <a:latin typeface="Times New Roman" pitchFamily="18" charset="0"/>
              </a:rPr>
              <a:t>ých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 Toto „rozdělení“ se nazývá 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větvením.</a:t>
            </a:r>
            <a:endParaRPr lang="cs-CZ" altLang="cs-CZ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746859-4BAE-4FFE-A9BD-DC84EDC17A50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43011" name="Rectangle 1032"/>
          <p:cNvSpPr>
            <a:spLocks noGrp="1" noChangeArrowheads="1"/>
          </p:cNvSpPr>
          <p:nvPr>
            <p:ph type="title"/>
          </p:nvPr>
        </p:nvSpPr>
        <p:spPr>
          <a:xfrm>
            <a:off x="1116013" y="427038"/>
            <a:ext cx="7793037" cy="1143000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Demonstrace větvení (Branching)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200" b="1" smtClean="0">
                <a:solidFill>
                  <a:srgbClr val="FF0000"/>
                </a:solidFill>
                <a:latin typeface="Times New Roman" pitchFamily="18" charset="0"/>
              </a:rPr>
              <a:t>pomocí dodání podmínek </a:t>
            </a:r>
            <a:r>
              <a:rPr lang="cs-CZ" altLang="cs-CZ" sz="3200" b="1" i="1" smtClean="0">
                <a:latin typeface="Times New Roman" pitchFamily="18" charset="0"/>
              </a:rPr>
              <a:t>x</a:t>
            </a:r>
            <a:r>
              <a:rPr lang="cs-CZ" altLang="cs-CZ" sz="3200" b="1" i="1" baseline="-25000" smtClean="0">
                <a:latin typeface="Times New Roman" pitchFamily="18" charset="0"/>
              </a:rPr>
              <a:t>1</a:t>
            </a:r>
            <a:r>
              <a:rPr lang="cs-CZ" altLang="cs-CZ" sz="3200" b="1" i="1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cs-CZ" altLang="cs-CZ" sz="3200" b="1" smtClean="0">
                <a:latin typeface="Times New Roman" pitchFamily="18" charset="0"/>
                <a:sym typeface="Symbol" pitchFamily="18" charset="2"/>
              </a:rPr>
              <a:t>2 resp. </a:t>
            </a:r>
            <a:r>
              <a:rPr lang="cs-CZ" altLang="cs-CZ" sz="3200" b="1" i="1" smtClean="0">
                <a:latin typeface="Times New Roman" pitchFamily="18" charset="0"/>
              </a:rPr>
              <a:t>x</a:t>
            </a:r>
            <a:r>
              <a:rPr lang="cs-CZ" altLang="cs-CZ" sz="3200" b="1" i="1" baseline="-25000" smtClean="0">
                <a:latin typeface="Times New Roman" pitchFamily="18" charset="0"/>
              </a:rPr>
              <a:t>1</a:t>
            </a:r>
            <a:r>
              <a:rPr lang="cs-CZ" altLang="cs-CZ" sz="3200" b="1" i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cs-CZ" altLang="cs-CZ" sz="3200" b="1" smtClean="0">
                <a:latin typeface="Times New Roman" pitchFamily="18" charset="0"/>
                <a:sym typeface="Symbol" pitchFamily="18" charset="2"/>
              </a:rPr>
              <a:t>2</a:t>
            </a:r>
            <a:endParaRPr lang="cs-CZ" altLang="cs-CZ" sz="3200" b="1" smtClean="0">
              <a:latin typeface="Times New Roman" pitchFamily="18" charset="0"/>
            </a:endParaRPr>
          </a:p>
        </p:txBody>
      </p:sp>
      <p:grpSp>
        <p:nvGrpSpPr>
          <p:cNvPr id="43012" name="Group 1033"/>
          <p:cNvGrpSpPr>
            <a:grpSpLocks/>
          </p:cNvGrpSpPr>
          <p:nvPr/>
        </p:nvGrpSpPr>
        <p:grpSpPr bwMode="auto">
          <a:xfrm>
            <a:off x="2819400" y="1828800"/>
            <a:ext cx="2590800" cy="2624138"/>
            <a:chOff x="288" y="2352"/>
            <a:chExt cx="1632" cy="1653"/>
          </a:xfrm>
        </p:grpSpPr>
        <p:sp>
          <p:nvSpPr>
            <p:cNvPr id="43059" name="Line 1034"/>
            <p:cNvSpPr>
              <a:spLocks noChangeShapeType="1"/>
            </p:cNvSpPr>
            <p:nvPr/>
          </p:nvSpPr>
          <p:spPr bwMode="auto">
            <a:xfrm flipH="1">
              <a:off x="624" y="2400"/>
              <a:ext cx="1" cy="1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0" name="Line 1035"/>
            <p:cNvSpPr>
              <a:spLocks noChangeShapeType="1"/>
            </p:cNvSpPr>
            <p:nvPr/>
          </p:nvSpPr>
          <p:spPr bwMode="auto">
            <a:xfrm>
              <a:off x="288" y="3709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1" name="Line 1036"/>
            <p:cNvSpPr>
              <a:spLocks noChangeShapeType="1"/>
            </p:cNvSpPr>
            <p:nvPr/>
          </p:nvSpPr>
          <p:spPr bwMode="auto">
            <a:xfrm>
              <a:off x="863" y="370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2" name="Line 1037"/>
            <p:cNvSpPr>
              <a:spLocks noChangeShapeType="1"/>
            </p:cNvSpPr>
            <p:nvPr/>
          </p:nvSpPr>
          <p:spPr bwMode="auto">
            <a:xfrm>
              <a:off x="1104" y="371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3" name="Line 1038"/>
            <p:cNvSpPr>
              <a:spLocks noChangeShapeType="1"/>
            </p:cNvSpPr>
            <p:nvPr/>
          </p:nvSpPr>
          <p:spPr bwMode="auto">
            <a:xfrm>
              <a:off x="1338" y="370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4" name="Line 1039"/>
            <p:cNvSpPr>
              <a:spLocks noChangeShapeType="1"/>
            </p:cNvSpPr>
            <p:nvPr/>
          </p:nvSpPr>
          <p:spPr bwMode="auto">
            <a:xfrm>
              <a:off x="1580" y="3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5" name="Line 1040"/>
            <p:cNvSpPr>
              <a:spLocks noChangeShapeType="1"/>
            </p:cNvSpPr>
            <p:nvPr/>
          </p:nvSpPr>
          <p:spPr bwMode="auto">
            <a:xfrm>
              <a:off x="1820" y="371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6" name="Line 1041"/>
            <p:cNvSpPr>
              <a:spLocks noChangeShapeType="1"/>
            </p:cNvSpPr>
            <p:nvPr/>
          </p:nvSpPr>
          <p:spPr bwMode="auto">
            <a:xfrm rot="-5400000">
              <a:off x="591" y="249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7" name="Line 1042"/>
            <p:cNvSpPr>
              <a:spLocks noChangeShapeType="1"/>
            </p:cNvSpPr>
            <p:nvPr/>
          </p:nvSpPr>
          <p:spPr bwMode="auto">
            <a:xfrm rot="-5400000">
              <a:off x="598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8" name="Line 1043"/>
            <p:cNvSpPr>
              <a:spLocks noChangeShapeType="1"/>
            </p:cNvSpPr>
            <p:nvPr/>
          </p:nvSpPr>
          <p:spPr bwMode="auto">
            <a:xfrm rot="-5400000">
              <a:off x="603" y="321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69" name="Line 1044"/>
            <p:cNvSpPr>
              <a:spLocks noChangeShapeType="1"/>
            </p:cNvSpPr>
            <p:nvPr/>
          </p:nvSpPr>
          <p:spPr bwMode="auto">
            <a:xfrm rot="-5400000">
              <a:off x="601" y="273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0" name="Line 1045"/>
            <p:cNvSpPr>
              <a:spLocks noChangeShapeType="1"/>
            </p:cNvSpPr>
            <p:nvPr/>
          </p:nvSpPr>
          <p:spPr bwMode="auto">
            <a:xfrm rot="-5400000">
              <a:off x="596" y="345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1" name="Text Box 1046"/>
            <p:cNvSpPr txBox="1">
              <a:spLocks noChangeArrowheads="1"/>
            </p:cNvSpPr>
            <p:nvPr/>
          </p:nvSpPr>
          <p:spPr bwMode="auto">
            <a:xfrm>
              <a:off x="795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72" name="Text Box 1047"/>
            <p:cNvSpPr txBox="1">
              <a:spLocks noChangeArrowheads="1"/>
            </p:cNvSpPr>
            <p:nvPr/>
          </p:nvSpPr>
          <p:spPr bwMode="auto">
            <a:xfrm>
              <a:off x="128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73" name="Text Box 1048"/>
            <p:cNvSpPr txBox="1">
              <a:spLocks noChangeArrowheads="1"/>
            </p:cNvSpPr>
            <p:nvPr/>
          </p:nvSpPr>
          <p:spPr bwMode="auto">
            <a:xfrm>
              <a:off x="288" y="30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74" name="Text Box 1049"/>
            <p:cNvSpPr txBox="1">
              <a:spLocks noChangeArrowheads="1"/>
            </p:cNvSpPr>
            <p:nvPr/>
          </p:nvSpPr>
          <p:spPr bwMode="auto">
            <a:xfrm>
              <a:off x="2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43075" name="Group 1050"/>
            <p:cNvGrpSpPr>
              <a:grpSpLocks/>
            </p:cNvGrpSpPr>
            <p:nvPr/>
          </p:nvGrpSpPr>
          <p:grpSpPr bwMode="auto">
            <a:xfrm>
              <a:off x="576" y="2736"/>
              <a:ext cx="1027" cy="1030"/>
              <a:chOff x="576" y="2741"/>
              <a:chExt cx="1027" cy="1030"/>
            </a:xfrm>
          </p:grpSpPr>
          <p:sp>
            <p:nvSpPr>
              <p:cNvPr id="43078" name="Oval 1051"/>
              <p:cNvSpPr>
                <a:spLocks noChangeArrowheads="1"/>
              </p:cNvSpPr>
              <p:nvPr/>
            </p:nvSpPr>
            <p:spPr bwMode="auto">
              <a:xfrm>
                <a:off x="576" y="3689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79" name="Oval 1052"/>
              <p:cNvSpPr>
                <a:spLocks noChangeArrowheads="1"/>
              </p:cNvSpPr>
              <p:nvPr/>
            </p:nvSpPr>
            <p:spPr bwMode="auto">
              <a:xfrm>
                <a:off x="1049" y="3220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80" name="Oval 1053"/>
              <p:cNvSpPr>
                <a:spLocks noChangeArrowheads="1"/>
              </p:cNvSpPr>
              <p:nvPr/>
            </p:nvSpPr>
            <p:spPr bwMode="auto">
              <a:xfrm>
                <a:off x="576" y="3211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81" name="Oval 1054"/>
              <p:cNvSpPr>
                <a:spLocks noChangeArrowheads="1"/>
              </p:cNvSpPr>
              <p:nvPr/>
            </p:nvSpPr>
            <p:spPr bwMode="auto">
              <a:xfrm>
                <a:off x="1528" y="3673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82" name="Oval 1055"/>
              <p:cNvSpPr>
                <a:spLocks noChangeArrowheads="1"/>
              </p:cNvSpPr>
              <p:nvPr/>
            </p:nvSpPr>
            <p:spPr bwMode="auto">
              <a:xfrm>
                <a:off x="1056" y="3677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83" name="Oval 1056"/>
              <p:cNvSpPr>
                <a:spLocks noChangeArrowheads="1"/>
              </p:cNvSpPr>
              <p:nvPr/>
            </p:nvSpPr>
            <p:spPr bwMode="auto">
              <a:xfrm>
                <a:off x="576" y="2741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3076" name="Line 1057"/>
            <p:cNvSpPr>
              <a:spLocks noChangeShapeType="1"/>
            </p:cNvSpPr>
            <p:nvPr/>
          </p:nvSpPr>
          <p:spPr bwMode="auto">
            <a:xfrm>
              <a:off x="478" y="2578"/>
              <a:ext cx="1346" cy="87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77" name="Line 1058"/>
            <p:cNvSpPr>
              <a:spLocks noChangeShapeType="1"/>
            </p:cNvSpPr>
            <p:nvPr/>
          </p:nvSpPr>
          <p:spPr bwMode="auto">
            <a:xfrm>
              <a:off x="528" y="2352"/>
              <a:ext cx="1392" cy="14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13" name="Group 1106"/>
          <p:cNvGrpSpPr>
            <a:grpSpLocks/>
          </p:cNvGrpSpPr>
          <p:nvPr/>
        </p:nvGrpSpPr>
        <p:grpSpPr bwMode="auto">
          <a:xfrm>
            <a:off x="914400" y="3810000"/>
            <a:ext cx="1898650" cy="2381250"/>
            <a:chOff x="576" y="2400"/>
            <a:chExt cx="1196" cy="1500"/>
          </a:xfrm>
        </p:grpSpPr>
        <p:grpSp>
          <p:nvGrpSpPr>
            <p:cNvPr id="43038" name="Group 1064"/>
            <p:cNvGrpSpPr>
              <a:grpSpLocks/>
            </p:cNvGrpSpPr>
            <p:nvPr/>
          </p:nvGrpSpPr>
          <p:grpSpPr bwMode="auto">
            <a:xfrm>
              <a:off x="624" y="2473"/>
              <a:ext cx="1083" cy="1427"/>
              <a:chOff x="528" y="2626"/>
              <a:chExt cx="1083" cy="1427"/>
            </a:xfrm>
          </p:grpSpPr>
          <p:sp>
            <p:nvSpPr>
              <p:cNvPr id="43041" name="Line 1065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" cy="1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2" name="Line 1066"/>
              <p:cNvSpPr>
                <a:spLocks noChangeShapeType="1"/>
              </p:cNvSpPr>
              <p:nvPr/>
            </p:nvSpPr>
            <p:spPr bwMode="auto">
              <a:xfrm>
                <a:off x="528" y="375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3" name="Line 1067"/>
              <p:cNvSpPr>
                <a:spLocks noChangeShapeType="1"/>
              </p:cNvSpPr>
              <p:nvPr/>
            </p:nvSpPr>
            <p:spPr bwMode="auto">
              <a:xfrm>
                <a:off x="1103" y="375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4" name="Line 1068"/>
              <p:cNvSpPr>
                <a:spLocks noChangeShapeType="1"/>
              </p:cNvSpPr>
              <p:nvPr/>
            </p:nvSpPr>
            <p:spPr bwMode="auto">
              <a:xfrm>
                <a:off x="1344" y="376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5" name="Line 1069"/>
              <p:cNvSpPr>
                <a:spLocks noChangeShapeType="1"/>
              </p:cNvSpPr>
              <p:nvPr/>
            </p:nvSpPr>
            <p:spPr bwMode="auto">
              <a:xfrm rot="-5400000">
                <a:off x="838" y="30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6" name="Line 1070"/>
              <p:cNvSpPr>
                <a:spLocks noChangeShapeType="1"/>
              </p:cNvSpPr>
              <p:nvPr/>
            </p:nvSpPr>
            <p:spPr bwMode="auto">
              <a:xfrm rot="-5400000">
                <a:off x="843" y="3267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7" name="Line 1071"/>
              <p:cNvSpPr>
                <a:spLocks noChangeShapeType="1"/>
              </p:cNvSpPr>
              <p:nvPr/>
            </p:nvSpPr>
            <p:spPr bwMode="auto">
              <a:xfrm rot="-5400000">
                <a:off x="841" y="278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8" name="Line 1072"/>
              <p:cNvSpPr>
                <a:spLocks noChangeShapeType="1"/>
              </p:cNvSpPr>
              <p:nvPr/>
            </p:nvSpPr>
            <p:spPr bwMode="auto">
              <a:xfrm rot="-5400000">
                <a:off x="836" y="350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49" name="Text Box 1073"/>
              <p:cNvSpPr txBox="1">
                <a:spLocks noChangeArrowheads="1"/>
              </p:cNvSpPr>
              <p:nvPr/>
            </p:nvSpPr>
            <p:spPr bwMode="auto">
              <a:xfrm>
                <a:off x="1035" y="3765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0" name="Text Box 1074"/>
              <p:cNvSpPr txBox="1">
                <a:spLocks noChangeArrowheads="1"/>
              </p:cNvSpPr>
              <p:nvPr/>
            </p:nvSpPr>
            <p:spPr bwMode="auto">
              <a:xfrm>
                <a:off x="528" y="31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1" name="Text Box 1075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2" name="Oval 1076"/>
              <p:cNvSpPr>
                <a:spLocks noChangeArrowheads="1"/>
              </p:cNvSpPr>
              <p:nvPr/>
            </p:nvSpPr>
            <p:spPr bwMode="auto">
              <a:xfrm>
                <a:off x="816" y="3732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3" name="Oval 1077"/>
              <p:cNvSpPr>
                <a:spLocks noChangeArrowheads="1"/>
              </p:cNvSpPr>
              <p:nvPr/>
            </p:nvSpPr>
            <p:spPr bwMode="auto">
              <a:xfrm>
                <a:off x="1289" y="3263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4" name="Oval 1078"/>
              <p:cNvSpPr>
                <a:spLocks noChangeArrowheads="1"/>
              </p:cNvSpPr>
              <p:nvPr/>
            </p:nvSpPr>
            <p:spPr bwMode="auto">
              <a:xfrm>
                <a:off x="816" y="3254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5" name="Oval 1079"/>
              <p:cNvSpPr>
                <a:spLocks noChangeArrowheads="1"/>
              </p:cNvSpPr>
              <p:nvPr/>
            </p:nvSpPr>
            <p:spPr bwMode="auto">
              <a:xfrm>
                <a:off x="1296" y="3720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6" name="Oval 1080"/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7" name="Line 1081"/>
              <p:cNvSpPr>
                <a:spLocks noChangeShapeType="1"/>
              </p:cNvSpPr>
              <p:nvPr/>
            </p:nvSpPr>
            <p:spPr bwMode="auto">
              <a:xfrm>
                <a:off x="718" y="2626"/>
                <a:ext cx="674" cy="43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58" name="Line 1082"/>
              <p:cNvSpPr>
                <a:spLocks noChangeShapeType="1"/>
              </p:cNvSpPr>
              <p:nvPr/>
            </p:nvSpPr>
            <p:spPr bwMode="auto">
              <a:xfrm>
                <a:off x="1139" y="2784"/>
                <a:ext cx="371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039" name="Oval 1093"/>
            <p:cNvSpPr>
              <a:spLocks noChangeArrowheads="1"/>
            </p:cNvSpPr>
            <p:nvPr/>
          </p:nvSpPr>
          <p:spPr bwMode="auto">
            <a:xfrm>
              <a:off x="576" y="2425"/>
              <a:ext cx="1008" cy="14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3040" name="AutoShape 1097"/>
            <p:cNvSpPr>
              <a:spLocks noChangeArrowheads="1"/>
            </p:cNvSpPr>
            <p:nvPr/>
          </p:nvSpPr>
          <p:spPr bwMode="auto">
            <a:xfrm rot="9000896">
              <a:off x="1388" y="2400"/>
              <a:ext cx="384" cy="210"/>
            </a:xfrm>
            <a:prstGeom prst="rightArrow">
              <a:avLst>
                <a:gd name="adj1" fmla="val 50000"/>
                <a:gd name="adj2" fmla="val 45714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14" name="Group 1107"/>
          <p:cNvGrpSpPr>
            <a:grpSpLocks/>
          </p:cNvGrpSpPr>
          <p:nvPr/>
        </p:nvGrpSpPr>
        <p:grpSpPr bwMode="auto">
          <a:xfrm>
            <a:off x="5141913" y="4346575"/>
            <a:ext cx="2401887" cy="1865313"/>
            <a:chOff x="3239" y="2738"/>
            <a:chExt cx="1513" cy="1175"/>
          </a:xfrm>
        </p:grpSpPr>
        <p:grpSp>
          <p:nvGrpSpPr>
            <p:cNvPr id="43026" name="Group 1083"/>
            <p:cNvGrpSpPr>
              <a:grpSpLocks/>
            </p:cNvGrpSpPr>
            <p:nvPr/>
          </p:nvGrpSpPr>
          <p:grpSpPr bwMode="auto">
            <a:xfrm>
              <a:off x="3744" y="3001"/>
              <a:ext cx="960" cy="864"/>
              <a:chOff x="3744" y="3024"/>
              <a:chExt cx="960" cy="864"/>
            </a:xfrm>
          </p:grpSpPr>
          <p:sp>
            <p:nvSpPr>
              <p:cNvPr id="43029" name="Text Box 1084"/>
              <p:cNvSpPr txBox="1">
                <a:spLocks noChangeArrowheads="1"/>
              </p:cNvSpPr>
              <p:nvPr/>
            </p:nvSpPr>
            <p:spPr bwMode="auto">
              <a:xfrm>
                <a:off x="4080" y="360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30" name="Line 1085"/>
              <p:cNvSpPr>
                <a:spLocks noChangeShapeType="1"/>
              </p:cNvSpPr>
              <p:nvPr/>
            </p:nvSpPr>
            <p:spPr bwMode="auto">
              <a:xfrm>
                <a:off x="3744" y="3565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31" name="Line 1086"/>
              <p:cNvSpPr>
                <a:spLocks noChangeShapeType="1"/>
              </p:cNvSpPr>
              <p:nvPr/>
            </p:nvSpPr>
            <p:spPr bwMode="auto">
              <a:xfrm>
                <a:off x="3888" y="35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32" name="Line 1087"/>
              <p:cNvSpPr>
                <a:spLocks noChangeShapeType="1"/>
              </p:cNvSpPr>
              <p:nvPr/>
            </p:nvSpPr>
            <p:spPr bwMode="auto">
              <a:xfrm>
                <a:off x="4122" y="356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33" name="Line 1088"/>
              <p:cNvSpPr>
                <a:spLocks noChangeShapeType="1"/>
              </p:cNvSpPr>
              <p:nvPr/>
            </p:nvSpPr>
            <p:spPr bwMode="auto">
              <a:xfrm>
                <a:off x="4364" y="357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34" name="Line 1089"/>
              <p:cNvSpPr>
                <a:spLocks noChangeShapeType="1"/>
              </p:cNvSpPr>
              <p:nvPr/>
            </p:nvSpPr>
            <p:spPr bwMode="auto">
              <a:xfrm>
                <a:off x="4604" y="3567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35" name="Oval 1090"/>
              <p:cNvSpPr>
                <a:spLocks noChangeArrowheads="1"/>
              </p:cNvSpPr>
              <p:nvPr/>
            </p:nvSpPr>
            <p:spPr bwMode="auto">
              <a:xfrm>
                <a:off x="4312" y="3524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36" name="Line 1091"/>
              <p:cNvSpPr>
                <a:spLocks noChangeShapeType="1"/>
              </p:cNvSpPr>
              <p:nvPr/>
            </p:nvSpPr>
            <p:spPr bwMode="auto">
              <a:xfrm>
                <a:off x="4176" y="3028"/>
                <a:ext cx="432" cy="28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37" name="Line 1092"/>
              <p:cNvSpPr>
                <a:spLocks noChangeShapeType="1"/>
              </p:cNvSpPr>
              <p:nvPr/>
            </p:nvSpPr>
            <p:spPr bwMode="auto">
              <a:xfrm>
                <a:off x="4101" y="3024"/>
                <a:ext cx="603" cy="6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027" name="Oval 1094"/>
            <p:cNvSpPr>
              <a:spLocks noChangeArrowheads="1"/>
            </p:cNvSpPr>
            <p:nvPr/>
          </p:nvSpPr>
          <p:spPr bwMode="auto">
            <a:xfrm>
              <a:off x="4224" y="3097"/>
              <a:ext cx="528" cy="81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3028" name="AutoShape 1098"/>
            <p:cNvSpPr>
              <a:spLocks noChangeArrowheads="1"/>
            </p:cNvSpPr>
            <p:nvPr/>
          </p:nvSpPr>
          <p:spPr bwMode="auto">
            <a:xfrm rot="2227848">
              <a:off x="3239" y="2738"/>
              <a:ext cx="1104" cy="210"/>
            </a:xfrm>
            <a:prstGeom prst="rightArrow">
              <a:avLst>
                <a:gd name="adj1" fmla="val 50000"/>
                <a:gd name="adj2" fmla="val 131429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15" name="Group 1104"/>
          <p:cNvGrpSpPr>
            <a:grpSpLocks/>
          </p:cNvGrpSpPr>
          <p:nvPr/>
        </p:nvGrpSpPr>
        <p:grpSpPr bwMode="auto">
          <a:xfrm>
            <a:off x="2895600" y="1652588"/>
            <a:ext cx="2057400" cy="3873500"/>
            <a:chOff x="1824" y="1041"/>
            <a:chExt cx="1296" cy="2440"/>
          </a:xfrm>
        </p:grpSpPr>
        <p:sp>
          <p:nvSpPr>
            <p:cNvPr id="43023" name="Rectangle 1100"/>
            <p:cNvSpPr>
              <a:spLocks noChangeArrowheads="1"/>
            </p:cNvSpPr>
            <p:nvPr/>
          </p:nvSpPr>
          <p:spPr bwMode="auto">
            <a:xfrm>
              <a:off x="2112" y="1152"/>
              <a:ext cx="454" cy="135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3024" name="AutoShape 1095"/>
            <p:cNvSpPr>
              <a:spLocks noChangeArrowheads="1"/>
            </p:cNvSpPr>
            <p:nvPr/>
          </p:nvSpPr>
          <p:spPr bwMode="auto">
            <a:xfrm>
              <a:off x="1824" y="3097"/>
              <a:ext cx="1296" cy="384"/>
            </a:xfrm>
            <a:prstGeom prst="wedgeRectCallout">
              <a:avLst>
                <a:gd name="adj1" fmla="val 7407"/>
                <a:gd name="adj2" fmla="val -1369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cs-CZ" altLang="cs-CZ" sz="2800" b="0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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1</a:t>
              </a:r>
            </a:p>
          </p:txBody>
        </p:sp>
        <p:sp>
          <p:nvSpPr>
            <p:cNvPr id="43025" name="Line 1099"/>
            <p:cNvSpPr>
              <a:spLocks noChangeShapeType="1"/>
            </p:cNvSpPr>
            <p:nvPr/>
          </p:nvSpPr>
          <p:spPr bwMode="auto">
            <a:xfrm>
              <a:off x="2574" y="1041"/>
              <a:ext cx="0" cy="15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16" name="Group 1105"/>
          <p:cNvGrpSpPr>
            <a:grpSpLocks/>
          </p:cNvGrpSpPr>
          <p:nvPr/>
        </p:nvGrpSpPr>
        <p:grpSpPr bwMode="auto">
          <a:xfrm>
            <a:off x="4848225" y="1541463"/>
            <a:ext cx="3990975" cy="2994025"/>
            <a:chOff x="3054" y="971"/>
            <a:chExt cx="2514" cy="1886"/>
          </a:xfrm>
        </p:grpSpPr>
        <p:sp>
          <p:nvSpPr>
            <p:cNvPr id="43020" name="Rectangle 1103"/>
            <p:cNvSpPr>
              <a:spLocks noChangeArrowheads="1"/>
            </p:cNvSpPr>
            <p:nvPr/>
          </p:nvSpPr>
          <p:spPr bwMode="auto">
            <a:xfrm>
              <a:off x="3061" y="1144"/>
              <a:ext cx="454" cy="135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3021" name="AutoShape 1096"/>
            <p:cNvSpPr>
              <a:spLocks noChangeArrowheads="1"/>
            </p:cNvSpPr>
            <p:nvPr/>
          </p:nvSpPr>
          <p:spPr bwMode="auto">
            <a:xfrm>
              <a:off x="4272" y="2473"/>
              <a:ext cx="1296" cy="384"/>
            </a:xfrm>
            <a:prstGeom prst="wedgeRectCallout">
              <a:avLst>
                <a:gd name="adj1" fmla="val -142745"/>
                <a:gd name="adj2" fmla="val -2497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cs-CZ" altLang="cs-CZ" sz="2800" b="0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2</a:t>
              </a:r>
            </a:p>
          </p:txBody>
        </p:sp>
        <p:sp>
          <p:nvSpPr>
            <p:cNvPr id="43022" name="Line 1102"/>
            <p:cNvSpPr>
              <a:spLocks noChangeShapeType="1"/>
            </p:cNvSpPr>
            <p:nvPr/>
          </p:nvSpPr>
          <p:spPr bwMode="auto">
            <a:xfrm>
              <a:off x="3054" y="971"/>
              <a:ext cx="0" cy="15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43017" name="Objekt 1"/>
          <p:cNvGraphicFramePr>
            <a:graphicFrameLocks noChangeAspect="1"/>
          </p:cNvGraphicFramePr>
          <p:nvPr/>
        </p:nvGraphicFramePr>
        <p:xfrm>
          <a:off x="5943600" y="2017713"/>
          <a:ext cx="298926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Rovnica" r:id="rId3" imgW="2260440" imgH="1180800" progId="Equation.3">
                  <p:embed/>
                </p:oleObj>
              </mc:Choice>
              <mc:Fallback>
                <p:oleObj name="Rovnica" r:id="rId3" imgW="2260440" imgH="11808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17713"/>
                        <a:ext cx="2989263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kt 2"/>
          <p:cNvGraphicFramePr>
            <a:graphicFrameLocks noChangeAspect="1"/>
          </p:cNvGraphicFramePr>
          <p:nvPr/>
        </p:nvGraphicFramePr>
        <p:xfrm>
          <a:off x="-11113" y="2200275"/>
          <a:ext cx="2981326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Rovnica" r:id="rId5" imgW="2260440" imgH="1180800" progId="Equation.3">
                  <p:embed/>
                </p:oleObj>
              </mc:Choice>
              <mc:Fallback>
                <p:oleObj name="Rovnica" r:id="rId5" imgW="2260440" imgH="11808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2200275"/>
                        <a:ext cx="2981326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Oval 58"/>
          <p:cNvSpPr>
            <a:spLocks noChangeArrowheads="1"/>
          </p:cNvSpPr>
          <p:nvPr/>
        </p:nvSpPr>
        <p:spPr bwMode="auto">
          <a:xfrm>
            <a:off x="2590800" y="2209800"/>
            <a:ext cx="3048000" cy="2057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36BFF0-DBCC-4A94-A7EB-F34BC72DDA55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cs-CZ" altLang="cs-CZ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Realizace metody větví a hranic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21688" cy="4724400"/>
          </a:xfrm>
        </p:spPr>
        <p:txBody>
          <a:bodyPr/>
          <a:lstStyle/>
          <a:p>
            <a:pPr marL="762000" indent="-27940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 získání algoritmu je třeba specifikovat následující kroky:</a:t>
            </a:r>
          </a:p>
          <a:p>
            <a:pPr marL="762000" indent="-279400" algn="just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schéma prohledávání stromu řešení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nebo, jinými slovy, pořadí v kterém budou zpracovávané dosud 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vytvořené nezpracované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rcholy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62000" indent="-279400" algn="just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metoda nalezení celočíselného přípustného řešení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zpracovávaném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vrcholu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(aktualizace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hranice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)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62000" indent="-279400" algn="just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výpočet </a:t>
            </a:r>
            <a:r>
              <a:rPr lang="cs-CZ" altLang="cs-CZ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dolní hranice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 zpracovávaný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vrchol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62000" indent="-279400" algn="just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způsob větvení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331946-A1A1-405F-948A-784AFD652E87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cs-CZ" altLang="cs-CZ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k-SK" altLang="cs-CZ" sz="3600" b="1" smtClean="0">
                <a:latin typeface="Times New Roman" pitchFamily="18" charset="0"/>
              </a:rPr>
              <a:t>Jednotkový zisk z výroby a prodeje jednotlivých produkt</a:t>
            </a:r>
            <a:r>
              <a:rPr lang="sk-SK" altLang="cs-CZ" sz="3600" b="1" smtClean="0"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3600" b="1" smtClean="0">
                <a:latin typeface="Times New Roman" pitchFamily="18" charset="0"/>
              </a:rPr>
              <a:t>  </a:t>
            </a:r>
            <a:endParaRPr lang="cs-CZ" altLang="cs-CZ" sz="2400" smtClean="0">
              <a:latin typeface="Times New Roman" pitchFamily="18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467600" cy="205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sk-SK" altLang="cs-CZ" sz="2400" i="1" smtClean="0">
                <a:latin typeface="Times New Roman" pitchFamily="18" charset="0"/>
              </a:rPr>
              <a:t>...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prodává lupínky a hranolky pořadě  za ceny 120 a 76 peněžních</a:t>
            </a:r>
            <a:r>
              <a:rPr lang="sk-SK" altLang="cs-CZ" sz="2400" i="1" smtClean="0">
                <a:latin typeface="Times New Roman" pitchFamily="18" charset="0"/>
              </a:rPr>
              <a:t> je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dnotek za kilogram. Na výrobu 1 kg lupínků je zapotřebí </a:t>
            </a:r>
            <a:r>
              <a:rPr lang="cs-CZ" altLang="cs-CZ" sz="2400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 kg brambor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cs-CZ" altLang="cs-CZ" sz="2400" i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0.4 kg oleje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, na výrobu 1 kg hranolků je třeba 1.5 kg brambor a 0.2 kg oleje. Podnikatel nakoupil brambor</a:t>
            </a:r>
            <a:r>
              <a:rPr lang="sk-SK" altLang="cs-CZ" sz="2400" i="1" smtClean="0">
                <a:latin typeface="Times New Roman" pitchFamily="18" charset="0"/>
              </a:rPr>
              <a:t>y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a olej</a:t>
            </a:r>
            <a:r>
              <a:rPr lang="sk-SK" altLang="cs-CZ" sz="2400" i="1" smtClean="0">
                <a:latin typeface="Times New Roman" pitchFamily="18" charset="0"/>
              </a:rPr>
              <a:t> 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za </a:t>
            </a:r>
            <a:r>
              <a:rPr lang="cs-CZ" altLang="cs-CZ" sz="24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cs-CZ" altLang="cs-CZ" sz="24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peněžních jednotek za kilogram. </a:t>
            </a:r>
            <a:endParaRPr lang="sk-SK" altLang="cs-CZ" sz="2400" i="1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cs-CZ" altLang="cs-CZ" sz="2400" smtClean="0">
              <a:latin typeface="Times New Roman" pitchFamily="18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 i="0">
                <a:latin typeface="Times New Roman" pitchFamily="18" charset="0"/>
              </a:rPr>
              <a:t>Náklady na 1 kg lupínk</a:t>
            </a:r>
            <a:r>
              <a:rPr lang="sk-SK" altLang="cs-CZ" sz="2400" b="0" i="0">
                <a:latin typeface="Times New Roman" pitchFamily="18" charset="0"/>
                <a:cs typeface="Times New Roman" pitchFamily="18" charset="0"/>
              </a:rPr>
              <a:t>ů</a:t>
            </a:r>
            <a:endParaRPr lang="cs-CZ" altLang="cs-CZ" sz="2400" b="0" i="0">
              <a:latin typeface="Times New Roman" pitchFamily="18" charset="0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343400" y="441960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 kg brambor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7543800" y="43434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0.4 kg oleje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5943600" y="43434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altLang="cs-CZ" sz="2400" b="0">
                <a:latin typeface="Times New Roman" pitchFamily="18" charset="0"/>
              </a:rPr>
              <a:t>Sk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za kilogram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38400" y="44196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altLang="cs-CZ" sz="2400" b="0">
                <a:latin typeface="Times New Roman" pitchFamily="18" charset="0"/>
              </a:rPr>
              <a:t>Sk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za kilogram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1628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ym typeface="Symbol" pitchFamily="18" charset="2"/>
              </a:rPr>
              <a:t></a:t>
            </a:r>
            <a:endParaRPr lang="cs-CZ" altLang="cs-CZ" sz="2400" b="0" i="0"/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3810000" y="4495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ym typeface="Symbol" pitchFamily="18" charset="2"/>
              </a:rPr>
              <a:t></a:t>
            </a:r>
            <a:endParaRPr lang="cs-CZ" altLang="cs-CZ" sz="2400" b="0" i="0"/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5486400" y="45720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/>
              <a:t>+</a:t>
            </a:r>
            <a:endParaRPr lang="cs-CZ" altLang="cs-CZ" sz="2400" b="0" i="0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8458200" y="46482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/>
              <a:t>=</a:t>
            </a:r>
            <a:endParaRPr lang="cs-CZ" altLang="cs-CZ" sz="2400" b="0" i="0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2057400" y="46482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/>
              <a:t>=</a:t>
            </a:r>
            <a:endParaRPr lang="cs-CZ" altLang="cs-CZ" sz="2400" b="0" i="0"/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762000" y="563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/>
              <a:t>=</a:t>
            </a:r>
            <a:r>
              <a:rPr lang="sk-SK" altLang="cs-CZ" sz="2400" b="0">
                <a:solidFill>
                  <a:schemeClr val="hlink"/>
                </a:solidFill>
              </a:rPr>
              <a:t>12</a:t>
            </a:r>
            <a:r>
              <a:rPr lang="sk-SK" altLang="cs-CZ" sz="2400" b="0">
                <a:sym typeface="Symbol" pitchFamily="18" charset="2"/>
              </a:rPr>
              <a:t></a:t>
            </a:r>
            <a:r>
              <a:rPr lang="sk-SK" altLang="cs-CZ" sz="2400" b="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sk-SK" altLang="cs-CZ" sz="2400" b="0">
                <a:sym typeface="Symbol" pitchFamily="18" charset="2"/>
              </a:rPr>
              <a:t>+</a:t>
            </a:r>
            <a:r>
              <a:rPr lang="sk-SK" altLang="cs-CZ" sz="2400" b="0">
                <a:solidFill>
                  <a:schemeClr val="accent2"/>
                </a:solidFill>
                <a:sym typeface="Symbol" pitchFamily="18" charset="2"/>
              </a:rPr>
              <a:t>40</a:t>
            </a:r>
            <a:r>
              <a:rPr lang="sk-SK" altLang="cs-CZ" sz="2400" b="0">
                <a:sym typeface="Symbol" pitchFamily="18" charset="2"/>
              </a:rPr>
              <a:t></a:t>
            </a:r>
            <a:r>
              <a:rPr lang="sk-SK" altLang="cs-CZ" sz="2400" b="0">
                <a:solidFill>
                  <a:schemeClr val="folHlink"/>
                </a:solidFill>
                <a:sym typeface="Symbol" pitchFamily="18" charset="2"/>
              </a:rPr>
              <a:t>0.4</a:t>
            </a:r>
            <a:r>
              <a:rPr lang="sk-SK" altLang="cs-CZ" sz="2400" b="0">
                <a:sym typeface="Symbol" pitchFamily="18" charset="2"/>
              </a:rPr>
              <a:t>=40</a:t>
            </a:r>
            <a:endParaRPr lang="cs-CZ" altLang="cs-CZ" sz="2400" b="0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3810000" y="5562600"/>
            <a:ext cx="4953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 i="0">
                <a:latin typeface="Times New Roman" pitchFamily="18" charset="0"/>
              </a:rPr>
              <a:t>Zisk z 1 kg: </a:t>
            </a:r>
            <a:r>
              <a:rPr lang="sk-SK" altLang="cs-CZ" sz="2400">
                <a:latin typeface="Times New Roman" pitchFamily="18" charset="0"/>
              </a:rPr>
              <a:t>120-40=</a:t>
            </a:r>
            <a:r>
              <a:rPr lang="sk-SK" altLang="cs-CZ" sz="2400">
                <a:solidFill>
                  <a:schemeClr val="hlink"/>
                </a:solidFill>
                <a:latin typeface="Times New Roman" pitchFamily="18" charset="0"/>
              </a:rPr>
              <a:t>80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 i="0">
                <a:latin typeface="Times New Roman" pitchFamily="18" charset="0"/>
              </a:rPr>
              <a:t>Zisk z  15 kg balení </a:t>
            </a:r>
            <a:r>
              <a:rPr lang="sk-SK" altLang="cs-CZ" sz="2400">
                <a:latin typeface="Times New Roman" pitchFamily="18" charset="0"/>
              </a:rPr>
              <a:t>c</a:t>
            </a:r>
            <a:r>
              <a:rPr lang="sk-SK" altLang="cs-CZ" sz="2400" baseline="-25000">
                <a:latin typeface="Times New Roman" pitchFamily="18" charset="0"/>
              </a:rPr>
              <a:t>1</a:t>
            </a:r>
            <a:r>
              <a:rPr lang="sk-SK" altLang="cs-CZ" sz="2400">
                <a:latin typeface="Times New Roman" pitchFamily="18" charset="0"/>
              </a:rPr>
              <a:t>=15</a:t>
            </a:r>
            <a:r>
              <a:rPr lang="en-US" altLang="cs-CZ" sz="2400">
                <a:latin typeface="Times New Roman" pitchFamily="18" charset="0"/>
              </a:rPr>
              <a:t>*</a:t>
            </a:r>
            <a:r>
              <a:rPr lang="sk-SK" altLang="cs-CZ" sz="2400">
                <a:solidFill>
                  <a:schemeClr val="hlink"/>
                </a:solidFill>
                <a:latin typeface="Times New Roman" pitchFamily="18" charset="0"/>
              </a:rPr>
              <a:t>80</a:t>
            </a:r>
            <a:r>
              <a:rPr lang="sk-SK" altLang="cs-CZ" sz="2400">
                <a:latin typeface="Times New Roman" pitchFamily="18" charset="0"/>
              </a:rPr>
              <a:t>=</a:t>
            </a:r>
            <a:r>
              <a:rPr lang="sk-SK" altLang="cs-CZ" sz="2400">
                <a:solidFill>
                  <a:schemeClr val="hlink"/>
                </a:solidFill>
                <a:latin typeface="Times New Roman" pitchFamily="18" charset="0"/>
              </a:rPr>
              <a:t>1200</a:t>
            </a: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A63103-FF8C-43E0-97EF-1F170DEE787F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Demonstrace schémat prohledávání</a:t>
            </a:r>
          </a:p>
        </p:txBody>
      </p:sp>
      <p:sp>
        <p:nvSpPr>
          <p:cNvPr id="45060" name="Ovál 1"/>
          <p:cNvSpPr>
            <a:spLocks noChangeArrowheads="1"/>
          </p:cNvSpPr>
          <p:nvPr/>
        </p:nvSpPr>
        <p:spPr bwMode="auto">
          <a:xfrm>
            <a:off x="1692275" y="3573463"/>
            <a:ext cx="1727200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1" name="Ovál 7"/>
          <p:cNvSpPr>
            <a:spLocks noChangeArrowheads="1"/>
          </p:cNvSpPr>
          <p:nvPr/>
        </p:nvSpPr>
        <p:spPr bwMode="auto">
          <a:xfrm>
            <a:off x="1116013" y="4508500"/>
            <a:ext cx="935037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2" name="Ovál 8"/>
          <p:cNvSpPr>
            <a:spLocks noChangeArrowheads="1"/>
          </p:cNvSpPr>
          <p:nvPr/>
        </p:nvSpPr>
        <p:spPr bwMode="auto">
          <a:xfrm>
            <a:off x="2987675" y="4529138"/>
            <a:ext cx="1223963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3" name="Ovál 9"/>
          <p:cNvSpPr>
            <a:spLocks noChangeArrowheads="1"/>
          </p:cNvSpPr>
          <p:nvPr/>
        </p:nvSpPr>
        <p:spPr bwMode="auto">
          <a:xfrm>
            <a:off x="395288" y="5445125"/>
            <a:ext cx="647700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4" name="Ovál 10"/>
          <p:cNvSpPr>
            <a:spLocks noChangeArrowheads="1"/>
          </p:cNvSpPr>
          <p:nvPr/>
        </p:nvSpPr>
        <p:spPr bwMode="auto">
          <a:xfrm>
            <a:off x="1587500" y="5446713"/>
            <a:ext cx="681038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5" name="Ovál 12"/>
          <p:cNvSpPr>
            <a:spLocks noChangeArrowheads="1"/>
          </p:cNvSpPr>
          <p:nvPr/>
        </p:nvSpPr>
        <p:spPr bwMode="auto">
          <a:xfrm>
            <a:off x="2738438" y="5414963"/>
            <a:ext cx="681037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6" name="Ovál 13"/>
          <p:cNvSpPr>
            <a:spLocks noChangeArrowheads="1"/>
          </p:cNvSpPr>
          <p:nvPr/>
        </p:nvSpPr>
        <p:spPr bwMode="auto">
          <a:xfrm>
            <a:off x="3924300" y="5402263"/>
            <a:ext cx="681038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7" name="Ovál 14"/>
          <p:cNvSpPr>
            <a:spLocks noChangeArrowheads="1"/>
          </p:cNvSpPr>
          <p:nvPr/>
        </p:nvSpPr>
        <p:spPr bwMode="auto">
          <a:xfrm>
            <a:off x="1855788" y="3789363"/>
            <a:ext cx="142875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8" name="Ovál 15"/>
          <p:cNvSpPr>
            <a:spLocks noChangeArrowheads="1"/>
          </p:cNvSpPr>
          <p:nvPr/>
        </p:nvSpPr>
        <p:spPr bwMode="auto">
          <a:xfrm>
            <a:off x="2051050" y="3789363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69" name="Ovál 16"/>
          <p:cNvSpPr>
            <a:spLocks noChangeArrowheads="1"/>
          </p:cNvSpPr>
          <p:nvPr/>
        </p:nvSpPr>
        <p:spPr bwMode="auto">
          <a:xfrm>
            <a:off x="2268538" y="3789363"/>
            <a:ext cx="142875" cy="144462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0" name="Ovál 17"/>
          <p:cNvSpPr>
            <a:spLocks noChangeArrowheads="1"/>
          </p:cNvSpPr>
          <p:nvPr/>
        </p:nvSpPr>
        <p:spPr bwMode="auto">
          <a:xfrm>
            <a:off x="2484438" y="3789363"/>
            <a:ext cx="142875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1" name="Ovál 18"/>
          <p:cNvSpPr>
            <a:spLocks noChangeArrowheads="1"/>
          </p:cNvSpPr>
          <p:nvPr/>
        </p:nvSpPr>
        <p:spPr bwMode="auto">
          <a:xfrm>
            <a:off x="2725738" y="3803650"/>
            <a:ext cx="142875" cy="144463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2" name="Ovál 19"/>
          <p:cNvSpPr>
            <a:spLocks noChangeArrowheads="1"/>
          </p:cNvSpPr>
          <p:nvPr/>
        </p:nvSpPr>
        <p:spPr bwMode="auto">
          <a:xfrm>
            <a:off x="1187450" y="4724400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3" name="Ovál 20"/>
          <p:cNvSpPr>
            <a:spLocks noChangeArrowheads="1"/>
          </p:cNvSpPr>
          <p:nvPr/>
        </p:nvSpPr>
        <p:spPr bwMode="auto">
          <a:xfrm>
            <a:off x="1430338" y="4745038"/>
            <a:ext cx="142875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4" name="Ovál 21"/>
          <p:cNvSpPr>
            <a:spLocks noChangeArrowheads="1"/>
          </p:cNvSpPr>
          <p:nvPr/>
        </p:nvSpPr>
        <p:spPr bwMode="auto">
          <a:xfrm>
            <a:off x="3278188" y="4724400"/>
            <a:ext cx="142875" cy="144463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5" name="Ovál 22"/>
          <p:cNvSpPr>
            <a:spLocks noChangeArrowheads="1"/>
          </p:cNvSpPr>
          <p:nvPr/>
        </p:nvSpPr>
        <p:spPr bwMode="auto">
          <a:xfrm>
            <a:off x="3494088" y="4724400"/>
            <a:ext cx="144462" cy="144463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6" name="Ovál 23"/>
          <p:cNvSpPr>
            <a:spLocks noChangeArrowheads="1"/>
          </p:cNvSpPr>
          <p:nvPr/>
        </p:nvSpPr>
        <p:spPr bwMode="auto">
          <a:xfrm>
            <a:off x="3735388" y="4738688"/>
            <a:ext cx="144462" cy="144462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7" name="Ovál 24"/>
          <p:cNvSpPr>
            <a:spLocks noChangeArrowheads="1"/>
          </p:cNvSpPr>
          <p:nvPr/>
        </p:nvSpPr>
        <p:spPr bwMode="auto">
          <a:xfrm>
            <a:off x="1855788" y="5700713"/>
            <a:ext cx="142875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8" name="Ovál 25"/>
          <p:cNvSpPr>
            <a:spLocks noChangeArrowheads="1"/>
          </p:cNvSpPr>
          <p:nvPr/>
        </p:nvSpPr>
        <p:spPr bwMode="auto">
          <a:xfrm>
            <a:off x="647700" y="5661025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79" name="Ovál 30"/>
          <p:cNvSpPr>
            <a:spLocks noChangeArrowheads="1"/>
          </p:cNvSpPr>
          <p:nvPr/>
        </p:nvSpPr>
        <p:spPr bwMode="auto">
          <a:xfrm>
            <a:off x="2916238" y="5591175"/>
            <a:ext cx="142875" cy="144463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80" name="Ovál 31"/>
          <p:cNvSpPr>
            <a:spLocks noChangeArrowheads="1"/>
          </p:cNvSpPr>
          <p:nvPr/>
        </p:nvSpPr>
        <p:spPr bwMode="auto">
          <a:xfrm>
            <a:off x="4067175" y="5576888"/>
            <a:ext cx="144463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81" name="Ovál 32"/>
          <p:cNvSpPr>
            <a:spLocks noChangeArrowheads="1"/>
          </p:cNvSpPr>
          <p:nvPr/>
        </p:nvSpPr>
        <p:spPr bwMode="auto">
          <a:xfrm>
            <a:off x="4308475" y="5591175"/>
            <a:ext cx="144463" cy="144463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82" name="Obdĺžniková bublina 36"/>
          <p:cNvSpPr>
            <a:spLocks noChangeArrowheads="1"/>
          </p:cNvSpPr>
          <p:nvPr/>
        </p:nvSpPr>
        <p:spPr bwMode="auto">
          <a:xfrm>
            <a:off x="266700" y="2060575"/>
            <a:ext cx="4097338" cy="647700"/>
          </a:xfrm>
          <a:prstGeom prst="wedgeRectCallout">
            <a:avLst>
              <a:gd name="adj1" fmla="val -6718"/>
              <a:gd name="adj2" fmla="val 154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2000" i="0">
                <a:solidFill>
                  <a:srgbClr val="000000"/>
                </a:solidFill>
              </a:rPr>
              <a:t>Prohledávání do hloubky</a:t>
            </a:r>
            <a:endParaRPr lang="en-US" altLang="en-US" i="0">
              <a:solidFill>
                <a:srgbClr val="000000"/>
              </a:solidFill>
            </a:endParaRPr>
          </a:p>
        </p:txBody>
      </p:sp>
      <p:cxnSp>
        <p:nvCxnSpPr>
          <p:cNvPr id="45083" name="Rovná spojovacia šípka 33"/>
          <p:cNvCxnSpPr>
            <a:cxnSpLocks noChangeShapeType="1"/>
            <a:stCxn id="45060" idx="3"/>
            <a:endCxn id="45061" idx="0"/>
          </p:cNvCxnSpPr>
          <p:nvPr/>
        </p:nvCxnSpPr>
        <p:spPr bwMode="auto">
          <a:xfrm flipH="1">
            <a:off x="1584325" y="4064000"/>
            <a:ext cx="360363" cy="44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4" name="Rovná spojovacia šípka 39"/>
          <p:cNvCxnSpPr>
            <a:cxnSpLocks noChangeShapeType="1"/>
            <a:stCxn id="45060" idx="5"/>
            <a:endCxn id="45062" idx="0"/>
          </p:cNvCxnSpPr>
          <p:nvPr/>
        </p:nvCxnSpPr>
        <p:spPr bwMode="auto">
          <a:xfrm>
            <a:off x="3167063" y="4064000"/>
            <a:ext cx="433387" cy="465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5" name="Rovná spojovacia šípka 43"/>
          <p:cNvCxnSpPr>
            <a:cxnSpLocks noChangeShapeType="1"/>
            <a:stCxn id="45061" idx="3"/>
            <a:endCxn id="45063" idx="7"/>
          </p:cNvCxnSpPr>
          <p:nvPr/>
        </p:nvCxnSpPr>
        <p:spPr bwMode="auto">
          <a:xfrm flipH="1">
            <a:off x="949325" y="5000625"/>
            <a:ext cx="303213" cy="528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6" name="Rovná spojovacia šípka 44"/>
          <p:cNvCxnSpPr>
            <a:cxnSpLocks noChangeShapeType="1"/>
            <a:endCxn id="45064" idx="1"/>
          </p:cNvCxnSpPr>
          <p:nvPr/>
        </p:nvCxnSpPr>
        <p:spPr bwMode="auto">
          <a:xfrm>
            <a:off x="1573213" y="5105400"/>
            <a:ext cx="112712" cy="427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7" name="Rovná spojovacia šípka 45"/>
          <p:cNvCxnSpPr>
            <a:cxnSpLocks noChangeShapeType="1"/>
            <a:stCxn id="45062" idx="4"/>
            <a:endCxn id="45065" idx="7"/>
          </p:cNvCxnSpPr>
          <p:nvPr/>
        </p:nvCxnSpPr>
        <p:spPr bwMode="auto">
          <a:xfrm flipH="1">
            <a:off x="3319463" y="5105400"/>
            <a:ext cx="280987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8" name="Rovná spojovacia šípka 46"/>
          <p:cNvCxnSpPr>
            <a:cxnSpLocks noChangeShapeType="1"/>
            <a:stCxn id="45062" idx="5"/>
            <a:endCxn id="45066" idx="0"/>
          </p:cNvCxnSpPr>
          <p:nvPr/>
        </p:nvCxnSpPr>
        <p:spPr bwMode="auto">
          <a:xfrm>
            <a:off x="4032250" y="5021263"/>
            <a:ext cx="231775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9" name="Ovál 37"/>
          <p:cNvSpPr>
            <a:spLocks noChangeArrowheads="1"/>
          </p:cNvSpPr>
          <p:nvPr/>
        </p:nvSpPr>
        <p:spPr bwMode="auto">
          <a:xfrm>
            <a:off x="6084888" y="3473450"/>
            <a:ext cx="1727200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0" name="Ovál 38"/>
          <p:cNvSpPr>
            <a:spLocks noChangeArrowheads="1"/>
          </p:cNvSpPr>
          <p:nvPr/>
        </p:nvSpPr>
        <p:spPr bwMode="auto">
          <a:xfrm>
            <a:off x="5508625" y="4408488"/>
            <a:ext cx="935038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1" name="Ovál 40"/>
          <p:cNvSpPr>
            <a:spLocks noChangeArrowheads="1"/>
          </p:cNvSpPr>
          <p:nvPr/>
        </p:nvSpPr>
        <p:spPr bwMode="auto">
          <a:xfrm>
            <a:off x="7380288" y="4429125"/>
            <a:ext cx="1223962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2" name="Ovál 41"/>
          <p:cNvSpPr>
            <a:spLocks noChangeArrowheads="1"/>
          </p:cNvSpPr>
          <p:nvPr/>
        </p:nvSpPr>
        <p:spPr bwMode="auto">
          <a:xfrm>
            <a:off x="4787900" y="5345113"/>
            <a:ext cx="647700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3" name="Ovál 42"/>
          <p:cNvSpPr>
            <a:spLocks noChangeArrowheads="1"/>
          </p:cNvSpPr>
          <p:nvPr/>
        </p:nvSpPr>
        <p:spPr bwMode="auto">
          <a:xfrm>
            <a:off x="5978525" y="5346700"/>
            <a:ext cx="681038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4" name="Ovál 47"/>
          <p:cNvSpPr>
            <a:spLocks noChangeArrowheads="1"/>
          </p:cNvSpPr>
          <p:nvPr/>
        </p:nvSpPr>
        <p:spPr bwMode="auto">
          <a:xfrm>
            <a:off x="7131050" y="5314950"/>
            <a:ext cx="681038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5" name="Ovál 48"/>
          <p:cNvSpPr>
            <a:spLocks noChangeArrowheads="1"/>
          </p:cNvSpPr>
          <p:nvPr/>
        </p:nvSpPr>
        <p:spPr bwMode="auto">
          <a:xfrm>
            <a:off x="8316913" y="5302250"/>
            <a:ext cx="681037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6" name="Ovál 49"/>
          <p:cNvSpPr>
            <a:spLocks noChangeArrowheads="1"/>
          </p:cNvSpPr>
          <p:nvPr/>
        </p:nvSpPr>
        <p:spPr bwMode="auto">
          <a:xfrm>
            <a:off x="6248400" y="3689350"/>
            <a:ext cx="142875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7" name="Ovál 50"/>
          <p:cNvSpPr>
            <a:spLocks noChangeArrowheads="1"/>
          </p:cNvSpPr>
          <p:nvPr/>
        </p:nvSpPr>
        <p:spPr bwMode="auto">
          <a:xfrm>
            <a:off x="6443663" y="3689350"/>
            <a:ext cx="144462" cy="1428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8" name="Ovál 51"/>
          <p:cNvSpPr>
            <a:spLocks noChangeArrowheads="1"/>
          </p:cNvSpPr>
          <p:nvPr/>
        </p:nvSpPr>
        <p:spPr bwMode="auto">
          <a:xfrm>
            <a:off x="6659563" y="3689350"/>
            <a:ext cx="144462" cy="142875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099" name="Ovál 52"/>
          <p:cNvSpPr>
            <a:spLocks noChangeArrowheads="1"/>
          </p:cNvSpPr>
          <p:nvPr/>
        </p:nvSpPr>
        <p:spPr bwMode="auto">
          <a:xfrm>
            <a:off x="6875463" y="3689350"/>
            <a:ext cx="144462" cy="142875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0" name="Ovál 53"/>
          <p:cNvSpPr>
            <a:spLocks noChangeArrowheads="1"/>
          </p:cNvSpPr>
          <p:nvPr/>
        </p:nvSpPr>
        <p:spPr bwMode="auto">
          <a:xfrm>
            <a:off x="7118350" y="3703638"/>
            <a:ext cx="142875" cy="144462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1" name="Ovál 54"/>
          <p:cNvSpPr>
            <a:spLocks noChangeArrowheads="1"/>
          </p:cNvSpPr>
          <p:nvPr/>
        </p:nvSpPr>
        <p:spPr bwMode="auto">
          <a:xfrm>
            <a:off x="5580063" y="4624388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2" name="Ovál 55"/>
          <p:cNvSpPr>
            <a:spLocks noChangeArrowheads="1"/>
          </p:cNvSpPr>
          <p:nvPr/>
        </p:nvSpPr>
        <p:spPr bwMode="auto">
          <a:xfrm>
            <a:off x="5822950" y="4645025"/>
            <a:ext cx="142875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3" name="Ovál 56"/>
          <p:cNvSpPr>
            <a:spLocks noChangeArrowheads="1"/>
          </p:cNvSpPr>
          <p:nvPr/>
        </p:nvSpPr>
        <p:spPr bwMode="auto">
          <a:xfrm>
            <a:off x="7670800" y="4624388"/>
            <a:ext cx="142875" cy="144462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4" name="Ovál 58"/>
          <p:cNvSpPr>
            <a:spLocks noChangeArrowheads="1"/>
          </p:cNvSpPr>
          <p:nvPr/>
        </p:nvSpPr>
        <p:spPr bwMode="auto">
          <a:xfrm>
            <a:off x="7886700" y="4624388"/>
            <a:ext cx="142875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5" name="Ovál 59"/>
          <p:cNvSpPr>
            <a:spLocks noChangeArrowheads="1"/>
          </p:cNvSpPr>
          <p:nvPr/>
        </p:nvSpPr>
        <p:spPr bwMode="auto">
          <a:xfrm>
            <a:off x="8128000" y="4638675"/>
            <a:ext cx="142875" cy="144463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6" name="Ovál 60"/>
          <p:cNvSpPr>
            <a:spLocks noChangeArrowheads="1"/>
          </p:cNvSpPr>
          <p:nvPr/>
        </p:nvSpPr>
        <p:spPr bwMode="auto">
          <a:xfrm>
            <a:off x="6248400" y="5600700"/>
            <a:ext cx="142875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7" name="Ovál 61"/>
          <p:cNvSpPr>
            <a:spLocks noChangeArrowheads="1"/>
          </p:cNvSpPr>
          <p:nvPr/>
        </p:nvSpPr>
        <p:spPr bwMode="auto">
          <a:xfrm>
            <a:off x="5040313" y="5561013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8" name="Ovál 62"/>
          <p:cNvSpPr>
            <a:spLocks noChangeArrowheads="1"/>
          </p:cNvSpPr>
          <p:nvPr/>
        </p:nvSpPr>
        <p:spPr bwMode="auto">
          <a:xfrm>
            <a:off x="7308850" y="5491163"/>
            <a:ext cx="142875" cy="144462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09" name="Ovál 63"/>
          <p:cNvSpPr>
            <a:spLocks noChangeArrowheads="1"/>
          </p:cNvSpPr>
          <p:nvPr/>
        </p:nvSpPr>
        <p:spPr bwMode="auto">
          <a:xfrm>
            <a:off x="8459788" y="5476875"/>
            <a:ext cx="144462" cy="144463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5110" name="Ovál 64"/>
          <p:cNvSpPr>
            <a:spLocks noChangeArrowheads="1"/>
          </p:cNvSpPr>
          <p:nvPr/>
        </p:nvSpPr>
        <p:spPr bwMode="auto">
          <a:xfrm>
            <a:off x="8701088" y="5491163"/>
            <a:ext cx="144462" cy="144462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45111" name="Rovná spojovacia šípka 67"/>
          <p:cNvCxnSpPr>
            <a:cxnSpLocks noChangeShapeType="1"/>
            <a:stCxn id="45089" idx="3"/>
            <a:endCxn id="45090" idx="0"/>
          </p:cNvCxnSpPr>
          <p:nvPr/>
        </p:nvCxnSpPr>
        <p:spPr bwMode="auto">
          <a:xfrm flipH="1">
            <a:off x="5976938" y="3963988"/>
            <a:ext cx="360362" cy="44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2" name="Rovná spojovacia šípka 68"/>
          <p:cNvCxnSpPr>
            <a:cxnSpLocks noChangeShapeType="1"/>
            <a:stCxn id="45089" idx="5"/>
            <a:endCxn id="45091" idx="0"/>
          </p:cNvCxnSpPr>
          <p:nvPr/>
        </p:nvCxnSpPr>
        <p:spPr bwMode="auto">
          <a:xfrm>
            <a:off x="7559675" y="3963988"/>
            <a:ext cx="433388" cy="465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3" name="Rovná spojovacia šípka 69"/>
          <p:cNvCxnSpPr>
            <a:cxnSpLocks noChangeShapeType="1"/>
            <a:stCxn id="45090" idx="3"/>
            <a:endCxn id="45092" idx="7"/>
          </p:cNvCxnSpPr>
          <p:nvPr/>
        </p:nvCxnSpPr>
        <p:spPr bwMode="auto">
          <a:xfrm flipH="1">
            <a:off x="5341938" y="4900613"/>
            <a:ext cx="303212" cy="528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4" name="Rovná spojovacia šípka 70"/>
          <p:cNvCxnSpPr>
            <a:cxnSpLocks noChangeShapeType="1"/>
            <a:endCxn id="45093" idx="1"/>
          </p:cNvCxnSpPr>
          <p:nvPr/>
        </p:nvCxnSpPr>
        <p:spPr bwMode="auto">
          <a:xfrm>
            <a:off x="5965825" y="5005388"/>
            <a:ext cx="112713" cy="427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5" name="Rovná spojovacia šípka 71"/>
          <p:cNvCxnSpPr>
            <a:cxnSpLocks noChangeShapeType="1"/>
            <a:stCxn id="45091" idx="4"/>
            <a:endCxn id="45094" idx="7"/>
          </p:cNvCxnSpPr>
          <p:nvPr/>
        </p:nvCxnSpPr>
        <p:spPr bwMode="auto">
          <a:xfrm flipH="1">
            <a:off x="7712075" y="5005388"/>
            <a:ext cx="280988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6" name="Rovná spojovacia šípka 72"/>
          <p:cNvCxnSpPr>
            <a:cxnSpLocks noChangeShapeType="1"/>
            <a:stCxn id="45091" idx="5"/>
            <a:endCxn id="45095" idx="0"/>
          </p:cNvCxnSpPr>
          <p:nvPr/>
        </p:nvCxnSpPr>
        <p:spPr bwMode="auto">
          <a:xfrm>
            <a:off x="8424863" y="4921250"/>
            <a:ext cx="231775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17" name="Obdĺžniková bublina 73"/>
          <p:cNvSpPr>
            <a:spLocks noChangeArrowheads="1"/>
          </p:cNvSpPr>
          <p:nvPr/>
        </p:nvSpPr>
        <p:spPr bwMode="auto">
          <a:xfrm>
            <a:off x="4795838" y="2060575"/>
            <a:ext cx="4097337" cy="1008063"/>
          </a:xfrm>
          <a:prstGeom prst="wedgeRectCallout">
            <a:avLst>
              <a:gd name="adj1" fmla="val -10000"/>
              <a:gd name="adj2" fmla="val 807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2000" i="0">
                <a:solidFill>
                  <a:srgbClr val="000000"/>
                </a:solidFill>
              </a:rPr>
              <a:t>Usměrněné prohledávání</a:t>
            </a:r>
            <a:br>
              <a:rPr lang="cs-CZ" altLang="en-US" sz="2000" i="0">
                <a:solidFill>
                  <a:srgbClr val="000000"/>
                </a:solidFill>
              </a:rPr>
            </a:br>
            <a:r>
              <a:rPr lang="cs-CZ" altLang="en-US" sz="2000" i="0">
                <a:solidFill>
                  <a:srgbClr val="000000"/>
                </a:solidFill>
              </a:rPr>
              <a:t>(na vytvořený dosud nezpracovaný </a:t>
            </a:r>
            <a:br>
              <a:rPr lang="cs-CZ" altLang="en-US" sz="2000" i="0">
                <a:solidFill>
                  <a:srgbClr val="000000"/>
                </a:solidFill>
              </a:rPr>
            </a:br>
            <a:r>
              <a:rPr lang="cs-CZ" altLang="en-US" sz="2000" i="0">
                <a:solidFill>
                  <a:srgbClr val="0070C0"/>
                </a:solidFill>
              </a:rPr>
              <a:t>vrchol</a:t>
            </a:r>
            <a:r>
              <a:rPr lang="cs-CZ" altLang="en-US" sz="2000" i="0">
                <a:solidFill>
                  <a:srgbClr val="000000"/>
                </a:solidFill>
              </a:rPr>
              <a:t> s nejmenší </a:t>
            </a:r>
            <a:r>
              <a:rPr lang="cs-CZ" altLang="en-US" sz="2000" i="0">
                <a:solidFill>
                  <a:srgbClr val="FF0000"/>
                </a:solidFill>
              </a:rPr>
              <a:t>DH</a:t>
            </a:r>
            <a:r>
              <a:rPr lang="cs-CZ" altLang="en-US" sz="2000" i="0">
                <a:solidFill>
                  <a:srgbClr val="000000"/>
                </a:solidFill>
              </a:rPr>
              <a:t> )</a:t>
            </a:r>
            <a:endParaRPr lang="en-US" altLang="en-US" i="0">
              <a:solidFill>
                <a:srgbClr val="000000"/>
              </a:solidFill>
            </a:endParaRPr>
          </a:p>
        </p:txBody>
      </p:sp>
      <p:cxnSp>
        <p:nvCxnSpPr>
          <p:cNvPr id="45118" name="Rovná spojovacia šípka 74"/>
          <p:cNvCxnSpPr>
            <a:cxnSpLocks noChangeShapeType="1"/>
          </p:cNvCxnSpPr>
          <p:nvPr/>
        </p:nvCxnSpPr>
        <p:spPr bwMode="auto">
          <a:xfrm flipH="1">
            <a:off x="1454150" y="4033838"/>
            <a:ext cx="361950" cy="4445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9" name="Rovná spojovacia šípka 75"/>
          <p:cNvCxnSpPr>
            <a:cxnSpLocks noChangeShapeType="1"/>
          </p:cNvCxnSpPr>
          <p:nvPr/>
        </p:nvCxnSpPr>
        <p:spPr bwMode="auto">
          <a:xfrm flipH="1">
            <a:off x="792163" y="4989513"/>
            <a:ext cx="360362" cy="4445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20" name="Rovná spojovacia šípka 77"/>
          <p:cNvCxnSpPr>
            <a:cxnSpLocks noChangeShapeType="1"/>
          </p:cNvCxnSpPr>
          <p:nvPr/>
        </p:nvCxnSpPr>
        <p:spPr bwMode="auto">
          <a:xfrm flipV="1">
            <a:off x="1042988" y="5111750"/>
            <a:ext cx="288925" cy="3873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21" name="Rovná spojovacia šípka 78"/>
          <p:cNvCxnSpPr>
            <a:cxnSpLocks noChangeShapeType="1"/>
          </p:cNvCxnSpPr>
          <p:nvPr/>
        </p:nvCxnSpPr>
        <p:spPr bwMode="auto">
          <a:xfrm flipH="1" flipV="1">
            <a:off x="1692275" y="5137150"/>
            <a:ext cx="123825" cy="26193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22" name="Rovná spojovacia šípka 79"/>
          <p:cNvCxnSpPr>
            <a:cxnSpLocks noChangeShapeType="1"/>
          </p:cNvCxnSpPr>
          <p:nvPr/>
        </p:nvCxnSpPr>
        <p:spPr bwMode="auto">
          <a:xfrm>
            <a:off x="1374775" y="5137150"/>
            <a:ext cx="198438" cy="48418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23" name="Rovná spojovacia šípka 82"/>
          <p:cNvCxnSpPr>
            <a:cxnSpLocks noChangeShapeType="1"/>
          </p:cNvCxnSpPr>
          <p:nvPr/>
        </p:nvCxnSpPr>
        <p:spPr bwMode="auto">
          <a:xfrm flipV="1">
            <a:off x="1927225" y="4186238"/>
            <a:ext cx="268288" cy="322262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24" name="Rovná spojovacia šípka 85"/>
          <p:cNvCxnSpPr>
            <a:cxnSpLocks noChangeShapeType="1"/>
          </p:cNvCxnSpPr>
          <p:nvPr/>
        </p:nvCxnSpPr>
        <p:spPr bwMode="auto">
          <a:xfrm>
            <a:off x="3098800" y="4149725"/>
            <a:ext cx="250825" cy="33178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25" name="BlokTextu 28677"/>
          <p:cNvSpPr txBox="1">
            <a:spLocks noChangeArrowheads="1"/>
          </p:cNvSpPr>
          <p:nvPr/>
        </p:nvSpPr>
        <p:spPr bwMode="auto">
          <a:xfrm>
            <a:off x="7286625" y="4054475"/>
            <a:ext cx="323850" cy="36988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2</a:t>
            </a:r>
            <a:endParaRPr lang="en-US" altLang="en-US" i="0"/>
          </a:p>
        </p:txBody>
      </p:sp>
      <p:sp>
        <p:nvSpPr>
          <p:cNvPr id="45126" name="BlokTextu 89"/>
          <p:cNvSpPr txBox="1">
            <a:spLocks noChangeArrowheads="1"/>
          </p:cNvSpPr>
          <p:nvPr/>
        </p:nvSpPr>
        <p:spPr bwMode="auto">
          <a:xfrm>
            <a:off x="1339850" y="3948113"/>
            <a:ext cx="323850" cy="3683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1</a:t>
            </a:r>
            <a:endParaRPr lang="en-US" altLang="en-US" i="0"/>
          </a:p>
        </p:txBody>
      </p:sp>
      <p:sp>
        <p:nvSpPr>
          <p:cNvPr id="45127" name="BlokTextu 90"/>
          <p:cNvSpPr txBox="1">
            <a:spLocks noChangeArrowheads="1"/>
          </p:cNvSpPr>
          <p:nvPr/>
        </p:nvSpPr>
        <p:spPr bwMode="auto">
          <a:xfrm>
            <a:off x="647700" y="4932363"/>
            <a:ext cx="323850" cy="36988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2</a:t>
            </a:r>
            <a:endParaRPr lang="en-US" altLang="en-US" i="0"/>
          </a:p>
        </p:txBody>
      </p:sp>
      <p:sp>
        <p:nvSpPr>
          <p:cNvPr id="45128" name="BlokTextu 91"/>
          <p:cNvSpPr txBox="1">
            <a:spLocks noChangeArrowheads="1"/>
          </p:cNvSpPr>
          <p:nvPr/>
        </p:nvSpPr>
        <p:spPr bwMode="auto">
          <a:xfrm>
            <a:off x="1058863" y="5330825"/>
            <a:ext cx="323850" cy="36988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3</a:t>
            </a:r>
            <a:endParaRPr lang="en-US" altLang="en-US" i="0"/>
          </a:p>
        </p:txBody>
      </p:sp>
      <p:sp>
        <p:nvSpPr>
          <p:cNvPr id="45129" name="BlokTextu 92"/>
          <p:cNvSpPr txBox="1">
            <a:spLocks noChangeArrowheads="1"/>
          </p:cNvSpPr>
          <p:nvPr/>
        </p:nvSpPr>
        <p:spPr bwMode="auto">
          <a:xfrm>
            <a:off x="1268413" y="5411788"/>
            <a:ext cx="323850" cy="36988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4</a:t>
            </a:r>
            <a:endParaRPr lang="en-US" altLang="en-US" i="0"/>
          </a:p>
        </p:txBody>
      </p:sp>
      <p:sp>
        <p:nvSpPr>
          <p:cNvPr id="45130" name="BlokTextu 93"/>
          <p:cNvSpPr txBox="1">
            <a:spLocks noChangeArrowheads="1"/>
          </p:cNvSpPr>
          <p:nvPr/>
        </p:nvSpPr>
        <p:spPr bwMode="auto">
          <a:xfrm>
            <a:off x="1793875" y="5062538"/>
            <a:ext cx="323850" cy="36988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5</a:t>
            </a:r>
            <a:endParaRPr lang="en-US" altLang="en-US" i="0"/>
          </a:p>
        </p:txBody>
      </p:sp>
      <p:sp>
        <p:nvSpPr>
          <p:cNvPr id="45131" name="BlokTextu 94"/>
          <p:cNvSpPr txBox="1">
            <a:spLocks noChangeArrowheads="1"/>
          </p:cNvSpPr>
          <p:nvPr/>
        </p:nvSpPr>
        <p:spPr bwMode="auto">
          <a:xfrm>
            <a:off x="2043113" y="4311650"/>
            <a:ext cx="325437" cy="36988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6</a:t>
            </a:r>
            <a:endParaRPr lang="en-US" altLang="en-US" i="0"/>
          </a:p>
        </p:txBody>
      </p:sp>
      <p:sp>
        <p:nvSpPr>
          <p:cNvPr id="45132" name="BlokTextu 95"/>
          <p:cNvSpPr txBox="1">
            <a:spLocks noChangeArrowheads="1"/>
          </p:cNvSpPr>
          <p:nvPr/>
        </p:nvSpPr>
        <p:spPr bwMode="auto">
          <a:xfrm>
            <a:off x="2954338" y="4197350"/>
            <a:ext cx="323850" cy="3683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7</a:t>
            </a:r>
            <a:endParaRPr lang="en-US" altLang="en-US" i="0"/>
          </a:p>
        </p:txBody>
      </p:sp>
      <p:sp>
        <p:nvSpPr>
          <p:cNvPr id="45133" name="Obdĺžniková bublina 28678"/>
          <p:cNvSpPr>
            <a:spLocks noChangeArrowheads="1"/>
          </p:cNvSpPr>
          <p:nvPr/>
        </p:nvSpPr>
        <p:spPr bwMode="auto">
          <a:xfrm>
            <a:off x="7993063" y="3573463"/>
            <a:ext cx="852487" cy="338137"/>
          </a:xfrm>
          <a:prstGeom prst="wedgeRectCallout">
            <a:avLst>
              <a:gd name="adj1" fmla="val -71255"/>
              <a:gd name="adj2" fmla="val -88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1800" i="0"/>
              <a:t>DH=1</a:t>
            </a:r>
            <a:endParaRPr lang="en-US" altLang="en-US" i="0"/>
          </a:p>
        </p:txBody>
      </p:sp>
      <p:sp>
        <p:nvSpPr>
          <p:cNvPr id="45134" name="Obdĺžniková bublina 97"/>
          <p:cNvSpPr>
            <a:spLocks noChangeArrowheads="1"/>
          </p:cNvSpPr>
          <p:nvPr/>
        </p:nvSpPr>
        <p:spPr bwMode="auto">
          <a:xfrm>
            <a:off x="6599238" y="4478338"/>
            <a:ext cx="661987" cy="339725"/>
          </a:xfrm>
          <a:prstGeom prst="wedgeRectCallout">
            <a:avLst>
              <a:gd name="adj1" fmla="val -71255"/>
              <a:gd name="adj2" fmla="val -88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1800" i="0"/>
              <a:t>DH=6</a:t>
            </a:r>
            <a:endParaRPr lang="en-US" altLang="en-US" i="0"/>
          </a:p>
        </p:txBody>
      </p:sp>
      <p:sp>
        <p:nvSpPr>
          <p:cNvPr id="45135" name="Obdĺžniková bublina 98"/>
          <p:cNvSpPr>
            <a:spLocks noChangeArrowheads="1"/>
          </p:cNvSpPr>
          <p:nvPr/>
        </p:nvSpPr>
        <p:spPr bwMode="auto">
          <a:xfrm>
            <a:off x="8316913" y="4070350"/>
            <a:ext cx="661987" cy="338138"/>
          </a:xfrm>
          <a:prstGeom prst="wedgeRectCallout">
            <a:avLst>
              <a:gd name="adj1" fmla="val -72611"/>
              <a:gd name="adj2" fmla="val 519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1800" i="0"/>
              <a:t>DH=4</a:t>
            </a:r>
            <a:endParaRPr lang="en-US" altLang="en-US" i="0"/>
          </a:p>
        </p:txBody>
      </p:sp>
      <p:sp>
        <p:nvSpPr>
          <p:cNvPr id="45136" name="BlokTextu 99"/>
          <p:cNvSpPr txBox="1">
            <a:spLocks noChangeArrowheads="1"/>
          </p:cNvSpPr>
          <p:nvPr/>
        </p:nvSpPr>
        <p:spPr bwMode="auto">
          <a:xfrm>
            <a:off x="7937500" y="3886200"/>
            <a:ext cx="323850" cy="369888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1</a:t>
            </a:r>
            <a:endParaRPr lang="en-US" altLang="en-US" i="0"/>
          </a:p>
        </p:txBody>
      </p:sp>
      <p:cxnSp>
        <p:nvCxnSpPr>
          <p:cNvPr id="45137" name="Rovná spojovacia šípka 100"/>
          <p:cNvCxnSpPr>
            <a:cxnSpLocks noChangeShapeType="1"/>
          </p:cNvCxnSpPr>
          <p:nvPr/>
        </p:nvCxnSpPr>
        <p:spPr bwMode="auto">
          <a:xfrm flipH="1" flipV="1">
            <a:off x="6084888" y="4348163"/>
            <a:ext cx="1728787" cy="33337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38" name="Rovná spojovacia šípka 101"/>
          <p:cNvCxnSpPr>
            <a:cxnSpLocks noChangeShapeType="1"/>
          </p:cNvCxnSpPr>
          <p:nvPr/>
        </p:nvCxnSpPr>
        <p:spPr bwMode="auto">
          <a:xfrm>
            <a:off x="7761288" y="3965575"/>
            <a:ext cx="250825" cy="33337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39" name="Obdĺžniková bublina 102"/>
          <p:cNvSpPr>
            <a:spLocks noChangeArrowheads="1"/>
          </p:cNvSpPr>
          <p:nvPr/>
        </p:nvSpPr>
        <p:spPr bwMode="auto">
          <a:xfrm>
            <a:off x="7537450" y="6194425"/>
            <a:ext cx="661988" cy="338138"/>
          </a:xfrm>
          <a:prstGeom prst="wedgeRectCallout">
            <a:avLst>
              <a:gd name="adj1" fmla="val -69903"/>
              <a:gd name="adj2" fmla="val -1462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1800" i="0"/>
              <a:t>DH=7</a:t>
            </a:r>
            <a:endParaRPr lang="en-US" altLang="en-US" i="0"/>
          </a:p>
        </p:txBody>
      </p:sp>
      <p:cxnSp>
        <p:nvCxnSpPr>
          <p:cNvPr id="45140" name="Rovná spojovacia šípka 103"/>
          <p:cNvCxnSpPr>
            <a:cxnSpLocks noChangeShapeType="1"/>
          </p:cNvCxnSpPr>
          <p:nvPr/>
        </p:nvCxnSpPr>
        <p:spPr bwMode="auto">
          <a:xfrm>
            <a:off x="6407150" y="4932363"/>
            <a:ext cx="842963" cy="3365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41" name="Obdĺžniková bublina 104"/>
          <p:cNvSpPr>
            <a:spLocks noChangeArrowheads="1"/>
          </p:cNvSpPr>
          <p:nvPr/>
        </p:nvSpPr>
        <p:spPr bwMode="auto">
          <a:xfrm>
            <a:off x="8399463" y="6194425"/>
            <a:ext cx="661987" cy="338138"/>
          </a:xfrm>
          <a:prstGeom prst="wedgeRectCallout">
            <a:avLst>
              <a:gd name="adj1" fmla="val -33375"/>
              <a:gd name="adj2" fmla="val -1515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1800" i="0"/>
              <a:t>DH=8</a:t>
            </a:r>
            <a:endParaRPr lang="en-US" altLang="en-US" i="0"/>
          </a:p>
        </p:txBody>
      </p:sp>
      <p:sp>
        <p:nvSpPr>
          <p:cNvPr id="45142" name="Obdĺžniková bublina 108"/>
          <p:cNvSpPr>
            <a:spLocks noChangeArrowheads="1"/>
          </p:cNvSpPr>
          <p:nvPr/>
        </p:nvSpPr>
        <p:spPr bwMode="auto">
          <a:xfrm>
            <a:off x="5435600" y="6218238"/>
            <a:ext cx="663575" cy="339725"/>
          </a:xfrm>
          <a:prstGeom prst="wedgeRectCallout">
            <a:avLst>
              <a:gd name="adj1" fmla="val -69903"/>
              <a:gd name="adj2" fmla="val -1462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1800" i="0"/>
              <a:t>DH=9</a:t>
            </a:r>
            <a:endParaRPr lang="en-US" altLang="en-US" i="0"/>
          </a:p>
        </p:txBody>
      </p:sp>
      <p:sp>
        <p:nvSpPr>
          <p:cNvPr id="45143" name="Obdĺžniková bublina 109"/>
          <p:cNvSpPr>
            <a:spLocks noChangeArrowheads="1"/>
          </p:cNvSpPr>
          <p:nvPr/>
        </p:nvSpPr>
        <p:spPr bwMode="auto">
          <a:xfrm>
            <a:off x="6588125" y="6218238"/>
            <a:ext cx="661988" cy="339725"/>
          </a:xfrm>
          <a:prstGeom prst="wedgeRectCallout">
            <a:avLst>
              <a:gd name="adj1" fmla="val -69903"/>
              <a:gd name="adj2" fmla="val -1462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sz="1800" i="0"/>
              <a:t>DH=9</a:t>
            </a:r>
            <a:endParaRPr lang="en-US" altLang="en-US" i="0"/>
          </a:p>
        </p:txBody>
      </p:sp>
      <p:sp>
        <p:nvSpPr>
          <p:cNvPr id="45144" name="BlokTextu 111"/>
          <p:cNvSpPr txBox="1">
            <a:spLocks noChangeArrowheads="1"/>
          </p:cNvSpPr>
          <p:nvPr/>
        </p:nvSpPr>
        <p:spPr bwMode="auto">
          <a:xfrm>
            <a:off x="6738938" y="5130800"/>
            <a:ext cx="323850" cy="3683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3</a:t>
            </a:r>
            <a:endParaRPr lang="en-US" altLang="en-US" i="0"/>
          </a:p>
        </p:txBody>
      </p:sp>
      <p:cxnSp>
        <p:nvCxnSpPr>
          <p:cNvPr id="45145" name="Rovná spojovacia šípka 112"/>
          <p:cNvCxnSpPr>
            <a:cxnSpLocks noChangeShapeType="1"/>
          </p:cNvCxnSpPr>
          <p:nvPr/>
        </p:nvCxnSpPr>
        <p:spPr bwMode="auto">
          <a:xfrm flipV="1">
            <a:off x="7813675" y="5265738"/>
            <a:ext cx="646113" cy="12382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46" name="BlokTextu 113"/>
          <p:cNvSpPr txBox="1">
            <a:spLocks noChangeArrowheads="1"/>
          </p:cNvSpPr>
          <p:nvPr/>
        </p:nvSpPr>
        <p:spPr bwMode="auto">
          <a:xfrm>
            <a:off x="7958138" y="5389563"/>
            <a:ext cx="323850" cy="36988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i="0"/>
              <a:t>4</a:t>
            </a:r>
            <a:endParaRPr lang="en-US" altLang="en-US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45D187-BB51-4164-A486-441382DDA5BC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cs-CZ" altLang="cs-CZ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21688" cy="4419600"/>
          </a:xfrm>
        </p:spPr>
        <p:txBody>
          <a:bodyPr/>
          <a:lstStyle/>
          <a:p>
            <a:pPr marL="762000" indent="-279400" algn="just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80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cs-CZ" altLang="cs-CZ" sz="2400" b="1" smtClean="0">
                <a:latin typeface="Times New Roman" pitchFamily="18" charset="0"/>
              </a:rPr>
              <a:t>S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chéma prohledávání stromu řešení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větví</a:t>
            </a:r>
            <a:r>
              <a:rPr lang="cs-CZ" altLang="cs-CZ" sz="2400" smtClean="0">
                <a:latin typeface="Times New Roman" pitchFamily="18" charset="0"/>
              </a:rPr>
              <a:t>: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podle nejmenší dolní hranice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(usměrněné prohledávání).</a:t>
            </a:r>
            <a:endParaRPr lang="cs-CZ" altLang="cs-CZ" sz="2400" smtClean="0">
              <a:latin typeface="Times New Roman" pitchFamily="18" charset="0"/>
              <a:cs typeface="Times New Roman" pitchFamily="18" charset="0"/>
            </a:endParaRPr>
          </a:p>
          <a:p>
            <a:pPr marL="762000" indent="-279400" algn="just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</a:rPr>
              <a:t>M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etoda nalezení celočíselného přípustného řešení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v zpracovávaném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vrcholu</a:t>
            </a:r>
            <a:r>
              <a:rPr lang="cs-CZ" altLang="cs-CZ" sz="2400" smtClean="0">
                <a:latin typeface="Times New Roman" pitchFamily="18" charset="0"/>
              </a:rPr>
              <a:t>: 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zaokrouhlením složek optimálního řešení LP-relaxace na které 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</a:rPr>
              <a:t>mají být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 celočísel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</a:rPr>
              <a:t>né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  <a:p>
            <a:pPr marL="762000" indent="-279400" algn="just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cs-CZ" altLang="cs-CZ" sz="2400" b="1" smtClean="0">
                <a:latin typeface="Times New Roman" pitchFamily="18" charset="0"/>
              </a:rPr>
              <a:t>V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ýpočet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dolní hranice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pro zpracovávaný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vrchol</a:t>
            </a:r>
            <a:r>
              <a:rPr lang="cs-CZ" altLang="cs-CZ" sz="2400" smtClean="0">
                <a:latin typeface="Times New Roman" pitchFamily="18" charset="0"/>
              </a:rPr>
              <a:t>: 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</a:rPr>
              <a:t>řešením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 LP-relaxace modelu simplexov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</a:rPr>
              <a:t>ou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 metod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</a:rPr>
              <a:t>ou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</a:p>
          <a:p>
            <a:pPr marL="762000" indent="-279400" algn="just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cs-CZ" altLang="cs-CZ" sz="2400" b="1" smtClean="0">
                <a:latin typeface="Times New Roman" pitchFamily="18" charset="0"/>
              </a:rPr>
              <a:t>Z</a:t>
            </a: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působ větvení</a:t>
            </a:r>
            <a:r>
              <a:rPr lang="cs-CZ" altLang="cs-CZ" sz="2400" b="1" smtClean="0">
                <a:latin typeface="Times New Roman" pitchFamily="18" charset="0"/>
              </a:rPr>
              <a:t>: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</a:rPr>
              <a:t>dodáním omezení</a:t>
            </a:r>
            <a:r>
              <a:rPr lang="cs-CZ" altLang="cs-CZ" sz="2400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 proměnné </a:t>
            </a:r>
            <a:r>
              <a:rPr lang="cs-CZ" altLang="cs-CZ" sz="2400" i="1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i="1" baseline="-30000" smtClean="0">
                <a:solidFill>
                  <a:srgbClr val="00A479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k modelu popisujícímu větvený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vrchol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AEC58-3EE5-4B68-80A5-BDEF2D2AF181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cs-CZ" altLang="cs-CZ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graphicFrame>
        <p:nvGraphicFramePr>
          <p:cNvPr id="47108" name="Object 45"/>
          <p:cNvGraphicFramePr>
            <a:graphicFrameLocks noChangeAspect="1"/>
          </p:cNvGraphicFramePr>
          <p:nvPr/>
        </p:nvGraphicFramePr>
        <p:xfrm>
          <a:off x="1470025" y="2057400"/>
          <a:ext cx="56594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Rovnice" r:id="rId3" imgW="2171700" imgH="939800" progId="Equation.3">
                  <p:embed/>
                </p:oleObj>
              </mc:Choice>
              <mc:Fallback>
                <p:oleObj name="Rovnice" r:id="rId3" imgW="2171700" imgH="939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057400"/>
                        <a:ext cx="56594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533400" y="4495800"/>
            <a:ext cx="8421688" cy="1752600"/>
          </a:xfrm>
          <a:noFill/>
        </p:spPr>
        <p:txBody>
          <a:bodyPr/>
          <a:lstStyle/>
          <a:p>
            <a:pPr marL="762000" indent="-279400" algn="just" eaLnBrk="1" hangingPunct="1">
              <a:buSzTx/>
            </a:pP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Mno</a:t>
            </a:r>
            <a:r>
              <a:rPr lang="cs-CZ" altLang="cs-CZ" sz="2400" b="1" smtClean="0">
                <a:latin typeface="Times New Roman" pitchFamily="18" charset="0"/>
              </a:rPr>
              <a:t>žina všech přípustných řešení úlohy </a:t>
            </a:r>
            <a:r>
              <a:rPr lang="cs-CZ" altLang="cs-CZ" sz="2400" smtClean="0">
                <a:latin typeface="Times New Roman" pitchFamily="18" charset="0"/>
              </a:rPr>
              <a:t>je výchozím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vrcholem</a:t>
            </a:r>
            <a:r>
              <a:rPr lang="cs-CZ" altLang="cs-CZ" sz="24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stromu prohledávání (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kořenem</a:t>
            </a:r>
            <a:r>
              <a:rPr lang="cs-CZ" altLang="cs-CZ" sz="2400" smtClean="0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577E4-4890-4670-B42F-62691BF8D649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Výpočet dolní hranice 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DH</a:t>
            </a:r>
            <a:b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pomocí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 LP relaxace</a:t>
            </a:r>
            <a:endParaRPr lang="en-GB" altLang="cs-CZ" sz="3600" b="1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1600200" y="1828800"/>
          <a:ext cx="56594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2" name="Rovnice" r:id="rId3" imgW="2171700" imgH="685800" progId="Equation.3">
                  <p:embed/>
                </p:oleObj>
              </mc:Choice>
              <mc:Fallback>
                <p:oleObj name="Rovnice" r:id="rId3" imgW="21717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65943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3843" name="Group 131"/>
          <p:cNvGrpSpPr>
            <a:grpSpLocks/>
          </p:cNvGrpSpPr>
          <p:nvPr/>
        </p:nvGrpSpPr>
        <p:grpSpPr bwMode="auto">
          <a:xfrm>
            <a:off x="2362200" y="3352800"/>
            <a:ext cx="4019550" cy="3187700"/>
            <a:chOff x="348" y="1968"/>
            <a:chExt cx="2532" cy="2008"/>
          </a:xfrm>
        </p:grpSpPr>
        <p:graphicFrame>
          <p:nvGraphicFramePr>
            <p:cNvPr id="48173" name="Object 6"/>
            <p:cNvGraphicFramePr>
              <a:graphicFrameLocks noChangeAspect="1"/>
            </p:cNvGraphicFramePr>
            <p:nvPr/>
          </p:nvGraphicFramePr>
          <p:xfrm>
            <a:off x="720" y="3600"/>
            <a:ext cx="177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3" name="Rovnice" r:id="rId5" imgW="1231366" imgH="253890" progId="Equation.3">
                    <p:embed/>
                  </p:oleObj>
                </mc:Choice>
                <mc:Fallback>
                  <p:oleObj name="Rovnice" r:id="rId5" imgW="1231366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600"/>
                          <a:ext cx="177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74" name="Group 92"/>
            <p:cNvGrpSpPr>
              <a:grpSpLocks/>
            </p:cNvGrpSpPr>
            <p:nvPr/>
          </p:nvGrpSpPr>
          <p:grpSpPr bwMode="auto">
            <a:xfrm>
              <a:off x="348" y="1968"/>
              <a:ext cx="2532" cy="1735"/>
              <a:chOff x="384" y="2064"/>
              <a:chExt cx="2532" cy="1735"/>
            </a:xfrm>
          </p:grpSpPr>
          <p:graphicFrame>
            <p:nvGraphicFramePr>
              <p:cNvPr id="48175" name="Object 5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14" name="Rovnice" r:id="rId7" imgW="114151" imgH="215619" progId="Equation.3">
                      <p:embed/>
                    </p:oleObj>
                  </mc:Choice>
                  <mc:Fallback>
                    <p:oleObj name="Rovnice" r:id="rId7" imgW="114151" imgH="215619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176" name="Group 91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4817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7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0" name="Line 47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48181" name="Object 48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15" name="Rovnice" r:id="rId9" imgW="266584" imgH="457002" progId="Equation.3">
                        <p:embed/>
                      </p:oleObj>
                    </mc:Choice>
                    <mc:Fallback>
                      <p:oleObj name="Rovnice" r:id="rId9" imgW="266584" imgH="457002" progId="Equation.3">
                        <p:embed/>
                        <p:pic>
                          <p:nvPicPr>
                            <p:cNvPr id="0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82" name="Line 49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3" name="Line 50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4" name="Line 51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5" name="Line 52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6" name="Line 53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7" name="Line 54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8" name="Line 55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89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90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91" name="Line 66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92" name="Line 67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93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19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9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9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9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9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cs-CZ" altLang="cs-CZ" sz="24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99" name="Line 77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200" name="Line 78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201" name="Line 79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202" name="Line 80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8203" name="Group 81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48206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20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208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20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210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211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48204" name="Line 88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205" name="Line 89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8177" name="Text Box 90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8134" name="Group 93"/>
          <p:cNvGrpSpPr>
            <a:grpSpLocks/>
          </p:cNvGrpSpPr>
          <p:nvPr/>
        </p:nvGrpSpPr>
        <p:grpSpPr bwMode="auto">
          <a:xfrm>
            <a:off x="2368550" y="3359150"/>
            <a:ext cx="4019550" cy="2754313"/>
            <a:chOff x="384" y="2064"/>
            <a:chExt cx="2532" cy="1735"/>
          </a:xfrm>
        </p:grpSpPr>
        <p:graphicFrame>
          <p:nvGraphicFramePr>
            <p:cNvPr id="48136" name="Object 94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6" name="Rovnice" r:id="rId11" imgW="114151" imgH="215619" progId="Equation.3">
                    <p:embed/>
                  </p:oleObj>
                </mc:Choice>
                <mc:Fallback>
                  <p:oleObj name="Rovnice" r:id="rId11" imgW="114151" imgH="215619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37" name="Group 95"/>
            <p:cNvGrpSpPr>
              <a:grpSpLocks/>
            </p:cNvGrpSpPr>
            <p:nvPr/>
          </p:nvGrpSpPr>
          <p:grpSpPr bwMode="auto">
            <a:xfrm>
              <a:off x="384" y="2064"/>
              <a:ext cx="2208" cy="1735"/>
              <a:chOff x="240" y="2304"/>
              <a:chExt cx="2208" cy="1735"/>
            </a:xfrm>
          </p:grpSpPr>
          <p:sp>
            <p:nvSpPr>
              <p:cNvPr id="48139" name="Text Box 96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0" name="Line 97"/>
              <p:cNvSpPr>
                <a:spLocks noChangeShapeType="1"/>
              </p:cNvSpPr>
              <p:nvPr/>
            </p:nvSpPr>
            <p:spPr bwMode="auto">
              <a:xfrm flipH="1">
                <a:off x="617" y="2304"/>
                <a:ext cx="1" cy="14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41" name="Line 98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2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48142" name="Object 99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17" name="Rovnice" r:id="rId12" imgW="266584" imgH="457002" progId="Equation.3">
                      <p:embed/>
                    </p:oleObj>
                  </mc:Choice>
                  <mc:Fallback>
                    <p:oleObj name="Rovnice" r:id="rId12" imgW="266584" imgH="457002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3" name="Line 100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44" name="Line 101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45" name="Line 102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46" name="Line 103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47" name="Line 104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48" name="Line 105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49" name="Line 106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50" name="Line 107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51" name="Line 108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52" name="Line 109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53" name="Line 110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54" name="Line 111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55" name="Text Box 112"/>
              <p:cNvSpPr txBox="1">
                <a:spLocks noChangeArrowheads="1"/>
              </p:cNvSpPr>
              <p:nvPr/>
            </p:nvSpPr>
            <p:spPr bwMode="auto">
              <a:xfrm>
                <a:off x="795" y="37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6" name="Text Box 113"/>
              <p:cNvSpPr txBox="1">
                <a:spLocks noChangeArrowheads="1"/>
              </p:cNvSpPr>
              <p:nvPr/>
            </p:nvSpPr>
            <p:spPr bwMode="auto">
              <a:xfrm>
                <a:off x="128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7" name="Text Box 114"/>
              <p:cNvSpPr txBox="1">
                <a:spLocks noChangeArrowheads="1"/>
              </p:cNvSpPr>
              <p:nvPr/>
            </p:nvSpPr>
            <p:spPr bwMode="auto">
              <a:xfrm>
                <a:off x="176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8" name="Text Box 115"/>
              <p:cNvSpPr txBox="1">
                <a:spLocks noChangeArrowheads="1"/>
              </p:cNvSpPr>
              <p:nvPr/>
            </p:nvSpPr>
            <p:spPr bwMode="auto">
              <a:xfrm>
                <a:off x="288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9" name="Text Box 116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0" name="Line 117"/>
              <p:cNvSpPr>
                <a:spLocks noChangeShapeType="1"/>
              </p:cNvSpPr>
              <p:nvPr/>
            </p:nvSpPr>
            <p:spPr bwMode="auto">
              <a:xfrm>
                <a:off x="624" y="3236"/>
                <a:ext cx="153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1" name="Line 118"/>
              <p:cNvSpPr>
                <a:spLocks noChangeShapeType="1"/>
              </p:cNvSpPr>
              <p:nvPr/>
            </p:nvSpPr>
            <p:spPr bwMode="auto">
              <a:xfrm>
                <a:off x="622" y="2756"/>
                <a:ext cx="153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2" name="Line 119"/>
              <p:cNvSpPr>
                <a:spLocks noChangeShapeType="1"/>
              </p:cNvSpPr>
              <p:nvPr/>
            </p:nvSpPr>
            <p:spPr bwMode="auto">
              <a:xfrm rot="-5400000">
                <a:off x="408" y="2992"/>
                <a:ext cx="137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3" name="Line 120"/>
              <p:cNvSpPr>
                <a:spLocks noChangeShapeType="1"/>
              </p:cNvSpPr>
              <p:nvPr/>
            </p:nvSpPr>
            <p:spPr bwMode="auto">
              <a:xfrm rot="-5400000">
                <a:off x="870" y="3005"/>
                <a:ext cx="1401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8164" name="Group 121"/>
              <p:cNvGrpSpPr>
                <a:grpSpLocks/>
              </p:cNvGrpSpPr>
              <p:nvPr/>
            </p:nvGrpSpPr>
            <p:grpSpPr bwMode="auto">
              <a:xfrm>
                <a:off x="576" y="2736"/>
                <a:ext cx="1027" cy="1030"/>
                <a:chOff x="576" y="2741"/>
                <a:chExt cx="1027" cy="1030"/>
              </a:xfrm>
            </p:grpSpPr>
            <p:sp>
              <p:nvSpPr>
                <p:cNvPr id="48167" name="Oval 122"/>
                <p:cNvSpPr>
                  <a:spLocks noChangeArrowheads="1"/>
                </p:cNvSpPr>
                <p:nvPr/>
              </p:nvSpPr>
              <p:spPr bwMode="auto">
                <a:xfrm>
                  <a:off x="576" y="3689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68" name="Oval 123"/>
                <p:cNvSpPr>
                  <a:spLocks noChangeArrowheads="1"/>
                </p:cNvSpPr>
                <p:nvPr/>
              </p:nvSpPr>
              <p:spPr bwMode="auto">
                <a:xfrm>
                  <a:off x="1049" y="3220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69" name="Oval 124"/>
                <p:cNvSpPr>
                  <a:spLocks noChangeArrowheads="1"/>
                </p:cNvSpPr>
                <p:nvPr/>
              </p:nvSpPr>
              <p:spPr bwMode="auto">
                <a:xfrm>
                  <a:off x="576" y="321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70" name="Oval 125"/>
                <p:cNvSpPr>
                  <a:spLocks noChangeArrowheads="1"/>
                </p:cNvSpPr>
                <p:nvPr/>
              </p:nvSpPr>
              <p:spPr bwMode="auto">
                <a:xfrm>
                  <a:off x="1528" y="3673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71" name="Oval 126"/>
                <p:cNvSpPr>
                  <a:spLocks noChangeArrowheads="1"/>
                </p:cNvSpPr>
                <p:nvPr/>
              </p:nvSpPr>
              <p:spPr bwMode="auto">
                <a:xfrm>
                  <a:off x="1056" y="3677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8172" name="Oval 127"/>
                <p:cNvSpPr>
                  <a:spLocks noChangeArrowheads="1"/>
                </p:cNvSpPr>
                <p:nvPr/>
              </p:nvSpPr>
              <p:spPr bwMode="auto">
                <a:xfrm>
                  <a:off x="576" y="274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8165" name="Line 128"/>
              <p:cNvSpPr>
                <a:spLocks noChangeShapeType="1"/>
              </p:cNvSpPr>
              <p:nvPr/>
            </p:nvSpPr>
            <p:spPr bwMode="auto">
              <a:xfrm>
                <a:off x="478" y="2578"/>
                <a:ext cx="1924" cy="125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6" name="Line 129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1392" cy="14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138" name="Text Box 130"/>
            <p:cNvSpPr txBox="1">
              <a:spLocks noChangeArrowheads="1"/>
            </p:cNvSpPr>
            <p:nvPr/>
          </p:nvSpPr>
          <p:spPr bwMode="auto">
            <a:xfrm>
              <a:off x="2256" y="34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sk-SK" altLang="cs-CZ" sz="2400" b="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3847" name="AutoShape 135"/>
          <p:cNvSpPr>
            <a:spLocks noChangeArrowheads="1"/>
          </p:cNvSpPr>
          <p:nvPr/>
        </p:nvSpPr>
        <p:spPr bwMode="auto">
          <a:xfrm>
            <a:off x="5943600" y="3429000"/>
            <a:ext cx="2819400" cy="2057400"/>
          </a:xfrm>
          <a:prstGeom prst="wedgeRectCallout">
            <a:avLst>
              <a:gd name="adj1" fmla="val -113486"/>
              <a:gd name="adj2" fmla="val 29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rgbClr val="000000"/>
                </a:solidFill>
                <a:latin typeface="Times New Roman" pitchFamily="18" charset="0"/>
              </a:rPr>
              <a:t>Množina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přípustných řešení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cs-CZ" altLang="cs-CZ" sz="2400" i="0">
                <a:latin typeface="Times New Roman" pitchFamily="18" charset="0"/>
              </a:rPr>
              <a:t>úlohy celočíselného programování</a:t>
            </a: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.</a:t>
            </a:r>
            <a:b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cs-CZ" altLang="cs-CZ" sz="2400" b="0" i="0">
                <a:solidFill>
                  <a:srgbClr val="FF0000"/>
                </a:solidFill>
                <a:latin typeface="Times New Roman" pitchFamily="18" charset="0"/>
              </a:rPr>
              <a:t>(jen těch šest bodů)</a:t>
            </a:r>
            <a:endParaRPr lang="cs-CZ" altLang="cs-CZ" sz="2400" b="0" i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4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995CB3-279C-4DC4-A350-E04046503690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cs-CZ" altLang="cs-CZ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Výpočet dolní hranice 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DH</a:t>
            </a:r>
            <a:b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pomocí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 LP relaxace</a:t>
            </a:r>
            <a:endParaRPr lang="en-GB" altLang="cs-CZ" sz="3600" b="1" smtClean="0">
              <a:latin typeface="Times New Roman" pitchFamily="18" charset="0"/>
            </a:endParaRPr>
          </a:p>
        </p:txBody>
      </p:sp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1600200" y="1828800"/>
          <a:ext cx="56594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Rovnice" r:id="rId3" imgW="2171700" imgH="685800" progId="Equation.3">
                  <p:embed/>
                </p:oleObj>
              </mc:Choice>
              <mc:Fallback>
                <p:oleObj name="Rovnice" r:id="rId3" imgW="21717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65943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7" name="Group 92"/>
          <p:cNvGrpSpPr>
            <a:grpSpLocks/>
          </p:cNvGrpSpPr>
          <p:nvPr/>
        </p:nvGrpSpPr>
        <p:grpSpPr bwMode="auto">
          <a:xfrm>
            <a:off x="2362200" y="3352800"/>
            <a:ext cx="4019550" cy="2754313"/>
            <a:chOff x="384" y="2064"/>
            <a:chExt cx="2532" cy="1735"/>
          </a:xfrm>
        </p:grpSpPr>
        <p:graphicFrame>
          <p:nvGraphicFramePr>
            <p:cNvPr id="49200" name="Object 5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8" name="Rovnice" r:id="rId5" imgW="114151" imgH="215619" progId="Equation.3">
                    <p:embed/>
                  </p:oleObj>
                </mc:Choice>
                <mc:Fallback>
                  <p:oleObj name="Rovnice" r:id="rId5" imgW="114151" imgH="21561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201" name="Group 91"/>
            <p:cNvGrpSpPr>
              <a:grpSpLocks/>
            </p:cNvGrpSpPr>
            <p:nvPr/>
          </p:nvGrpSpPr>
          <p:grpSpPr bwMode="auto">
            <a:xfrm>
              <a:off x="384" y="2064"/>
              <a:ext cx="2208" cy="1735"/>
              <a:chOff x="240" y="2304"/>
              <a:chExt cx="2208" cy="1735"/>
            </a:xfrm>
          </p:grpSpPr>
          <p:sp>
            <p:nvSpPr>
              <p:cNvPr id="49203" name="Text Box 45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2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49204" name="Line 46"/>
              <p:cNvSpPr>
                <a:spLocks noChangeShapeType="1"/>
              </p:cNvSpPr>
              <p:nvPr/>
            </p:nvSpPr>
            <p:spPr bwMode="auto">
              <a:xfrm flipH="1">
                <a:off x="617" y="2304"/>
                <a:ext cx="1" cy="14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05" name="Line 47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2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49206" name="Object 48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9" name="Rovnice" r:id="rId7" imgW="266584" imgH="457002" progId="Equation.3">
                      <p:embed/>
                    </p:oleObj>
                  </mc:Choice>
                  <mc:Fallback>
                    <p:oleObj name="Rovnice" r:id="rId7" imgW="266584" imgH="457002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07" name="Line 49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08" name="Line 50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09" name="Line 51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0" name="Line 52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1" name="Line 53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2" name="Line 54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3" name="Line 55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4" name="Line 59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5" name="Line 65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6" name="Line 66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7" name="Line 67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8" name="Line 68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19" name="Text Box 69"/>
              <p:cNvSpPr txBox="1">
                <a:spLocks noChangeArrowheads="1"/>
              </p:cNvSpPr>
              <p:nvPr/>
            </p:nvSpPr>
            <p:spPr bwMode="auto">
              <a:xfrm>
                <a:off x="795" y="37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1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49220" name="Text Box 70"/>
              <p:cNvSpPr txBox="1">
                <a:spLocks noChangeArrowheads="1"/>
              </p:cNvSpPr>
              <p:nvPr/>
            </p:nvSpPr>
            <p:spPr bwMode="auto">
              <a:xfrm>
                <a:off x="128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2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49221" name="Text Box 71"/>
              <p:cNvSpPr txBox="1">
                <a:spLocks noChangeArrowheads="1"/>
              </p:cNvSpPr>
              <p:nvPr/>
            </p:nvSpPr>
            <p:spPr bwMode="auto">
              <a:xfrm>
                <a:off x="1762" y="371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3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49222" name="Text Box 73"/>
              <p:cNvSpPr txBox="1">
                <a:spLocks noChangeArrowheads="1"/>
              </p:cNvSpPr>
              <p:nvPr/>
            </p:nvSpPr>
            <p:spPr bwMode="auto">
              <a:xfrm>
                <a:off x="288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1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49223" name="Text Box 74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2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49224" name="Line 77"/>
              <p:cNvSpPr>
                <a:spLocks noChangeShapeType="1"/>
              </p:cNvSpPr>
              <p:nvPr/>
            </p:nvSpPr>
            <p:spPr bwMode="auto">
              <a:xfrm>
                <a:off x="624" y="3236"/>
                <a:ext cx="153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25" name="Line 78"/>
              <p:cNvSpPr>
                <a:spLocks noChangeShapeType="1"/>
              </p:cNvSpPr>
              <p:nvPr/>
            </p:nvSpPr>
            <p:spPr bwMode="auto">
              <a:xfrm>
                <a:off x="622" y="2756"/>
                <a:ext cx="153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26" name="Line 79"/>
              <p:cNvSpPr>
                <a:spLocks noChangeShapeType="1"/>
              </p:cNvSpPr>
              <p:nvPr/>
            </p:nvSpPr>
            <p:spPr bwMode="auto">
              <a:xfrm rot="-5400000">
                <a:off x="408" y="2992"/>
                <a:ext cx="137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27" name="Line 80"/>
              <p:cNvSpPr>
                <a:spLocks noChangeShapeType="1"/>
              </p:cNvSpPr>
              <p:nvPr/>
            </p:nvSpPr>
            <p:spPr bwMode="auto">
              <a:xfrm rot="-5400000">
                <a:off x="870" y="3005"/>
                <a:ext cx="1401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9228" name="Group 81"/>
              <p:cNvGrpSpPr>
                <a:grpSpLocks/>
              </p:cNvGrpSpPr>
              <p:nvPr/>
            </p:nvGrpSpPr>
            <p:grpSpPr bwMode="auto">
              <a:xfrm>
                <a:off x="576" y="2736"/>
                <a:ext cx="1027" cy="1030"/>
                <a:chOff x="576" y="2741"/>
                <a:chExt cx="1027" cy="1030"/>
              </a:xfrm>
            </p:grpSpPr>
            <p:sp>
              <p:nvSpPr>
                <p:cNvPr id="49231" name="Oval 82"/>
                <p:cNvSpPr>
                  <a:spLocks noChangeArrowheads="1"/>
                </p:cNvSpPr>
                <p:nvPr/>
              </p:nvSpPr>
              <p:spPr bwMode="auto">
                <a:xfrm>
                  <a:off x="576" y="3689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32" name="Oval 83"/>
                <p:cNvSpPr>
                  <a:spLocks noChangeArrowheads="1"/>
                </p:cNvSpPr>
                <p:nvPr/>
              </p:nvSpPr>
              <p:spPr bwMode="auto">
                <a:xfrm>
                  <a:off x="1049" y="3220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33" name="Oval 84"/>
                <p:cNvSpPr>
                  <a:spLocks noChangeArrowheads="1"/>
                </p:cNvSpPr>
                <p:nvPr/>
              </p:nvSpPr>
              <p:spPr bwMode="auto">
                <a:xfrm>
                  <a:off x="576" y="321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34" name="Oval 85"/>
                <p:cNvSpPr>
                  <a:spLocks noChangeArrowheads="1"/>
                </p:cNvSpPr>
                <p:nvPr/>
              </p:nvSpPr>
              <p:spPr bwMode="auto">
                <a:xfrm>
                  <a:off x="1528" y="3673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35" name="Oval 86"/>
                <p:cNvSpPr>
                  <a:spLocks noChangeArrowheads="1"/>
                </p:cNvSpPr>
                <p:nvPr/>
              </p:nvSpPr>
              <p:spPr bwMode="auto">
                <a:xfrm>
                  <a:off x="1056" y="3677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9236" name="Oval 87"/>
                <p:cNvSpPr>
                  <a:spLocks noChangeArrowheads="1"/>
                </p:cNvSpPr>
                <p:nvPr/>
              </p:nvSpPr>
              <p:spPr bwMode="auto">
                <a:xfrm>
                  <a:off x="576" y="2741"/>
                  <a:ext cx="75" cy="8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cs-CZ" altLang="cs-CZ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9229" name="Line 88"/>
              <p:cNvSpPr>
                <a:spLocks noChangeShapeType="1"/>
              </p:cNvSpPr>
              <p:nvPr/>
            </p:nvSpPr>
            <p:spPr bwMode="auto">
              <a:xfrm>
                <a:off x="478" y="2578"/>
                <a:ext cx="1924" cy="125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30" name="Line 89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1392" cy="14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9202" name="Text Box 90"/>
            <p:cNvSpPr txBox="1">
              <a:spLocks noChangeArrowheads="1"/>
            </p:cNvSpPr>
            <p:nvPr/>
          </p:nvSpPr>
          <p:spPr bwMode="auto">
            <a:xfrm>
              <a:off x="2256" y="34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x</a:t>
              </a:r>
              <a:r>
                <a:rPr lang="sk-SK" altLang="cs-CZ" sz="2400" b="0" baseline="-2500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</p:grpSp>
      <p:grpSp>
        <p:nvGrpSpPr>
          <p:cNvPr id="243846" name="Group 134"/>
          <p:cNvGrpSpPr>
            <a:grpSpLocks/>
          </p:cNvGrpSpPr>
          <p:nvPr/>
        </p:nvGrpSpPr>
        <p:grpSpPr bwMode="auto">
          <a:xfrm>
            <a:off x="2368550" y="3359150"/>
            <a:ext cx="4019550" cy="3267075"/>
            <a:chOff x="2688" y="2016"/>
            <a:chExt cx="2532" cy="2058"/>
          </a:xfrm>
        </p:grpSpPr>
        <p:sp>
          <p:nvSpPr>
            <p:cNvPr id="49160" name="Freeform 133"/>
            <p:cNvSpPr>
              <a:spLocks/>
            </p:cNvSpPr>
            <p:nvPr/>
          </p:nvSpPr>
          <p:spPr bwMode="auto">
            <a:xfrm>
              <a:off x="3078" y="2393"/>
              <a:ext cx="1200" cy="1008"/>
            </a:xfrm>
            <a:custGeom>
              <a:avLst/>
              <a:gdLst>
                <a:gd name="T0" fmla="*/ 0 w 1200"/>
                <a:gd name="T1" fmla="*/ 0 h 1008"/>
                <a:gd name="T2" fmla="*/ 0 w 1200"/>
                <a:gd name="T3" fmla="*/ 1008 h 1008"/>
                <a:gd name="T4" fmla="*/ 1200 w 1200"/>
                <a:gd name="T5" fmla="*/ 1008 h 1008"/>
                <a:gd name="T6" fmla="*/ 576 w 1200"/>
                <a:gd name="T7" fmla="*/ 384 h 1008"/>
                <a:gd name="T8" fmla="*/ 0 w 120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008">
                  <a:moveTo>
                    <a:pt x="0" y="0"/>
                  </a:moveTo>
                  <a:lnTo>
                    <a:pt x="0" y="1008"/>
                  </a:lnTo>
                  <a:lnTo>
                    <a:pt x="1200" y="1008"/>
                  </a:lnTo>
                  <a:lnTo>
                    <a:pt x="57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9161" name="Object 7"/>
            <p:cNvGraphicFramePr>
              <a:graphicFrameLocks noChangeAspect="1"/>
            </p:cNvGraphicFramePr>
            <p:nvPr/>
          </p:nvGraphicFramePr>
          <p:xfrm>
            <a:off x="2995" y="3717"/>
            <a:ext cx="204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0" name="Rovnice" r:id="rId9" imgW="1211492" imgH="205848" progId="Equation.3">
                    <p:embed/>
                  </p:oleObj>
                </mc:Choice>
                <mc:Fallback>
                  <p:oleObj name="Rovnice" r:id="rId9" imgW="1211492" imgH="20584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3717"/>
                          <a:ext cx="204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62" name="Group 93"/>
            <p:cNvGrpSpPr>
              <a:grpSpLocks/>
            </p:cNvGrpSpPr>
            <p:nvPr/>
          </p:nvGrpSpPr>
          <p:grpSpPr bwMode="auto">
            <a:xfrm>
              <a:off x="2688" y="2016"/>
              <a:ext cx="2532" cy="1735"/>
              <a:chOff x="384" y="2064"/>
              <a:chExt cx="2532" cy="1735"/>
            </a:xfrm>
          </p:grpSpPr>
          <p:graphicFrame>
            <p:nvGraphicFramePr>
              <p:cNvPr id="49163" name="Object 94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41" name="Rovnice" r:id="rId11" imgW="114151" imgH="215619" progId="Equation.3">
                      <p:embed/>
                    </p:oleObj>
                  </mc:Choice>
                  <mc:Fallback>
                    <p:oleObj name="Rovnice" r:id="rId11" imgW="114151" imgH="215619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164" name="Group 95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4916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916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68" name="Line 98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49169" name="Object 99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242" name="Rovnice" r:id="rId12" imgW="266584" imgH="457002" progId="Equation.3">
                        <p:embed/>
                      </p:oleObj>
                    </mc:Choice>
                    <mc:Fallback>
                      <p:oleObj name="Rovnice" r:id="rId12" imgW="266584" imgH="457002" progId="Equation.3">
                        <p:embed/>
                        <p:pic>
                          <p:nvPicPr>
                            <p:cNvPr id="0" name="Object 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170" name="Line 100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1" name="Line 101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2" name="Line 102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3" name="Line 103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4" name="Line 104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5" name="Line 105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6" name="Line 106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7" name="Line 107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8" name="Line 108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79" name="Line 109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80" name="Line 110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81" name="Line 111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8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918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918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3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918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918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9187" name="Line 117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88" name="Line 118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89" name="Line 119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90" name="Line 120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9191" name="Group 121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49194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195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196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197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198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1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49192" name="Line 128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193" name="Line 129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9165" name="Text Box 130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1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243847" name="AutoShape 135"/>
          <p:cNvSpPr>
            <a:spLocks noChangeArrowheads="1"/>
          </p:cNvSpPr>
          <p:nvPr/>
        </p:nvSpPr>
        <p:spPr bwMode="auto">
          <a:xfrm>
            <a:off x="5943600" y="3429000"/>
            <a:ext cx="3021013" cy="3095625"/>
          </a:xfrm>
          <a:prstGeom prst="wedgeRectCallout">
            <a:avLst>
              <a:gd name="adj1" fmla="val -101699"/>
              <a:gd name="adj2" fmla="val 258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Množina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přípustných řešení LP relaxace </a:t>
            </a:r>
            <a:r>
              <a:rPr lang="cs-CZ" altLang="cs-CZ" sz="2400" i="0">
                <a:latin typeface="Times New Roman" pitchFamily="18" charset="0"/>
              </a:rPr>
              <a:t>obsahuje</a:t>
            </a:r>
            <a:r>
              <a:rPr lang="cs-CZ" altLang="cs-CZ" sz="2400" b="0" i="0">
                <a:latin typeface="Times New Roman" pitchFamily="18" charset="0"/>
              </a:rPr>
              <a:t> množinu </a:t>
            </a:r>
            <a:r>
              <a:rPr lang="cs-CZ" altLang="cs-CZ" sz="2400" i="0">
                <a:latin typeface="Times New Roman" pitchFamily="18" charset="0"/>
              </a:rPr>
              <a:t>přípustných celočíselných řešení</a:t>
            </a:r>
            <a:r>
              <a:rPr lang="cs-CZ" altLang="cs-CZ" sz="2400" b="0" i="0">
                <a:latin typeface="Times New Roman" pitchFamily="18" charset="0"/>
              </a:rPr>
              <a:t>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(Každý bod v červené ploše je </a:t>
            </a:r>
            <a:r>
              <a:rPr lang="cs-CZ" altLang="cs-CZ" sz="2400" i="0">
                <a:solidFill>
                  <a:srgbClr val="FF0000"/>
                </a:solidFill>
                <a:latin typeface="Times New Roman" pitchFamily="18" charset="0"/>
              </a:rPr>
              <a:t>přípustným řešením LP relaxace</a:t>
            </a:r>
            <a:r>
              <a:rPr lang="cs-CZ" altLang="cs-CZ" sz="2400" b="0" i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4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61CA6-4BB2-4FF2-A531-03501299CF92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cs-CZ" altLang="cs-CZ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Výpočet dolní hranice 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DH</a:t>
            </a:r>
            <a:b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pomocí</a:t>
            </a:r>
            <a:r>
              <a:rPr lang="cs-CZ" altLang="cs-CZ" sz="3600" b="1" smtClean="0">
                <a:solidFill>
                  <a:srgbClr val="FF0000"/>
                </a:solidFill>
                <a:latin typeface="Times New Roman" pitchFamily="18" charset="0"/>
              </a:rPr>
              <a:t> LP relaxace</a:t>
            </a:r>
            <a:endParaRPr lang="cs-CZ" altLang="cs-CZ" sz="3600" b="1" smtClean="0">
              <a:latin typeface="Times New Roman" pitchFamily="18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Rovnice" r:id="rId3" imgW="114151" imgH="215619" progId="Equation.3">
                  <p:embed/>
                </p:oleObj>
              </mc:Choice>
              <mc:Fallback>
                <p:oleObj name="Rovnice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60363" y="1905000"/>
            <a:ext cx="8421687" cy="1524000"/>
          </a:xfrm>
          <a:noFill/>
        </p:spPr>
        <p:txBody>
          <a:bodyPr/>
          <a:lstStyle/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</a:rPr>
              <a:t>Optimální řešení LP-relaxace poskytne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</a:rPr>
              <a:t>dolní hranici</a:t>
            </a:r>
            <a:r>
              <a:rPr lang="cs-CZ" altLang="cs-CZ" sz="2400" smtClean="0">
                <a:latin typeface="Times New Roman" pitchFamily="18" charset="0"/>
              </a:rPr>
              <a:t> hodnot účelové funkce celočíselných řešení p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400" smtClean="0">
                <a:latin typeface="Times New Roman" pitchFamily="18" charset="0"/>
              </a:rPr>
              <a:t>vodní úlohy</a:t>
            </a:r>
            <a:r>
              <a:rPr lang="sk-SK" altLang="cs-CZ" sz="2400" smtClean="0">
                <a:latin typeface="Times New Roman" pitchFamily="18" charset="0"/>
              </a:rPr>
              <a:t>.</a:t>
            </a:r>
          </a:p>
        </p:txBody>
      </p:sp>
      <p:grpSp>
        <p:nvGrpSpPr>
          <p:cNvPr id="50182" name="Group 10"/>
          <p:cNvGrpSpPr>
            <a:grpSpLocks/>
          </p:cNvGrpSpPr>
          <p:nvPr/>
        </p:nvGrpSpPr>
        <p:grpSpPr bwMode="auto">
          <a:xfrm>
            <a:off x="914400" y="3429000"/>
            <a:ext cx="4019550" cy="3233738"/>
            <a:chOff x="2688" y="2016"/>
            <a:chExt cx="2532" cy="2037"/>
          </a:xfrm>
        </p:grpSpPr>
        <p:sp>
          <p:nvSpPr>
            <p:cNvPr id="50190" name="Freeform 11"/>
            <p:cNvSpPr>
              <a:spLocks/>
            </p:cNvSpPr>
            <p:nvPr/>
          </p:nvSpPr>
          <p:spPr bwMode="auto">
            <a:xfrm>
              <a:off x="3078" y="2393"/>
              <a:ext cx="1200" cy="1008"/>
            </a:xfrm>
            <a:custGeom>
              <a:avLst/>
              <a:gdLst>
                <a:gd name="T0" fmla="*/ 0 w 1200"/>
                <a:gd name="T1" fmla="*/ 0 h 1008"/>
                <a:gd name="T2" fmla="*/ 0 w 1200"/>
                <a:gd name="T3" fmla="*/ 1008 h 1008"/>
                <a:gd name="T4" fmla="*/ 1200 w 1200"/>
                <a:gd name="T5" fmla="*/ 1008 h 1008"/>
                <a:gd name="T6" fmla="*/ 576 w 1200"/>
                <a:gd name="T7" fmla="*/ 384 h 1008"/>
                <a:gd name="T8" fmla="*/ 0 w 120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008">
                  <a:moveTo>
                    <a:pt x="0" y="0"/>
                  </a:moveTo>
                  <a:lnTo>
                    <a:pt x="0" y="1008"/>
                  </a:lnTo>
                  <a:lnTo>
                    <a:pt x="1200" y="1008"/>
                  </a:lnTo>
                  <a:lnTo>
                    <a:pt x="57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50191" name="Object 12"/>
            <p:cNvGraphicFramePr>
              <a:graphicFrameLocks noChangeAspect="1"/>
            </p:cNvGraphicFramePr>
            <p:nvPr/>
          </p:nvGraphicFramePr>
          <p:xfrm>
            <a:off x="3024" y="3696"/>
            <a:ext cx="204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1" name="Rovnice" r:id="rId5" imgW="1211492" imgH="205848" progId="Equation.3">
                    <p:embed/>
                  </p:oleObj>
                </mc:Choice>
                <mc:Fallback>
                  <p:oleObj name="Rovnice" r:id="rId5" imgW="1211492" imgH="20584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696"/>
                          <a:ext cx="204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2" name="Group 13"/>
            <p:cNvGrpSpPr>
              <a:grpSpLocks/>
            </p:cNvGrpSpPr>
            <p:nvPr/>
          </p:nvGrpSpPr>
          <p:grpSpPr bwMode="auto">
            <a:xfrm>
              <a:off x="2688" y="2016"/>
              <a:ext cx="2532" cy="1735"/>
              <a:chOff x="384" y="2064"/>
              <a:chExt cx="2532" cy="1735"/>
            </a:xfrm>
          </p:grpSpPr>
          <p:graphicFrame>
            <p:nvGraphicFramePr>
              <p:cNvPr id="50193" name="Object 14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32" name="Rovnice" r:id="rId7" imgW="114151" imgH="215619" progId="Equation.3">
                      <p:embed/>
                    </p:oleObj>
                  </mc:Choice>
                  <mc:Fallback>
                    <p:oleObj name="Rovnice" r:id="rId7" imgW="114151" imgH="21561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0194" name="Group 15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501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019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198" name="Line 18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50199" name="Object 19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33" name="Rovnice" r:id="rId8" imgW="266584" imgH="457002" progId="Equation.3">
                        <p:embed/>
                      </p:oleObj>
                    </mc:Choice>
                    <mc:Fallback>
                      <p:oleObj name="Rovnice" r:id="rId8" imgW="266584" imgH="457002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200" name="Line 20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1" name="Line 21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2" name="Line 22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3" name="Line 23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4" name="Line 24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5" name="Line 25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6" name="Line 26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7" name="Line 27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8" name="Line 28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09" name="Line 29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10" name="Line 30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11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021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021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3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021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021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0217" name="Line 37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18" name="Line 38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19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20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0221" name="Group 41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5022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2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2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2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2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2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0222" name="Line 48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223" name="Line 49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50195" name="Text Box 50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1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244787" name="Object 51"/>
          <p:cNvGraphicFramePr>
            <a:graphicFrameLocks noChangeAspect="1"/>
          </p:cNvGraphicFramePr>
          <p:nvPr/>
        </p:nvGraphicFramePr>
        <p:xfrm>
          <a:off x="4343400" y="3429000"/>
          <a:ext cx="4502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Rovnice" r:id="rId10" imgW="1684117" imgH="182952" progId="Equation.3">
                  <p:embed/>
                </p:oleObj>
              </mc:Choice>
              <mc:Fallback>
                <p:oleObj name="Rovnice" r:id="rId10" imgW="1684117" imgH="18295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4502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88" name="Oval 52"/>
          <p:cNvSpPr>
            <a:spLocks noChangeArrowheads="1"/>
          </p:cNvSpPr>
          <p:nvPr/>
        </p:nvSpPr>
        <p:spPr bwMode="auto">
          <a:xfrm>
            <a:off x="1471613" y="3792538"/>
            <a:ext cx="119062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4789" name="Oval 53"/>
          <p:cNvSpPr>
            <a:spLocks noChangeArrowheads="1"/>
          </p:cNvSpPr>
          <p:nvPr/>
        </p:nvSpPr>
        <p:spPr bwMode="auto">
          <a:xfrm>
            <a:off x="3746500" y="5599113"/>
            <a:ext cx="119063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4790" name="Line 54"/>
          <p:cNvSpPr>
            <a:spLocks noChangeShapeType="1"/>
          </p:cNvSpPr>
          <p:nvPr/>
        </p:nvSpPr>
        <p:spPr bwMode="auto">
          <a:xfrm>
            <a:off x="1160463" y="3603625"/>
            <a:ext cx="2735262" cy="214312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791" name="Oval 55"/>
          <p:cNvSpPr>
            <a:spLocks noChangeArrowheads="1"/>
          </p:cNvSpPr>
          <p:nvPr/>
        </p:nvSpPr>
        <p:spPr bwMode="auto">
          <a:xfrm>
            <a:off x="2133600" y="4191000"/>
            <a:ext cx="609600" cy="6096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4792" name="AutoShape 56"/>
          <p:cNvSpPr>
            <a:spLocks noChangeArrowheads="1"/>
          </p:cNvSpPr>
          <p:nvPr/>
        </p:nvSpPr>
        <p:spPr bwMode="auto">
          <a:xfrm>
            <a:off x="4876800" y="4267200"/>
            <a:ext cx="3962400" cy="838200"/>
          </a:xfrm>
          <a:prstGeom prst="wedgeRectCallout">
            <a:avLst>
              <a:gd name="adj1" fmla="val -103005"/>
              <a:gd name="adj2" fmla="val -2613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Optimální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 řešení LP relaxace</a:t>
            </a:r>
            <a:r>
              <a:rPr lang="sk-SK" altLang="cs-CZ" sz="2400" b="0" i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sk-SK" altLang="cs-CZ" sz="2400" b="0" i="0">
                <a:latin typeface="Times New Roman" pitchFamily="18" charset="0"/>
              </a:rPr>
              <a:t>je </a:t>
            </a:r>
            <a:r>
              <a:rPr lang="en-US" altLang="cs-CZ" sz="2400" b="0">
                <a:latin typeface="Times New Roman" pitchFamily="18" charset="0"/>
              </a:rPr>
              <a:t>&lt; x</a:t>
            </a:r>
            <a:r>
              <a:rPr lang="en-US" altLang="cs-CZ" sz="2400" b="0" baseline="-25000">
                <a:latin typeface="Times New Roman" pitchFamily="18" charset="0"/>
              </a:rPr>
              <a:t>1</a:t>
            </a:r>
            <a:r>
              <a:rPr lang="en-US" altLang="cs-CZ" sz="2400" b="0">
                <a:latin typeface="Times New Roman" pitchFamily="18" charset="0"/>
              </a:rPr>
              <a:t> , x</a:t>
            </a:r>
            <a:r>
              <a:rPr lang="en-US" altLang="cs-CZ" sz="2400" b="0" baseline="-25000">
                <a:latin typeface="Times New Roman" pitchFamily="18" charset="0"/>
              </a:rPr>
              <a:t>2 </a:t>
            </a:r>
            <a:r>
              <a:rPr lang="en-US" altLang="cs-CZ" sz="2400" b="0">
                <a:latin typeface="Times New Roman" pitchFamily="18" charset="0"/>
              </a:rPr>
              <a:t>&gt;</a:t>
            </a:r>
            <a:r>
              <a:rPr lang="en-US" altLang="cs-CZ" sz="2400" b="0" baseline="30000">
                <a:latin typeface="Times New Roman" pitchFamily="18" charset="0"/>
              </a:rPr>
              <a:t>T</a:t>
            </a:r>
            <a:r>
              <a:rPr lang="en-US" altLang="cs-CZ" sz="2400" b="0">
                <a:latin typeface="Times New Roman" pitchFamily="18" charset="0"/>
              </a:rPr>
              <a:t>=&lt;4/3, 4/3&gt;</a:t>
            </a:r>
            <a:r>
              <a:rPr lang="en-US" altLang="cs-CZ" sz="2400" b="0" baseline="30000">
                <a:latin typeface="Times New Roman" pitchFamily="18" charset="0"/>
              </a:rPr>
              <a:t>T</a:t>
            </a:r>
            <a:endParaRPr lang="cs-CZ" altLang="cs-CZ" sz="2400" b="0">
              <a:latin typeface="Times New Roman" pitchFamily="18" charset="0"/>
            </a:endParaRPr>
          </a:p>
        </p:txBody>
      </p:sp>
      <p:sp>
        <p:nvSpPr>
          <p:cNvPr id="244793" name="Rectangle 57"/>
          <p:cNvSpPr>
            <a:spLocks noChangeArrowheads="1"/>
          </p:cNvSpPr>
          <p:nvPr/>
        </p:nvSpPr>
        <p:spPr bwMode="auto">
          <a:xfrm>
            <a:off x="4953000" y="5257800"/>
            <a:ext cx="384968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62000" indent="-2794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</a:pPr>
            <a:r>
              <a:rPr lang="en-US" altLang="cs-CZ" i="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sk-SK" altLang="cs-CZ" i="0">
                <a:solidFill>
                  <a:schemeClr val="hlink"/>
                </a:solidFill>
                <a:latin typeface="Times New Roman" pitchFamily="18" charset="0"/>
              </a:rPr>
              <a:t>olní hranic</a:t>
            </a:r>
            <a:r>
              <a:rPr lang="en-US" altLang="cs-CZ" i="0">
                <a:solidFill>
                  <a:schemeClr val="hlink"/>
                </a:solidFill>
                <a:latin typeface="Times New Roman" pitchFamily="18" charset="0"/>
              </a:rPr>
              <a:t>e</a:t>
            </a:r>
            <a:r>
              <a:rPr lang="sk-SK" altLang="cs-CZ" b="0" i="0">
                <a:latin typeface="Times New Roman" pitchFamily="18" charset="0"/>
              </a:rPr>
              <a:t> </a:t>
            </a:r>
            <a:r>
              <a:rPr lang="en-US" altLang="cs-CZ" b="0" i="0">
                <a:latin typeface="Times New Roman" pitchFamily="18" charset="0"/>
              </a:rPr>
              <a:t>je </a:t>
            </a:r>
            <a:r>
              <a:rPr lang="en-US" altLang="cs-CZ" i="0">
                <a:solidFill>
                  <a:schemeClr val="hlink"/>
                </a:solidFill>
                <a:latin typeface="Times New Roman" pitchFamily="18" charset="0"/>
              </a:rPr>
              <a:t>-3600</a:t>
            </a:r>
            <a:r>
              <a:rPr lang="sk-SK" altLang="cs-CZ" b="0" i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88" grpId="0" animBg="1"/>
      <p:bldP spid="244789" grpId="0" animBg="1"/>
      <p:bldP spid="244790" grpId="0" animBg="1"/>
      <p:bldP spid="244791" grpId="0" animBg="1"/>
      <p:bldP spid="244792" grpId="0" animBg="1" autoUpdateAnimBg="0"/>
      <p:bldP spid="24479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F89A2-0FDA-46BD-A167-46DE8D99625B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cs-CZ" altLang="cs-CZ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>
              <a:defRPr/>
            </a:pPr>
            <a:r>
              <a:rPr lang="cs-CZ" altLang="cs-CZ" sz="3600" b="1" dirty="0" smtClean="0">
                <a:latin typeface="Times New Roman" pitchFamily="18" charset="0"/>
              </a:rPr>
              <a:t>Horní hranice </a:t>
            </a:r>
            <a:r>
              <a:rPr lang="cs-CZ" altLang="cs-CZ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HH</a:t>
            </a:r>
            <a:r>
              <a:rPr lang="sk-SK" altLang="cs-CZ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/>
            </a:r>
            <a:br>
              <a:rPr lang="sk-SK" altLang="cs-CZ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</a:br>
            <a:r>
              <a:rPr lang="sk-SK" altLang="cs-CZ" sz="3600" b="1" dirty="0" smtClean="0">
                <a:latin typeface="Times New Roman" pitchFamily="18" charset="0"/>
              </a:rPr>
              <a:t>(</a:t>
            </a:r>
            <a:r>
              <a:rPr lang="en-GB" altLang="cs-CZ" sz="3600" b="1" dirty="0" smtClean="0">
                <a:latin typeface="Times New Roman" pitchFamily="18" charset="0"/>
              </a:rPr>
              <a:t>Upper Bound</a:t>
            </a:r>
            <a:r>
              <a:rPr lang="sk-SK" altLang="cs-CZ" sz="3600" b="1" dirty="0" smtClean="0">
                <a:latin typeface="Times New Roman" pitchFamily="18" charset="0"/>
              </a:rPr>
              <a:t>)</a:t>
            </a:r>
            <a:endParaRPr lang="cs-CZ" altLang="cs-CZ" sz="3600" b="1" dirty="0" smtClean="0">
              <a:latin typeface="Times New Roman" pitchFamily="18" charset="0"/>
            </a:endParaRPr>
          </a:p>
        </p:txBody>
      </p:sp>
      <p:graphicFrame>
        <p:nvGraphicFramePr>
          <p:cNvPr id="5120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Rovnice" r:id="rId3" imgW="114151" imgH="215619" progId="Equation.3">
                  <p:embed/>
                </p:oleObj>
              </mc:Choice>
              <mc:Fallback>
                <p:oleObj name="Rovnice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0363" y="1905000"/>
            <a:ext cx="8421687" cy="1524000"/>
          </a:xfrm>
        </p:spPr>
        <p:txBody>
          <a:bodyPr/>
          <a:lstStyle/>
          <a:p>
            <a:pPr marL="762000" indent="-279400" eaLnBrk="1" hangingPunct="1">
              <a:buSzTx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Hodnota účelové funkce </a:t>
            </a:r>
            <a:r>
              <a:rPr lang="cs-CZ" altLang="cs-CZ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každého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přípustného celočíselného řešení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 poskytne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hranici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hodnoty optimálního řešení. (Libovolná heuristika může být použita. Proč ne třeba zaokrouhlovací? )</a:t>
            </a:r>
          </a:p>
        </p:txBody>
      </p:sp>
      <p:grpSp>
        <p:nvGrpSpPr>
          <p:cNvPr id="51206" name="Group 5"/>
          <p:cNvGrpSpPr>
            <a:grpSpLocks/>
          </p:cNvGrpSpPr>
          <p:nvPr/>
        </p:nvGrpSpPr>
        <p:grpSpPr bwMode="auto">
          <a:xfrm>
            <a:off x="914400" y="3429000"/>
            <a:ext cx="4019550" cy="3233738"/>
            <a:chOff x="2688" y="2016"/>
            <a:chExt cx="2532" cy="2037"/>
          </a:xfrm>
        </p:grpSpPr>
        <p:sp>
          <p:nvSpPr>
            <p:cNvPr id="51213" name="Freeform 6"/>
            <p:cNvSpPr>
              <a:spLocks/>
            </p:cNvSpPr>
            <p:nvPr/>
          </p:nvSpPr>
          <p:spPr bwMode="auto">
            <a:xfrm>
              <a:off x="3078" y="2393"/>
              <a:ext cx="1200" cy="1008"/>
            </a:xfrm>
            <a:custGeom>
              <a:avLst/>
              <a:gdLst>
                <a:gd name="T0" fmla="*/ 0 w 1200"/>
                <a:gd name="T1" fmla="*/ 0 h 1008"/>
                <a:gd name="T2" fmla="*/ 0 w 1200"/>
                <a:gd name="T3" fmla="*/ 1008 h 1008"/>
                <a:gd name="T4" fmla="*/ 1200 w 1200"/>
                <a:gd name="T5" fmla="*/ 1008 h 1008"/>
                <a:gd name="T6" fmla="*/ 576 w 1200"/>
                <a:gd name="T7" fmla="*/ 384 h 1008"/>
                <a:gd name="T8" fmla="*/ 0 w 120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008">
                  <a:moveTo>
                    <a:pt x="0" y="0"/>
                  </a:moveTo>
                  <a:lnTo>
                    <a:pt x="0" y="1008"/>
                  </a:lnTo>
                  <a:lnTo>
                    <a:pt x="1200" y="1008"/>
                  </a:lnTo>
                  <a:lnTo>
                    <a:pt x="57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51214" name="Object 7"/>
            <p:cNvGraphicFramePr>
              <a:graphicFrameLocks noChangeAspect="1"/>
            </p:cNvGraphicFramePr>
            <p:nvPr/>
          </p:nvGraphicFramePr>
          <p:xfrm>
            <a:off x="3024" y="3696"/>
            <a:ext cx="204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4" name="Rovnice" r:id="rId5" imgW="1211492" imgH="205848" progId="Equation.3">
                    <p:embed/>
                  </p:oleObj>
                </mc:Choice>
                <mc:Fallback>
                  <p:oleObj name="Rovnice" r:id="rId5" imgW="1211492" imgH="20584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696"/>
                          <a:ext cx="2043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15" name="Group 8"/>
            <p:cNvGrpSpPr>
              <a:grpSpLocks/>
            </p:cNvGrpSpPr>
            <p:nvPr/>
          </p:nvGrpSpPr>
          <p:grpSpPr bwMode="auto">
            <a:xfrm>
              <a:off x="2688" y="2016"/>
              <a:ext cx="2532" cy="1735"/>
              <a:chOff x="384" y="2064"/>
              <a:chExt cx="2532" cy="1735"/>
            </a:xfrm>
          </p:grpSpPr>
          <p:graphicFrame>
            <p:nvGraphicFramePr>
              <p:cNvPr id="51216" name="Object 9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5" name="Rovnice" r:id="rId7" imgW="114151" imgH="215619" progId="Equation.3">
                      <p:embed/>
                    </p:oleObj>
                  </mc:Choice>
                  <mc:Fallback>
                    <p:oleObj name="Rovnice" r:id="rId7" imgW="114151" imgH="21561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217" name="Group 10"/>
              <p:cNvGrpSpPr>
                <a:grpSpLocks/>
              </p:cNvGrpSpPr>
              <p:nvPr/>
            </p:nvGrpSpPr>
            <p:grpSpPr bwMode="auto">
              <a:xfrm>
                <a:off x="384" y="2064"/>
                <a:ext cx="2208" cy="1735"/>
                <a:chOff x="240" y="2304"/>
                <a:chExt cx="2208" cy="1735"/>
              </a:xfrm>
            </p:grpSpPr>
            <p:sp>
              <p:nvSpPr>
                <p:cNvPr id="512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0" y="2352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x</a:t>
                  </a:r>
                  <a:r>
                    <a:rPr lang="sk-SK" altLang="cs-CZ" sz="2400" b="0" baseline="-2500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122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617" y="2304"/>
                  <a:ext cx="1" cy="14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21" name="Line 13"/>
                <p:cNvSpPr>
                  <a:spLocks noChangeShapeType="1"/>
                </p:cNvSpPr>
                <p:nvPr/>
              </p:nvSpPr>
              <p:spPr bwMode="auto">
                <a:xfrm>
                  <a:off x="281" y="3703"/>
                  <a:ext cx="2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51222" name="Object 14"/>
                <p:cNvGraphicFramePr>
                  <a:graphicFrameLocks noChangeAspect="1"/>
                </p:cNvGraphicFramePr>
                <p:nvPr/>
              </p:nvGraphicFramePr>
              <p:xfrm>
                <a:off x="425" y="3751"/>
                <a:ext cx="16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56" name="Rovnice" r:id="rId8" imgW="266584" imgH="457002" progId="Equation.3">
                        <p:embed/>
                      </p:oleObj>
                    </mc:Choice>
                    <mc:Fallback>
                      <p:oleObj name="Rovnice" r:id="rId8" imgW="266584" imgH="457002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" y="3751"/>
                              <a:ext cx="168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223" name="Line 15"/>
                <p:cNvSpPr>
                  <a:spLocks noChangeShapeType="1"/>
                </p:cNvSpPr>
                <p:nvPr/>
              </p:nvSpPr>
              <p:spPr bwMode="auto">
                <a:xfrm>
                  <a:off x="856" y="3696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24" name="Line 16"/>
                <p:cNvSpPr>
                  <a:spLocks noChangeShapeType="1"/>
                </p:cNvSpPr>
                <p:nvPr/>
              </p:nvSpPr>
              <p:spPr bwMode="auto">
                <a:xfrm>
                  <a:off x="1097" y="37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25" name="Line 17"/>
                <p:cNvSpPr>
                  <a:spLocks noChangeShapeType="1"/>
                </p:cNvSpPr>
                <p:nvPr/>
              </p:nvSpPr>
              <p:spPr bwMode="auto">
                <a:xfrm>
                  <a:off x="2050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26" name="Line 18"/>
                <p:cNvSpPr>
                  <a:spLocks noChangeShapeType="1"/>
                </p:cNvSpPr>
                <p:nvPr/>
              </p:nvSpPr>
              <p:spPr bwMode="auto">
                <a:xfrm>
                  <a:off x="1331" y="3701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27" name="Line 19"/>
                <p:cNvSpPr>
                  <a:spLocks noChangeShapeType="1"/>
                </p:cNvSpPr>
                <p:nvPr/>
              </p:nvSpPr>
              <p:spPr bwMode="auto">
                <a:xfrm>
                  <a:off x="1573" y="3709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28" name="Line 20"/>
                <p:cNvSpPr>
                  <a:spLocks noChangeShapeType="1"/>
                </p:cNvSpPr>
                <p:nvPr/>
              </p:nvSpPr>
              <p:spPr bwMode="auto">
                <a:xfrm>
                  <a:off x="1813" y="3705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29" name="Line 21"/>
                <p:cNvSpPr>
                  <a:spLocks noChangeShapeType="1"/>
                </p:cNvSpPr>
                <p:nvPr/>
              </p:nvSpPr>
              <p:spPr bwMode="auto">
                <a:xfrm>
                  <a:off x="2280" y="371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30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584" y="249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31" name="Line 23"/>
                <p:cNvSpPr>
                  <a:spLocks noChangeShapeType="1"/>
                </p:cNvSpPr>
                <p:nvPr/>
              </p:nvSpPr>
              <p:spPr bwMode="auto">
                <a:xfrm rot="-5400000">
                  <a:off x="591" y="297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32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596" y="3213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33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594" y="273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34" name="Line 26"/>
                <p:cNvSpPr>
                  <a:spLocks noChangeShapeType="1"/>
                </p:cNvSpPr>
                <p:nvPr/>
              </p:nvSpPr>
              <p:spPr bwMode="auto">
                <a:xfrm rot="-5400000">
                  <a:off x="589" y="344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3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95" y="3717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12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28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12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762" y="371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3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123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8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1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123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59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cs-CZ" sz="2400" b="0">
                      <a:latin typeface="Times New Roman" pitchFamily="18" charset="0"/>
                    </a:rPr>
                    <a:t>2</a:t>
                  </a:r>
                  <a:endParaRPr lang="cs-CZ" altLang="cs-CZ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51240" name="Line 32"/>
                <p:cNvSpPr>
                  <a:spLocks noChangeShapeType="1"/>
                </p:cNvSpPr>
                <p:nvPr/>
              </p:nvSpPr>
              <p:spPr bwMode="auto">
                <a:xfrm>
                  <a:off x="624" y="3236"/>
                  <a:ext cx="15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41" name="Line 33"/>
                <p:cNvSpPr>
                  <a:spLocks noChangeShapeType="1"/>
                </p:cNvSpPr>
                <p:nvPr/>
              </p:nvSpPr>
              <p:spPr bwMode="auto">
                <a:xfrm>
                  <a:off x="622" y="2756"/>
                  <a:ext cx="153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42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408" y="2992"/>
                  <a:ext cx="137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43" name="Line 35"/>
                <p:cNvSpPr>
                  <a:spLocks noChangeShapeType="1"/>
                </p:cNvSpPr>
                <p:nvPr/>
              </p:nvSpPr>
              <p:spPr bwMode="auto">
                <a:xfrm rot="-5400000">
                  <a:off x="870" y="3005"/>
                  <a:ext cx="1401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1244" name="Group 36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1027" cy="1030"/>
                  <a:chOff x="576" y="2741"/>
                  <a:chExt cx="1027" cy="1030"/>
                </a:xfrm>
              </p:grpSpPr>
              <p:sp>
                <p:nvSpPr>
                  <p:cNvPr id="5124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689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124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049" y="3220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124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21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1250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3673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125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677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1252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741"/>
                    <a:ext cx="75" cy="82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cs-CZ" altLang="cs-CZ" sz="240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1245" name="Line 43"/>
                <p:cNvSpPr>
                  <a:spLocks noChangeShapeType="1"/>
                </p:cNvSpPr>
                <p:nvPr/>
              </p:nvSpPr>
              <p:spPr bwMode="auto">
                <a:xfrm>
                  <a:off x="478" y="2578"/>
                  <a:ext cx="1924" cy="125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246" name="Line 44"/>
                <p:cNvSpPr>
                  <a:spLocks noChangeShapeType="1"/>
                </p:cNvSpPr>
                <p:nvPr/>
              </p:nvSpPr>
              <p:spPr bwMode="auto">
                <a:xfrm>
                  <a:off x="528" y="2352"/>
                  <a:ext cx="1392" cy="144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51218" name="Text Box 45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1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51207" name="Oval 47"/>
          <p:cNvSpPr>
            <a:spLocks noChangeArrowheads="1"/>
          </p:cNvSpPr>
          <p:nvPr/>
        </p:nvSpPr>
        <p:spPr bwMode="auto">
          <a:xfrm>
            <a:off x="1471613" y="3792538"/>
            <a:ext cx="119062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1208" name="Oval 48"/>
          <p:cNvSpPr>
            <a:spLocks noChangeArrowheads="1"/>
          </p:cNvSpPr>
          <p:nvPr/>
        </p:nvSpPr>
        <p:spPr bwMode="auto">
          <a:xfrm>
            <a:off x="3746500" y="5599113"/>
            <a:ext cx="119063" cy="1301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1209" name="Line 49"/>
          <p:cNvSpPr>
            <a:spLocks noChangeShapeType="1"/>
          </p:cNvSpPr>
          <p:nvPr/>
        </p:nvSpPr>
        <p:spPr bwMode="auto">
          <a:xfrm>
            <a:off x="1160463" y="3603625"/>
            <a:ext cx="2735262" cy="214312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0" name="Oval 50"/>
          <p:cNvSpPr>
            <a:spLocks noChangeArrowheads="1"/>
          </p:cNvSpPr>
          <p:nvPr/>
        </p:nvSpPr>
        <p:spPr bwMode="auto">
          <a:xfrm>
            <a:off x="1905000" y="4648200"/>
            <a:ext cx="609600" cy="6096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5811" name="AutoShape 51"/>
          <p:cNvSpPr>
            <a:spLocks noChangeArrowheads="1"/>
          </p:cNvSpPr>
          <p:nvPr/>
        </p:nvSpPr>
        <p:spPr bwMode="auto">
          <a:xfrm>
            <a:off x="4648200" y="3429000"/>
            <a:ext cx="4343400" cy="2622550"/>
          </a:xfrm>
          <a:prstGeom prst="wedgeRectCallout">
            <a:avLst>
              <a:gd name="adj1" fmla="val -98282"/>
              <a:gd name="adj2" fmla="val 90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s-CZ" altLang="cs-CZ" b="0" i="0" dirty="0" smtClean="0">
                <a:solidFill>
                  <a:schemeClr val="tx1"/>
                </a:solidFill>
              </a:rPr>
              <a:t>Optimální</a:t>
            </a:r>
            <a:r>
              <a:rPr lang="cs-CZ" altLang="cs-CZ" b="0" i="0" dirty="0" smtClean="0"/>
              <a:t> řešení LP relaxace </a:t>
            </a:r>
            <a:r>
              <a:rPr lang="cs-CZ" altLang="cs-CZ" b="0" i="0" dirty="0" smtClean="0">
                <a:solidFill>
                  <a:schemeClr val="tx1"/>
                </a:solidFill>
              </a:rPr>
              <a:t>je </a:t>
            </a:r>
            <a:br>
              <a:rPr lang="cs-CZ" altLang="cs-CZ" b="0" i="0" dirty="0" smtClean="0">
                <a:solidFill>
                  <a:schemeClr val="tx1"/>
                </a:solidFill>
              </a:rPr>
            </a:br>
            <a:r>
              <a:rPr lang="cs-CZ" altLang="cs-CZ" b="0" dirty="0" smtClean="0">
                <a:solidFill>
                  <a:schemeClr val="tx1"/>
                </a:solidFill>
              </a:rPr>
              <a:t>&lt; x</a:t>
            </a:r>
            <a:r>
              <a:rPr lang="cs-CZ" altLang="cs-CZ" b="0" baseline="-25000" dirty="0" smtClean="0">
                <a:solidFill>
                  <a:schemeClr val="tx1"/>
                </a:solidFill>
              </a:rPr>
              <a:t>1</a:t>
            </a:r>
            <a:r>
              <a:rPr lang="cs-CZ" altLang="cs-CZ" b="0" dirty="0" smtClean="0">
                <a:solidFill>
                  <a:schemeClr val="tx1"/>
                </a:solidFill>
              </a:rPr>
              <a:t> , x</a:t>
            </a:r>
            <a:r>
              <a:rPr lang="cs-CZ" altLang="cs-CZ" b="0" baseline="-25000" dirty="0" smtClean="0">
                <a:solidFill>
                  <a:schemeClr val="tx1"/>
                </a:solidFill>
              </a:rPr>
              <a:t>2 </a:t>
            </a:r>
            <a:r>
              <a:rPr lang="cs-CZ" altLang="cs-CZ" b="0" dirty="0" smtClean="0">
                <a:solidFill>
                  <a:schemeClr val="tx1"/>
                </a:solidFill>
              </a:rPr>
              <a:t>&gt;</a:t>
            </a:r>
            <a:r>
              <a:rPr lang="cs-CZ" altLang="cs-CZ" b="0" baseline="30000" dirty="0" smtClean="0">
                <a:solidFill>
                  <a:schemeClr val="tx1"/>
                </a:solidFill>
              </a:rPr>
              <a:t>T</a:t>
            </a:r>
            <a:r>
              <a:rPr lang="cs-CZ" altLang="cs-CZ" b="0" dirty="0" smtClean="0">
                <a:solidFill>
                  <a:schemeClr val="tx1"/>
                </a:solidFill>
              </a:rPr>
              <a:t>=&lt;4/3, 4/3&gt;</a:t>
            </a:r>
            <a:r>
              <a:rPr lang="cs-CZ" altLang="cs-CZ" b="0" baseline="30000" dirty="0" smtClean="0">
                <a:solidFill>
                  <a:schemeClr val="tx1"/>
                </a:solidFill>
              </a:rPr>
              <a:t>T</a:t>
            </a:r>
            <a:r>
              <a:rPr lang="cs-CZ" altLang="cs-CZ" b="0" dirty="0" smtClean="0">
                <a:solidFill>
                  <a:schemeClr val="tx1"/>
                </a:solidFill>
              </a:rPr>
              <a:t>, </a:t>
            </a:r>
            <a:r>
              <a:rPr lang="cs-CZ" altLang="cs-CZ" i="0" dirty="0" smtClean="0">
                <a:solidFill>
                  <a:schemeClr val="tx1"/>
                </a:solidFill>
              </a:rPr>
              <a:t>zaokrouhlením složek dol</a:t>
            </a:r>
            <a:r>
              <a:rPr lang="cs-CZ" altLang="cs-CZ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ů</a:t>
            </a:r>
            <a:r>
              <a:rPr lang="cs-CZ" altLang="cs-CZ" b="0" i="0" dirty="0" smtClean="0">
                <a:solidFill>
                  <a:schemeClr val="tx1"/>
                </a:solidFill>
              </a:rPr>
              <a:t> na celá čísla neporušíme strukturální podmínky a získáme </a:t>
            </a:r>
          </a:p>
          <a:p>
            <a:pPr eaLnBrk="1" hangingPunct="1">
              <a:defRPr/>
            </a:pPr>
            <a:r>
              <a:rPr lang="cs-CZ" altLang="cs-CZ" b="0" dirty="0" smtClean="0">
                <a:solidFill>
                  <a:schemeClr val="tx1"/>
                </a:solidFill>
              </a:rPr>
              <a:t>&lt; x</a:t>
            </a:r>
            <a:r>
              <a:rPr lang="cs-CZ" altLang="cs-CZ" b="0" baseline="-25000" dirty="0" smtClean="0">
                <a:solidFill>
                  <a:schemeClr val="tx1"/>
                </a:solidFill>
              </a:rPr>
              <a:t>1</a:t>
            </a:r>
            <a:r>
              <a:rPr lang="cs-CZ" altLang="cs-CZ" b="0" dirty="0" smtClean="0">
                <a:solidFill>
                  <a:schemeClr val="tx1"/>
                </a:solidFill>
              </a:rPr>
              <a:t> , x</a:t>
            </a:r>
            <a:r>
              <a:rPr lang="cs-CZ" altLang="cs-CZ" b="0" baseline="-25000" dirty="0" smtClean="0">
                <a:solidFill>
                  <a:schemeClr val="tx1"/>
                </a:solidFill>
              </a:rPr>
              <a:t>2 </a:t>
            </a:r>
            <a:r>
              <a:rPr lang="cs-CZ" altLang="cs-CZ" b="0" dirty="0" smtClean="0">
                <a:solidFill>
                  <a:schemeClr val="tx1"/>
                </a:solidFill>
              </a:rPr>
              <a:t>&gt;</a:t>
            </a:r>
            <a:r>
              <a:rPr lang="cs-CZ" altLang="cs-CZ" b="0" baseline="30000" dirty="0" smtClean="0">
                <a:solidFill>
                  <a:schemeClr val="tx1"/>
                </a:solidFill>
              </a:rPr>
              <a:t>T</a:t>
            </a:r>
            <a:r>
              <a:rPr lang="cs-CZ" altLang="cs-CZ" b="0" dirty="0" smtClean="0">
                <a:solidFill>
                  <a:schemeClr val="tx1"/>
                </a:solidFill>
              </a:rPr>
              <a:t>=&lt;1, 1&gt;</a:t>
            </a:r>
            <a:r>
              <a:rPr lang="cs-CZ" altLang="cs-CZ" b="0" baseline="30000" dirty="0" smtClean="0">
                <a:solidFill>
                  <a:schemeClr val="tx1"/>
                </a:solidFill>
              </a:rPr>
              <a:t>T</a:t>
            </a:r>
            <a:r>
              <a:rPr lang="cs-CZ" altLang="cs-CZ" b="0" dirty="0" smtClean="0">
                <a:solidFill>
                  <a:schemeClr val="tx1"/>
                </a:solidFill>
              </a:rPr>
              <a:t>, s </a:t>
            </a:r>
            <a:r>
              <a:rPr lang="cs-CZ" altLang="cs-CZ" b="0" i="0" dirty="0" smtClean="0">
                <a:solidFill>
                  <a:schemeClr val="tx1"/>
                </a:solidFill>
              </a:rPr>
              <a:t>hodnotou </a:t>
            </a:r>
            <a:r>
              <a:rPr lang="cs-CZ" altLang="cs-CZ" i="0" dirty="0" smtClean="0">
                <a:solidFill>
                  <a:schemeClr val="accent1">
                    <a:lumMod val="50000"/>
                  </a:schemeClr>
                </a:solidFill>
              </a:rPr>
              <a:t>–2700</a:t>
            </a:r>
            <a:r>
              <a:rPr lang="cs-CZ" altLang="cs-CZ" i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212" name="Oval 55"/>
          <p:cNvSpPr>
            <a:spLocks noChangeArrowheads="1"/>
          </p:cNvSpPr>
          <p:nvPr/>
        </p:nvSpPr>
        <p:spPr bwMode="auto">
          <a:xfrm>
            <a:off x="2133600" y="4191000"/>
            <a:ext cx="609600" cy="6096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DB9C5C-02AA-4133-BC36-62200D2C7307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cs-CZ" altLang="cs-CZ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0726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630488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1, 1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-2700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231" name="AutoShape 44"/>
          <p:cNvSpPr>
            <a:spLocks noChangeArrowheads="1"/>
          </p:cNvSpPr>
          <p:nvPr/>
        </p:nvSpPr>
        <p:spPr bwMode="auto">
          <a:xfrm>
            <a:off x="5486400" y="2514600"/>
            <a:ext cx="3505200" cy="533400"/>
          </a:xfrm>
          <a:prstGeom prst="wedgeRectCallout">
            <a:avLst>
              <a:gd name="adj1" fmla="val -58875"/>
              <a:gd name="adj2" fmla="val -8928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–3600</a:t>
            </a:r>
            <a:r>
              <a:rPr lang="sk-SK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779838" y="4149725"/>
            <a:ext cx="5040312" cy="1938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s-CZ" sz="2000" b="0" i="0" dirty="0">
                <a:solidFill>
                  <a:schemeClr val="tx1"/>
                </a:solidFill>
              </a:rPr>
              <a:t>Zde </a:t>
            </a:r>
            <a:r>
              <a:rPr lang="cs-CZ" sz="2000" i="0" dirty="0">
                <a:solidFill>
                  <a:srgbClr val="0070C0"/>
                </a:solidFill>
              </a:rPr>
              <a:t>vrchol</a:t>
            </a:r>
            <a:r>
              <a:rPr lang="cs-CZ" sz="2000" b="0" i="0" dirty="0">
                <a:solidFill>
                  <a:srgbClr val="0070C0"/>
                </a:solidFill>
              </a:rPr>
              <a:t> </a:t>
            </a:r>
            <a:r>
              <a:rPr lang="cs-CZ" sz="2000" b="0" i="0" dirty="0">
                <a:solidFill>
                  <a:schemeClr val="tx1"/>
                </a:solidFill>
              </a:rPr>
              <a:t>(kořen) </a:t>
            </a:r>
            <a:r>
              <a:rPr lang="cs-CZ" sz="2000" i="0" dirty="0">
                <a:solidFill>
                  <a:schemeClr val="tx1"/>
                </a:solidFill>
              </a:rPr>
              <a:t>nemůžeme vyloučit</a:t>
            </a:r>
            <a:r>
              <a:rPr lang="cs-CZ" sz="2000" b="0" i="0" dirty="0">
                <a:solidFill>
                  <a:schemeClr val="tx1"/>
                </a:solidFill>
              </a:rPr>
              <a:t>, protože </a:t>
            </a:r>
            <a:r>
              <a:rPr lang="cs-CZ" sz="2000" i="0" dirty="0">
                <a:solidFill>
                  <a:srgbClr val="FF0000"/>
                </a:solidFill>
              </a:rPr>
              <a:t>dolní hranice </a:t>
            </a:r>
            <a:r>
              <a:rPr lang="cs-CZ" sz="2000" b="0" i="0" dirty="0">
                <a:solidFill>
                  <a:schemeClr val="tx1"/>
                </a:solidFill>
              </a:rPr>
              <a:t>neznámého optimálního řešení (</a:t>
            </a:r>
            <a:r>
              <a:rPr lang="cs-CZ" sz="2000" i="0" dirty="0">
                <a:solidFill>
                  <a:srgbClr val="FF0000"/>
                </a:solidFill>
              </a:rPr>
              <a:t>-3600</a:t>
            </a:r>
            <a:r>
              <a:rPr lang="cs-CZ" sz="2000" b="0" i="0" dirty="0">
                <a:solidFill>
                  <a:schemeClr val="tx1"/>
                </a:solidFill>
              </a:rPr>
              <a:t>) je menší než </a:t>
            </a:r>
            <a:r>
              <a:rPr lang="cs-CZ" sz="2000" b="0" i="0" dirty="0">
                <a:solidFill>
                  <a:schemeClr val="accent1">
                    <a:lumMod val="50000"/>
                  </a:schemeClr>
                </a:solidFill>
              </a:rPr>
              <a:t>hodnota dosud nejlepšího nalezeného řešení </a:t>
            </a:r>
            <a:r>
              <a:rPr lang="cs-CZ" sz="2000" b="0" i="0" dirty="0">
                <a:solidFill>
                  <a:schemeClr val="tx1"/>
                </a:solidFill>
              </a:rPr>
              <a:t>(</a:t>
            </a:r>
            <a:r>
              <a:rPr lang="cs-CZ" sz="2000" i="0" dirty="0">
                <a:solidFill>
                  <a:schemeClr val="accent1">
                    <a:lumMod val="50000"/>
                  </a:schemeClr>
                </a:solidFill>
              </a:rPr>
              <a:t>-2700</a:t>
            </a:r>
            <a:r>
              <a:rPr lang="cs-CZ" sz="2000" b="0" i="0" dirty="0">
                <a:solidFill>
                  <a:schemeClr val="tx1"/>
                </a:solidFill>
              </a:rPr>
              <a:t>).</a:t>
            </a:r>
          </a:p>
          <a:p>
            <a:pPr>
              <a:defRPr/>
            </a:pPr>
            <a:r>
              <a:rPr lang="cs-CZ" sz="2000" b="0" i="0" dirty="0">
                <a:solidFill>
                  <a:schemeClr val="tx1"/>
                </a:solidFill>
              </a:rPr>
              <a:t>Tedy teoreticky může ve </a:t>
            </a:r>
            <a:r>
              <a:rPr lang="cs-CZ" sz="2000" i="0" dirty="0">
                <a:solidFill>
                  <a:srgbClr val="0070C0"/>
                </a:solidFill>
              </a:rPr>
              <a:t>vrcholu</a:t>
            </a:r>
            <a:r>
              <a:rPr lang="cs-CZ" sz="2000" b="0" i="0" dirty="0">
                <a:solidFill>
                  <a:schemeClr val="tx1"/>
                </a:solidFill>
              </a:rPr>
              <a:t> existovat řešení s hodnotou menší než </a:t>
            </a:r>
            <a:r>
              <a:rPr lang="cs-CZ" sz="2000" i="0" dirty="0">
                <a:solidFill>
                  <a:schemeClr val="accent1">
                    <a:lumMod val="50000"/>
                  </a:schemeClr>
                </a:solidFill>
              </a:rPr>
              <a:t>-2700</a:t>
            </a:r>
            <a:r>
              <a:rPr lang="cs-CZ" sz="2000" b="0" i="0" dirty="0">
                <a:solidFill>
                  <a:schemeClr val="tx1"/>
                </a:solidFill>
              </a:rPr>
              <a:t>.</a:t>
            </a:r>
            <a:endParaRPr lang="en-US" sz="2000" b="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E8397-2CA7-403D-841A-565CE0140A43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cs-CZ" altLang="cs-CZ" sz="1400"/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Větvení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sk-SK" altLang="cs-CZ" sz="3600" b="1" smtClean="0">
                <a:latin typeface="Times New Roman" pitchFamily="18" charset="0"/>
              </a:rPr>
              <a:t>(</a:t>
            </a:r>
            <a:r>
              <a:rPr lang="en-GB" altLang="cs-CZ" sz="3600" b="1" smtClean="0">
                <a:latin typeface="Times New Roman" pitchFamily="18" charset="0"/>
              </a:rPr>
              <a:t>Branching</a:t>
            </a:r>
            <a:r>
              <a:rPr lang="sk-SK" altLang="cs-CZ" sz="3600" b="1" smtClean="0">
                <a:latin typeface="Times New Roman" pitchFamily="18" charset="0"/>
              </a:rPr>
              <a:t>)</a:t>
            </a:r>
            <a:endParaRPr lang="cs-CZ" altLang="cs-CZ" sz="3600" b="1" smtClean="0">
              <a:latin typeface="Times New Roman" pitchFamily="18" charset="0"/>
            </a:endParaRPr>
          </a:p>
        </p:txBody>
      </p:sp>
      <p:sp>
        <p:nvSpPr>
          <p:cNvPr id="53252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360363" y="1905000"/>
            <a:ext cx="8421687" cy="4038600"/>
          </a:xfrm>
          <a:noFill/>
        </p:spPr>
        <p:txBody>
          <a:bodyPr/>
          <a:lstStyle/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Vybereme jednu z proměnných </a:t>
            </a:r>
            <a:r>
              <a:rPr lang="cs-CZ" altLang="cs-CZ" sz="2400" smtClean="0">
                <a:latin typeface="Times New Roman" pitchFamily="18" charset="0"/>
              </a:rPr>
              <a:t>řešení LP-relaxace, </a:t>
            </a:r>
            <a:r>
              <a:rPr lang="cs-CZ" altLang="cs-CZ" sz="2400" b="1" smtClean="0">
                <a:solidFill>
                  <a:srgbClr val="FF0000"/>
                </a:solidFill>
                <a:latin typeface="Times New Roman" pitchFamily="18" charset="0"/>
              </a:rPr>
              <a:t>která má být celočíselná a není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, například 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i="1" baseline="-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a provedeme podle ní větvení.</a:t>
            </a:r>
            <a:endParaRPr lang="cs-CZ" altLang="cs-CZ" sz="2400" smtClean="0">
              <a:latin typeface="Times New Roman" pitchFamily="18" charset="0"/>
            </a:endParaRPr>
          </a:p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Zde </a:t>
            </a:r>
            <a:r>
              <a:rPr lang="cs-CZ" altLang="cs-CZ" sz="2400" i="1" u="sng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i="1" baseline="-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= 4/3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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i="1" u="sng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i="1" baseline="-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= 1.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Potom </a:t>
            </a:r>
            <a:r>
              <a:rPr lang="cs-CZ" altLang="cs-CZ" sz="2400" smtClean="0">
                <a:latin typeface="Times New Roman" pitchFamily="18" charset="0"/>
              </a:rPr>
              <a:t>pro každé přípustné celočíselné řešení musí platit právě jedna z podmínek 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i="1" baseline="-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  1	</a:t>
            </a:r>
            <a:r>
              <a:rPr lang="cs-CZ" altLang="cs-CZ" sz="2400" i="1" smtClean="0"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a nebo</a:t>
            </a:r>
            <a:r>
              <a:rPr lang="cs-CZ" altLang="cs-CZ" sz="2400" i="1" smtClean="0">
                <a:latin typeface="Times New Roman" pitchFamily="18" charset="0"/>
              </a:rPr>
              <a:t> 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i="1" baseline="-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  2</a:t>
            </a:r>
            <a:r>
              <a:rPr lang="cs-CZ" altLang="cs-CZ" sz="2400" i="1" smtClean="0">
                <a:latin typeface="Times New Roman" pitchFamily="18" charset="0"/>
              </a:rPr>
              <a:t>.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cs-CZ" altLang="cs-CZ" sz="2400" smtClean="0">
              <a:latin typeface="Times New Roman" pitchFamily="18" charset="0"/>
              <a:cs typeface="Times New Roman" pitchFamily="18" charset="0"/>
            </a:endParaRPr>
          </a:p>
          <a:p>
            <a:pPr marL="762000" indent="-279400" algn="just" eaLnBrk="1" hangingPunct="1">
              <a:lnSpc>
                <a:spcPct val="90000"/>
              </a:lnSpc>
              <a:buSzTx/>
            </a:pPr>
            <a:r>
              <a:rPr lang="cs-CZ" altLang="cs-CZ" sz="2400" smtClean="0">
                <a:latin typeface="Times New Roman" pitchFamily="18" charset="0"/>
              </a:rPr>
              <a:t>Dodáním jedné nebo druhé podmínky k modelu </a:t>
            </a:r>
            <a:r>
              <a:rPr lang="cs-CZ" altLang="cs-CZ" sz="2400" b="1" smtClean="0">
                <a:latin typeface="Times New Roman" pitchFamily="18" charset="0"/>
              </a:rPr>
              <a:t>zpracovávaného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vrcholu</a:t>
            </a:r>
            <a:r>
              <a:rPr lang="cs-CZ" altLang="cs-CZ" sz="2400" b="1" smtClean="0">
                <a:latin typeface="Times New Roman" pitchFamily="18" charset="0"/>
              </a:rPr>
              <a:t> </a:t>
            </a:r>
            <a:r>
              <a:rPr lang="cs-CZ" altLang="cs-CZ" sz="2400" smtClean="0">
                <a:latin typeface="Times New Roman" pitchFamily="18" charset="0"/>
              </a:rPr>
              <a:t>dostaneme modely jeho „potomk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400" smtClean="0">
                <a:latin typeface="Times New Roman" pitchFamily="18" charset="0"/>
              </a:rPr>
              <a:t>“ (dvou nově </a:t>
            </a:r>
            <a:r>
              <a:rPr lang="cs-CZ" altLang="cs-CZ" sz="2400" b="1" smtClean="0">
                <a:latin typeface="Times New Roman" pitchFamily="18" charset="0"/>
              </a:rPr>
              <a:t>vytvořených nezpracovaných </a:t>
            </a:r>
            <a:r>
              <a:rPr lang="cs-CZ" altLang="cs-CZ" sz="2400" b="1" smtClean="0">
                <a:solidFill>
                  <a:schemeClr val="tx2"/>
                </a:solidFill>
                <a:latin typeface="Times New Roman" pitchFamily="18" charset="0"/>
              </a:rPr>
              <a:t>vrcholů</a:t>
            </a:r>
            <a:r>
              <a:rPr lang="cs-CZ" altLang="cs-CZ" sz="2400" smtClean="0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B84889-4B40-48E0-AB15-26D692DB95D2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54275" name="Rectangle 1032"/>
          <p:cNvSpPr>
            <a:spLocks noGrp="1" noChangeArrowheads="1"/>
          </p:cNvSpPr>
          <p:nvPr>
            <p:ph type="title"/>
          </p:nvPr>
        </p:nvSpPr>
        <p:spPr>
          <a:xfrm>
            <a:off x="1116013" y="427038"/>
            <a:ext cx="7793037" cy="1143000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solidFill>
                  <a:srgbClr val="333399"/>
                </a:solidFill>
                <a:latin typeface="Times New Roman" pitchFamily="18" charset="0"/>
              </a:rPr>
              <a:t>Větvení </a:t>
            </a:r>
            <a:r>
              <a:rPr lang="sk-SK" altLang="cs-CZ" sz="3600" b="1" smtClean="0">
                <a:solidFill>
                  <a:srgbClr val="333399"/>
                </a:solidFill>
                <a:latin typeface="Times New Roman" pitchFamily="18" charset="0"/>
              </a:rPr>
              <a:t>(</a:t>
            </a:r>
            <a:r>
              <a:rPr lang="en-US" altLang="cs-CZ" sz="3600" b="1" smtClean="0">
                <a:solidFill>
                  <a:srgbClr val="333399"/>
                </a:solidFill>
                <a:latin typeface="Times New Roman" pitchFamily="18" charset="0"/>
              </a:rPr>
              <a:t>Branching</a:t>
            </a:r>
            <a:r>
              <a:rPr lang="sk-SK" altLang="cs-CZ" sz="3600" b="1" smtClean="0">
                <a:solidFill>
                  <a:srgbClr val="333399"/>
                </a:solidFill>
                <a:latin typeface="Times New Roman" pitchFamily="18" charset="0"/>
              </a:rPr>
              <a:t>)</a:t>
            </a:r>
            <a:r>
              <a:rPr lang="cs-CZ" altLang="cs-CZ" sz="3600" b="1" smtClean="0">
                <a:latin typeface="Times New Roman" pitchFamily="18" charset="0"/>
              </a:rPr>
              <a:t/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200" b="1" smtClean="0">
                <a:solidFill>
                  <a:srgbClr val="FF0000"/>
                </a:solidFill>
                <a:latin typeface="Times New Roman" pitchFamily="18" charset="0"/>
              </a:rPr>
              <a:t>pomocí dodání podmínek </a:t>
            </a:r>
            <a:r>
              <a:rPr lang="cs-CZ" altLang="cs-CZ" sz="3200" b="1" i="1" smtClean="0">
                <a:latin typeface="Times New Roman" pitchFamily="18" charset="0"/>
              </a:rPr>
              <a:t>x</a:t>
            </a:r>
            <a:r>
              <a:rPr lang="cs-CZ" altLang="cs-CZ" sz="3200" b="1" i="1" baseline="-25000" smtClean="0">
                <a:latin typeface="Times New Roman" pitchFamily="18" charset="0"/>
              </a:rPr>
              <a:t>1</a:t>
            </a:r>
            <a:r>
              <a:rPr lang="cs-CZ" altLang="cs-CZ" sz="3200" b="1" i="1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cs-CZ" altLang="cs-CZ" sz="3200" b="1" smtClean="0">
                <a:latin typeface="Times New Roman" pitchFamily="18" charset="0"/>
                <a:sym typeface="Symbol" pitchFamily="18" charset="2"/>
              </a:rPr>
              <a:t>2 resp. </a:t>
            </a:r>
            <a:r>
              <a:rPr lang="cs-CZ" altLang="cs-CZ" sz="3200" b="1" i="1" smtClean="0">
                <a:latin typeface="Times New Roman" pitchFamily="18" charset="0"/>
              </a:rPr>
              <a:t>x</a:t>
            </a:r>
            <a:r>
              <a:rPr lang="cs-CZ" altLang="cs-CZ" sz="3200" b="1" i="1" baseline="-25000" smtClean="0">
                <a:latin typeface="Times New Roman" pitchFamily="18" charset="0"/>
              </a:rPr>
              <a:t>1</a:t>
            </a:r>
            <a:r>
              <a:rPr lang="cs-CZ" altLang="cs-CZ" sz="3200" b="1" i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cs-CZ" altLang="cs-CZ" sz="3200" b="1" smtClean="0">
                <a:latin typeface="Times New Roman" pitchFamily="18" charset="0"/>
                <a:sym typeface="Symbol" pitchFamily="18" charset="2"/>
              </a:rPr>
              <a:t>2</a:t>
            </a:r>
            <a:endParaRPr lang="cs-CZ" altLang="cs-CZ" sz="3200" b="1" smtClean="0">
              <a:latin typeface="Times New Roman" pitchFamily="18" charset="0"/>
            </a:endParaRPr>
          </a:p>
        </p:txBody>
      </p:sp>
      <p:grpSp>
        <p:nvGrpSpPr>
          <p:cNvPr id="54276" name="Group 1033"/>
          <p:cNvGrpSpPr>
            <a:grpSpLocks/>
          </p:cNvGrpSpPr>
          <p:nvPr/>
        </p:nvGrpSpPr>
        <p:grpSpPr bwMode="auto">
          <a:xfrm>
            <a:off x="2819400" y="1828800"/>
            <a:ext cx="2590800" cy="2624138"/>
            <a:chOff x="288" y="2352"/>
            <a:chExt cx="1632" cy="1653"/>
          </a:xfrm>
        </p:grpSpPr>
        <p:sp>
          <p:nvSpPr>
            <p:cNvPr id="54323" name="Line 1034"/>
            <p:cNvSpPr>
              <a:spLocks noChangeShapeType="1"/>
            </p:cNvSpPr>
            <p:nvPr/>
          </p:nvSpPr>
          <p:spPr bwMode="auto">
            <a:xfrm flipH="1">
              <a:off x="624" y="2400"/>
              <a:ext cx="1" cy="1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4" name="Line 1035"/>
            <p:cNvSpPr>
              <a:spLocks noChangeShapeType="1"/>
            </p:cNvSpPr>
            <p:nvPr/>
          </p:nvSpPr>
          <p:spPr bwMode="auto">
            <a:xfrm>
              <a:off x="288" y="3709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5" name="Line 1036"/>
            <p:cNvSpPr>
              <a:spLocks noChangeShapeType="1"/>
            </p:cNvSpPr>
            <p:nvPr/>
          </p:nvSpPr>
          <p:spPr bwMode="auto">
            <a:xfrm>
              <a:off x="863" y="370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6" name="Line 1037"/>
            <p:cNvSpPr>
              <a:spLocks noChangeShapeType="1"/>
            </p:cNvSpPr>
            <p:nvPr/>
          </p:nvSpPr>
          <p:spPr bwMode="auto">
            <a:xfrm>
              <a:off x="1104" y="371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7" name="Line 1038"/>
            <p:cNvSpPr>
              <a:spLocks noChangeShapeType="1"/>
            </p:cNvSpPr>
            <p:nvPr/>
          </p:nvSpPr>
          <p:spPr bwMode="auto">
            <a:xfrm>
              <a:off x="1338" y="370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8" name="Line 1039"/>
            <p:cNvSpPr>
              <a:spLocks noChangeShapeType="1"/>
            </p:cNvSpPr>
            <p:nvPr/>
          </p:nvSpPr>
          <p:spPr bwMode="auto">
            <a:xfrm>
              <a:off x="1580" y="37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9" name="Line 1040"/>
            <p:cNvSpPr>
              <a:spLocks noChangeShapeType="1"/>
            </p:cNvSpPr>
            <p:nvPr/>
          </p:nvSpPr>
          <p:spPr bwMode="auto">
            <a:xfrm>
              <a:off x="1820" y="371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0" name="Line 1041"/>
            <p:cNvSpPr>
              <a:spLocks noChangeShapeType="1"/>
            </p:cNvSpPr>
            <p:nvPr/>
          </p:nvSpPr>
          <p:spPr bwMode="auto">
            <a:xfrm rot="-5400000">
              <a:off x="591" y="249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1" name="Line 1042"/>
            <p:cNvSpPr>
              <a:spLocks noChangeShapeType="1"/>
            </p:cNvSpPr>
            <p:nvPr/>
          </p:nvSpPr>
          <p:spPr bwMode="auto">
            <a:xfrm rot="-5400000">
              <a:off x="598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2" name="Line 1043"/>
            <p:cNvSpPr>
              <a:spLocks noChangeShapeType="1"/>
            </p:cNvSpPr>
            <p:nvPr/>
          </p:nvSpPr>
          <p:spPr bwMode="auto">
            <a:xfrm rot="-5400000">
              <a:off x="603" y="321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3" name="Line 1044"/>
            <p:cNvSpPr>
              <a:spLocks noChangeShapeType="1"/>
            </p:cNvSpPr>
            <p:nvPr/>
          </p:nvSpPr>
          <p:spPr bwMode="auto">
            <a:xfrm rot="-5400000">
              <a:off x="601" y="273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4" name="Line 1045"/>
            <p:cNvSpPr>
              <a:spLocks noChangeShapeType="1"/>
            </p:cNvSpPr>
            <p:nvPr/>
          </p:nvSpPr>
          <p:spPr bwMode="auto">
            <a:xfrm rot="-5400000">
              <a:off x="596" y="345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5" name="Text Box 1046"/>
            <p:cNvSpPr txBox="1">
              <a:spLocks noChangeArrowheads="1"/>
            </p:cNvSpPr>
            <p:nvPr/>
          </p:nvSpPr>
          <p:spPr bwMode="auto">
            <a:xfrm>
              <a:off x="795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36" name="Text Box 1047"/>
            <p:cNvSpPr txBox="1">
              <a:spLocks noChangeArrowheads="1"/>
            </p:cNvSpPr>
            <p:nvPr/>
          </p:nvSpPr>
          <p:spPr bwMode="auto">
            <a:xfrm>
              <a:off x="128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37" name="Text Box 1048"/>
            <p:cNvSpPr txBox="1">
              <a:spLocks noChangeArrowheads="1"/>
            </p:cNvSpPr>
            <p:nvPr/>
          </p:nvSpPr>
          <p:spPr bwMode="auto">
            <a:xfrm>
              <a:off x="288" y="30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38" name="Text Box 1049"/>
            <p:cNvSpPr txBox="1">
              <a:spLocks noChangeArrowheads="1"/>
            </p:cNvSpPr>
            <p:nvPr/>
          </p:nvSpPr>
          <p:spPr bwMode="auto">
            <a:xfrm>
              <a:off x="2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cs-CZ" altLang="cs-CZ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4339" name="Group 1050"/>
            <p:cNvGrpSpPr>
              <a:grpSpLocks/>
            </p:cNvGrpSpPr>
            <p:nvPr/>
          </p:nvGrpSpPr>
          <p:grpSpPr bwMode="auto">
            <a:xfrm>
              <a:off x="576" y="2736"/>
              <a:ext cx="1027" cy="1030"/>
              <a:chOff x="576" y="2741"/>
              <a:chExt cx="1027" cy="1030"/>
            </a:xfrm>
          </p:grpSpPr>
          <p:sp>
            <p:nvSpPr>
              <p:cNvPr id="54342" name="Oval 1051"/>
              <p:cNvSpPr>
                <a:spLocks noChangeArrowheads="1"/>
              </p:cNvSpPr>
              <p:nvPr/>
            </p:nvSpPr>
            <p:spPr bwMode="auto">
              <a:xfrm>
                <a:off x="576" y="3689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43" name="Oval 1052"/>
              <p:cNvSpPr>
                <a:spLocks noChangeArrowheads="1"/>
              </p:cNvSpPr>
              <p:nvPr/>
            </p:nvSpPr>
            <p:spPr bwMode="auto">
              <a:xfrm>
                <a:off x="1049" y="3220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44" name="Oval 1053"/>
              <p:cNvSpPr>
                <a:spLocks noChangeArrowheads="1"/>
              </p:cNvSpPr>
              <p:nvPr/>
            </p:nvSpPr>
            <p:spPr bwMode="auto">
              <a:xfrm>
                <a:off x="576" y="3211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45" name="Oval 1054"/>
              <p:cNvSpPr>
                <a:spLocks noChangeArrowheads="1"/>
              </p:cNvSpPr>
              <p:nvPr/>
            </p:nvSpPr>
            <p:spPr bwMode="auto">
              <a:xfrm>
                <a:off x="1528" y="3673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46" name="Oval 1055"/>
              <p:cNvSpPr>
                <a:spLocks noChangeArrowheads="1"/>
              </p:cNvSpPr>
              <p:nvPr/>
            </p:nvSpPr>
            <p:spPr bwMode="auto">
              <a:xfrm>
                <a:off x="1056" y="3677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47" name="Oval 1056"/>
              <p:cNvSpPr>
                <a:spLocks noChangeArrowheads="1"/>
              </p:cNvSpPr>
              <p:nvPr/>
            </p:nvSpPr>
            <p:spPr bwMode="auto">
              <a:xfrm>
                <a:off x="576" y="2741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4340" name="Line 1057"/>
            <p:cNvSpPr>
              <a:spLocks noChangeShapeType="1"/>
            </p:cNvSpPr>
            <p:nvPr/>
          </p:nvSpPr>
          <p:spPr bwMode="auto">
            <a:xfrm>
              <a:off x="478" y="2578"/>
              <a:ext cx="1346" cy="87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41" name="Line 1058"/>
            <p:cNvSpPr>
              <a:spLocks noChangeShapeType="1"/>
            </p:cNvSpPr>
            <p:nvPr/>
          </p:nvSpPr>
          <p:spPr bwMode="auto">
            <a:xfrm>
              <a:off x="528" y="2352"/>
              <a:ext cx="1392" cy="14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277" name="Group 1106"/>
          <p:cNvGrpSpPr>
            <a:grpSpLocks/>
          </p:cNvGrpSpPr>
          <p:nvPr/>
        </p:nvGrpSpPr>
        <p:grpSpPr bwMode="auto">
          <a:xfrm>
            <a:off x="914400" y="3810000"/>
            <a:ext cx="1898650" cy="2381250"/>
            <a:chOff x="576" y="2400"/>
            <a:chExt cx="1196" cy="1500"/>
          </a:xfrm>
        </p:grpSpPr>
        <p:grpSp>
          <p:nvGrpSpPr>
            <p:cNvPr id="54302" name="Group 1064"/>
            <p:cNvGrpSpPr>
              <a:grpSpLocks/>
            </p:cNvGrpSpPr>
            <p:nvPr/>
          </p:nvGrpSpPr>
          <p:grpSpPr bwMode="auto">
            <a:xfrm>
              <a:off x="624" y="2473"/>
              <a:ext cx="1083" cy="1427"/>
              <a:chOff x="528" y="2626"/>
              <a:chExt cx="1083" cy="1427"/>
            </a:xfrm>
          </p:grpSpPr>
          <p:sp>
            <p:nvSpPr>
              <p:cNvPr id="54305" name="Line 1065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" cy="1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06" name="Line 1066"/>
              <p:cNvSpPr>
                <a:spLocks noChangeShapeType="1"/>
              </p:cNvSpPr>
              <p:nvPr/>
            </p:nvSpPr>
            <p:spPr bwMode="auto">
              <a:xfrm>
                <a:off x="528" y="375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07" name="Line 1067"/>
              <p:cNvSpPr>
                <a:spLocks noChangeShapeType="1"/>
              </p:cNvSpPr>
              <p:nvPr/>
            </p:nvSpPr>
            <p:spPr bwMode="auto">
              <a:xfrm>
                <a:off x="1103" y="375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08" name="Line 1068"/>
              <p:cNvSpPr>
                <a:spLocks noChangeShapeType="1"/>
              </p:cNvSpPr>
              <p:nvPr/>
            </p:nvSpPr>
            <p:spPr bwMode="auto">
              <a:xfrm>
                <a:off x="1344" y="376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09" name="Line 1069"/>
              <p:cNvSpPr>
                <a:spLocks noChangeShapeType="1"/>
              </p:cNvSpPr>
              <p:nvPr/>
            </p:nvSpPr>
            <p:spPr bwMode="auto">
              <a:xfrm rot="-5400000">
                <a:off x="838" y="30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0" name="Line 1070"/>
              <p:cNvSpPr>
                <a:spLocks noChangeShapeType="1"/>
              </p:cNvSpPr>
              <p:nvPr/>
            </p:nvSpPr>
            <p:spPr bwMode="auto">
              <a:xfrm rot="-5400000">
                <a:off x="843" y="3267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1" name="Line 1071"/>
              <p:cNvSpPr>
                <a:spLocks noChangeShapeType="1"/>
              </p:cNvSpPr>
              <p:nvPr/>
            </p:nvSpPr>
            <p:spPr bwMode="auto">
              <a:xfrm rot="-5400000">
                <a:off x="841" y="278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2" name="Line 1072"/>
              <p:cNvSpPr>
                <a:spLocks noChangeShapeType="1"/>
              </p:cNvSpPr>
              <p:nvPr/>
            </p:nvSpPr>
            <p:spPr bwMode="auto">
              <a:xfrm rot="-5400000">
                <a:off x="836" y="350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3" name="Text Box 1073"/>
              <p:cNvSpPr txBox="1">
                <a:spLocks noChangeArrowheads="1"/>
              </p:cNvSpPr>
              <p:nvPr/>
            </p:nvSpPr>
            <p:spPr bwMode="auto">
              <a:xfrm>
                <a:off x="1035" y="3765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14" name="Text Box 1074"/>
              <p:cNvSpPr txBox="1">
                <a:spLocks noChangeArrowheads="1"/>
              </p:cNvSpPr>
              <p:nvPr/>
            </p:nvSpPr>
            <p:spPr bwMode="auto">
              <a:xfrm>
                <a:off x="528" y="31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15" name="Text Box 1075"/>
              <p:cNvSpPr txBox="1">
                <a:spLocks noChangeArrowheads="1"/>
              </p:cNvSpPr>
              <p:nvPr/>
            </p:nvSpPr>
            <p:spPr bwMode="auto">
              <a:xfrm>
                <a:off x="528" y="26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16" name="Oval 1076"/>
              <p:cNvSpPr>
                <a:spLocks noChangeArrowheads="1"/>
              </p:cNvSpPr>
              <p:nvPr/>
            </p:nvSpPr>
            <p:spPr bwMode="auto">
              <a:xfrm>
                <a:off x="816" y="3732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17" name="Oval 1077"/>
              <p:cNvSpPr>
                <a:spLocks noChangeArrowheads="1"/>
              </p:cNvSpPr>
              <p:nvPr/>
            </p:nvSpPr>
            <p:spPr bwMode="auto">
              <a:xfrm>
                <a:off x="1289" y="3263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18" name="Oval 1078"/>
              <p:cNvSpPr>
                <a:spLocks noChangeArrowheads="1"/>
              </p:cNvSpPr>
              <p:nvPr/>
            </p:nvSpPr>
            <p:spPr bwMode="auto">
              <a:xfrm>
                <a:off x="816" y="3254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19" name="Oval 1079"/>
              <p:cNvSpPr>
                <a:spLocks noChangeArrowheads="1"/>
              </p:cNvSpPr>
              <p:nvPr/>
            </p:nvSpPr>
            <p:spPr bwMode="auto">
              <a:xfrm>
                <a:off x="1296" y="3720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20" name="Oval 1080"/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21" name="Line 1081"/>
              <p:cNvSpPr>
                <a:spLocks noChangeShapeType="1"/>
              </p:cNvSpPr>
              <p:nvPr/>
            </p:nvSpPr>
            <p:spPr bwMode="auto">
              <a:xfrm>
                <a:off x="718" y="2626"/>
                <a:ext cx="674" cy="43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22" name="Line 1082"/>
              <p:cNvSpPr>
                <a:spLocks noChangeShapeType="1"/>
              </p:cNvSpPr>
              <p:nvPr/>
            </p:nvSpPr>
            <p:spPr bwMode="auto">
              <a:xfrm>
                <a:off x="1139" y="2784"/>
                <a:ext cx="371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4303" name="Oval 1093"/>
            <p:cNvSpPr>
              <a:spLocks noChangeArrowheads="1"/>
            </p:cNvSpPr>
            <p:nvPr/>
          </p:nvSpPr>
          <p:spPr bwMode="auto">
            <a:xfrm>
              <a:off x="576" y="2425"/>
              <a:ext cx="1008" cy="144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304" name="AutoShape 1097"/>
            <p:cNvSpPr>
              <a:spLocks noChangeArrowheads="1"/>
            </p:cNvSpPr>
            <p:nvPr/>
          </p:nvSpPr>
          <p:spPr bwMode="auto">
            <a:xfrm rot="9000896">
              <a:off x="1388" y="2400"/>
              <a:ext cx="384" cy="210"/>
            </a:xfrm>
            <a:prstGeom prst="rightArrow">
              <a:avLst>
                <a:gd name="adj1" fmla="val 50000"/>
                <a:gd name="adj2" fmla="val 45714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4278" name="Group 1107"/>
          <p:cNvGrpSpPr>
            <a:grpSpLocks/>
          </p:cNvGrpSpPr>
          <p:nvPr/>
        </p:nvGrpSpPr>
        <p:grpSpPr bwMode="auto">
          <a:xfrm>
            <a:off x="5141913" y="4346575"/>
            <a:ext cx="2401887" cy="1865313"/>
            <a:chOff x="3239" y="2738"/>
            <a:chExt cx="1513" cy="1175"/>
          </a:xfrm>
        </p:grpSpPr>
        <p:grpSp>
          <p:nvGrpSpPr>
            <p:cNvPr id="54290" name="Group 1083"/>
            <p:cNvGrpSpPr>
              <a:grpSpLocks/>
            </p:cNvGrpSpPr>
            <p:nvPr/>
          </p:nvGrpSpPr>
          <p:grpSpPr bwMode="auto">
            <a:xfrm>
              <a:off x="3744" y="3001"/>
              <a:ext cx="960" cy="864"/>
              <a:chOff x="3744" y="3024"/>
              <a:chExt cx="960" cy="864"/>
            </a:xfrm>
          </p:grpSpPr>
          <p:sp>
            <p:nvSpPr>
              <p:cNvPr id="54293" name="Text Box 1084"/>
              <p:cNvSpPr txBox="1">
                <a:spLocks noChangeArrowheads="1"/>
              </p:cNvSpPr>
              <p:nvPr/>
            </p:nvSpPr>
            <p:spPr bwMode="auto">
              <a:xfrm>
                <a:off x="4080" y="360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cs-CZ" altLang="cs-CZ" sz="24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294" name="Line 1085"/>
              <p:cNvSpPr>
                <a:spLocks noChangeShapeType="1"/>
              </p:cNvSpPr>
              <p:nvPr/>
            </p:nvSpPr>
            <p:spPr bwMode="auto">
              <a:xfrm>
                <a:off x="3744" y="3565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5" name="Line 1086"/>
              <p:cNvSpPr>
                <a:spLocks noChangeShapeType="1"/>
              </p:cNvSpPr>
              <p:nvPr/>
            </p:nvSpPr>
            <p:spPr bwMode="auto">
              <a:xfrm>
                <a:off x="3888" y="35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6" name="Line 1087"/>
              <p:cNvSpPr>
                <a:spLocks noChangeShapeType="1"/>
              </p:cNvSpPr>
              <p:nvPr/>
            </p:nvSpPr>
            <p:spPr bwMode="auto">
              <a:xfrm>
                <a:off x="4122" y="356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7" name="Line 1088"/>
              <p:cNvSpPr>
                <a:spLocks noChangeShapeType="1"/>
              </p:cNvSpPr>
              <p:nvPr/>
            </p:nvSpPr>
            <p:spPr bwMode="auto">
              <a:xfrm>
                <a:off x="4364" y="357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8" name="Line 1089"/>
              <p:cNvSpPr>
                <a:spLocks noChangeShapeType="1"/>
              </p:cNvSpPr>
              <p:nvPr/>
            </p:nvSpPr>
            <p:spPr bwMode="auto">
              <a:xfrm>
                <a:off x="4604" y="3567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9" name="Oval 1090"/>
              <p:cNvSpPr>
                <a:spLocks noChangeArrowheads="1"/>
              </p:cNvSpPr>
              <p:nvPr/>
            </p:nvSpPr>
            <p:spPr bwMode="auto">
              <a:xfrm>
                <a:off x="4312" y="3524"/>
                <a:ext cx="75" cy="8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cs-CZ" altLang="cs-CZ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300" name="Line 1091"/>
              <p:cNvSpPr>
                <a:spLocks noChangeShapeType="1"/>
              </p:cNvSpPr>
              <p:nvPr/>
            </p:nvSpPr>
            <p:spPr bwMode="auto">
              <a:xfrm>
                <a:off x="4176" y="3028"/>
                <a:ext cx="432" cy="28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01" name="Line 1092"/>
              <p:cNvSpPr>
                <a:spLocks noChangeShapeType="1"/>
              </p:cNvSpPr>
              <p:nvPr/>
            </p:nvSpPr>
            <p:spPr bwMode="auto">
              <a:xfrm>
                <a:off x="4101" y="3024"/>
                <a:ext cx="603" cy="6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4291" name="Oval 1094"/>
            <p:cNvSpPr>
              <a:spLocks noChangeArrowheads="1"/>
            </p:cNvSpPr>
            <p:nvPr/>
          </p:nvSpPr>
          <p:spPr bwMode="auto">
            <a:xfrm>
              <a:off x="4224" y="3097"/>
              <a:ext cx="528" cy="816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92" name="AutoShape 1098"/>
            <p:cNvSpPr>
              <a:spLocks noChangeArrowheads="1"/>
            </p:cNvSpPr>
            <p:nvPr/>
          </p:nvSpPr>
          <p:spPr bwMode="auto">
            <a:xfrm rot="2227848">
              <a:off x="3239" y="2738"/>
              <a:ext cx="1104" cy="210"/>
            </a:xfrm>
            <a:prstGeom prst="rightArrow">
              <a:avLst>
                <a:gd name="adj1" fmla="val 50000"/>
                <a:gd name="adj2" fmla="val 131429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4279" name="Group 1104"/>
          <p:cNvGrpSpPr>
            <a:grpSpLocks/>
          </p:cNvGrpSpPr>
          <p:nvPr/>
        </p:nvGrpSpPr>
        <p:grpSpPr bwMode="auto">
          <a:xfrm>
            <a:off x="2895600" y="1652588"/>
            <a:ext cx="2057400" cy="3873500"/>
            <a:chOff x="1824" y="1041"/>
            <a:chExt cx="1296" cy="2440"/>
          </a:xfrm>
        </p:grpSpPr>
        <p:sp>
          <p:nvSpPr>
            <p:cNvPr id="54287" name="Rectangle 1100"/>
            <p:cNvSpPr>
              <a:spLocks noChangeArrowheads="1"/>
            </p:cNvSpPr>
            <p:nvPr/>
          </p:nvSpPr>
          <p:spPr bwMode="auto">
            <a:xfrm>
              <a:off x="2112" y="1152"/>
              <a:ext cx="454" cy="135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88" name="AutoShape 1095"/>
            <p:cNvSpPr>
              <a:spLocks noChangeArrowheads="1"/>
            </p:cNvSpPr>
            <p:nvPr/>
          </p:nvSpPr>
          <p:spPr bwMode="auto">
            <a:xfrm>
              <a:off x="1824" y="3097"/>
              <a:ext cx="1296" cy="384"/>
            </a:xfrm>
            <a:prstGeom prst="wedgeRectCallout">
              <a:avLst>
                <a:gd name="adj1" fmla="val 7407"/>
                <a:gd name="adj2" fmla="val -1369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cs-CZ" altLang="cs-CZ" sz="2800" b="0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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1</a:t>
              </a:r>
            </a:p>
          </p:txBody>
        </p:sp>
        <p:sp>
          <p:nvSpPr>
            <p:cNvPr id="54289" name="Line 1099"/>
            <p:cNvSpPr>
              <a:spLocks noChangeShapeType="1"/>
            </p:cNvSpPr>
            <p:nvPr/>
          </p:nvSpPr>
          <p:spPr bwMode="auto">
            <a:xfrm>
              <a:off x="2574" y="1041"/>
              <a:ext cx="0" cy="15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280" name="Group 1105"/>
          <p:cNvGrpSpPr>
            <a:grpSpLocks/>
          </p:cNvGrpSpPr>
          <p:nvPr/>
        </p:nvGrpSpPr>
        <p:grpSpPr bwMode="auto">
          <a:xfrm>
            <a:off x="4848225" y="1541463"/>
            <a:ext cx="3990975" cy="2994025"/>
            <a:chOff x="3054" y="971"/>
            <a:chExt cx="2514" cy="1886"/>
          </a:xfrm>
        </p:grpSpPr>
        <p:sp>
          <p:nvSpPr>
            <p:cNvPr id="54284" name="Rectangle 1103"/>
            <p:cNvSpPr>
              <a:spLocks noChangeArrowheads="1"/>
            </p:cNvSpPr>
            <p:nvPr/>
          </p:nvSpPr>
          <p:spPr bwMode="auto">
            <a:xfrm>
              <a:off x="3061" y="1144"/>
              <a:ext cx="454" cy="135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4285" name="AutoShape 1096"/>
            <p:cNvSpPr>
              <a:spLocks noChangeArrowheads="1"/>
            </p:cNvSpPr>
            <p:nvPr/>
          </p:nvSpPr>
          <p:spPr bwMode="auto">
            <a:xfrm>
              <a:off x="4272" y="2473"/>
              <a:ext cx="1296" cy="384"/>
            </a:xfrm>
            <a:prstGeom prst="wedgeRectCallout">
              <a:avLst>
                <a:gd name="adj1" fmla="val -142745"/>
                <a:gd name="adj2" fmla="val -2497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cs-CZ" altLang="cs-CZ" sz="2800" b="0" baseline="-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lang="cs-CZ" altLang="cs-CZ" sz="28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2</a:t>
              </a:r>
            </a:p>
          </p:txBody>
        </p:sp>
        <p:sp>
          <p:nvSpPr>
            <p:cNvPr id="54286" name="Line 1102"/>
            <p:cNvSpPr>
              <a:spLocks noChangeShapeType="1"/>
            </p:cNvSpPr>
            <p:nvPr/>
          </p:nvSpPr>
          <p:spPr bwMode="auto">
            <a:xfrm>
              <a:off x="3054" y="971"/>
              <a:ext cx="0" cy="1536"/>
            </a:xfrm>
            <a:prstGeom prst="line">
              <a:avLst/>
            </a:prstGeom>
            <a:noFill/>
            <a:ln w="3175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54281" name="Objekt 1"/>
          <p:cNvGraphicFramePr>
            <a:graphicFrameLocks noChangeAspect="1"/>
          </p:cNvGraphicFramePr>
          <p:nvPr/>
        </p:nvGraphicFramePr>
        <p:xfrm>
          <a:off x="5943600" y="2017713"/>
          <a:ext cx="298926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Rovnica" r:id="rId3" imgW="2260440" imgH="1180800" progId="Equation.3">
                  <p:embed/>
                </p:oleObj>
              </mc:Choice>
              <mc:Fallback>
                <p:oleObj name="Rovnica" r:id="rId3" imgW="2260440" imgH="11808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17713"/>
                        <a:ext cx="2989263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kt 2"/>
          <p:cNvGraphicFramePr>
            <a:graphicFrameLocks noChangeAspect="1"/>
          </p:cNvGraphicFramePr>
          <p:nvPr/>
        </p:nvGraphicFramePr>
        <p:xfrm>
          <a:off x="-11113" y="2200275"/>
          <a:ext cx="2981326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Rovnica" r:id="rId5" imgW="2260440" imgH="1180800" progId="Equation.3">
                  <p:embed/>
                </p:oleObj>
              </mc:Choice>
              <mc:Fallback>
                <p:oleObj name="Rovnica" r:id="rId5" imgW="2260440" imgH="11808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2200275"/>
                        <a:ext cx="2981326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Oval 58"/>
          <p:cNvSpPr>
            <a:spLocks noChangeArrowheads="1"/>
          </p:cNvSpPr>
          <p:nvPr/>
        </p:nvSpPr>
        <p:spPr bwMode="auto">
          <a:xfrm>
            <a:off x="2590800" y="2209800"/>
            <a:ext cx="3048000" cy="2057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A9DE8-664B-42E1-8E2D-74259DAAC2FA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cs-CZ" altLang="cs-CZ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k-SK" altLang="cs-CZ" sz="3600" b="1" smtClean="0">
                <a:latin typeface="Times New Roman" pitchFamily="18" charset="0"/>
              </a:rPr>
              <a:t>Jednotkový zisk z výroby a prodeje jednotlivých produkt</a:t>
            </a:r>
            <a:r>
              <a:rPr lang="sk-SK" altLang="cs-CZ" sz="3600" b="1" smtClean="0"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3600" b="1" smtClean="0">
                <a:latin typeface="Times New Roman" pitchFamily="18" charset="0"/>
              </a:rPr>
              <a:t>  </a:t>
            </a:r>
            <a:endParaRPr lang="cs-CZ" altLang="cs-CZ" sz="2400" smtClean="0">
              <a:latin typeface="Times New Roman" pitchFamily="18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467600" cy="205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sk-SK" altLang="cs-CZ" sz="2400" i="1" smtClean="0">
                <a:latin typeface="Times New Roman" pitchFamily="18" charset="0"/>
              </a:rPr>
              <a:t>...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prodává lupínky a hranolky pořadě  za ceny 120 a 76 peněžních</a:t>
            </a:r>
            <a:r>
              <a:rPr lang="sk-SK" altLang="cs-CZ" sz="2400" i="1" smtClean="0">
                <a:latin typeface="Times New Roman" pitchFamily="18" charset="0"/>
              </a:rPr>
              <a:t> je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dnotek za kilogram. Na výrobu 1 kg lupínků je zapotřebí 2 kg brambor a 0.4 kg oleje, na výrobu 1 kg hranolků je třeba </a:t>
            </a:r>
            <a:r>
              <a:rPr lang="cs-CZ" altLang="cs-CZ" sz="2400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1.5 kg brambor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cs-CZ" altLang="cs-CZ" sz="2400" i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0.2 kg oleje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. Podnikatel nakoupil brambor</a:t>
            </a:r>
            <a:r>
              <a:rPr lang="sk-SK" altLang="cs-CZ" sz="2400" i="1" smtClean="0">
                <a:latin typeface="Times New Roman" pitchFamily="18" charset="0"/>
              </a:rPr>
              <a:t>y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a olej</a:t>
            </a:r>
            <a:r>
              <a:rPr lang="sk-SK" altLang="cs-CZ" sz="2400" i="1" smtClean="0">
                <a:latin typeface="Times New Roman" pitchFamily="18" charset="0"/>
              </a:rPr>
              <a:t> 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za </a:t>
            </a:r>
            <a:r>
              <a:rPr lang="cs-CZ" altLang="cs-CZ" sz="24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cs-CZ" altLang="cs-CZ" sz="24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cs-CZ" altLang="cs-CZ" sz="2400" i="1" smtClean="0">
                <a:latin typeface="Times New Roman" pitchFamily="18" charset="0"/>
                <a:cs typeface="Times New Roman" pitchFamily="18" charset="0"/>
              </a:rPr>
              <a:t> peněžních jednotek za kilogram. </a:t>
            </a:r>
            <a:endParaRPr lang="sk-SK" altLang="cs-CZ" sz="2400" i="1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cs-CZ" altLang="cs-CZ" sz="2400" smtClean="0">
              <a:latin typeface="Times New Roman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 i="0">
                <a:latin typeface="Times New Roman" pitchFamily="18" charset="0"/>
              </a:rPr>
              <a:t>Náklady na 1 kg </a:t>
            </a:r>
            <a:r>
              <a:rPr lang="en-US" altLang="cs-CZ" sz="2400" b="0" i="0">
                <a:latin typeface="Times New Roman" pitchFamily="18" charset="0"/>
              </a:rPr>
              <a:t>hranolk</a:t>
            </a:r>
            <a:r>
              <a:rPr lang="en-US" altLang="cs-CZ" sz="2400" b="0" i="0">
                <a:latin typeface="Times New Roman" pitchFamily="18" charset="0"/>
                <a:cs typeface="Times New Roman" pitchFamily="18" charset="0"/>
              </a:rPr>
              <a:t>ů</a:t>
            </a:r>
            <a:endParaRPr lang="cs-CZ" altLang="cs-CZ" sz="2400" b="0" i="0">
              <a:latin typeface="Times New Roman" pitchFamily="18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343400" y="441960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cs-CZ" sz="2400" b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cs-CZ" altLang="cs-CZ" sz="2400" b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kg brambor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543800" y="43434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en-US" altLang="cs-CZ" sz="2400" b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cs-CZ" altLang="cs-CZ" sz="2400" b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kg oleje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943600" y="43434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altLang="cs-CZ" sz="2400" b="0">
                <a:latin typeface="Times New Roman" pitchFamily="18" charset="0"/>
              </a:rPr>
              <a:t>Sk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za kilogram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2438400" y="44196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altLang="cs-CZ" sz="2400" b="0">
                <a:latin typeface="Times New Roman" pitchFamily="18" charset="0"/>
              </a:rPr>
              <a:t>Sk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za kilogram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7162800" y="4648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ym typeface="Symbol" pitchFamily="18" charset="2"/>
              </a:rPr>
              <a:t></a:t>
            </a:r>
            <a:endParaRPr lang="cs-CZ" altLang="cs-CZ" sz="2400" b="0" i="0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3810000" y="4495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ym typeface="Symbol" pitchFamily="18" charset="2"/>
              </a:rPr>
              <a:t></a:t>
            </a:r>
            <a:endParaRPr lang="cs-CZ" altLang="cs-CZ" sz="2400" b="0" i="0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5486400" y="45720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/>
              <a:t>+</a:t>
            </a:r>
            <a:endParaRPr lang="cs-CZ" altLang="cs-CZ" sz="2400" b="0" i="0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8458200" y="46482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/>
              <a:t>=</a:t>
            </a:r>
            <a:endParaRPr lang="cs-CZ" altLang="cs-CZ" sz="2400" b="0" i="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057400" y="464820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/>
              <a:t>=</a:t>
            </a:r>
            <a:endParaRPr lang="cs-CZ" altLang="cs-CZ" sz="2400" b="0" i="0"/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685800" y="5715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/>
              <a:t>=</a:t>
            </a:r>
            <a:r>
              <a:rPr lang="sk-SK" altLang="cs-CZ" sz="2400" b="0">
                <a:solidFill>
                  <a:schemeClr val="hlink"/>
                </a:solidFill>
              </a:rPr>
              <a:t>12</a:t>
            </a:r>
            <a:r>
              <a:rPr lang="sk-SK" altLang="cs-CZ" sz="2400" b="0">
                <a:sym typeface="Symbol" pitchFamily="18" charset="2"/>
              </a:rPr>
              <a:t></a:t>
            </a:r>
            <a:r>
              <a:rPr lang="en-US" altLang="cs-CZ" sz="2400" b="0">
                <a:solidFill>
                  <a:schemeClr val="accent1"/>
                </a:solidFill>
                <a:sym typeface="Symbol" pitchFamily="18" charset="2"/>
              </a:rPr>
              <a:t>1.5</a:t>
            </a:r>
            <a:r>
              <a:rPr lang="sk-SK" altLang="cs-CZ" sz="2400" b="0">
                <a:sym typeface="Symbol" pitchFamily="18" charset="2"/>
              </a:rPr>
              <a:t>+</a:t>
            </a:r>
            <a:r>
              <a:rPr lang="sk-SK" altLang="cs-CZ" sz="2400" b="0">
                <a:solidFill>
                  <a:schemeClr val="accent2"/>
                </a:solidFill>
                <a:sym typeface="Symbol" pitchFamily="18" charset="2"/>
              </a:rPr>
              <a:t>40</a:t>
            </a:r>
            <a:r>
              <a:rPr lang="sk-SK" altLang="cs-CZ" sz="2400" b="0">
                <a:sym typeface="Symbol" pitchFamily="18" charset="2"/>
              </a:rPr>
              <a:t></a:t>
            </a:r>
            <a:r>
              <a:rPr lang="sk-SK" altLang="cs-CZ" sz="2400" b="0">
                <a:solidFill>
                  <a:schemeClr val="folHlink"/>
                </a:solidFill>
                <a:sym typeface="Symbol" pitchFamily="18" charset="2"/>
              </a:rPr>
              <a:t>0.</a:t>
            </a:r>
            <a:r>
              <a:rPr lang="en-US" altLang="cs-CZ" sz="2400" b="0">
                <a:solidFill>
                  <a:schemeClr val="folHlink"/>
                </a:solidFill>
                <a:sym typeface="Symbol" pitchFamily="18" charset="2"/>
              </a:rPr>
              <a:t>2</a:t>
            </a:r>
            <a:r>
              <a:rPr lang="sk-SK" altLang="cs-CZ" sz="2400" b="0">
                <a:sym typeface="Symbol" pitchFamily="18" charset="2"/>
              </a:rPr>
              <a:t>=</a:t>
            </a:r>
            <a:r>
              <a:rPr lang="en-US" altLang="cs-CZ" sz="2400" b="0">
                <a:sym typeface="Symbol" pitchFamily="18" charset="2"/>
              </a:rPr>
              <a:t>26</a:t>
            </a:r>
            <a:endParaRPr lang="cs-CZ" altLang="cs-CZ" sz="2400" b="0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3886200" y="5410200"/>
            <a:ext cx="4800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 i="0">
                <a:latin typeface="Times New Roman" pitchFamily="18" charset="0"/>
              </a:rPr>
              <a:t>Zisk z 1 kg: </a:t>
            </a:r>
            <a:r>
              <a:rPr lang="en-US" altLang="cs-CZ" sz="2400">
                <a:latin typeface="Times New Roman" pitchFamily="18" charset="0"/>
              </a:rPr>
              <a:t>76</a:t>
            </a:r>
            <a:r>
              <a:rPr lang="sk-SK" altLang="cs-CZ" sz="2400">
                <a:latin typeface="Times New Roman" pitchFamily="18" charset="0"/>
              </a:rPr>
              <a:t>-</a:t>
            </a:r>
            <a:r>
              <a:rPr lang="en-US" altLang="cs-CZ" sz="2400">
                <a:latin typeface="Times New Roman" pitchFamily="18" charset="0"/>
              </a:rPr>
              <a:t>26</a:t>
            </a:r>
            <a:r>
              <a:rPr lang="sk-SK" altLang="cs-CZ" sz="2400">
                <a:latin typeface="Times New Roman" pitchFamily="18" charset="0"/>
              </a:rPr>
              <a:t>=</a:t>
            </a:r>
            <a:r>
              <a:rPr lang="en-US" altLang="cs-CZ" sz="240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sk-SK" altLang="cs-CZ" sz="24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 i="0">
                <a:latin typeface="Times New Roman" pitchFamily="18" charset="0"/>
              </a:rPr>
              <a:t>Zisk z  30 kg balení </a:t>
            </a:r>
            <a:r>
              <a:rPr lang="sk-SK" altLang="cs-CZ" sz="2400">
                <a:latin typeface="Times New Roman" pitchFamily="18" charset="0"/>
              </a:rPr>
              <a:t>c</a:t>
            </a:r>
            <a:r>
              <a:rPr lang="en-US" altLang="cs-CZ" sz="2400" baseline="-25000">
                <a:latin typeface="Times New Roman" pitchFamily="18" charset="0"/>
              </a:rPr>
              <a:t>2</a:t>
            </a:r>
            <a:r>
              <a:rPr lang="sk-SK" altLang="cs-CZ" sz="2400">
                <a:latin typeface="Times New Roman" pitchFamily="18" charset="0"/>
              </a:rPr>
              <a:t>=30</a:t>
            </a:r>
            <a:r>
              <a:rPr lang="en-US" altLang="cs-CZ" sz="2400">
                <a:latin typeface="Times New Roman" pitchFamily="18" charset="0"/>
              </a:rPr>
              <a:t>*</a:t>
            </a:r>
            <a:r>
              <a:rPr lang="en-US" altLang="cs-CZ" sz="240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sk-SK" altLang="cs-CZ" sz="24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cs-CZ" sz="2400">
                <a:latin typeface="Times New Roman" pitchFamily="18" charset="0"/>
              </a:rPr>
              <a:t>=</a:t>
            </a:r>
            <a:r>
              <a:rPr lang="en-US" altLang="cs-CZ" sz="2400">
                <a:solidFill>
                  <a:schemeClr val="hlink"/>
                </a:solidFill>
                <a:latin typeface="Times New Roman" pitchFamily="18" charset="0"/>
              </a:rPr>
              <a:t>1500</a:t>
            </a: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2D2F96-98C3-4D7C-9C47-E8921062D8A0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cs-CZ" altLang="cs-CZ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Ohodnocení „levého syna“ kořene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0363" y="4572000"/>
            <a:ext cx="8421687" cy="1017588"/>
          </a:xfrm>
          <a:noFill/>
        </p:spPr>
        <p:txBody>
          <a:bodyPr/>
          <a:lstStyle/>
          <a:p>
            <a:pPr marL="476250" indent="-47625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cs-CZ" altLang="cs-CZ" sz="2400" smtClean="0">
                <a:latin typeface="Times New Roman" pitchFamily="18" charset="0"/>
              </a:rPr>
              <a:t>P relaxace dá: </a:t>
            </a:r>
            <a:r>
              <a:rPr lang="cs-CZ" altLang="cs-CZ" sz="2400" b="1" i="1" smtClean="0">
                <a:latin typeface="Times New Roman" pitchFamily="18" charset="0"/>
              </a:rPr>
              <a:t>x</a:t>
            </a:r>
            <a:r>
              <a:rPr lang="cs-CZ" altLang="cs-CZ" sz="2400" i="1" smtClean="0">
                <a:latin typeface="Times New Roman" pitchFamily="18" charset="0"/>
              </a:rPr>
              <a:t>=&lt;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1, 14/9 </a:t>
            </a:r>
            <a:r>
              <a:rPr lang="cs-CZ" altLang="cs-CZ" sz="2400" i="1" smtClean="0">
                <a:latin typeface="Times New Roman" pitchFamily="18" charset="0"/>
              </a:rPr>
              <a:t>&gt;</a:t>
            </a:r>
            <a:r>
              <a:rPr lang="cs-CZ" altLang="cs-CZ" sz="2400" smtClean="0">
                <a:latin typeface="Times New Roman" pitchFamily="18" charset="0"/>
              </a:rPr>
              <a:t>,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</a:rPr>
              <a:t>DH</a:t>
            </a:r>
            <a:r>
              <a:rPr lang="cs-CZ" altLang="cs-CZ" sz="2400" b="1" smtClean="0">
                <a:latin typeface="Times New Roman" pitchFamily="18" charset="0"/>
              </a:rPr>
              <a:t>=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</a:rPr>
              <a:t>-3533.3</a:t>
            </a:r>
          </a:p>
          <a:p>
            <a:pPr marL="476250" indent="-47625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</a:rPr>
              <a:t>Zaokrouhlení dá:</a:t>
            </a:r>
            <a:r>
              <a:rPr lang="cs-CZ" altLang="cs-CZ" sz="2400" i="1" smtClean="0">
                <a:latin typeface="Times New Roman" pitchFamily="18" charset="0"/>
              </a:rPr>
              <a:t> </a:t>
            </a:r>
            <a:r>
              <a:rPr lang="cs-CZ" altLang="cs-CZ" sz="2400" b="1" i="1" u="sng" smtClean="0">
                <a:latin typeface="Times New Roman" pitchFamily="18" charset="0"/>
              </a:rPr>
              <a:t>x</a:t>
            </a:r>
            <a:r>
              <a:rPr lang="cs-CZ" altLang="cs-CZ" sz="2400" i="1" smtClean="0">
                <a:latin typeface="Times New Roman" pitchFamily="18" charset="0"/>
              </a:rPr>
              <a:t>=&lt;</a:t>
            </a:r>
            <a:r>
              <a:rPr lang="cs-CZ" altLang="cs-CZ" sz="2400" smtClean="0">
                <a:latin typeface="Times New Roman" pitchFamily="18" charset="0"/>
              </a:rPr>
              <a:t>1 ,1 </a:t>
            </a:r>
            <a:r>
              <a:rPr lang="cs-CZ" altLang="cs-CZ" sz="2400" i="1" smtClean="0">
                <a:latin typeface="Times New Roman" pitchFamily="18" charset="0"/>
              </a:rPr>
              <a:t>&gt;</a:t>
            </a:r>
            <a:r>
              <a:rPr lang="cs-CZ" altLang="cs-CZ" sz="2400" smtClean="0">
                <a:latin typeface="Times New Roman" pitchFamily="18" charset="0"/>
              </a:rPr>
              <a:t>,  </a:t>
            </a:r>
            <a:r>
              <a:rPr lang="cs-CZ" altLang="cs-CZ" sz="2400" i="1" smtClean="0">
                <a:latin typeface="Times New Roman" pitchFamily="18" charset="0"/>
              </a:rPr>
              <a:t>f(</a:t>
            </a:r>
            <a:r>
              <a:rPr lang="cs-CZ" altLang="cs-CZ" sz="2400" b="1" i="1" u="sng" smtClean="0">
                <a:latin typeface="Times New Roman" pitchFamily="18" charset="0"/>
              </a:rPr>
              <a:t>x</a:t>
            </a:r>
            <a:r>
              <a:rPr lang="cs-CZ" altLang="cs-CZ" sz="2400" i="1" smtClean="0">
                <a:latin typeface="Times New Roman" pitchFamily="18" charset="0"/>
              </a:rPr>
              <a:t>)= </a:t>
            </a:r>
            <a:r>
              <a:rPr lang="cs-CZ" altLang="cs-CZ" sz="2400" b="1" smtClean="0">
                <a:latin typeface="Times New Roman" pitchFamily="18" charset="0"/>
              </a:rPr>
              <a:t>-2700</a:t>
            </a:r>
          </a:p>
        </p:txBody>
      </p:sp>
      <p:graphicFrame>
        <p:nvGraphicFramePr>
          <p:cNvPr id="55301" name="Object 8"/>
          <p:cNvGraphicFramePr>
            <a:graphicFrameLocks noChangeAspect="1"/>
          </p:cNvGraphicFramePr>
          <p:nvPr/>
        </p:nvGraphicFramePr>
        <p:xfrm>
          <a:off x="1476375" y="1795463"/>
          <a:ext cx="5659438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2171700" imgH="1181100" progId="Equation.DSMT4">
                  <p:embed/>
                </p:oleObj>
              </mc:Choice>
              <mc:Fallback>
                <p:oleObj name="Equation" r:id="rId3" imgW="2171700" imgH="1181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95463"/>
                        <a:ext cx="5659438" cy="277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1"/>
          <p:cNvSpPr>
            <a:spLocks noChangeArrowheads="1"/>
          </p:cNvSpPr>
          <p:nvPr/>
        </p:nvSpPr>
        <p:spPr bwMode="auto">
          <a:xfrm>
            <a:off x="2195513" y="5732463"/>
            <a:ext cx="6575425" cy="865187"/>
          </a:xfrm>
          <a:prstGeom prst="wedgeRectCallout">
            <a:avLst>
              <a:gd name="adj1" fmla="val -15135"/>
              <a:gd name="adj2" fmla="val -7709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s-CZ" altLang="cs-CZ" i="0" dirty="0" smtClean="0">
                <a:solidFill>
                  <a:schemeClr val="tx1"/>
                </a:solidFill>
              </a:rPr>
              <a:t>Tohle celočíselné řešení už máme, takže </a:t>
            </a:r>
            <a:r>
              <a:rPr lang="cs-CZ" altLang="cs-CZ" i="0" dirty="0" smtClean="0">
                <a:solidFill>
                  <a:schemeClr val="accent1">
                    <a:lumMod val="50000"/>
                  </a:schemeClr>
                </a:solidFill>
              </a:rPr>
              <a:t>dosud nejlepší nalezené řešení</a:t>
            </a:r>
            <a:r>
              <a:rPr lang="cs-CZ" altLang="cs-CZ" i="0" dirty="0" smtClean="0">
                <a:solidFill>
                  <a:schemeClr val="tx1"/>
                </a:solidFill>
              </a:rPr>
              <a:t> </a:t>
            </a:r>
            <a:r>
              <a:rPr lang="cs-CZ" altLang="cs-CZ" i="0" dirty="0" smtClean="0">
                <a:solidFill>
                  <a:srgbClr val="FF0000"/>
                </a:solidFill>
              </a:rPr>
              <a:t>nebudeme</a:t>
            </a:r>
            <a:r>
              <a:rPr lang="cs-CZ" altLang="cs-CZ" i="0" dirty="0" smtClean="0">
                <a:solidFill>
                  <a:schemeClr val="tx1"/>
                </a:solidFill>
              </a:rPr>
              <a:t> aktualizovat.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9DBE6-4905-4D1E-9BA7-4C950EBE573B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cs-CZ" altLang="cs-CZ" sz="1400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Ohodnocení „pravého syna“ kořene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0363" y="4572000"/>
            <a:ext cx="8421687" cy="1017588"/>
          </a:xfrm>
          <a:noFill/>
        </p:spPr>
        <p:txBody>
          <a:bodyPr/>
          <a:lstStyle/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cs-CZ" altLang="cs-CZ" sz="2400" smtClean="0">
                <a:latin typeface="Times New Roman" pitchFamily="18" charset="0"/>
              </a:rPr>
              <a:t>P relaxace dá: </a:t>
            </a:r>
            <a:r>
              <a:rPr lang="cs-CZ" altLang="cs-CZ" sz="2400" b="1" i="1" smtClean="0">
                <a:latin typeface="Times New Roman" pitchFamily="18" charset="0"/>
              </a:rPr>
              <a:t>x</a:t>
            </a:r>
            <a:r>
              <a:rPr lang="cs-CZ" altLang="cs-CZ" sz="2400" i="1" smtClean="0">
                <a:latin typeface="Times New Roman" pitchFamily="18" charset="0"/>
              </a:rPr>
              <a:t>=&lt; 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2, 2/3</a:t>
            </a:r>
            <a:r>
              <a:rPr lang="cs-CZ" altLang="cs-CZ" sz="2400" i="1" smtClean="0">
                <a:latin typeface="Times New Roman" pitchFamily="18" charset="0"/>
              </a:rPr>
              <a:t>&gt;</a:t>
            </a:r>
            <a:r>
              <a:rPr lang="cs-CZ" altLang="cs-CZ" sz="2400" smtClean="0">
                <a:latin typeface="Times New Roman" pitchFamily="18" charset="0"/>
              </a:rPr>
              <a:t>, </a:t>
            </a:r>
            <a:r>
              <a:rPr lang="cs-CZ" altLang="cs-CZ" sz="2400" b="1" smtClean="0">
                <a:solidFill>
                  <a:schemeClr val="hlink"/>
                </a:solidFill>
                <a:latin typeface="Times New Roman" pitchFamily="18" charset="0"/>
              </a:rPr>
              <a:t>DH</a:t>
            </a:r>
            <a:r>
              <a:rPr lang="cs-CZ" altLang="cs-CZ" sz="2400" smtClean="0">
                <a:latin typeface="Times New Roman" pitchFamily="18" charset="0"/>
              </a:rPr>
              <a:t>= </a:t>
            </a:r>
            <a:r>
              <a:rPr lang="cs-CZ" altLang="cs-CZ" sz="2400" i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-3400</a:t>
            </a:r>
            <a:r>
              <a:rPr lang="cs-CZ" altLang="cs-CZ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cs-CZ" altLang="cs-CZ" sz="2400" smtClean="0">
              <a:solidFill>
                <a:schemeClr val="hlink"/>
              </a:solidFill>
              <a:latin typeface="Times New Roman" pitchFamily="18" charset="0"/>
            </a:endParaRPr>
          </a:p>
          <a:p>
            <a:pPr marL="762000" indent="-279400" algn="just" eaLnBrk="1" hangingPunct="1">
              <a:buSzTx/>
            </a:pPr>
            <a:r>
              <a:rPr lang="cs-CZ" altLang="cs-CZ" sz="2400" smtClean="0">
                <a:latin typeface="Times New Roman" pitchFamily="18" charset="0"/>
              </a:rPr>
              <a:t>Zaokrouhlení dá:</a:t>
            </a:r>
            <a:r>
              <a:rPr lang="cs-CZ" altLang="cs-CZ" sz="2400" i="1" smtClean="0">
                <a:latin typeface="Times New Roman" pitchFamily="18" charset="0"/>
              </a:rPr>
              <a:t> </a:t>
            </a:r>
            <a:r>
              <a:rPr lang="cs-CZ" altLang="cs-CZ" sz="2400" b="1" i="1" u="sng" smtClean="0">
                <a:latin typeface="Times New Roman" pitchFamily="18" charset="0"/>
              </a:rPr>
              <a:t>x</a:t>
            </a:r>
            <a:r>
              <a:rPr lang="cs-CZ" altLang="cs-CZ" sz="2400" i="1" smtClean="0">
                <a:latin typeface="Times New Roman" pitchFamily="18" charset="0"/>
              </a:rPr>
              <a:t>=&lt; </a:t>
            </a:r>
            <a:r>
              <a:rPr lang="cs-CZ" altLang="cs-CZ" sz="2400" smtClean="0">
                <a:latin typeface="Times New Roman" pitchFamily="18" charset="0"/>
              </a:rPr>
              <a:t>2, 0 </a:t>
            </a:r>
            <a:r>
              <a:rPr lang="cs-CZ" altLang="cs-CZ" sz="2400" i="1" smtClean="0">
                <a:latin typeface="Times New Roman" pitchFamily="18" charset="0"/>
              </a:rPr>
              <a:t>&gt;</a:t>
            </a:r>
            <a:r>
              <a:rPr lang="cs-CZ" altLang="cs-CZ" sz="2400" smtClean="0">
                <a:latin typeface="Times New Roman" pitchFamily="18" charset="0"/>
              </a:rPr>
              <a:t>, </a:t>
            </a:r>
            <a:r>
              <a:rPr lang="cs-CZ" altLang="cs-CZ" sz="2400" i="1" smtClean="0">
                <a:latin typeface="Times New Roman" pitchFamily="18" charset="0"/>
              </a:rPr>
              <a:t>f(</a:t>
            </a:r>
            <a:r>
              <a:rPr lang="cs-CZ" altLang="cs-CZ" sz="2400" b="1" i="1" u="sng" smtClean="0">
                <a:latin typeface="Times New Roman" pitchFamily="18" charset="0"/>
              </a:rPr>
              <a:t>x</a:t>
            </a:r>
            <a:r>
              <a:rPr lang="cs-CZ" altLang="cs-CZ" sz="2400" i="1" smtClean="0">
                <a:latin typeface="Times New Roman" pitchFamily="18" charset="0"/>
              </a:rPr>
              <a:t>)=-2400</a:t>
            </a:r>
          </a:p>
        </p:txBody>
      </p:sp>
      <p:graphicFrame>
        <p:nvGraphicFramePr>
          <p:cNvPr id="56325" name="Object 1028"/>
          <p:cNvGraphicFramePr>
            <a:graphicFrameLocks noChangeAspect="1"/>
          </p:cNvGraphicFramePr>
          <p:nvPr/>
        </p:nvGraphicFramePr>
        <p:xfrm>
          <a:off x="1470025" y="1774825"/>
          <a:ext cx="5659438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Rovnice" r:id="rId3" imgW="2171700" imgH="1181100" progId="Equation.3">
                  <p:embed/>
                </p:oleObj>
              </mc:Choice>
              <mc:Fallback>
                <p:oleObj name="Rovnice" r:id="rId3" imgW="2171700" imgH="11811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774825"/>
                        <a:ext cx="5659438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1"/>
          <p:cNvSpPr>
            <a:spLocks noChangeArrowheads="1"/>
          </p:cNvSpPr>
          <p:nvPr/>
        </p:nvSpPr>
        <p:spPr bwMode="auto">
          <a:xfrm>
            <a:off x="971550" y="5756275"/>
            <a:ext cx="6864350" cy="863600"/>
          </a:xfrm>
          <a:prstGeom prst="wedgeRectCallout">
            <a:avLst>
              <a:gd name="adj1" fmla="val 1583"/>
              <a:gd name="adj2" fmla="val -791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s-CZ" altLang="cs-CZ" i="0" dirty="0" smtClean="0">
                <a:solidFill>
                  <a:schemeClr val="tx1"/>
                </a:solidFill>
              </a:rPr>
              <a:t>Tohle celočíselné řešení je horší než </a:t>
            </a:r>
            <a:r>
              <a:rPr lang="cs-CZ" altLang="cs-CZ" i="0" dirty="0" smtClean="0">
                <a:solidFill>
                  <a:schemeClr val="accent1">
                    <a:lumMod val="50000"/>
                  </a:schemeClr>
                </a:solidFill>
              </a:rPr>
              <a:t>dosud nejlepší nalezené řešení, </a:t>
            </a:r>
            <a:r>
              <a:rPr lang="cs-CZ" altLang="cs-CZ" i="0" dirty="0" smtClean="0">
                <a:solidFill>
                  <a:schemeClr val="tx1"/>
                </a:solidFill>
              </a:rPr>
              <a:t>také </a:t>
            </a:r>
            <a:r>
              <a:rPr lang="cs-CZ" altLang="cs-CZ" i="0" dirty="0" smtClean="0">
                <a:solidFill>
                  <a:srgbClr val="FF0000"/>
                </a:solidFill>
              </a:rPr>
              <a:t>nebudeme</a:t>
            </a:r>
            <a:r>
              <a:rPr lang="cs-CZ" altLang="cs-CZ" i="0" dirty="0" smtClean="0">
                <a:solidFill>
                  <a:schemeClr val="tx1"/>
                </a:solidFill>
              </a:rPr>
              <a:t> aktualizovat.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7737FC-B980-41EE-92FD-FEDADF0183A1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cs-CZ" altLang="cs-CZ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3005138" y="2516188"/>
            <a:ext cx="1139825" cy="2365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7351" name="Oval 9"/>
          <p:cNvSpPr>
            <a:spLocks noChangeArrowheads="1"/>
          </p:cNvSpPr>
          <p:nvPr/>
        </p:nvSpPr>
        <p:spPr bwMode="auto">
          <a:xfrm>
            <a:off x="5195888" y="2501900"/>
            <a:ext cx="1077912" cy="250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7352" name="Line 31"/>
          <p:cNvSpPr>
            <a:spLocks noChangeShapeType="1"/>
          </p:cNvSpPr>
          <p:nvPr/>
        </p:nvSpPr>
        <p:spPr bwMode="auto">
          <a:xfrm>
            <a:off x="5086350" y="2370138"/>
            <a:ext cx="1778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32"/>
          <p:cNvSpPr>
            <a:spLocks noChangeShapeType="1"/>
          </p:cNvSpPr>
          <p:nvPr/>
        </p:nvSpPr>
        <p:spPr bwMode="auto">
          <a:xfrm flipH="1">
            <a:off x="4008438" y="2397125"/>
            <a:ext cx="115887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630488" cy="2209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smtClean="0">
                <a:latin typeface="Times New Roman" pitchFamily="18" charset="0"/>
              </a:rPr>
              <a:t>Dosud nejlepší nalezené řešení: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1" smtClean="0">
                <a:latin typeface="Times New Roman" pitchFamily="18" charset="0"/>
              </a:rPr>
              <a:t>&lt;</a:t>
            </a:r>
            <a:r>
              <a:rPr lang="cs-CZ" altLang="cs-CZ" sz="2400" smtClean="0">
                <a:latin typeface="Times New Roman" pitchFamily="18" charset="0"/>
              </a:rPr>
              <a:t>1, 1</a:t>
            </a:r>
            <a:r>
              <a:rPr lang="cs-CZ" altLang="cs-CZ" sz="2400" i="1" smtClean="0">
                <a:latin typeface="Times New Roman" pitchFamily="18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smtClean="0">
                <a:latin typeface="Times New Roman" pitchFamily="18" charset="0"/>
              </a:rPr>
              <a:t>s </a:t>
            </a:r>
            <a:r>
              <a:rPr lang="cs-CZ" altLang="cs-CZ" sz="2400" b="1" smtClean="0">
                <a:solidFill>
                  <a:srgbClr val="00B050"/>
                </a:solidFill>
                <a:latin typeface="Times New Roman" pitchFamily="18" charset="0"/>
              </a:rPr>
              <a:t>horní hranicí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1" smtClean="0">
                <a:solidFill>
                  <a:srgbClr val="00B050"/>
                </a:solidFill>
                <a:latin typeface="Times New Roman" pitchFamily="18" charset="0"/>
              </a:rPr>
              <a:t>-2700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</p:txBody>
      </p:sp>
      <p:sp>
        <p:nvSpPr>
          <p:cNvPr id="240684" name="AutoShape 44"/>
          <p:cNvSpPr>
            <a:spLocks noChangeArrowheads="1"/>
          </p:cNvSpPr>
          <p:nvPr/>
        </p:nvSpPr>
        <p:spPr bwMode="auto">
          <a:xfrm>
            <a:off x="5638800" y="3429000"/>
            <a:ext cx="3505200" cy="533400"/>
          </a:xfrm>
          <a:prstGeom prst="wedgeRectCallout">
            <a:avLst>
              <a:gd name="adj1" fmla="val -44611"/>
              <a:gd name="adj2" fmla="val -17648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–3400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240685" name="AutoShape 45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61278"/>
              <a:gd name="adj2" fmla="val 3571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Zpracovaný vrchol</a:t>
            </a:r>
          </a:p>
        </p:txBody>
      </p:sp>
      <p:sp>
        <p:nvSpPr>
          <p:cNvPr id="240686" name="AutoShape 46"/>
          <p:cNvSpPr>
            <a:spLocks noChangeArrowheads="1"/>
          </p:cNvSpPr>
          <p:nvPr/>
        </p:nvSpPr>
        <p:spPr bwMode="auto">
          <a:xfrm>
            <a:off x="1676400" y="3886200"/>
            <a:ext cx="3810000" cy="533400"/>
          </a:xfrm>
          <a:prstGeom prst="wedgeRectCallout">
            <a:avLst>
              <a:gd name="adj1" fmla="val 1625"/>
              <a:gd name="adj2" fmla="val -25803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-3533</a:t>
            </a:r>
          </a:p>
        </p:txBody>
      </p:sp>
      <p:graphicFrame>
        <p:nvGraphicFramePr>
          <p:cNvPr id="57358" name="Object 48"/>
          <p:cNvGraphicFramePr>
            <a:graphicFrameLocks noChangeAspect="1"/>
          </p:cNvGraphicFramePr>
          <p:nvPr/>
        </p:nvGraphicFramePr>
        <p:xfrm>
          <a:off x="6248400" y="2362200"/>
          <a:ext cx="1058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Rovnice" r:id="rId3" imgW="406048" imgH="215713" progId="Equation.3">
                  <p:embed/>
                </p:oleObj>
              </mc:Choice>
              <mc:Fallback>
                <p:oleObj name="Rovnice" r:id="rId3" imgW="406048" imgH="21571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10588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49"/>
          <p:cNvGraphicFramePr>
            <a:graphicFrameLocks noChangeAspect="1"/>
          </p:cNvGraphicFramePr>
          <p:nvPr/>
        </p:nvGraphicFramePr>
        <p:xfrm>
          <a:off x="4059238" y="2438400"/>
          <a:ext cx="1025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Rovnice" r:id="rId5" imgW="393359" imgH="215713" progId="Equation.3">
                  <p:embed/>
                </p:oleObj>
              </mc:Choice>
              <mc:Fallback>
                <p:oleObj name="Rovnice" r:id="rId5" imgW="393359" imgH="2157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438400"/>
                        <a:ext cx="1025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Rectangle 50"/>
          <p:cNvSpPr>
            <a:spLocks noChangeArrowheads="1"/>
          </p:cNvSpPr>
          <p:nvPr/>
        </p:nvSpPr>
        <p:spPr bwMode="auto">
          <a:xfrm>
            <a:off x="360363" y="4572000"/>
            <a:ext cx="86312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SzTx/>
            </a:pPr>
            <a:r>
              <a:rPr lang="cs-CZ" altLang="cs-CZ" sz="2400" b="0" i="0">
                <a:latin typeface="Times New Roman" pitchFamily="18" charset="0"/>
              </a:rPr>
              <a:t>Při schématu „</a:t>
            </a:r>
            <a:r>
              <a:rPr lang="cs-CZ" altLang="cs-CZ" sz="2400" i="0">
                <a:latin typeface="Times New Roman" pitchFamily="18" charset="0"/>
              </a:rPr>
              <a:t>usměrněné prohledávání</a:t>
            </a:r>
            <a:r>
              <a:rPr lang="cs-CZ" altLang="cs-CZ" sz="2400" b="0" i="0">
                <a:latin typeface="Times New Roman" pitchFamily="18" charset="0"/>
              </a:rPr>
              <a:t>“  je pro další zpracování vybrán </a:t>
            </a:r>
            <a:r>
              <a:rPr lang="cs-CZ" altLang="cs-CZ" sz="2400" i="0">
                <a:latin typeface="Times New Roman" pitchFamily="18" charset="0"/>
              </a:rPr>
              <a:t>vytvořený nezpracovaný </a:t>
            </a:r>
            <a:r>
              <a:rPr lang="cs-CZ" altLang="cs-CZ" sz="2400" i="0">
                <a:solidFill>
                  <a:schemeClr val="tx2"/>
                </a:solidFill>
                <a:latin typeface="Times New Roman" pitchFamily="18" charset="0"/>
              </a:rPr>
              <a:t>vrchol</a:t>
            </a:r>
            <a:r>
              <a:rPr lang="cs-CZ" altLang="cs-CZ" sz="2400" i="0">
                <a:latin typeface="Times New Roman" pitchFamily="18" charset="0"/>
              </a:rPr>
              <a:t> s nejmenší </a:t>
            </a:r>
            <a:r>
              <a:rPr lang="cs-CZ" altLang="cs-CZ" sz="2400" i="0">
                <a:solidFill>
                  <a:srgbClr val="FF0000"/>
                </a:solidFill>
                <a:latin typeface="Times New Roman" pitchFamily="18" charset="0"/>
              </a:rPr>
              <a:t>dolní hranicí</a:t>
            </a:r>
            <a:r>
              <a:rPr lang="cs-CZ" altLang="cs-CZ" b="0" i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84" grpId="0" animBg="1" autoUpdateAnimBg="0"/>
      <p:bldP spid="240685" grpId="0" animBg="1" autoUpdateAnimBg="0"/>
      <p:bldP spid="24068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FFB338-1EF6-4002-BDF2-8EEC9FBB07CF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cs-CZ" altLang="cs-CZ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459662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Ohodnocení „levého syna“  vybraného vrcholu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235450"/>
            <a:ext cx="8421687" cy="992188"/>
          </a:xfrm>
          <a:noFill/>
        </p:spPr>
        <p:txBody>
          <a:bodyPr/>
          <a:lstStyle/>
          <a:p>
            <a:pPr marL="476250" indent="-476250" algn="just" eaLnBrk="1" hangingPunct="1">
              <a:buSzTx/>
            </a:pP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cs-CZ" altLang="cs-CZ" sz="2000" smtClean="0">
                <a:latin typeface="Times New Roman" pitchFamily="18" charset="0"/>
              </a:rPr>
              <a:t>P relaxace dá: </a:t>
            </a:r>
            <a:r>
              <a:rPr lang="cs-CZ" altLang="cs-CZ" sz="2000" b="1" i="1" smtClean="0">
                <a:latin typeface="Times New Roman" pitchFamily="18" charset="0"/>
              </a:rPr>
              <a:t>x</a:t>
            </a:r>
            <a:r>
              <a:rPr lang="cs-CZ" altLang="cs-CZ" sz="2000" i="1" smtClean="0">
                <a:latin typeface="Times New Roman" pitchFamily="18" charset="0"/>
              </a:rPr>
              <a:t>=&lt;</a:t>
            </a:r>
            <a:r>
              <a:rPr lang="cs-CZ" altLang="cs-CZ" sz="200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cs-CZ" altLang="cs-CZ" sz="2000" smtClean="0">
                <a:latin typeface="Times New Roman" pitchFamily="18" charset="0"/>
              </a:rPr>
              <a:t>1</a:t>
            </a:r>
            <a:r>
              <a:rPr lang="cs-CZ" altLang="cs-CZ" sz="2000" i="1" smtClean="0">
                <a:latin typeface="Times New Roman" pitchFamily="18" charset="0"/>
              </a:rPr>
              <a:t>&gt;</a:t>
            </a:r>
            <a:r>
              <a:rPr lang="cs-CZ" altLang="cs-CZ" sz="2000" smtClean="0">
                <a:latin typeface="Times New Roman" pitchFamily="18" charset="0"/>
              </a:rPr>
              <a:t>, </a:t>
            </a:r>
            <a:r>
              <a:rPr lang="cs-CZ" altLang="cs-CZ" sz="2000" b="1" smtClean="0">
                <a:solidFill>
                  <a:schemeClr val="hlink"/>
                </a:solidFill>
                <a:latin typeface="Times New Roman" pitchFamily="18" charset="0"/>
              </a:rPr>
              <a:t>DH</a:t>
            </a:r>
            <a:r>
              <a:rPr lang="cs-CZ" altLang="cs-CZ" sz="2000" smtClean="0">
                <a:latin typeface="Times New Roman" pitchFamily="18" charset="0"/>
              </a:rPr>
              <a:t>=</a:t>
            </a:r>
            <a:r>
              <a:rPr lang="cs-CZ" altLang="cs-CZ" sz="2000" smtClean="0">
                <a:solidFill>
                  <a:schemeClr val="hlink"/>
                </a:solidFill>
                <a:latin typeface="Times New Roman" pitchFamily="18" charset="0"/>
              </a:rPr>
              <a:t>-2700</a:t>
            </a:r>
          </a:p>
          <a:p>
            <a:pPr marL="476250" indent="-476250" algn="just" eaLnBrk="1" hangingPunct="1">
              <a:buSzTx/>
            </a:pPr>
            <a:r>
              <a:rPr lang="cs-CZ" altLang="cs-CZ" sz="2000" smtClean="0">
                <a:latin typeface="Times New Roman" pitchFamily="18" charset="0"/>
              </a:rPr>
              <a:t>Zaokrouhlení dá:</a:t>
            </a:r>
            <a:r>
              <a:rPr lang="cs-CZ" altLang="cs-CZ" sz="2000" i="1" smtClean="0">
                <a:latin typeface="Times New Roman" pitchFamily="18" charset="0"/>
              </a:rPr>
              <a:t> </a:t>
            </a:r>
            <a:r>
              <a:rPr lang="cs-CZ" altLang="cs-CZ" sz="2000" b="1" i="1" u="sng" smtClean="0">
                <a:latin typeface="Times New Roman" pitchFamily="18" charset="0"/>
              </a:rPr>
              <a:t>x</a:t>
            </a:r>
            <a:r>
              <a:rPr lang="cs-CZ" altLang="cs-CZ" sz="2000" i="1" smtClean="0">
                <a:latin typeface="Times New Roman" pitchFamily="18" charset="0"/>
              </a:rPr>
              <a:t>=&lt;</a:t>
            </a:r>
            <a:r>
              <a:rPr lang="cs-CZ" altLang="cs-CZ" sz="2000" smtClean="0">
                <a:latin typeface="Times New Roman" pitchFamily="18" charset="0"/>
              </a:rPr>
              <a:t>1 ,1 </a:t>
            </a:r>
            <a:r>
              <a:rPr lang="cs-CZ" altLang="cs-CZ" sz="2000" i="1" smtClean="0">
                <a:latin typeface="Times New Roman" pitchFamily="18" charset="0"/>
              </a:rPr>
              <a:t>&gt;</a:t>
            </a:r>
            <a:r>
              <a:rPr lang="cs-CZ" altLang="cs-CZ" sz="2000" smtClean="0">
                <a:latin typeface="Times New Roman" pitchFamily="18" charset="0"/>
              </a:rPr>
              <a:t>,  </a:t>
            </a:r>
            <a:r>
              <a:rPr lang="cs-CZ" altLang="cs-CZ" sz="2000" i="1" smtClean="0">
                <a:latin typeface="Times New Roman" pitchFamily="18" charset="0"/>
              </a:rPr>
              <a:t>f(</a:t>
            </a:r>
            <a:r>
              <a:rPr lang="cs-CZ" altLang="cs-CZ" sz="2000" b="1" i="1" u="sng" smtClean="0">
                <a:latin typeface="Times New Roman" pitchFamily="18" charset="0"/>
              </a:rPr>
              <a:t>x</a:t>
            </a:r>
            <a:r>
              <a:rPr lang="cs-CZ" altLang="cs-CZ" sz="2000" i="1" smtClean="0">
                <a:latin typeface="Times New Roman" pitchFamily="18" charset="0"/>
              </a:rPr>
              <a:t>)</a:t>
            </a:r>
            <a:r>
              <a:rPr lang="cs-CZ" altLang="cs-CZ" sz="2000" smtClean="0">
                <a:latin typeface="Times New Roman" pitchFamily="18" charset="0"/>
              </a:rPr>
              <a:t>=-2700</a:t>
            </a:r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1524000" y="1755775"/>
          <a:ext cx="420052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Rovnice" r:id="rId3" imgW="2171700" imgH="1422400" progId="Equation.3">
                  <p:embed/>
                </p:oleObj>
              </mc:Choice>
              <mc:Fallback>
                <p:oleObj name="Rovnice" r:id="rId3" imgW="21717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5775"/>
                        <a:ext cx="4200525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1"/>
          <p:cNvSpPr>
            <a:spLocks noChangeArrowheads="1"/>
          </p:cNvSpPr>
          <p:nvPr/>
        </p:nvSpPr>
        <p:spPr bwMode="auto">
          <a:xfrm>
            <a:off x="571500" y="5229225"/>
            <a:ext cx="8351838" cy="1295400"/>
          </a:xfrm>
          <a:prstGeom prst="wedgeRectCallout">
            <a:avLst>
              <a:gd name="adj1" fmla="val -15135"/>
              <a:gd name="adj2" fmla="val -5889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s-CZ" altLang="cs-CZ" sz="2000" i="0" dirty="0" smtClean="0">
                <a:solidFill>
                  <a:schemeClr val="tx1"/>
                </a:solidFill>
              </a:rPr>
              <a:t>Tohle celočíselné řešení už máme, takže </a:t>
            </a:r>
            <a:r>
              <a:rPr lang="cs-CZ" altLang="cs-CZ" sz="2000" i="0" dirty="0" smtClean="0">
                <a:solidFill>
                  <a:schemeClr val="accent1">
                    <a:lumMod val="50000"/>
                  </a:schemeClr>
                </a:solidFill>
              </a:rPr>
              <a:t>dosud nejlepší nalezené řešení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 </a:t>
            </a:r>
            <a:r>
              <a:rPr lang="cs-CZ" altLang="cs-CZ" sz="2000" i="0" dirty="0" smtClean="0">
                <a:solidFill>
                  <a:srgbClr val="FF0000"/>
                </a:solidFill>
              </a:rPr>
              <a:t>nebudeme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 aktualizovat. Navíc ale </a:t>
            </a:r>
            <a:r>
              <a:rPr lang="cs-CZ" altLang="cs-CZ" sz="2000" i="0" dirty="0" smtClean="0">
                <a:solidFill>
                  <a:srgbClr val="FF0000"/>
                </a:solidFill>
              </a:rPr>
              <a:t>dolní hranice DH 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je větší nebo rovna </a:t>
            </a:r>
            <a:r>
              <a:rPr lang="cs-CZ" altLang="cs-CZ" sz="2000" i="0" dirty="0" smtClean="0">
                <a:solidFill>
                  <a:schemeClr val="accent1">
                    <a:lumMod val="50000"/>
                  </a:schemeClr>
                </a:solidFill>
              </a:rPr>
              <a:t>horní hranici (hodnotě dosud nejlepšího nalezeného řešení),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 takže </a:t>
            </a:r>
            <a:r>
              <a:rPr lang="cs-CZ" altLang="cs-CZ" sz="2000" i="0" dirty="0" smtClean="0">
                <a:solidFill>
                  <a:srgbClr val="0070C0"/>
                </a:solidFill>
              </a:rPr>
              <a:t>vrchol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 vyloučíme z dalšího prohledávání.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A93A97-6EC0-47BE-B5A8-49AC36FE070B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cs-CZ" altLang="cs-CZ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Zpracování „pravého syna“ vybraného vrcholu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92600"/>
            <a:ext cx="8421688" cy="865188"/>
          </a:xfrm>
        </p:spPr>
        <p:txBody>
          <a:bodyPr/>
          <a:lstStyle/>
          <a:p>
            <a:pPr marL="762000" indent="-279400" algn="just" eaLnBrk="1" hangingPunct="1">
              <a:buSzTx/>
              <a:defRPr/>
            </a:pPr>
            <a:r>
              <a:rPr lang="cs-CZ" altLang="cs-C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cs-CZ" altLang="cs-CZ" sz="2000" dirty="0" smtClean="0">
                <a:latin typeface="Times New Roman" panose="02020603050405020304" pitchFamily="18" charset="0"/>
              </a:rPr>
              <a:t>P relaxace dá: </a:t>
            </a:r>
            <a:r>
              <a:rPr lang="cs-CZ" altLang="cs-CZ" sz="2000" b="1" i="1" dirty="0" smtClean="0">
                <a:latin typeface="Times New Roman" panose="02020603050405020304" pitchFamily="18" charset="0"/>
              </a:rPr>
              <a:t>x</a:t>
            </a:r>
            <a:r>
              <a:rPr lang="cs-CZ" altLang="cs-CZ" sz="2000" i="1" dirty="0" smtClean="0">
                <a:latin typeface="Times New Roman" panose="02020603050405020304" pitchFamily="18" charset="0"/>
              </a:rPr>
              <a:t>=&lt; </a:t>
            </a:r>
            <a:r>
              <a:rPr lang="cs-CZ" altLang="cs-C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1/3, 2 </a:t>
            </a:r>
            <a:r>
              <a:rPr lang="cs-CZ" altLang="cs-CZ" sz="2000" i="1" dirty="0" smtClean="0">
                <a:latin typeface="Times New Roman" panose="02020603050405020304" pitchFamily="18" charset="0"/>
              </a:rPr>
              <a:t>&gt;</a:t>
            </a:r>
            <a:r>
              <a:rPr lang="cs-CZ" altLang="cs-CZ" sz="2000" dirty="0" smtClean="0">
                <a:latin typeface="Times New Roman" panose="02020603050405020304" pitchFamily="18" charset="0"/>
              </a:rPr>
              <a:t>, </a:t>
            </a:r>
            <a:r>
              <a:rPr lang="cs-CZ" altLang="cs-CZ" sz="20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DH</a:t>
            </a:r>
            <a:r>
              <a:rPr lang="cs-CZ" altLang="cs-CZ" sz="2000" dirty="0" smtClean="0">
                <a:latin typeface="Times New Roman" panose="02020603050405020304" pitchFamily="18" charset="0"/>
              </a:rPr>
              <a:t>= </a:t>
            </a:r>
            <a:r>
              <a:rPr lang="cs-CZ" altLang="cs-CZ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-3400</a:t>
            </a:r>
            <a:r>
              <a:rPr lang="cs-CZ" altLang="cs-CZ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altLang="cs-CZ" sz="2000" b="1" dirty="0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762000" indent="-279400" algn="just" eaLnBrk="1" hangingPunct="1">
              <a:buSzTx/>
              <a:defRPr/>
            </a:pPr>
            <a:r>
              <a:rPr lang="cs-CZ" altLang="cs-CZ" sz="2000" dirty="0" smtClean="0">
                <a:latin typeface="Times New Roman" panose="02020603050405020304" pitchFamily="18" charset="0"/>
              </a:rPr>
              <a:t>Zaokrouhlení dá:</a:t>
            </a:r>
            <a:r>
              <a:rPr lang="cs-CZ" altLang="cs-CZ" sz="2000" i="1" dirty="0" smtClean="0">
                <a:latin typeface="Times New Roman" panose="02020603050405020304" pitchFamily="18" charset="0"/>
              </a:rPr>
              <a:t> </a:t>
            </a:r>
            <a:r>
              <a:rPr lang="cs-CZ" altLang="cs-CZ" sz="2000" b="1" i="1" u="sng" dirty="0" smtClean="0">
                <a:latin typeface="Times New Roman" panose="02020603050405020304" pitchFamily="18" charset="0"/>
              </a:rPr>
              <a:t>x</a:t>
            </a:r>
            <a:r>
              <a:rPr lang="cs-CZ" altLang="cs-CZ" sz="2000" i="1" dirty="0" smtClean="0">
                <a:latin typeface="Times New Roman" panose="02020603050405020304" pitchFamily="18" charset="0"/>
              </a:rPr>
              <a:t>=&lt; </a:t>
            </a:r>
            <a:r>
              <a:rPr lang="cs-CZ" altLang="cs-CZ" sz="2000" dirty="0" smtClean="0">
                <a:latin typeface="Times New Roman" panose="02020603050405020304" pitchFamily="18" charset="0"/>
              </a:rPr>
              <a:t>0, 2 </a:t>
            </a:r>
            <a:r>
              <a:rPr lang="cs-CZ" altLang="cs-CZ" sz="2000" i="1" dirty="0" smtClean="0">
                <a:latin typeface="Times New Roman" panose="02020603050405020304" pitchFamily="18" charset="0"/>
              </a:rPr>
              <a:t>&gt;</a:t>
            </a:r>
            <a:r>
              <a:rPr lang="cs-CZ" altLang="cs-CZ" sz="2000" dirty="0" smtClean="0">
                <a:latin typeface="Times New Roman" panose="02020603050405020304" pitchFamily="18" charset="0"/>
              </a:rPr>
              <a:t>, </a:t>
            </a:r>
            <a:r>
              <a:rPr lang="cs-CZ" altLang="cs-CZ" sz="2000" i="1" dirty="0" smtClean="0">
                <a:latin typeface="Times New Roman" panose="02020603050405020304" pitchFamily="18" charset="0"/>
              </a:rPr>
              <a:t>f(</a:t>
            </a:r>
            <a:r>
              <a:rPr lang="cs-CZ" altLang="cs-CZ" sz="2000" b="1" i="1" u="sng" dirty="0" smtClean="0">
                <a:latin typeface="Times New Roman" panose="02020603050405020304" pitchFamily="18" charset="0"/>
              </a:rPr>
              <a:t>x</a:t>
            </a:r>
            <a:r>
              <a:rPr lang="cs-CZ" altLang="cs-CZ" sz="2000" i="1" dirty="0" smtClean="0">
                <a:latin typeface="Times New Roman" panose="02020603050405020304" pitchFamily="18" charset="0"/>
              </a:rPr>
              <a:t>)= </a:t>
            </a:r>
            <a:r>
              <a:rPr lang="cs-CZ" altLang="cs-CZ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-3000</a:t>
            </a:r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1258888" y="1844675"/>
          <a:ext cx="413543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Rovnica" r:id="rId3" imgW="1841500" imgH="1181100" progId="Equation.3">
                  <p:embed/>
                </p:oleObj>
              </mc:Choice>
              <mc:Fallback>
                <p:oleObj name="Rovnica" r:id="rId3" imgW="1841500" imgH="1181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4135437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1"/>
          <p:cNvSpPr>
            <a:spLocks noChangeArrowheads="1"/>
          </p:cNvSpPr>
          <p:nvPr/>
        </p:nvSpPr>
        <p:spPr bwMode="auto">
          <a:xfrm>
            <a:off x="755650" y="5334000"/>
            <a:ext cx="7848600" cy="1119188"/>
          </a:xfrm>
          <a:prstGeom prst="wedgeRectCallout">
            <a:avLst>
              <a:gd name="adj1" fmla="val 1583"/>
              <a:gd name="adj2" fmla="val -791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s-CZ" altLang="cs-CZ" sz="2000" i="0" dirty="0" smtClean="0">
                <a:solidFill>
                  <a:schemeClr val="tx1"/>
                </a:solidFill>
              </a:rPr>
              <a:t>Tohle celočíselné řešení je lepší (</a:t>
            </a:r>
            <a:r>
              <a:rPr lang="cs-CZ" altLang="cs-CZ" sz="2000" i="0" dirty="0" smtClean="0">
                <a:solidFill>
                  <a:srgbClr val="00A479"/>
                </a:solidFill>
              </a:rPr>
              <a:t>-3000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) než </a:t>
            </a:r>
            <a:r>
              <a:rPr lang="cs-CZ" altLang="cs-CZ" sz="2000" i="0" dirty="0" smtClean="0">
                <a:solidFill>
                  <a:schemeClr val="accent1">
                    <a:lumMod val="50000"/>
                  </a:schemeClr>
                </a:solidFill>
              </a:rPr>
              <a:t>dosud nejlepší nalezené řešení (-2700 ), 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a tedy </a:t>
            </a:r>
            <a:r>
              <a:rPr lang="cs-CZ" altLang="cs-CZ" sz="2000" i="0" dirty="0" smtClean="0">
                <a:solidFill>
                  <a:srgbClr val="FF0000"/>
                </a:solidFill>
              </a:rPr>
              <a:t>budeme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 aktualizovat </a:t>
            </a:r>
            <a:r>
              <a:rPr lang="cs-CZ" altLang="cs-CZ" sz="2000" i="0" dirty="0" smtClean="0">
                <a:solidFill>
                  <a:schemeClr val="accent1">
                    <a:lumMod val="50000"/>
                  </a:schemeClr>
                </a:solidFill>
              </a:rPr>
              <a:t>dosud </a:t>
            </a:r>
            <a:r>
              <a:rPr lang="cs-CZ" altLang="cs-CZ" sz="2000" i="0" dirty="0">
                <a:solidFill>
                  <a:schemeClr val="accent1">
                    <a:lumMod val="50000"/>
                  </a:schemeClr>
                </a:solidFill>
              </a:rPr>
              <a:t>nejlepší nalezené </a:t>
            </a:r>
            <a:r>
              <a:rPr lang="cs-CZ" altLang="cs-CZ" sz="2000" i="0" dirty="0" smtClean="0">
                <a:solidFill>
                  <a:schemeClr val="accent1">
                    <a:lumMod val="50000"/>
                  </a:schemeClr>
                </a:solidFill>
              </a:rPr>
              <a:t>řešení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 a tedy nová </a:t>
            </a:r>
            <a:r>
              <a:rPr lang="cs-CZ" altLang="cs-CZ" sz="2000" i="0" dirty="0" smtClean="0">
                <a:solidFill>
                  <a:srgbClr val="00A479"/>
                </a:solidFill>
              </a:rPr>
              <a:t>HH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 bude </a:t>
            </a:r>
            <a:r>
              <a:rPr lang="cs-CZ" altLang="cs-CZ" sz="2000" i="0" dirty="0" smtClean="0">
                <a:solidFill>
                  <a:srgbClr val="00A479"/>
                </a:solidFill>
              </a:rPr>
              <a:t>-3000 </a:t>
            </a:r>
            <a:r>
              <a:rPr lang="cs-CZ" altLang="cs-CZ" sz="2000" i="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8B8A2F-07D8-406B-89E6-3B45B4C66B44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cs-CZ" altLang="cs-CZ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grpSp>
        <p:nvGrpSpPr>
          <p:cNvPr id="60420" name="Group 44"/>
          <p:cNvGrpSpPr>
            <a:grpSpLocks/>
          </p:cNvGrpSpPr>
          <p:nvPr/>
        </p:nvGrpSpPr>
        <p:grpSpPr bwMode="auto">
          <a:xfrm>
            <a:off x="2438400" y="1946275"/>
            <a:ext cx="3835400" cy="1284288"/>
            <a:chOff x="1536" y="1226"/>
            <a:chExt cx="2416" cy="809"/>
          </a:xfrm>
        </p:grpSpPr>
        <p:sp>
          <p:nvSpPr>
            <p:cNvPr id="60432" name="Rectangle 4"/>
            <p:cNvSpPr>
              <a:spLocks noChangeArrowheads="1"/>
            </p:cNvSpPr>
            <p:nvPr/>
          </p:nvSpPr>
          <p:spPr bwMode="auto">
            <a:xfrm>
              <a:off x="2731" y="1226"/>
              <a:ext cx="27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cs-CZ" altLang="cs-CZ" sz="1200" i="0">
                  <a:latin typeface="Times New Roman" pitchFamily="18" charset="0"/>
                </a:rPr>
                <a:t>kořen</a:t>
              </a:r>
            </a:p>
          </p:txBody>
        </p:sp>
        <p:sp>
          <p:nvSpPr>
            <p:cNvPr id="60433" name="Oval 5"/>
            <p:cNvSpPr>
              <a:spLocks noChangeArrowheads="1"/>
            </p:cNvSpPr>
            <p:nvPr/>
          </p:nvSpPr>
          <p:spPr bwMode="auto">
            <a:xfrm>
              <a:off x="2456" y="1347"/>
              <a:ext cx="796" cy="1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0434" name="Oval 7"/>
            <p:cNvSpPr>
              <a:spLocks noChangeArrowheads="1"/>
            </p:cNvSpPr>
            <p:nvPr/>
          </p:nvSpPr>
          <p:spPr bwMode="auto">
            <a:xfrm>
              <a:off x="1893" y="1585"/>
              <a:ext cx="718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0435" name="Oval 9"/>
            <p:cNvSpPr>
              <a:spLocks noChangeArrowheads="1"/>
            </p:cNvSpPr>
            <p:nvPr/>
          </p:nvSpPr>
          <p:spPr bwMode="auto">
            <a:xfrm>
              <a:off x="3273" y="1576"/>
              <a:ext cx="679" cy="1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0436" name="Oval 11"/>
            <p:cNvSpPr>
              <a:spLocks noChangeArrowheads="1"/>
            </p:cNvSpPr>
            <p:nvPr/>
          </p:nvSpPr>
          <p:spPr bwMode="auto">
            <a:xfrm>
              <a:off x="1536" y="1906"/>
              <a:ext cx="667" cy="125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0437" name="Oval 13"/>
            <p:cNvSpPr>
              <a:spLocks noChangeArrowheads="1"/>
            </p:cNvSpPr>
            <p:nvPr/>
          </p:nvSpPr>
          <p:spPr bwMode="auto">
            <a:xfrm>
              <a:off x="2258" y="1901"/>
              <a:ext cx="624" cy="1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60438" name="Line 31"/>
            <p:cNvSpPr>
              <a:spLocks noChangeShapeType="1"/>
            </p:cNvSpPr>
            <p:nvPr/>
          </p:nvSpPr>
          <p:spPr bwMode="auto">
            <a:xfrm>
              <a:off x="3204" y="1493"/>
              <a:ext cx="112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32"/>
            <p:cNvSpPr>
              <a:spLocks noChangeShapeType="1"/>
            </p:cNvSpPr>
            <p:nvPr/>
          </p:nvSpPr>
          <p:spPr bwMode="auto">
            <a:xfrm flipH="1">
              <a:off x="2525" y="1510"/>
              <a:ext cx="73" cy="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33"/>
            <p:cNvSpPr>
              <a:spLocks noChangeShapeType="1"/>
            </p:cNvSpPr>
            <p:nvPr/>
          </p:nvSpPr>
          <p:spPr bwMode="auto">
            <a:xfrm flipH="1">
              <a:off x="2117" y="1738"/>
              <a:ext cx="90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34"/>
            <p:cNvSpPr>
              <a:spLocks noChangeShapeType="1"/>
            </p:cNvSpPr>
            <p:nvPr/>
          </p:nvSpPr>
          <p:spPr bwMode="auto">
            <a:xfrm>
              <a:off x="2306" y="1733"/>
              <a:ext cx="64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630488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sk-SK" altLang="cs-CZ" sz="2400" i="1" dirty="0" smtClean="0">
                <a:latin typeface="Times New Roman" panose="02020603050405020304" pitchFamily="18" charset="0"/>
              </a:rPr>
              <a:t>0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, </a:t>
            </a:r>
            <a:r>
              <a:rPr lang="sk-SK" altLang="cs-CZ" sz="2400" i="1" dirty="0" smtClean="0">
                <a:latin typeface="Times New Roman" panose="02020603050405020304" pitchFamily="18" charset="0"/>
              </a:rPr>
              <a:t>2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sk-SK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30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00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0422" name="Object 45"/>
          <p:cNvGraphicFramePr>
            <a:graphicFrameLocks noChangeAspect="1"/>
          </p:cNvGraphicFramePr>
          <p:nvPr/>
        </p:nvGraphicFramePr>
        <p:xfrm>
          <a:off x="6324600" y="236220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Rovnice" r:id="rId3" imgW="406048" imgH="215713" progId="Equation.3">
                  <p:embed/>
                </p:oleObj>
              </mc:Choice>
              <mc:Fallback>
                <p:oleObj name="Rovnice" r:id="rId3" imgW="406048" imgH="215713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62200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46"/>
          <p:cNvGraphicFramePr>
            <a:graphicFrameLocks noChangeAspect="1"/>
          </p:cNvGraphicFramePr>
          <p:nvPr/>
        </p:nvGraphicFramePr>
        <p:xfrm>
          <a:off x="4162425" y="2438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Rovnice" r:id="rId5" imgW="393359" imgH="215713" progId="Equation.3">
                  <p:embed/>
                </p:oleObj>
              </mc:Choice>
              <mc:Fallback>
                <p:oleObj name="Rovnice" r:id="rId5" imgW="393359" imgH="2157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438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47"/>
          <p:cNvGraphicFramePr>
            <a:graphicFrameLocks noChangeAspect="1"/>
          </p:cNvGraphicFramePr>
          <p:nvPr/>
        </p:nvGraphicFramePr>
        <p:xfrm>
          <a:off x="2635250" y="3154363"/>
          <a:ext cx="8175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Rovnice" r:id="rId7" imgW="393359" imgH="215713" progId="Equation.3">
                  <p:embed/>
                </p:oleObj>
              </mc:Choice>
              <mc:Fallback>
                <p:oleObj name="Rovnice" r:id="rId7" imgW="393359" imgH="21571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154363"/>
                        <a:ext cx="8175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48"/>
          <p:cNvGraphicFramePr>
            <a:graphicFrameLocks noChangeAspect="1"/>
          </p:cNvGraphicFramePr>
          <p:nvPr/>
        </p:nvGraphicFramePr>
        <p:xfrm>
          <a:off x="4572000" y="2947988"/>
          <a:ext cx="8699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Rovnice" r:id="rId9" imgW="418918" imgH="215806" progId="Equation.3">
                  <p:embed/>
                </p:oleObj>
              </mc:Choice>
              <mc:Fallback>
                <p:oleObj name="Rovnice" r:id="rId9" imgW="418918" imgH="21580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47988"/>
                        <a:ext cx="8699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81" name="AutoShape 49"/>
          <p:cNvSpPr>
            <a:spLocks noChangeArrowheads="1"/>
          </p:cNvSpPr>
          <p:nvPr/>
        </p:nvSpPr>
        <p:spPr bwMode="auto">
          <a:xfrm>
            <a:off x="5638800" y="3429000"/>
            <a:ext cx="3276600" cy="533400"/>
          </a:xfrm>
          <a:prstGeom prst="wedgeRectCallout">
            <a:avLst>
              <a:gd name="adj1" fmla="val -44236"/>
              <a:gd name="adj2" fmla="val -17648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–3400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248882" name="AutoShape 50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55523"/>
              <a:gd name="adj2" fmla="val 922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Zpracované vrcholy</a:t>
            </a:r>
          </a:p>
        </p:txBody>
      </p:sp>
      <p:sp>
        <p:nvSpPr>
          <p:cNvPr id="248884" name="AutoShape 52"/>
          <p:cNvSpPr>
            <a:spLocks noChangeArrowheads="1"/>
          </p:cNvSpPr>
          <p:nvPr/>
        </p:nvSpPr>
        <p:spPr bwMode="auto">
          <a:xfrm>
            <a:off x="381000" y="4419600"/>
            <a:ext cx="3810000" cy="533400"/>
          </a:xfrm>
          <a:prstGeom prst="wedgeRectCallout">
            <a:avLst>
              <a:gd name="adj1" fmla="val 6917"/>
              <a:gd name="adj2" fmla="val -26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2700</a:t>
            </a:r>
            <a:endParaRPr lang="cs-CZ" altLang="cs-CZ" sz="2400" i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8885" name="AutoShape 53"/>
          <p:cNvSpPr>
            <a:spLocks noChangeArrowheads="1"/>
          </p:cNvSpPr>
          <p:nvPr/>
        </p:nvSpPr>
        <p:spPr bwMode="auto">
          <a:xfrm>
            <a:off x="4572000" y="4419600"/>
            <a:ext cx="3810000" cy="533400"/>
          </a:xfrm>
          <a:prstGeom prst="wedgeRectCallout">
            <a:avLst>
              <a:gd name="adj1" fmla="val -55417"/>
              <a:gd name="adj2" fmla="val -2714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-3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400</a:t>
            </a:r>
            <a:endParaRPr lang="cs-CZ" altLang="cs-CZ" sz="2400" i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0430" name="Rectangle 54"/>
          <p:cNvSpPr>
            <a:spLocks noChangeArrowheads="1"/>
          </p:cNvSpPr>
          <p:nvPr/>
        </p:nvSpPr>
        <p:spPr bwMode="auto">
          <a:xfrm>
            <a:off x="255588" y="5105400"/>
            <a:ext cx="8631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SzTx/>
            </a:pPr>
            <a:r>
              <a:rPr lang="cs-CZ" altLang="cs-CZ" sz="2400" i="0">
                <a:solidFill>
                  <a:schemeClr val="tx2"/>
                </a:solidFill>
                <a:latin typeface="Times New Roman" pitchFamily="18" charset="0"/>
              </a:rPr>
              <a:t>Vrchol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(</a:t>
            </a:r>
            <a:r>
              <a:rPr lang="cs-CZ" altLang="cs-CZ" sz="2400" i="0">
                <a:solidFill>
                  <a:schemeClr val="tx2"/>
                </a:solidFill>
                <a:latin typeface="Times New Roman" pitchFamily="18" charset="0"/>
              </a:rPr>
              <a:t>větev</a:t>
            </a:r>
            <a:r>
              <a:rPr lang="cs-CZ" altLang="cs-CZ" sz="2400" b="0" i="0">
                <a:latin typeface="Times New Roman" pitchFamily="18" charset="0"/>
              </a:rPr>
              <a:t>) s dolní hranicí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–2700</a:t>
            </a:r>
            <a:r>
              <a:rPr lang="cs-CZ" altLang="cs-CZ" sz="2400" b="0" i="0">
                <a:latin typeface="Times New Roman" pitchFamily="18" charset="0"/>
              </a:rPr>
              <a:t> je vyloučen z prohledávání, protože nem</a:t>
            </a:r>
            <a:r>
              <a:rPr lang="cs-CZ" altLang="cs-CZ" sz="2400" b="0" i="0"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2400" b="0" i="0">
                <a:latin typeface="Times New Roman" pitchFamily="18" charset="0"/>
              </a:rPr>
              <a:t>že obsahovat lepší řešení než dosud nejlepší nalezené.</a:t>
            </a:r>
          </a:p>
        </p:txBody>
      </p:sp>
      <p:sp>
        <p:nvSpPr>
          <p:cNvPr id="60431" name="Freeform 55"/>
          <p:cNvSpPr>
            <a:spLocks/>
          </p:cNvSpPr>
          <p:nvPr/>
        </p:nvSpPr>
        <p:spPr bwMode="auto">
          <a:xfrm>
            <a:off x="2303463" y="1839913"/>
            <a:ext cx="3005137" cy="1806575"/>
          </a:xfrm>
          <a:custGeom>
            <a:avLst/>
            <a:gdLst>
              <a:gd name="T0" fmla="*/ 2147483647 w 1893"/>
              <a:gd name="T1" fmla="*/ 2147483647 h 1138"/>
              <a:gd name="T2" fmla="*/ 2147483647 w 1893"/>
              <a:gd name="T3" fmla="*/ 2147483647 h 1138"/>
              <a:gd name="T4" fmla="*/ 2147483647 w 1893"/>
              <a:gd name="T5" fmla="*/ 2147483647 h 1138"/>
              <a:gd name="T6" fmla="*/ 2147483647 w 1893"/>
              <a:gd name="T7" fmla="*/ 2147483647 h 1138"/>
              <a:gd name="T8" fmla="*/ 2147483647 w 1893"/>
              <a:gd name="T9" fmla="*/ 0 h 1138"/>
              <a:gd name="T10" fmla="*/ 2147483647 w 1893"/>
              <a:gd name="T11" fmla="*/ 2147483647 h 1138"/>
              <a:gd name="T12" fmla="*/ 2147483647 w 1893"/>
              <a:gd name="T13" fmla="*/ 2147483647 h 1138"/>
              <a:gd name="T14" fmla="*/ 2147483647 w 1893"/>
              <a:gd name="T15" fmla="*/ 2147483647 h 1138"/>
              <a:gd name="T16" fmla="*/ 2147483647 w 1893"/>
              <a:gd name="T17" fmla="*/ 2147483647 h 1138"/>
              <a:gd name="T18" fmla="*/ 2147483647 w 1893"/>
              <a:gd name="T19" fmla="*/ 2147483647 h 1138"/>
              <a:gd name="T20" fmla="*/ 2147483647 w 1893"/>
              <a:gd name="T21" fmla="*/ 2147483647 h 1138"/>
              <a:gd name="T22" fmla="*/ 2147483647 w 1893"/>
              <a:gd name="T23" fmla="*/ 2147483647 h 1138"/>
              <a:gd name="T24" fmla="*/ 2147483647 w 1893"/>
              <a:gd name="T25" fmla="*/ 2147483647 h 1138"/>
              <a:gd name="T26" fmla="*/ 2147483647 w 1893"/>
              <a:gd name="T27" fmla="*/ 2147483647 h 1138"/>
              <a:gd name="T28" fmla="*/ 2147483647 w 1893"/>
              <a:gd name="T29" fmla="*/ 2147483647 h 1138"/>
              <a:gd name="T30" fmla="*/ 2147483647 w 1893"/>
              <a:gd name="T31" fmla="*/ 2147483647 h 1138"/>
              <a:gd name="T32" fmla="*/ 2147483647 w 1893"/>
              <a:gd name="T33" fmla="*/ 2147483647 h 1138"/>
              <a:gd name="T34" fmla="*/ 2147483647 w 1893"/>
              <a:gd name="T35" fmla="*/ 2147483647 h 1138"/>
              <a:gd name="T36" fmla="*/ 0 w 1893"/>
              <a:gd name="T37" fmla="*/ 2147483647 h 1138"/>
              <a:gd name="T38" fmla="*/ 2147483647 w 1893"/>
              <a:gd name="T39" fmla="*/ 2147483647 h 1138"/>
              <a:gd name="T40" fmla="*/ 2147483647 w 1893"/>
              <a:gd name="T41" fmla="*/ 2147483647 h 1138"/>
              <a:gd name="T42" fmla="*/ 2147483647 w 1893"/>
              <a:gd name="T43" fmla="*/ 2147483647 h 1138"/>
              <a:gd name="T44" fmla="*/ 2147483647 w 1893"/>
              <a:gd name="T45" fmla="*/ 2147483647 h 1138"/>
              <a:gd name="T46" fmla="*/ 2147483647 w 1893"/>
              <a:gd name="T47" fmla="*/ 2147483647 h 1138"/>
              <a:gd name="T48" fmla="*/ 2147483647 w 1893"/>
              <a:gd name="T49" fmla="*/ 2147483647 h 1138"/>
              <a:gd name="T50" fmla="*/ 2147483647 w 1893"/>
              <a:gd name="T51" fmla="*/ 2147483647 h 1138"/>
              <a:gd name="T52" fmla="*/ 2147483647 w 1893"/>
              <a:gd name="T53" fmla="*/ 2147483647 h 1138"/>
              <a:gd name="T54" fmla="*/ 2147483647 w 1893"/>
              <a:gd name="T55" fmla="*/ 2147483647 h 1138"/>
              <a:gd name="T56" fmla="*/ 2147483647 w 1893"/>
              <a:gd name="T57" fmla="*/ 2147483647 h 1138"/>
              <a:gd name="T58" fmla="*/ 2147483647 w 1893"/>
              <a:gd name="T59" fmla="*/ 2147483647 h 1138"/>
              <a:gd name="T60" fmla="*/ 2147483647 w 1893"/>
              <a:gd name="T61" fmla="*/ 2147483647 h 1138"/>
              <a:gd name="T62" fmla="*/ 2147483647 w 1893"/>
              <a:gd name="T63" fmla="*/ 2147483647 h 1138"/>
              <a:gd name="T64" fmla="*/ 2147483647 w 1893"/>
              <a:gd name="T65" fmla="*/ 2147483647 h 1138"/>
              <a:gd name="T66" fmla="*/ 2147483647 w 1893"/>
              <a:gd name="T67" fmla="*/ 2147483647 h 1138"/>
              <a:gd name="T68" fmla="*/ 2147483647 w 1893"/>
              <a:gd name="T69" fmla="*/ 2147483647 h 1138"/>
              <a:gd name="T70" fmla="*/ 2147483647 w 1893"/>
              <a:gd name="T71" fmla="*/ 2147483647 h 1138"/>
              <a:gd name="T72" fmla="*/ 2147483647 w 1893"/>
              <a:gd name="T73" fmla="*/ 2147483647 h 1138"/>
              <a:gd name="T74" fmla="*/ 2147483647 w 1893"/>
              <a:gd name="T75" fmla="*/ 2147483647 h 1138"/>
              <a:gd name="T76" fmla="*/ 2147483647 w 1893"/>
              <a:gd name="T77" fmla="*/ 2147483647 h 1138"/>
              <a:gd name="T78" fmla="*/ 2147483647 w 1893"/>
              <a:gd name="T79" fmla="*/ 2147483647 h 1138"/>
              <a:gd name="T80" fmla="*/ 2147483647 w 1893"/>
              <a:gd name="T81" fmla="*/ 2147483647 h 1138"/>
              <a:gd name="T82" fmla="*/ 2147483647 w 1893"/>
              <a:gd name="T83" fmla="*/ 2147483647 h 1138"/>
              <a:gd name="T84" fmla="*/ 2147483647 w 1893"/>
              <a:gd name="T85" fmla="*/ 2147483647 h 11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893" h="1138">
                <a:moveTo>
                  <a:pt x="1885" y="128"/>
                </a:moveTo>
                <a:cubicBezTo>
                  <a:pt x="1863" y="113"/>
                  <a:pt x="1843" y="92"/>
                  <a:pt x="1818" y="83"/>
                </a:cubicBezTo>
                <a:cubicBezTo>
                  <a:pt x="1796" y="75"/>
                  <a:pt x="1771" y="70"/>
                  <a:pt x="1751" y="60"/>
                </a:cubicBezTo>
                <a:cubicBezTo>
                  <a:pt x="1728" y="48"/>
                  <a:pt x="1732" y="42"/>
                  <a:pt x="1706" y="38"/>
                </a:cubicBezTo>
                <a:cubicBezTo>
                  <a:pt x="1616" y="25"/>
                  <a:pt x="1526" y="11"/>
                  <a:pt x="1436" y="0"/>
                </a:cubicBezTo>
                <a:cubicBezTo>
                  <a:pt x="1297" y="7"/>
                  <a:pt x="1156" y="13"/>
                  <a:pt x="1018" y="30"/>
                </a:cubicBezTo>
                <a:cubicBezTo>
                  <a:pt x="946" y="39"/>
                  <a:pt x="873" y="61"/>
                  <a:pt x="801" y="75"/>
                </a:cubicBezTo>
                <a:cubicBezTo>
                  <a:pt x="742" y="87"/>
                  <a:pt x="692" y="118"/>
                  <a:pt x="636" y="135"/>
                </a:cubicBezTo>
                <a:cubicBezTo>
                  <a:pt x="600" y="159"/>
                  <a:pt x="566" y="189"/>
                  <a:pt x="524" y="202"/>
                </a:cubicBezTo>
                <a:cubicBezTo>
                  <a:pt x="489" y="226"/>
                  <a:pt x="453" y="249"/>
                  <a:pt x="412" y="262"/>
                </a:cubicBezTo>
                <a:cubicBezTo>
                  <a:pt x="381" y="283"/>
                  <a:pt x="353" y="297"/>
                  <a:pt x="322" y="315"/>
                </a:cubicBezTo>
                <a:cubicBezTo>
                  <a:pt x="306" y="324"/>
                  <a:pt x="292" y="335"/>
                  <a:pt x="277" y="345"/>
                </a:cubicBezTo>
                <a:cubicBezTo>
                  <a:pt x="270" y="350"/>
                  <a:pt x="255" y="360"/>
                  <a:pt x="255" y="360"/>
                </a:cubicBezTo>
                <a:cubicBezTo>
                  <a:pt x="250" y="367"/>
                  <a:pt x="247" y="376"/>
                  <a:pt x="240" y="382"/>
                </a:cubicBezTo>
                <a:cubicBezTo>
                  <a:pt x="226" y="394"/>
                  <a:pt x="195" y="412"/>
                  <a:pt x="195" y="412"/>
                </a:cubicBezTo>
                <a:cubicBezTo>
                  <a:pt x="173" y="444"/>
                  <a:pt x="149" y="470"/>
                  <a:pt x="127" y="502"/>
                </a:cubicBezTo>
                <a:cubicBezTo>
                  <a:pt x="117" y="517"/>
                  <a:pt x="97" y="547"/>
                  <a:pt x="97" y="547"/>
                </a:cubicBezTo>
                <a:cubicBezTo>
                  <a:pt x="85" y="585"/>
                  <a:pt x="62" y="607"/>
                  <a:pt x="38" y="636"/>
                </a:cubicBezTo>
                <a:cubicBezTo>
                  <a:pt x="21" y="656"/>
                  <a:pt x="14" y="682"/>
                  <a:pt x="0" y="704"/>
                </a:cubicBezTo>
                <a:cubicBezTo>
                  <a:pt x="10" y="785"/>
                  <a:pt x="24" y="901"/>
                  <a:pt x="97" y="951"/>
                </a:cubicBezTo>
                <a:cubicBezTo>
                  <a:pt x="126" y="993"/>
                  <a:pt x="95" y="958"/>
                  <a:pt x="135" y="980"/>
                </a:cubicBezTo>
                <a:cubicBezTo>
                  <a:pt x="175" y="1002"/>
                  <a:pt x="184" y="1013"/>
                  <a:pt x="225" y="1025"/>
                </a:cubicBezTo>
                <a:cubicBezTo>
                  <a:pt x="281" y="1063"/>
                  <a:pt x="340" y="1079"/>
                  <a:pt x="404" y="1100"/>
                </a:cubicBezTo>
                <a:cubicBezTo>
                  <a:pt x="431" y="1109"/>
                  <a:pt x="466" y="1127"/>
                  <a:pt x="494" y="1130"/>
                </a:cubicBezTo>
                <a:cubicBezTo>
                  <a:pt x="529" y="1134"/>
                  <a:pt x="564" y="1135"/>
                  <a:pt x="599" y="1138"/>
                </a:cubicBezTo>
                <a:cubicBezTo>
                  <a:pt x="651" y="1132"/>
                  <a:pt x="692" y="1123"/>
                  <a:pt x="741" y="1108"/>
                </a:cubicBezTo>
                <a:cubicBezTo>
                  <a:pt x="772" y="1087"/>
                  <a:pt x="789" y="1060"/>
                  <a:pt x="801" y="1025"/>
                </a:cubicBezTo>
                <a:cubicBezTo>
                  <a:pt x="798" y="998"/>
                  <a:pt x="798" y="970"/>
                  <a:pt x="793" y="943"/>
                </a:cubicBezTo>
                <a:cubicBezTo>
                  <a:pt x="790" y="927"/>
                  <a:pt x="778" y="898"/>
                  <a:pt x="778" y="898"/>
                </a:cubicBezTo>
                <a:cubicBezTo>
                  <a:pt x="775" y="864"/>
                  <a:pt x="764" y="799"/>
                  <a:pt x="778" y="763"/>
                </a:cubicBezTo>
                <a:cubicBezTo>
                  <a:pt x="784" y="747"/>
                  <a:pt x="852" y="728"/>
                  <a:pt x="868" y="726"/>
                </a:cubicBezTo>
                <a:cubicBezTo>
                  <a:pt x="989" y="713"/>
                  <a:pt x="1113" y="711"/>
                  <a:pt x="1235" y="704"/>
                </a:cubicBezTo>
                <a:cubicBezTo>
                  <a:pt x="1318" y="694"/>
                  <a:pt x="1399" y="681"/>
                  <a:pt x="1481" y="666"/>
                </a:cubicBezTo>
                <a:cubicBezTo>
                  <a:pt x="1504" y="662"/>
                  <a:pt x="1526" y="656"/>
                  <a:pt x="1549" y="651"/>
                </a:cubicBezTo>
                <a:cubicBezTo>
                  <a:pt x="1564" y="648"/>
                  <a:pt x="1579" y="641"/>
                  <a:pt x="1594" y="636"/>
                </a:cubicBezTo>
                <a:cubicBezTo>
                  <a:pt x="1601" y="634"/>
                  <a:pt x="1616" y="629"/>
                  <a:pt x="1616" y="629"/>
                </a:cubicBezTo>
                <a:cubicBezTo>
                  <a:pt x="1641" y="612"/>
                  <a:pt x="1651" y="592"/>
                  <a:pt x="1676" y="576"/>
                </a:cubicBezTo>
                <a:cubicBezTo>
                  <a:pt x="1699" y="542"/>
                  <a:pt x="1711" y="516"/>
                  <a:pt x="1743" y="494"/>
                </a:cubicBezTo>
                <a:cubicBezTo>
                  <a:pt x="1754" y="465"/>
                  <a:pt x="1762" y="451"/>
                  <a:pt x="1788" y="434"/>
                </a:cubicBezTo>
                <a:cubicBezTo>
                  <a:pt x="1799" y="404"/>
                  <a:pt x="1815" y="372"/>
                  <a:pt x="1833" y="345"/>
                </a:cubicBezTo>
                <a:cubicBezTo>
                  <a:pt x="1849" y="292"/>
                  <a:pt x="1828" y="352"/>
                  <a:pt x="1855" y="300"/>
                </a:cubicBezTo>
                <a:cubicBezTo>
                  <a:pt x="1873" y="264"/>
                  <a:pt x="1879" y="218"/>
                  <a:pt x="1893" y="180"/>
                </a:cubicBezTo>
                <a:cubicBezTo>
                  <a:pt x="1883" y="143"/>
                  <a:pt x="1885" y="160"/>
                  <a:pt x="1885" y="128"/>
                </a:cubicBezTo>
                <a:close/>
              </a:path>
            </a:pathLst>
          </a:custGeom>
          <a:noFill/>
          <a:ln w="31750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81" grpId="0" animBg="1" autoUpdateAnimBg="0"/>
      <p:bldP spid="248882" grpId="0" animBg="1" autoUpdateAnimBg="0"/>
      <p:bldP spid="248884" grpId="0" animBg="1" autoUpdateAnimBg="0"/>
      <p:bldP spid="24888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70036C-B990-4278-A0D8-AF547503BC2E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cs-CZ" altLang="cs-CZ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3005138" y="2516188"/>
            <a:ext cx="1139825" cy="2365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47" name="Oval 9"/>
          <p:cNvSpPr>
            <a:spLocks noChangeArrowheads="1"/>
          </p:cNvSpPr>
          <p:nvPr/>
        </p:nvSpPr>
        <p:spPr bwMode="auto">
          <a:xfrm>
            <a:off x="5195888" y="2501900"/>
            <a:ext cx="1077912" cy="250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48" name="Oval 11"/>
          <p:cNvSpPr>
            <a:spLocks noChangeArrowheads="1"/>
          </p:cNvSpPr>
          <p:nvPr/>
        </p:nvSpPr>
        <p:spPr bwMode="auto">
          <a:xfrm>
            <a:off x="2438400" y="3025775"/>
            <a:ext cx="1058863" cy="198438"/>
          </a:xfrm>
          <a:prstGeom prst="ellipse">
            <a:avLst/>
          </a:prstGeom>
          <a:solidFill>
            <a:srgbClr val="D9D9D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49" name="Oval 13"/>
          <p:cNvSpPr>
            <a:spLocks noChangeArrowheads="1"/>
          </p:cNvSpPr>
          <p:nvPr/>
        </p:nvSpPr>
        <p:spPr bwMode="auto">
          <a:xfrm>
            <a:off x="3584575" y="3017838"/>
            <a:ext cx="990600" cy="2127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50" name="Oval 19"/>
          <p:cNvSpPr>
            <a:spLocks noChangeArrowheads="1"/>
          </p:cNvSpPr>
          <p:nvPr/>
        </p:nvSpPr>
        <p:spPr bwMode="auto">
          <a:xfrm>
            <a:off x="3932238" y="3968750"/>
            <a:ext cx="1285875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51" name="Oval 21"/>
          <p:cNvSpPr>
            <a:spLocks noChangeArrowheads="1"/>
          </p:cNvSpPr>
          <p:nvPr/>
        </p:nvSpPr>
        <p:spPr bwMode="auto">
          <a:xfrm>
            <a:off x="2547938" y="3962400"/>
            <a:ext cx="1284287" cy="296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52" name="Line 31"/>
          <p:cNvSpPr>
            <a:spLocks noChangeShapeType="1"/>
          </p:cNvSpPr>
          <p:nvPr/>
        </p:nvSpPr>
        <p:spPr bwMode="auto">
          <a:xfrm>
            <a:off x="5086350" y="2370138"/>
            <a:ext cx="1778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32"/>
          <p:cNvSpPr>
            <a:spLocks noChangeShapeType="1"/>
          </p:cNvSpPr>
          <p:nvPr/>
        </p:nvSpPr>
        <p:spPr bwMode="auto">
          <a:xfrm flipH="1">
            <a:off x="4008438" y="2397125"/>
            <a:ext cx="115887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33"/>
          <p:cNvSpPr>
            <a:spLocks noChangeShapeType="1"/>
          </p:cNvSpPr>
          <p:nvPr/>
        </p:nvSpPr>
        <p:spPr bwMode="auto">
          <a:xfrm flipH="1">
            <a:off x="3360738" y="2759075"/>
            <a:ext cx="14287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34"/>
          <p:cNvSpPr>
            <a:spLocks noChangeShapeType="1"/>
          </p:cNvSpPr>
          <p:nvPr/>
        </p:nvSpPr>
        <p:spPr bwMode="auto">
          <a:xfrm>
            <a:off x="3660775" y="2751138"/>
            <a:ext cx="10160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37"/>
          <p:cNvSpPr>
            <a:spLocks noChangeShapeType="1"/>
          </p:cNvSpPr>
          <p:nvPr/>
        </p:nvSpPr>
        <p:spPr bwMode="auto">
          <a:xfrm flipH="1">
            <a:off x="3694113" y="3230563"/>
            <a:ext cx="239712" cy="777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38"/>
          <p:cNvSpPr>
            <a:spLocks noChangeShapeType="1"/>
          </p:cNvSpPr>
          <p:nvPr/>
        </p:nvSpPr>
        <p:spPr bwMode="auto">
          <a:xfrm>
            <a:off x="4041775" y="3230563"/>
            <a:ext cx="138113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458" name="Object 43"/>
          <p:cNvGraphicFramePr>
            <a:graphicFrameLocks noChangeAspect="1"/>
          </p:cNvGraphicFramePr>
          <p:nvPr/>
        </p:nvGraphicFramePr>
        <p:xfrm>
          <a:off x="4162425" y="2438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Rovnice" r:id="rId3" imgW="393359" imgH="215713" progId="Equation.3">
                  <p:embed/>
                </p:oleObj>
              </mc:Choice>
              <mc:Fallback>
                <p:oleObj name="Rovnice" r:id="rId3" imgW="393359" imgH="21571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438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44"/>
          <p:cNvGraphicFramePr>
            <a:graphicFrameLocks noChangeAspect="1"/>
          </p:cNvGraphicFramePr>
          <p:nvPr/>
        </p:nvGraphicFramePr>
        <p:xfrm>
          <a:off x="6324600" y="236220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Rovnice" r:id="rId5" imgW="406048" imgH="215713" progId="Equation.3">
                  <p:embed/>
                </p:oleObj>
              </mc:Choice>
              <mc:Fallback>
                <p:oleObj name="Rovnice" r:id="rId5" imgW="40604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62200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45"/>
          <p:cNvGraphicFramePr>
            <a:graphicFrameLocks noChangeAspect="1"/>
          </p:cNvGraphicFramePr>
          <p:nvPr/>
        </p:nvGraphicFramePr>
        <p:xfrm>
          <a:off x="2635250" y="3154363"/>
          <a:ext cx="8175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Rovnice" r:id="rId7" imgW="393359" imgH="215713" progId="Equation.3">
                  <p:embed/>
                </p:oleObj>
              </mc:Choice>
              <mc:Fallback>
                <p:oleObj name="Rovnice" r:id="rId7" imgW="393359" imgH="215713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154363"/>
                        <a:ext cx="8175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630488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sk-SK" altLang="cs-CZ" sz="2400" dirty="0" smtClean="0">
                <a:latin typeface="Times New Roman" panose="02020603050405020304" pitchFamily="18" charset="0"/>
              </a:rPr>
              <a:t>0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, </a:t>
            </a:r>
            <a:r>
              <a:rPr lang="sk-SK" altLang="cs-CZ" sz="2400" dirty="0" smtClean="0">
                <a:latin typeface="Times New Roman" panose="02020603050405020304" pitchFamily="18" charset="0"/>
              </a:rPr>
              <a:t>2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sk-SK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30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00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1462" name="Rectangle 47"/>
          <p:cNvSpPr>
            <a:spLocks noChangeArrowheads="1"/>
          </p:cNvSpPr>
          <p:nvPr/>
        </p:nvSpPr>
        <p:spPr bwMode="auto">
          <a:xfrm>
            <a:off x="255588" y="5105400"/>
            <a:ext cx="8631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SzTx/>
            </a:pPr>
            <a:endParaRPr lang="sk-SK" altLang="cs-CZ" sz="2800" b="0" i="0">
              <a:latin typeface="Times New Roman" pitchFamily="18" charset="0"/>
            </a:endParaRPr>
          </a:p>
        </p:txBody>
      </p:sp>
      <p:sp>
        <p:nvSpPr>
          <p:cNvPr id="61463" name="AutoShape 49"/>
          <p:cNvSpPr>
            <a:spLocks noChangeArrowheads="1"/>
          </p:cNvSpPr>
          <p:nvPr/>
        </p:nvSpPr>
        <p:spPr bwMode="auto">
          <a:xfrm>
            <a:off x="5638800" y="3429000"/>
            <a:ext cx="3276600" cy="533400"/>
          </a:xfrm>
          <a:prstGeom prst="wedgeRectCallout">
            <a:avLst>
              <a:gd name="adj1" fmla="val -44236"/>
              <a:gd name="adj2" fmla="val -17648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–3400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61464" name="AutoShape 50"/>
          <p:cNvSpPr>
            <a:spLocks noChangeArrowheads="1"/>
          </p:cNvSpPr>
          <p:nvPr/>
        </p:nvSpPr>
        <p:spPr bwMode="auto">
          <a:xfrm>
            <a:off x="4572000" y="4419600"/>
            <a:ext cx="3810000" cy="990600"/>
          </a:xfrm>
          <a:prstGeom prst="wedgeRectCallout">
            <a:avLst>
              <a:gd name="adj1" fmla="val -37528"/>
              <a:gd name="adj2" fmla="val -6994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Nemá žádné přípustné řešení </a:t>
            </a:r>
            <a:b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(tedy dolní hranice je +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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)</a:t>
            </a:r>
            <a:endParaRPr lang="cs-CZ" altLang="cs-CZ" sz="2400" i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65" name="AutoShape 51"/>
          <p:cNvSpPr>
            <a:spLocks noChangeArrowheads="1"/>
          </p:cNvSpPr>
          <p:nvPr/>
        </p:nvSpPr>
        <p:spPr bwMode="auto">
          <a:xfrm>
            <a:off x="381000" y="4419600"/>
            <a:ext cx="3810000" cy="533400"/>
          </a:xfrm>
          <a:prstGeom prst="wedgeRectCallout">
            <a:avLst>
              <a:gd name="adj1" fmla="val 24708"/>
              <a:gd name="adj2" fmla="val -8184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3333</a:t>
            </a:r>
            <a:endParaRPr lang="cs-CZ" altLang="cs-CZ" sz="2400" i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61466" name="Object 52"/>
          <p:cNvGraphicFramePr>
            <a:graphicFrameLocks noChangeAspect="1"/>
          </p:cNvGraphicFramePr>
          <p:nvPr/>
        </p:nvGraphicFramePr>
        <p:xfrm>
          <a:off x="1739900" y="3886200"/>
          <a:ext cx="8429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Rovnice" r:id="rId9" imgW="406048" imgH="215713" progId="Equation.3">
                  <p:embed/>
                </p:oleObj>
              </mc:Choice>
              <mc:Fallback>
                <p:oleObj name="Rovnice" r:id="rId9" imgW="406048" imgH="21571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886200"/>
                        <a:ext cx="8429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53"/>
          <p:cNvGraphicFramePr>
            <a:graphicFrameLocks noChangeAspect="1"/>
          </p:cNvGraphicFramePr>
          <p:nvPr/>
        </p:nvGraphicFramePr>
        <p:xfrm>
          <a:off x="4572000" y="3581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Rovnice" r:id="rId11" imgW="393359" imgH="215713" progId="Equation.3">
                  <p:embed/>
                </p:oleObj>
              </mc:Choice>
              <mc:Fallback>
                <p:oleObj name="Rovnice" r:id="rId11" imgW="393359" imgH="21571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8" name="AutoShape 54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55523"/>
              <a:gd name="adj2" fmla="val 922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Zpracované vrcholy</a:t>
            </a:r>
          </a:p>
        </p:txBody>
      </p:sp>
      <p:sp>
        <p:nvSpPr>
          <p:cNvPr id="61469" name="Freeform 58"/>
          <p:cNvSpPr>
            <a:spLocks/>
          </p:cNvSpPr>
          <p:nvPr/>
        </p:nvSpPr>
        <p:spPr bwMode="auto">
          <a:xfrm>
            <a:off x="2312988" y="1835150"/>
            <a:ext cx="3170237" cy="2501900"/>
          </a:xfrm>
          <a:custGeom>
            <a:avLst/>
            <a:gdLst>
              <a:gd name="T0" fmla="*/ 2147483647 w 1997"/>
              <a:gd name="T1" fmla="*/ 2147483647 h 1576"/>
              <a:gd name="T2" fmla="*/ 2147483647 w 1997"/>
              <a:gd name="T3" fmla="*/ 2147483647 h 1576"/>
              <a:gd name="T4" fmla="*/ 2147483647 w 1997"/>
              <a:gd name="T5" fmla="*/ 2147483647 h 1576"/>
              <a:gd name="T6" fmla="*/ 2147483647 w 1997"/>
              <a:gd name="T7" fmla="*/ 2147483647 h 1576"/>
              <a:gd name="T8" fmla="*/ 2147483647 w 1997"/>
              <a:gd name="T9" fmla="*/ 2147483647 h 1576"/>
              <a:gd name="T10" fmla="*/ 2147483647 w 1997"/>
              <a:gd name="T11" fmla="*/ 2147483647 h 1576"/>
              <a:gd name="T12" fmla="*/ 2147483647 w 1997"/>
              <a:gd name="T13" fmla="*/ 2147483647 h 1576"/>
              <a:gd name="T14" fmla="*/ 2147483647 w 1997"/>
              <a:gd name="T15" fmla="*/ 2147483647 h 1576"/>
              <a:gd name="T16" fmla="*/ 2147483647 w 1997"/>
              <a:gd name="T17" fmla="*/ 2147483647 h 1576"/>
              <a:gd name="T18" fmla="*/ 2147483647 w 1997"/>
              <a:gd name="T19" fmla="*/ 2147483647 h 1576"/>
              <a:gd name="T20" fmla="*/ 2147483647 w 1997"/>
              <a:gd name="T21" fmla="*/ 2147483647 h 1576"/>
              <a:gd name="T22" fmla="*/ 2147483647 w 1997"/>
              <a:gd name="T23" fmla="*/ 2147483647 h 1576"/>
              <a:gd name="T24" fmla="*/ 2147483647 w 1997"/>
              <a:gd name="T25" fmla="*/ 2147483647 h 1576"/>
              <a:gd name="T26" fmla="*/ 2147483647 w 1997"/>
              <a:gd name="T27" fmla="*/ 2147483647 h 1576"/>
              <a:gd name="T28" fmla="*/ 2147483647 w 1997"/>
              <a:gd name="T29" fmla="*/ 2147483647 h 1576"/>
              <a:gd name="T30" fmla="*/ 2147483647 w 1997"/>
              <a:gd name="T31" fmla="*/ 2147483647 h 1576"/>
              <a:gd name="T32" fmla="*/ 2147483647 w 1997"/>
              <a:gd name="T33" fmla="*/ 2147483647 h 1576"/>
              <a:gd name="T34" fmla="*/ 0 w 1997"/>
              <a:gd name="T35" fmla="*/ 2147483647 h 1576"/>
              <a:gd name="T36" fmla="*/ 2147483647 w 1997"/>
              <a:gd name="T37" fmla="*/ 2147483647 h 1576"/>
              <a:gd name="T38" fmla="*/ 2147483647 w 1997"/>
              <a:gd name="T39" fmla="*/ 2147483647 h 1576"/>
              <a:gd name="T40" fmla="*/ 2147483647 w 1997"/>
              <a:gd name="T41" fmla="*/ 2147483647 h 1576"/>
              <a:gd name="T42" fmla="*/ 2147483647 w 1997"/>
              <a:gd name="T43" fmla="*/ 2147483647 h 1576"/>
              <a:gd name="T44" fmla="*/ 2147483647 w 1997"/>
              <a:gd name="T45" fmla="*/ 2147483647 h 1576"/>
              <a:gd name="T46" fmla="*/ 2147483647 w 1997"/>
              <a:gd name="T47" fmla="*/ 2147483647 h 1576"/>
              <a:gd name="T48" fmla="*/ 2147483647 w 1997"/>
              <a:gd name="T49" fmla="*/ 2147483647 h 1576"/>
              <a:gd name="T50" fmla="*/ 2147483647 w 1997"/>
              <a:gd name="T51" fmla="*/ 2147483647 h 1576"/>
              <a:gd name="T52" fmla="*/ 2147483647 w 1997"/>
              <a:gd name="T53" fmla="*/ 2147483647 h 1576"/>
              <a:gd name="T54" fmla="*/ 2147483647 w 1997"/>
              <a:gd name="T55" fmla="*/ 2147483647 h 1576"/>
              <a:gd name="T56" fmla="*/ 2147483647 w 1997"/>
              <a:gd name="T57" fmla="*/ 2147483647 h 1576"/>
              <a:gd name="T58" fmla="*/ 2147483647 w 1997"/>
              <a:gd name="T59" fmla="*/ 2147483647 h 1576"/>
              <a:gd name="T60" fmla="*/ 2147483647 w 1997"/>
              <a:gd name="T61" fmla="*/ 2147483647 h 1576"/>
              <a:gd name="T62" fmla="*/ 2147483647 w 1997"/>
              <a:gd name="T63" fmla="*/ 2147483647 h 1576"/>
              <a:gd name="T64" fmla="*/ 2147483647 w 1997"/>
              <a:gd name="T65" fmla="*/ 2147483647 h 1576"/>
              <a:gd name="T66" fmla="*/ 2147483647 w 1997"/>
              <a:gd name="T67" fmla="*/ 2147483647 h 1576"/>
              <a:gd name="T68" fmla="*/ 2147483647 w 1997"/>
              <a:gd name="T69" fmla="*/ 2147483647 h 1576"/>
              <a:gd name="T70" fmla="*/ 2147483647 w 1997"/>
              <a:gd name="T71" fmla="*/ 2147483647 h 1576"/>
              <a:gd name="T72" fmla="*/ 2147483647 w 1997"/>
              <a:gd name="T73" fmla="*/ 2147483647 h 1576"/>
              <a:gd name="T74" fmla="*/ 2147483647 w 1997"/>
              <a:gd name="T75" fmla="*/ 2147483647 h 1576"/>
              <a:gd name="T76" fmla="*/ 2147483647 w 1997"/>
              <a:gd name="T77" fmla="*/ 2147483647 h 1576"/>
              <a:gd name="T78" fmla="*/ 2147483647 w 1997"/>
              <a:gd name="T79" fmla="*/ 2147483647 h 1576"/>
              <a:gd name="T80" fmla="*/ 2147483647 w 1997"/>
              <a:gd name="T81" fmla="*/ 2147483647 h 1576"/>
              <a:gd name="T82" fmla="*/ 2147483647 w 1997"/>
              <a:gd name="T83" fmla="*/ 2147483647 h 1576"/>
              <a:gd name="T84" fmla="*/ 2147483647 w 1997"/>
              <a:gd name="T85" fmla="*/ 2147483647 h 1576"/>
              <a:gd name="T86" fmla="*/ 2147483647 w 1997"/>
              <a:gd name="T87" fmla="*/ 2147483647 h 1576"/>
              <a:gd name="T88" fmla="*/ 2147483647 w 1997"/>
              <a:gd name="T89" fmla="*/ 2147483647 h 1576"/>
              <a:gd name="T90" fmla="*/ 2147483647 w 1997"/>
              <a:gd name="T91" fmla="*/ 2147483647 h 1576"/>
              <a:gd name="T92" fmla="*/ 2147483647 w 1997"/>
              <a:gd name="T93" fmla="*/ 2147483647 h 1576"/>
              <a:gd name="T94" fmla="*/ 2147483647 w 1997"/>
              <a:gd name="T95" fmla="*/ 2147483647 h 1576"/>
              <a:gd name="T96" fmla="*/ 2147483647 w 1997"/>
              <a:gd name="T97" fmla="*/ 2147483647 h 1576"/>
              <a:gd name="T98" fmla="*/ 2147483647 w 1997"/>
              <a:gd name="T99" fmla="*/ 2147483647 h 1576"/>
              <a:gd name="T100" fmla="*/ 2147483647 w 1997"/>
              <a:gd name="T101" fmla="*/ 2147483647 h 1576"/>
              <a:gd name="T102" fmla="*/ 2147483647 w 1997"/>
              <a:gd name="T103" fmla="*/ 2147483647 h 1576"/>
              <a:gd name="T104" fmla="*/ 2147483647 w 1997"/>
              <a:gd name="T105" fmla="*/ 2147483647 h 157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997" h="1576">
                <a:moveTo>
                  <a:pt x="1863" y="125"/>
                </a:moveTo>
                <a:cubicBezTo>
                  <a:pt x="1815" y="109"/>
                  <a:pt x="1775" y="88"/>
                  <a:pt x="1728" y="72"/>
                </a:cubicBezTo>
                <a:cubicBezTo>
                  <a:pt x="1637" y="42"/>
                  <a:pt x="1771" y="69"/>
                  <a:pt x="1683" y="50"/>
                </a:cubicBezTo>
                <a:cubicBezTo>
                  <a:pt x="1574" y="26"/>
                  <a:pt x="1458" y="15"/>
                  <a:pt x="1347" y="5"/>
                </a:cubicBezTo>
                <a:cubicBezTo>
                  <a:pt x="1222" y="8"/>
                  <a:pt x="1086" y="0"/>
                  <a:pt x="958" y="20"/>
                </a:cubicBezTo>
                <a:cubicBezTo>
                  <a:pt x="887" y="31"/>
                  <a:pt x="817" y="66"/>
                  <a:pt x="748" y="87"/>
                </a:cubicBezTo>
                <a:cubicBezTo>
                  <a:pt x="713" y="111"/>
                  <a:pt x="735" y="99"/>
                  <a:pt x="681" y="117"/>
                </a:cubicBezTo>
                <a:cubicBezTo>
                  <a:pt x="666" y="122"/>
                  <a:pt x="636" y="132"/>
                  <a:pt x="636" y="132"/>
                </a:cubicBezTo>
                <a:cubicBezTo>
                  <a:pt x="597" y="158"/>
                  <a:pt x="546" y="185"/>
                  <a:pt x="501" y="199"/>
                </a:cubicBezTo>
                <a:cubicBezTo>
                  <a:pt x="467" y="250"/>
                  <a:pt x="488" y="238"/>
                  <a:pt x="449" y="252"/>
                </a:cubicBezTo>
                <a:cubicBezTo>
                  <a:pt x="430" y="280"/>
                  <a:pt x="417" y="281"/>
                  <a:pt x="389" y="297"/>
                </a:cubicBezTo>
                <a:cubicBezTo>
                  <a:pt x="373" y="306"/>
                  <a:pt x="344" y="327"/>
                  <a:pt x="344" y="327"/>
                </a:cubicBezTo>
                <a:cubicBezTo>
                  <a:pt x="312" y="374"/>
                  <a:pt x="258" y="414"/>
                  <a:pt x="202" y="431"/>
                </a:cubicBezTo>
                <a:cubicBezTo>
                  <a:pt x="187" y="441"/>
                  <a:pt x="167" y="446"/>
                  <a:pt x="157" y="461"/>
                </a:cubicBezTo>
                <a:cubicBezTo>
                  <a:pt x="152" y="469"/>
                  <a:pt x="149" y="478"/>
                  <a:pt x="142" y="484"/>
                </a:cubicBezTo>
                <a:cubicBezTo>
                  <a:pt x="128" y="496"/>
                  <a:pt x="97" y="514"/>
                  <a:pt x="97" y="514"/>
                </a:cubicBezTo>
                <a:cubicBezTo>
                  <a:pt x="75" y="546"/>
                  <a:pt x="58" y="576"/>
                  <a:pt x="30" y="603"/>
                </a:cubicBezTo>
                <a:cubicBezTo>
                  <a:pt x="22" y="628"/>
                  <a:pt x="9" y="646"/>
                  <a:pt x="0" y="671"/>
                </a:cubicBezTo>
                <a:cubicBezTo>
                  <a:pt x="3" y="721"/>
                  <a:pt x="4" y="770"/>
                  <a:pt x="8" y="820"/>
                </a:cubicBezTo>
                <a:cubicBezTo>
                  <a:pt x="8" y="822"/>
                  <a:pt x="21" y="863"/>
                  <a:pt x="23" y="865"/>
                </a:cubicBezTo>
                <a:cubicBezTo>
                  <a:pt x="36" y="878"/>
                  <a:pt x="52" y="885"/>
                  <a:pt x="67" y="895"/>
                </a:cubicBezTo>
                <a:cubicBezTo>
                  <a:pt x="130" y="938"/>
                  <a:pt x="57" y="898"/>
                  <a:pt x="105" y="940"/>
                </a:cubicBezTo>
                <a:cubicBezTo>
                  <a:pt x="145" y="975"/>
                  <a:pt x="176" y="977"/>
                  <a:pt x="217" y="1000"/>
                </a:cubicBezTo>
                <a:cubicBezTo>
                  <a:pt x="300" y="1047"/>
                  <a:pt x="223" y="1017"/>
                  <a:pt x="307" y="1045"/>
                </a:cubicBezTo>
                <a:cubicBezTo>
                  <a:pt x="324" y="1051"/>
                  <a:pt x="335" y="1070"/>
                  <a:pt x="352" y="1075"/>
                </a:cubicBezTo>
                <a:cubicBezTo>
                  <a:pt x="359" y="1077"/>
                  <a:pt x="367" y="1080"/>
                  <a:pt x="374" y="1082"/>
                </a:cubicBezTo>
                <a:cubicBezTo>
                  <a:pt x="434" y="1121"/>
                  <a:pt x="506" y="1122"/>
                  <a:pt x="576" y="1127"/>
                </a:cubicBezTo>
                <a:cubicBezTo>
                  <a:pt x="709" y="1151"/>
                  <a:pt x="846" y="1156"/>
                  <a:pt x="980" y="1172"/>
                </a:cubicBezTo>
                <a:cubicBezTo>
                  <a:pt x="1011" y="1181"/>
                  <a:pt x="1014" y="1195"/>
                  <a:pt x="1025" y="1224"/>
                </a:cubicBezTo>
                <a:cubicBezTo>
                  <a:pt x="1014" y="1265"/>
                  <a:pt x="1000" y="1304"/>
                  <a:pt x="988" y="1344"/>
                </a:cubicBezTo>
                <a:cubicBezTo>
                  <a:pt x="981" y="1394"/>
                  <a:pt x="956" y="1497"/>
                  <a:pt x="1017" y="1516"/>
                </a:cubicBezTo>
                <a:cubicBezTo>
                  <a:pt x="1064" y="1547"/>
                  <a:pt x="1105" y="1561"/>
                  <a:pt x="1160" y="1576"/>
                </a:cubicBezTo>
                <a:cubicBezTo>
                  <a:pt x="1354" y="1570"/>
                  <a:pt x="1535" y="1547"/>
                  <a:pt x="1728" y="1538"/>
                </a:cubicBezTo>
                <a:cubicBezTo>
                  <a:pt x="1748" y="1536"/>
                  <a:pt x="1769" y="1538"/>
                  <a:pt x="1788" y="1531"/>
                </a:cubicBezTo>
                <a:cubicBezTo>
                  <a:pt x="1810" y="1523"/>
                  <a:pt x="1807" y="1479"/>
                  <a:pt x="1825" y="1464"/>
                </a:cubicBezTo>
                <a:cubicBezTo>
                  <a:pt x="1838" y="1454"/>
                  <a:pt x="1856" y="1450"/>
                  <a:pt x="1870" y="1441"/>
                </a:cubicBezTo>
                <a:cubicBezTo>
                  <a:pt x="1884" y="1402"/>
                  <a:pt x="1873" y="1426"/>
                  <a:pt x="1908" y="1374"/>
                </a:cubicBezTo>
                <a:cubicBezTo>
                  <a:pt x="1913" y="1366"/>
                  <a:pt x="1918" y="1359"/>
                  <a:pt x="1923" y="1351"/>
                </a:cubicBezTo>
                <a:cubicBezTo>
                  <a:pt x="1928" y="1344"/>
                  <a:pt x="1938" y="1329"/>
                  <a:pt x="1938" y="1329"/>
                </a:cubicBezTo>
                <a:cubicBezTo>
                  <a:pt x="1958" y="1269"/>
                  <a:pt x="1979" y="1209"/>
                  <a:pt x="1997" y="1149"/>
                </a:cubicBezTo>
                <a:cubicBezTo>
                  <a:pt x="1991" y="1077"/>
                  <a:pt x="1987" y="1001"/>
                  <a:pt x="1945" y="940"/>
                </a:cubicBezTo>
                <a:cubicBezTo>
                  <a:pt x="1932" y="898"/>
                  <a:pt x="1907" y="859"/>
                  <a:pt x="1870" y="835"/>
                </a:cubicBezTo>
                <a:cubicBezTo>
                  <a:pt x="1844" y="757"/>
                  <a:pt x="1781" y="701"/>
                  <a:pt x="1736" y="633"/>
                </a:cubicBezTo>
                <a:cubicBezTo>
                  <a:pt x="1724" y="616"/>
                  <a:pt x="1720" y="586"/>
                  <a:pt x="1713" y="566"/>
                </a:cubicBezTo>
                <a:cubicBezTo>
                  <a:pt x="1708" y="551"/>
                  <a:pt x="1703" y="536"/>
                  <a:pt x="1698" y="521"/>
                </a:cubicBezTo>
                <a:cubicBezTo>
                  <a:pt x="1696" y="514"/>
                  <a:pt x="1691" y="499"/>
                  <a:pt x="1691" y="499"/>
                </a:cubicBezTo>
                <a:cubicBezTo>
                  <a:pt x="1699" y="464"/>
                  <a:pt x="1705" y="451"/>
                  <a:pt x="1736" y="431"/>
                </a:cubicBezTo>
                <a:cubicBezTo>
                  <a:pt x="1741" y="424"/>
                  <a:pt x="1744" y="415"/>
                  <a:pt x="1751" y="409"/>
                </a:cubicBezTo>
                <a:cubicBezTo>
                  <a:pt x="1757" y="404"/>
                  <a:pt x="1767" y="407"/>
                  <a:pt x="1773" y="401"/>
                </a:cubicBezTo>
                <a:cubicBezTo>
                  <a:pt x="1779" y="395"/>
                  <a:pt x="1809" y="348"/>
                  <a:pt x="1818" y="334"/>
                </a:cubicBezTo>
                <a:cubicBezTo>
                  <a:pt x="1828" y="319"/>
                  <a:pt x="1838" y="304"/>
                  <a:pt x="1848" y="289"/>
                </a:cubicBezTo>
                <a:cubicBezTo>
                  <a:pt x="1853" y="282"/>
                  <a:pt x="1863" y="267"/>
                  <a:pt x="1863" y="267"/>
                </a:cubicBezTo>
                <a:cubicBezTo>
                  <a:pt x="1853" y="164"/>
                  <a:pt x="1851" y="212"/>
                  <a:pt x="1863" y="125"/>
                </a:cubicBezTo>
                <a:close/>
              </a:path>
            </a:pathLst>
          </a:custGeom>
          <a:noFill/>
          <a:ln w="31750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9D7541-4387-420C-BACE-9F30322B8C5B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cs-CZ" altLang="cs-CZ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0" name="Oval 5"/>
          <p:cNvSpPr>
            <a:spLocks noChangeArrowheads="1"/>
          </p:cNvSpPr>
          <p:nvPr/>
        </p:nvSpPr>
        <p:spPr bwMode="auto">
          <a:xfrm>
            <a:off x="3005138" y="2516188"/>
            <a:ext cx="1139825" cy="2365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5195888" y="2501900"/>
            <a:ext cx="1077912" cy="250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2438400" y="3025775"/>
            <a:ext cx="1058863" cy="198438"/>
          </a:xfrm>
          <a:prstGeom prst="ellipse">
            <a:avLst/>
          </a:prstGeom>
          <a:solidFill>
            <a:srgbClr val="D9D9D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3584575" y="3017838"/>
            <a:ext cx="990600" cy="2127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4662488" y="3024188"/>
            <a:ext cx="990600" cy="220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5761038" y="3041650"/>
            <a:ext cx="922337" cy="2095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6" name="Oval 11"/>
          <p:cNvSpPr>
            <a:spLocks noChangeArrowheads="1"/>
          </p:cNvSpPr>
          <p:nvPr/>
        </p:nvSpPr>
        <p:spPr bwMode="auto">
          <a:xfrm>
            <a:off x="3932238" y="3968750"/>
            <a:ext cx="1285875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2547938" y="3962400"/>
            <a:ext cx="1284287" cy="296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78" name="Line 17"/>
          <p:cNvSpPr>
            <a:spLocks noChangeShapeType="1"/>
          </p:cNvSpPr>
          <p:nvPr/>
        </p:nvSpPr>
        <p:spPr bwMode="auto">
          <a:xfrm>
            <a:off x="5086350" y="2370138"/>
            <a:ext cx="1778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8"/>
          <p:cNvSpPr>
            <a:spLocks noChangeShapeType="1"/>
          </p:cNvSpPr>
          <p:nvPr/>
        </p:nvSpPr>
        <p:spPr bwMode="auto">
          <a:xfrm flipH="1">
            <a:off x="4008438" y="2397125"/>
            <a:ext cx="115887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9"/>
          <p:cNvSpPr>
            <a:spLocks noChangeShapeType="1"/>
          </p:cNvSpPr>
          <p:nvPr/>
        </p:nvSpPr>
        <p:spPr bwMode="auto">
          <a:xfrm flipH="1">
            <a:off x="3360738" y="2759075"/>
            <a:ext cx="14287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20"/>
          <p:cNvSpPr>
            <a:spLocks noChangeShapeType="1"/>
          </p:cNvSpPr>
          <p:nvPr/>
        </p:nvSpPr>
        <p:spPr bwMode="auto">
          <a:xfrm>
            <a:off x="3660775" y="2751138"/>
            <a:ext cx="10160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21"/>
          <p:cNvSpPr>
            <a:spLocks noChangeShapeType="1"/>
          </p:cNvSpPr>
          <p:nvPr/>
        </p:nvSpPr>
        <p:spPr bwMode="auto">
          <a:xfrm flipH="1">
            <a:off x="5516563" y="2759075"/>
            <a:ext cx="13652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22"/>
          <p:cNvSpPr>
            <a:spLocks noChangeShapeType="1"/>
          </p:cNvSpPr>
          <p:nvPr/>
        </p:nvSpPr>
        <p:spPr bwMode="auto">
          <a:xfrm>
            <a:off x="5837238" y="2751138"/>
            <a:ext cx="103187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23"/>
          <p:cNvSpPr>
            <a:spLocks noChangeShapeType="1"/>
          </p:cNvSpPr>
          <p:nvPr/>
        </p:nvSpPr>
        <p:spPr bwMode="auto">
          <a:xfrm flipH="1">
            <a:off x="3694113" y="3230563"/>
            <a:ext cx="239712" cy="777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4"/>
          <p:cNvSpPr>
            <a:spLocks noChangeShapeType="1"/>
          </p:cNvSpPr>
          <p:nvPr/>
        </p:nvSpPr>
        <p:spPr bwMode="auto">
          <a:xfrm>
            <a:off x="4041775" y="3230563"/>
            <a:ext cx="138113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486" name="Object 29"/>
          <p:cNvGraphicFramePr>
            <a:graphicFrameLocks noChangeAspect="1"/>
          </p:cNvGraphicFramePr>
          <p:nvPr/>
        </p:nvGraphicFramePr>
        <p:xfrm>
          <a:off x="4162425" y="2438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Rovnice" r:id="rId3" imgW="393359" imgH="215713" progId="Equation.3">
                  <p:embed/>
                </p:oleObj>
              </mc:Choice>
              <mc:Fallback>
                <p:oleObj name="Rovnice" r:id="rId3" imgW="393359" imgH="2157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438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30"/>
          <p:cNvGraphicFramePr>
            <a:graphicFrameLocks noChangeAspect="1"/>
          </p:cNvGraphicFramePr>
          <p:nvPr/>
        </p:nvGraphicFramePr>
        <p:xfrm>
          <a:off x="6324600" y="236220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Rovnice" r:id="rId5" imgW="406048" imgH="215713" progId="Equation.3">
                  <p:embed/>
                </p:oleObj>
              </mc:Choice>
              <mc:Fallback>
                <p:oleObj name="Rovnice" r:id="rId5" imgW="406048" imgH="2157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62200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31"/>
          <p:cNvGraphicFramePr>
            <a:graphicFrameLocks noChangeAspect="1"/>
          </p:cNvGraphicFramePr>
          <p:nvPr/>
        </p:nvGraphicFramePr>
        <p:xfrm>
          <a:off x="2635250" y="3154363"/>
          <a:ext cx="8175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Rovnice" r:id="rId7" imgW="393359" imgH="215713" progId="Equation.3">
                  <p:embed/>
                </p:oleObj>
              </mc:Choice>
              <mc:Fallback>
                <p:oleObj name="Rovnice" r:id="rId7" imgW="393359" imgH="2157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154363"/>
                        <a:ext cx="8175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630488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sk-SK" altLang="cs-CZ" sz="2400" i="1" dirty="0" smtClean="0">
                <a:latin typeface="Times New Roman" panose="02020603050405020304" pitchFamily="18" charset="0"/>
              </a:rPr>
              <a:t>0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, </a:t>
            </a:r>
            <a:r>
              <a:rPr lang="sk-SK" altLang="cs-CZ" sz="2400" i="1" dirty="0" smtClean="0">
                <a:latin typeface="Times New Roman" panose="02020603050405020304" pitchFamily="18" charset="0"/>
              </a:rPr>
              <a:t>2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sk-SK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30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00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2490" name="Rectangle 33"/>
          <p:cNvSpPr>
            <a:spLocks noChangeArrowheads="1"/>
          </p:cNvSpPr>
          <p:nvPr/>
        </p:nvSpPr>
        <p:spPr bwMode="auto">
          <a:xfrm>
            <a:off x="255588" y="5105400"/>
            <a:ext cx="86312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SzTx/>
            </a:pPr>
            <a:endParaRPr lang="sk-SK" altLang="cs-CZ" sz="2800" b="0" i="0">
              <a:latin typeface="Times New Roman" pitchFamily="18" charset="0"/>
            </a:endParaRPr>
          </a:p>
        </p:txBody>
      </p:sp>
      <p:sp>
        <p:nvSpPr>
          <p:cNvPr id="62491" name="AutoShape 35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55523"/>
              <a:gd name="adj2" fmla="val 922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</a:t>
            </a:r>
            <a:r>
              <a:rPr lang="sk-SK" altLang="cs-CZ" sz="2400" b="0" i="0">
                <a:latin typeface="Times New Roman" pitchFamily="18" charset="0"/>
              </a:rPr>
              <a:t>é</a:t>
            </a:r>
            <a:r>
              <a:rPr lang="cs-CZ" altLang="cs-CZ" sz="2400" b="0" i="0">
                <a:latin typeface="Times New Roman" pitchFamily="18" charset="0"/>
              </a:rPr>
              <a:t> vrchol</a:t>
            </a:r>
            <a:r>
              <a:rPr lang="sk-SK" altLang="cs-CZ" sz="2400" b="0" i="0">
                <a:latin typeface="Times New Roman" pitchFamily="18" charset="0"/>
              </a:rPr>
              <a:t>y</a:t>
            </a:r>
            <a:endParaRPr lang="cs-CZ" altLang="cs-CZ" sz="2400" b="0" i="0">
              <a:latin typeface="Times New Roman" pitchFamily="18" charset="0"/>
            </a:endParaRPr>
          </a:p>
        </p:txBody>
      </p:sp>
      <p:graphicFrame>
        <p:nvGraphicFramePr>
          <p:cNvPr id="62492" name="Object 36"/>
          <p:cNvGraphicFramePr>
            <a:graphicFrameLocks noChangeAspect="1"/>
          </p:cNvGraphicFramePr>
          <p:nvPr/>
        </p:nvGraphicFramePr>
        <p:xfrm>
          <a:off x="1739900" y="3886200"/>
          <a:ext cx="8429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Rovnice" r:id="rId9" imgW="406048" imgH="215713" progId="Equation.3">
                  <p:embed/>
                </p:oleObj>
              </mc:Choice>
              <mc:Fallback>
                <p:oleObj name="Rovnice" r:id="rId9" imgW="406048" imgH="2157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886200"/>
                        <a:ext cx="8429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37"/>
          <p:cNvGraphicFramePr>
            <a:graphicFrameLocks noChangeAspect="1"/>
          </p:cNvGraphicFramePr>
          <p:nvPr/>
        </p:nvGraphicFramePr>
        <p:xfrm>
          <a:off x="4572000" y="3581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Rovnice" r:id="rId11" imgW="393359" imgH="215713" progId="Equation.3">
                  <p:embed/>
                </p:oleObj>
              </mc:Choice>
              <mc:Fallback>
                <p:oleObj name="Rovnice" r:id="rId11" imgW="393359" imgH="2157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4" name="Object 38"/>
          <p:cNvGraphicFramePr>
            <a:graphicFrameLocks noChangeAspect="1"/>
          </p:cNvGraphicFramePr>
          <p:nvPr/>
        </p:nvGraphicFramePr>
        <p:xfrm>
          <a:off x="4829175" y="3114675"/>
          <a:ext cx="84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Rovnice" r:id="rId13" imgW="406048" imgH="215713" progId="Equation.3">
                  <p:embed/>
                </p:oleObj>
              </mc:Choice>
              <mc:Fallback>
                <p:oleObj name="Rovnice" r:id="rId13" imgW="406048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114675"/>
                        <a:ext cx="84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5" name="Object 39"/>
          <p:cNvGraphicFramePr>
            <a:graphicFrameLocks noChangeAspect="1"/>
          </p:cNvGraphicFramePr>
          <p:nvPr/>
        </p:nvGraphicFramePr>
        <p:xfrm>
          <a:off x="6718300" y="2895600"/>
          <a:ext cx="817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Rovnice" r:id="rId15" imgW="393359" imgH="215713" progId="Equation.3">
                  <p:embed/>
                </p:oleObj>
              </mc:Choice>
              <mc:Fallback>
                <p:oleObj name="Rovnice" r:id="rId15" imgW="393359" imgH="2157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895600"/>
                        <a:ext cx="8175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6" name="AutoShape 40"/>
          <p:cNvSpPr>
            <a:spLocks noChangeArrowheads="1"/>
          </p:cNvSpPr>
          <p:nvPr/>
        </p:nvSpPr>
        <p:spPr bwMode="auto">
          <a:xfrm>
            <a:off x="381000" y="4419600"/>
            <a:ext cx="3810000" cy="533400"/>
          </a:xfrm>
          <a:prstGeom prst="wedgeRectCallout">
            <a:avLst>
              <a:gd name="adj1" fmla="val 24708"/>
              <a:gd name="adj2" fmla="val -8184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3333</a:t>
            </a:r>
            <a:endParaRPr lang="cs-CZ" altLang="cs-CZ" sz="2400" i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2497" name="AutoShape 41"/>
          <p:cNvSpPr>
            <a:spLocks noChangeArrowheads="1"/>
          </p:cNvSpPr>
          <p:nvPr/>
        </p:nvSpPr>
        <p:spPr bwMode="auto">
          <a:xfrm>
            <a:off x="6553200" y="4419600"/>
            <a:ext cx="2286000" cy="533400"/>
          </a:xfrm>
          <a:prstGeom prst="wedgeRectCallout">
            <a:avLst>
              <a:gd name="adj1" fmla="val -50069"/>
              <a:gd name="adj2" fmla="val -26637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Nemá řešení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62498" name="AutoShape 42"/>
          <p:cNvSpPr>
            <a:spLocks noChangeArrowheads="1"/>
          </p:cNvSpPr>
          <p:nvPr/>
        </p:nvSpPr>
        <p:spPr bwMode="auto">
          <a:xfrm>
            <a:off x="4419600" y="4419600"/>
            <a:ext cx="1905000" cy="533400"/>
          </a:xfrm>
          <a:prstGeom prst="wedgeRectCallout">
            <a:avLst>
              <a:gd name="adj1" fmla="val 7083"/>
              <a:gd name="adj2" fmla="val -2261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–3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00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62499" name="Freeform 43"/>
          <p:cNvSpPr>
            <a:spLocks/>
          </p:cNvSpPr>
          <p:nvPr/>
        </p:nvSpPr>
        <p:spPr bwMode="auto">
          <a:xfrm>
            <a:off x="2279650" y="1898650"/>
            <a:ext cx="5421313" cy="2493963"/>
          </a:xfrm>
          <a:custGeom>
            <a:avLst/>
            <a:gdLst>
              <a:gd name="T0" fmla="*/ 2147483647 w 3415"/>
              <a:gd name="T1" fmla="*/ 2147483647 h 1571"/>
              <a:gd name="T2" fmla="*/ 2147483647 w 3415"/>
              <a:gd name="T3" fmla="*/ 2147483647 h 1571"/>
              <a:gd name="T4" fmla="*/ 2147483647 w 3415"/>
              <a:gd name="T5" fmla="*/ 2147483647 h 1571"/>
              <a:gd name="T6" fmla="*/ 2147483647 w 3415"/>
              <a:gd name="T7" fmla="*/ 2147483647 h 1571"/>
              <a:gd name="T8" fmla="*/ 2147483647 w 3415"/>
              <a:gd name="T9" fmla="*/ 2147483647 h 1571"/>
              <a:gd name="T10" fmla="*/ 2147483647 w 3415"/>
              <a:gd name="T11" fmla="*/ 2147483647 h 1571"/>
              <a:gd name="T12" fmla="*/ 2147483647 w 3415"/>
              <a:gd name="T13" fmla="*/ 2147483647 h 1571"/>
              <a:gd name="T14" fmla="*/ 2147483647 w 3415"/>
              <a:gd name="T15" fmla="*/ 2147483647 h 1571"/>
              <a:gd name="T16" fmla="*/ 2147483647 w 3415"/>
              <a:gd name="T17" fmla="*/ 2147483647 h 1571"/>
              <a:gd name="T18" fmla="*/ 2147483647 w 3415"/>
              <a:gd name="T19" fmla="*/ 2147483647 h 1571"/>
              <a:gd name="T20" fmla="*/ 2147483647 w 3415"/>
              <a:gd name="T21" fmla="*/ 2147483647 h 1571"/>
              <a:gd name="T22" fmla="*/ 0 w 3415"/>
              <a:gd name="T23" fmla="*/ 2147483647 h 1571"/>
              <a:gd name="T24" fmla="*/ 2147483647 w 3415"/>
              <a:gd name="T25" fmla="*/ 2147483647 h 1571"/>
              <a:gd name="T26" fmla="*/ 2147483647 w 3415"/>
              <a:gd name="T27" fmla="*/ 2147483647 h 1571"/>
              <a:gd name="T28" fmla="*/ 2147483647 w 3415"/>
              <a:gd name="T29" fmla="*/ 2147483647 h 1571"/>
              <a:gd name="T30" fmla="*/ 2147483647 w 3415"/>
              <a:gd name="T31" fmla="*/ 2147483647 h 1571"/>
              <a:gd name="T32" fmla="*/ 2147483647 w 3415"/>
              <a:gd name="T33" fmla="*/ 2147483647 h 1571"/>
              <a:gd name="T34" fmla="*/ 2147483647 w 3415"/>
              <a:gd name="T35" fmla="*/ 2147483647 h 1571"/>
              <a:gd name="T36" fmla="*/ 2147483647 w 3415"/>
              <a:gd name="T37" fmla="*/ 2147483647 h 1571"/>
              <a:gd name="T38" fmla="*/ 2147483647 w 3415"/>
              <a:gd name="T39" fmla="*/ 2147483647 h 1571"/>
              <a:gd name="T40" fmla="*/ 2147483647 w 3415"/>
              <a:gd name="T41" fmla="*/ 2147483647 h 1571"/>
              <a:gd name="T42" fmla="*/ 2147483647 w 3415"/>
              <a:gd name="T43" fmla="*/ 2147483647 h 1571"/>
              <a:gd name="T44" fmla="*/ 2147483647 w 3415"/>
              <a:gd name="T45" fmla="*/ 2147483647 h 1571"/>
              <a:gd name="T46" fmla="*/ 2147483647 w 3415"/>
              <a:gd name="T47" fmla="*/ 2147483647 h 1571"/>
              <a:gd name="T48" fmla="*/ 2147483647 w 3415"/>
              <a:gd name="T49" fmla="*/ 2147483647 h 1571"/>
              <a:gd name="T50" fmla="*/ 2147483647 w 3415"/>
              <a:gd name="T51" fmla="*/ 2147483647 h 1571"/>
              <a:gd name="T52" fmla="*/ 2147483647 w 3415"/>
              <a:gd name="T53" fmla="*/ 2147483647 h 1571"/>
              <a:gd name="T54" fmla="*/ 2147483647 w 3415"/>
              <a:gd name="T55" fmla="*/ 2147483647 h 1571"/>
              <a:gd name="T56" fmla="*/ 2147483647 w 3415"/>
              <a:gd name="T57" fmla="*/ 2147483647 h 1571"/>
              <a:gd name="T58" fmla="*/ 2147483647 w 3415"/>
              <a:gd name="T59" fmla="*/ 2147483647 h 1571"/>
              <a:gd name="T60" fmla="*/ 2147483647 w 3415"/>
              <a:gd name="T61" fmla="*/ 2147483647 h 1571"/>
              <a:gd name="T62" fmla="*/ 2147483647 w 3415"/>
              <a:gd name="T63" fmla="*/ 2147483647 h 1571"/>
              <a:gd name="T64" fmla="*/ 2147483647 w 3415"/>
              <a:gd name="T65" fmla="*/ 2147483647 h 157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415" h="1571">
                <a:moveTo>
                  <a:pt x="1900" y="106"/>
                </a:moveTo>
                <a:cubicBezTo>
                  <a:pt x="1825" y="79"/>
                  <a:pt x="1750" y="22"/>
                  <a:pt x="1668" y="16"/>
                </a:cubicBezTo>
                <a:cubicBezTo>
                  <a:pt x="1606" y="12"/>
                  <a:pt x="1543" y="11"/>
                  <a:pt x="1481" y="8"/>
                </a:cubicBezTo>
                <a:cubicBezTo>
                  <a:pt x="1294" y="12"/>
                  <a:pt x="1075" y="0"/>
                  <a:pt x="883" y="38"/>
                </a:cubicBezTo>
                <a:cubicBezTo>
                  <a:pt x="836" y="47"/>
                  <a:pt x="742" y="65"/>
                  <a:pt x="703" y="91"/>
                </a:cubicBezTo>
                <a:cubicBezTo>
                  <a:pt x="667" y="116"/>
                  <a:pt x="666" y="117"/>
                  <a:pt x="636" y="136"/>
                </a:cubicBezTo>
                <a:cubicBezTo>
                  <a:pt x="621" y="146"/>
                  <a:pt x="591" y="165"/>
                  <a:pt x="591" y="165"/>
                </a:cubicBezTo>
                <a:cubicBezTo>
                  <a:pt x="572" y="193"/>
                  <a:pt x="544" y="221"/>
                  <a:pt x="516" y="240"/>
                </a:cubicBezTo>
                <a:cubicBezTo>
                  <a:pt x="511" y="248"/>
                  <a:pt x="507" y="256"/>
                  <a:pt x="501" y="263"/>
                </a:cubicBezTo>
                <a:cubicBezTo>
                  <a:pt x="495" y="269"/>
                  <a:pt x="484" y="271"/>
                  <a:pt x="479" y="278"/>
                </a:cubicBezTo>
                <a:cubicBezTo>
                  <a:pt x="474" y="284"/>
                  <a:pt x="477" y="295"/>
                  <a:pt x="472" y="300"/>
                </a:cubicBezTo>
                <a:cubicBezTo>
                  <a:pt x="459" y="313"/>
                  <a:pt x="442" y="320"/>
                  <a:pt x="427" y="330"/>
                </a:cubicBezTo>
                <a:cubicBezTo>
                  <a:pt x="419" y="335"/>
                  <a:pt x="404" y="345"/>
                  <a:pt x="404" y="345"/>
                </a:cubicBezTo>
                <a:cubicBezTo>
                  <a:pt x="379" y="382"/>
                  <a:pt x="397" y="362"/>
                  <a:pt x="344" y="397"/>
                </a:cubicBezTo>
                <a:cubicBezTo>
                  <a:pt x="329" y="407"/>
                  <a:pt x="299" y="427"/>
                  <a:pt x="299" y="427"/>
                </a:cubicBezTo>
                <a:cubicBezTo>
                  <a:pt x="280" y="458"/>
                  <a:pt x="249" y="465"/>
                  <a:pt x="217" y="487"/>
                </a:cubicBezTo>
                <a:cubicBezTo>
                  <a:pt x="210" y="492"/>
                  <a:pt x="201" y="496"/>
                  <a:pt x="195" y="502"/>
                </a:cubicBezTo>
                <a:cubicBezTo>
                  <a:pt x="187" y="510"/>
                  <a:pt x="181" y="518"/>
                  <a:pt x="172" y="525"/>
                </a:cubicBezTo>
                <a:cubicBezTo>
                  <a:pt x="158" y="536"/>
                  <a:pt x="142" y="544"/>
                  <a:pt x="127" y="554"/>
                </a:cubicBezTo>
                <a:cubicBezTo>
                  <a:pt x="120" y="559"/>
                  <a:pt x="105" y="569"/>
                  <a:pt x="105" y="569"/>
                </a:cubicBezTo>
                <a:cubicBezTo>
                  <a:pt x="88" y="625"/>
                  <a:pt x="113" y="560"/>
                  <a:pt x="75" y="607"/>
                </a:cubicBezTo>
                <a:cubicBezTo>
                  <a:pt x="33" y="659"/>
                  <a:pt x="113" y="600"/>
                  <a:pt x="45" y="644"/>
                </a:cubicBezTo>
                <a:cubicBezTo>
                  <a:pt x="23" y="718"/>
                  <a:pt x="57" y="614"/>
                  <a:pt x="23" y="689"/>
                </a:cubicBezTo>
                <a:cubicBezTo>
                  <a:pt x="13" y="711"/>
                  <a:pt x="8" y="734"/>
                  <a:pt x="0" y="756"/>
                </a:cubicBezTo>
                <a:cubicBezTo>
                  <a:pt x="8" y="829"/>
                  <a:pt x="18" y="894"/>
                  <a:pt x="83" y="936"/>
                </a:cubicBezTo>
                <a:cubicBezTo>
                  <a:pt x="137" y="1016"/>
                  <a:pt x="301" y="1076"/>
                  <a:pt x="397" y="1078"/>
                </a:cubicBezTo>
                <a:cubicBezTo>
                  <a:pt x="621" y="1083"/>
                  <a:pt x="846" y="1083"/>
                  <a:pt x="1070" y="1086"/>
                </a:cubicBezTo>
                <a:cubicBezTo>
                  <a:pt x="1089" y="1114"/>
                  <a:pt x="1087" y="1144"/>
                  <a:pt x="1070" y="1175"/>
                </a:cubicBezTo>
                <a:cubicBezTo>
                  <a:pt x="1061" y="1191"/>
                  <a:pt x="1040" y="1220"/>
                  <a:pt x="1040" y="1220"/>
                </a:cubicBezTo>
                <a:cubicBezTo>
                  <a:pt x="1031" y="1250"/>
                  <a:pt x="1021" y="1280"/>
                  <a:pt x="1010" y="1310"/>
                </a:cubicBezTo>
                <a:cubicBezTo>
                  <a:pt x="1016" y="1339"/>
                  <a:pt x="1023" y="1365"/>
                  <a:pt x="1033" y="1392"/>
                </a:cubicBezTo>
                <a:cubicBezTo>
                  <a:pt x="1036" y="1421"/>
                  <a:pt x="1035" y="1449"/>
                  <a:pt x="1048" y="1475"/>
                </a:cubicBezTo>
                <a:cubicBezTo>
                  <a:pt x="1088" y="1556"/>
                  <a:pt x="1219" y="1545"/>
                  <a:pt x="1287" y="1549"/>
                </a:cubicBezTo>
                <a:cubicBezTo>
                  <a:pt x="1475" y="1546"/>
                  <a:pt x="1685" y="1571"/>
                  <a:pt x="1870" y="1512"/>
                </a:cubicBezTo>
                <a:cubicBezTo>
                  <a:pt x="1897" y="1472"/>
                  <a:pt x="1907" y="1445"/>
                  <a:pt x="1923" y="1400"/>
                </a:cubicBezTo>
                <a:cubicBezTo>
                  <a:pt x="1920" y="1382"/>
                  <a:pt x="1925" y="1362"/>
                  <a:pt x="1915" y="1347"/>
                </a:cubicBezTo>
                <a:cubicBezTo>
                  <a:pt x="1888" y="1304"/>
                  <a:pt x="1800" y="1292"/>
                  <a:pt x="1758" y="1265"/>
                </a:cubicBezTo>
                <a:cubicBezTo>
                  <a:pt x="1744" y="1222"/>
                  <a:pt x="1762" y="1262"/>
                  <a:pt x="1728" y="1228"/>
                </a:cubicBezTo>
                <a:cubicBezTo>
                  <a:pt x="1722" y="1222"/>
                  <a:pt x="1720" y="1211"/>
                  <a:pt x="1713" y="1205"/>
                </a:cubicBezTo>
                <a:cubicBezTo>
                  <a:pt x="1699" y="1193"/>
                  <a:pt x="1668" y="1175"/>
                  <a:pt x="1668" y="1175"/>
                </a:cubicBezTo>
                <a:cubicBezTo>
                  <a:pt x="1625" y="1112"/>
                  <a:pt x="1682" y="1186"/>
                  <a:pt x="1631" y="1145"/>
                </a:cubicBezTo>
                <a:cubicBezTo>
                  <a:pt x="1624" y="1139"/>
                  <a:pt x="1622" y="1129"/>
                  <a:pt x="1616" y="1123"/>
                </a:cubicBezTo>
                <a:cubicBezTo>
                  <a:pt x="1610" y="1117"/>
                  <a:pt x="1601" y="1113"/>
                  <a:pt x="1594" y="1108"/>
                </a:cubicBezTo>
                <a:cubicBezTo>
                  <a:pt x="1578" y="1084"/>
                  <a:pt x="1557" y="1065"/>
                  <a:pt x="1541" y="1041"/>
                </a:cubicBezTo>
                <a:cubicBezTo>
                  <a:pt x="1523" y="981"/>
                  <a:pt x="1501" y="921"/>
                  <a:pt x="1481" y="861"/>
                </a:cubicBezTo>
                <a:cubicBezTo>
                  <a:pt x="1479" y="854"/>
                  <a:pt x="1476" y="846"/>
                  <a:pt x="1474" y="839"/>
                </a:cubicBezTo>
                <a:cubicBezTo>
                  <a:pt x="1471" y="831"/>
                  <a:pt x="1469" y="824"/>
                  <a:pt x="1466" y="816"/>
                </a:cubicBezTo>
                <a:cubicBezTo>
                  <a:pt x="1464" y="809"/>
                  <a:pt x="1459" y="794"/>
                  <a:pt x="1459" y="794"/>
                </a:cubicBezTo>
                <a:cubicBezTo>
                  <a:pt x="1465" y="773"/>
                  <a:pt x="1471" y="742"/>
                  <a:pt x="1489" y="726"/>
                </a:cubicBezTo>
                <a:cubicBezTo>
                  <a:pt x="1539" y="683"/>
                  <a:pt x="1606" y="682"/>
                  <a:pt x="1668" y="674"/>
                </a:cubicBezTo>
                <a:cubicBezTo>
                  <a:pt x="1709" y="661"/>
                  <a:pt x="1745" y="651"/>
                  <a:pt x="1788" y="644"/>
                </a:cubicBezTo>
                <a:cubicBezTo>
                  <a:pt x="1888" y="649"/>
                  <a:pt x="1972" y="646"/>
                  <a:pt x="2065" y="674"/>
                </a:cubicBezTo>
                <a:cubicBezTo>
                  <a:pt x="2080" y="684"/>
                  <a:pt x="2100" y="689"/>
                  <a:pt x="2110" y="704"/>
                </a:cubicBezTo>
                <a:cubicBezTo>
                  <a:pt x="2130" y="733"/>
                  <a:pt x="2118" y="721"/>
                  <a:pt x="2147" y="741"/>
                </a:cubicBezTo>
                <a:cubicBezTo>
                  <a:pt x="2163" y="787"/>
                  <a:pt x="2194" y="817"/>
                  <a:pt x="2222" y="854"/>
                </a:cubicBezTo>
                <a:cubicBezTo>
                  <a:pt x="2263" y="908"/>
                  <a:pt x="2232" y="893"/>
                  <a:pt x="2274" y="906"/>
                </a:cubicBezTo>
                <a:cubicBezTo>
                  <a:pt x="2347" y="954"/>
                  <a:pt x="2410" y="958"/>
                  <a:pt x="2499" y="966"/>
                </a:cubicBezTo>
                <a:cubicBezTo>
                  <a:pt x="2701" y="963"/>
                  <a:pt x="2908" y="995"/>
                  <a:pt x="3105" y="951"/>
                </a:cubicBezTo>
                <a:cubicBezTo>
                  <a:pt x="3155" y="940"/>
                  <a:pt x="3224" y="932"/>
                  <a:pt x="3269" y="906"/>
                </a:cubicBezTo>
                <a:cubicBezTo>
                  <a:pt x="3293" y="893"/>
                  <a:pt x="3314" y="876"/>
                  <a:pt x="3337" y="861"/>
                </a:cubicBezTo>
                <a:cubicBezTo>
                  <a:pt x="3344" y="856"/>
                  <a:pt x="3359" y="846"/>
                  <a:pt x="3359" y="846"/>
                </a:cubicBezTo>
                <a:cubicBezTo>
                  <a:pt x="3369" y="815"/>
                  <a:pt x="3386" y="788"/>
                  <a:pt x="3396" y="756"/>
                </a:cubicBezTo>
                <a:cubicBezTo>
                  <a:pt x="3402" y="676"/>
                  <a:pt x="3415" y="483"/>
                  <a:pt x="3329" y="427"/>
                </a:cubicBezTo>
                <a:cubicBezTo>
                  <a:pt x="3266" y="334"/>
                  <a:pt x="3108" y="310"/>
                  <a:pt x="3000" y="308"/>
                </a:cubicBezTo>
                <a:cubicBezTo>
                  <a:pt x="2696" y="303"/>
                  <a:pt x="2391" y="303"/>
                  <a:pt x="2087" y="300"/>
                </a:cubicBezTo>
                <a:cubicBezTo>
                  <a:pt x="2015" y="296"/>
                  <a:pt x="1963" y="308"/>
                  <a:pt x="1908" y="270"/>
                </a:cubicBezTo>
                <a:cubicBezTo>
                  <a:pt x="1884" y="205"/>
                  <a:pt x="1894" y="200"/>
                  <a:pt x="1900" y="106"/>
                </a:cubicBezTo>
                <a:close/>
              </a:path>
            </a:pathLst>
          </a:custGeom>
          <a:noFill/>
          <a:ln w="31750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D6ADB8-A0DB-4DAA-B9F0-9ED268D1F238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cs-CZ" altLang="cs-CZ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63493" name="Oval 4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3005138" y="2516188"/>
            <a:ext cx="1139825" cy="2365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5195888" y="2501900"/>
            <a:ext cx="1077912" cy="250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2438400" y="3025775"/>
            <a:ext cx="1058863" cy="198438"/>
          </a:xfrm>
          <a:prstGeom prst="ellipse">
            <a:avLst/>
          </a:prstGeom>
          <a:solidFill>
            <a:srgbClr val="D9D9D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584575" y="3017838"/>
            <a:ext cx="990600" cy="2127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662488" y="3024188"/>
            <a:ext cx="990600" cy="220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499" name="Oval 10"/>
          <p:cNvSpPr>
            <a:spLocks noChangeArrowheads="1"/>
          </p:cNvSpPr>
          <p:nvPr/>
        </p:nvSpPr>
        <p:spPr bwMode="auto">
          <a:xfrm>
            <a:off x="5761038" y="3041650"/>
            <a:ext cx="922337" cy="2095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3932238" y="3968750"/>
            <a:ext cx="1285875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501" name="Oval 12"/>
          <p:cNvSpPr>
            <a:spLocks noChangeArrowheads="1"/>
          </p:cNvSpPr>
          <p:nvPr/>
        </p:nvSpPr>
        <p:spPr bwMode="auto">
          <a:xfrm>
            <a:off x="2547938" y="3962400"/>
            <a:ext cx="1284287" cy="296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502" name="Oval 15"/>
          <p:cNvSpPr>
            <a:spLocks noChangeArrowheads="1"/>
          </p:cNvSpPr>
          <p:nvPr/>
        </p:nvSpPr>
        <p:spPr bwMode="auto">
          <a:xfrm>
            <a:off x="2554288" y="4606925"/>
            <a:ext cx="1306512" cy="298450"/>
          </a:xfrm>
          <a:prstGeom prst="ellipse">
            <a:avLst/>
          </a:prstGeom>
          <a:solidFill>
            <a:srgbClr val="D9D9D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503" name="Oval 16"/>
          <p:cNvSpPr>
            <a:spLocks noChangeArrowheads="1"/>
          </p:cNvSpPr>
          <p:nvPr/>
        </p:nvSpPr>
        <p:spPr bwMode="auto">
          <a:xfrm>
            <a:off x="4043363" y="4611688"/>
            <a:ext cx="1304925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504" name="Line 17"/>
          <p:cNvSpPr>
            <a:spLocks noChangeShapeType="1"/>
          </p:cNvSpPr>
          <p:nvPr/>
        </p:nvSpPr>
        <p:spPr bwMode="auto">
          <a:xfrm>
            <a:off x="5086350" y="2370138"/>
            <a:ext cx="1778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18"/>
          <p:cNvSpPr>
            <a:spLocks noChangeShapeType="1"/>
          </p:cNvSpPr>
          <p:nvPr/>
        </p:nvSpPr>
        <p:spPr bwMode="auto">
          <a:xfrm flipH="1">
            <a:off x="4008438" y="2397125"/>
            <a:ext cx="115887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19"/>
          <p:cNvSpPr>
            <a:spLocks noChangeShapeType="1"/>
          </p:cNvSpPr>
          <p:nvPr/>
        </p:nvSpPr>
        <p:spPr bwMode="auto">
          <a:xfrm flipH="1">
            <a:off x="3360738" y="2759075"/>
            <a:ext cx="14287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0"/>
          <p:cNvSpPr>
            <a:spLocks noChangeShapeType="1"/>
          </p:cNvSpPr>
          <p:nvPr/>
        </p:nvSpPr>
        <p:spPr bwMode="auto">
          <a:xfrm>
            <a:off x="3660775" y="2751138"/>
            <a:ext cx="10160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1"/>
          <p:cNvSpPr>
            <a:spLocks noChangeShapeType="1"/>
          </p:cNvSpPr>
          <p:nvPr/>
        </p:nvSpPr>
        <p:spPr bwMode="auto">
          <a:xfrm flipH="1">
            <a:off x="5516563" y="2759075"/>
            <a:ext cx="13652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2"/>
          <p:cNvSpPr>
            <a:spLocks noChangeShapeType="1"/>
          </p:cNvSpPr>
          <p:nvPr/>
        </p:nvSpPr>
        <p:spPr bwMode="auto">
          <a:xfrm>
            <a:off x="5837238" y="2751138"/>
            <a:ext cx="103187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3"/>
          <p:cNvSpPr>
            <a:spLocks noChangeShapeType="1"/>
          </p:cNvSpPr>
          <p:nvPr/>
        </p:nvSpPr>
        <p:spPr bwMode="auto">
          <a:xfrm flipH="1">
            <a:off x="3694113" y="3230563"/>
            <a:ext cx="239712" cy="777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4"/>
          <p:cNvSpPr>
            <a:spLocks noChangeShapeType="1"/>
          </p:cNvSpPr>
          <p:nvPr/>
        </p:nvSpPr>
        <p:spPr bwMode="auto">
          <a:xfrm>
            <a:off x="4041775" y="3230563"/>
            <a:ext cx="138113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 flipH="1">
            <a:off x="3475038" y="4246563"/>
            <a:ext cx="55562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3687763" y="4211638"/>
            <a:ext cx="45720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3514" name="Object 29"/>
          <p:cNvGraphicFramePr>
            <a:graphicFrameLocks noChangeAspect="1"/>
          </p:cNvGraphicFramePr>
          <p:nvPr/>
        </p:nvGraphicFramePr>
        <p:xfrm>
          <a:off x="4162425" y="2438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Rovnice" r:id="rId3" imgW="393359" imgH="215713" progId="Equation.3">
                  <p:embed/>
                </p:oleObj>
              </mc:Choice>
              <mc:Fallback>
                <p:oleObj name="Rovnice" r:id="rId3" imgW="393359" imgH="2157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438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30"/>
          <p:cNvGraphicFramePr>
            <a:graphicFrameLocks noChangeAspect="1"/>
          </p:cNvGraphicFramePr>
          <p:nvPr/>
        </p:nvGraphicFramePr>
        <p:xfrm>
          <a:off x="6324600" y="236220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Rovnice" r:id="rId5" imgW="406048" imgH="215713" progId="Equation.3">
                  <p:embed/>
                </p:oleObj>
              </mc:Choice>
              <mc:Fallback>
                <p:oleObj name="Rovnice" r:id="rId5" imgW="406048" imgH="2157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62200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31"/>
          <p:cNvGraphicFramePr>
            <a:graphicFrameLocks noChangeAspect="1"/>
          </p:cNvGraphicFramePr>
          <p:nvPr/>
        </p:nvGraphicFramePr>
        <p:xfrm>
          <a:off x="2635250" y="3154363"/>
          <a:ext cx="8175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Rovnice" r:id="rId7" imgW="393359" imgH="215713" progId="Equation.3">
                  <p:embed/>
                </p:oleObj>
              </mc:Choice>
              <mc:Fallback>
                <p:oleObj name="Rovnice" r:id="rId7" imgW="393359" imgH="2157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154363"/>
                        <a:ext cx="8175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630488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sk-SK" altLang="cs-CZ" sz="2400" i="1" dirty="0" smtClean="0">
                <a:latin typeface="Times New Roman" panose="02020603050405020304" pitchFamily="18" charset="0"/>
              </a:rPr>
              <a:t>0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, </a:t>
            </a:r>
            <a:r>
              <a:rPr lang="sk-SK" altLang="cs-CZ" sz="2400" i="1" dirty="0" smtClean="0">
                <a:latin typeface="Times New Roman" panose="02020603050405020304" pitchFamily="18" charset="0"/>
              </a:rPr>
              <a:t>2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sk-SK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30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00</a:t>
            </a:r>
            <a:r>
              <a:rPr lang="cs-CZ" altLang="cs-CZ" sz="28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3518" name="Rectangle 33"/>
          <p:cNvSpPr>
            <a:spLocks noChangeArrowheads="1"/>
          </p:cNvSpPr>
          <p:nvPr/>
        </p:nvSpPr>
        <p:spPr bwMode="auto">
          <a:xfrm>
            <a:off x="228600" y="5867400"/>
            <a:ext cx="86312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SzTx/>
            </a:pPr>
            <a:r>
              <a:rPr lang="cs-CZ" altLang="cs-CZ" sz="2400" i="0">
                <a:solidFill>
                  <a:schemeClr val="tx2"/>
                </a:solidFill>
                <a:latin typeface="Times New Roman" pitchFamily="18" charset="0"/>
              </a:rPr>
              <a:t>Vrchol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(</a:t>
            </a:r>
            <a:r>
              <a:rPr lang="cs-CZ" altLang="cs-CZ" sz="2400" i="0">
                <a:solidFill>
                  <a:schemeClr val="tx2"/>
                </a:solidFill>
                <a:latin typeface="Times New Roman" pitchFamily="18" charset="0"/>
              </a:rPr>
              <a:t>větev</a:t>
            </a:r>
            <a:r>
              <a:rPr lang="cs-CZ" altLang="cs-CZ" sz="2400" b="0" i="0">
                <a:latin typeface="Times New Roman" pitchFamily="18" charset="0"/>
              </a:rPr>
              <a:t>) s </a:t>
            </a:r>
            <a:r>
              <a:rPr lang="cs-CZ" altLang="cs-CZ" sz="2400" i="0">
                <a:solidFill>
                  <a:srgbClr val="FF0000"/>
                </a:solidFill>
                <a:latin typeface="Times New Roman" pitchFamily="18" charset="0"/>
              </a:rPr>
              <a:t>dolní hranicí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–3000</a:t>
            </a:r>
            <a:r>
              <a:rPr lang="cs-CZ" altLang="cs-CZ" sz="2400" b="0" i="0">
                <a:latin typeface="Times New Roman" pitchFamily="18" charset="0"/>
              </a:rPr>
              <a:t> je vyloučen.</a:t>
            </a:r>
          </a:p>
        </p:txBody>
      </p:sp>
      <p:sp>
        <p:nvSpPr>
          <p:cNvPr id="63519" name="AutoShape 34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55523"/>
              <a:gd name="adj2" fmla="val 922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</a:t>
            </a:r>
            <a:r>
              <a:rPr lang="sk-SK" altLang="cs-CZ" sz="2400" b="0" i="0">
                <a:latin typeface="Times New Roman" pitchFamily="18" charset="0"/>
              </a:rPr>
              <a:t>é</a:t>
            </a:r>
            <a:r>
              <a:rPr lang="cs-CZ" altLang="cs-CZ" sz="2400" b="0" i="0">
                <a:latin typeface="Times New Roman" pitchFamily="18" charset="0"/>
              </a:rPr>
              <a:t> vrchol</a:t>
            </a:r>
            <a:r>
              <a:rPr lang="sk-SK" altLang="cs-CZ" sz="2400" b="0" i="0">
                <a:latin typeface="Times New Roman" pitchFamily="18" charset="0"/>
              </a:rPr>
              <a:t>y</a:t>
            </a:r>
            <a:endParaRPr lang="cs-CZ" altLang="cs-CZ" sz="2400" b="0" i="0">
              <a:latin typeface="Times New Roman" pitchFamily="18" charset="0"/>
            </a:endParaRPr>
          </a:p>
        </p:txBody>
      </p:sp>
      <p:graphicFrame>
        <p:nvGraphicFramePr>
          <p:cNvPr id="63520" name="Object 35"/>
          <p:cNvGraphicFramePr>
            <a:graphicFrameLocks noChangeAspect="1"/>
          </p:cNvGraphicFramePr>
          <p:nvPr/>
        </p:nvGraphicFramePr>
        <p:xfrm>
          <a:off x="1739900" y="3886200"/>
          <a:ext cx="8429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Rovnice" r:id="rId9" imgW="406048" imgH="215713" progId="Equation.3">
                  <p:embed/>
                </p:oleObj>
              </mc:Choice>
              <mc:Fallback>
                <p:oleObj name="Rovnice" r:id="rId9" imgW="406048" imgH="21571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886200"/>
                        <a:ext cx="8429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1" name="Object 36"/>
          <p:cNvGraphicFramePr>
            <a:graphicFrameLocks noChangeAspect="1"/>
          </p:cNvGraphicFramePr>
          <p:nvPr/>
        </p:nvGraphicFramePr>
        <p:xfrm>
          <a:off x="4572000" y="3581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Rovnice" r:id="rId11" imgW="393359" imgH="215713" progId="Equation.3">
                  <p:embed/>
                </p:oleObj>
              </mc:Choice>
              <mc:Fallback>
                <p:oleObj name="Rovnice" r:id="rId11" imgW="393359" imgH="2157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2" name="Object 37"/>
          <p:cNvGraphicFramePr>
            <a:graphicFrameLocks noChangeAspect="1"/>
          </p:cNvGraphicFramePr>
          <p:nvPr/>
        </p:nvGraphicFramePr>
        <p:xfrm>
          <a:off x="4829175" y="3114675"/>
          <a:ext cx="84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Rovnice" r:id="rId13" imgW="406048" imgH="215713" progId="Equation.3">
                  <p:embed/>
                </p:oleObj>
              </mc:Choice>
              <mc:Fallback>
                <p:oleObj name="Rovnice" r:id="rId13" imgW="406048" imgH="2157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114675"/>
                        <a:ext cx="84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3" name="Object 38"/>
          <p:cNvGraphicFramePr>
            <a:graphicFrameLocks noChangeAspect="1"/>
          </p:cNvGraphicFramePr>
          <p:nvPr/>
        </p:nvGraphicFramePr>
        <p:xfrm>
          <a:off x="6718300" y="2895600"/>
          <a:ext cx="817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Rovnice" r:id="rId15" imgW="393359" imgH="215713" progId="Equation.3">
                  <p:embed/>
                </p:oleObj>
              </mc:Choice>
              <mc:Fallback>
                <p:oleObj name="Rovnice" r:id="rId15" imgW="393359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895600"/>
                        <a:ext cx="8175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4" name="Object 39"/>
          <p:cNvGraphicFramePr>
            <a:graphicFrameLocks noChangeAspect="1"/>
          </p:cNvGraphicFramePr>
          <p:nvPr/>
        </p:nvGraphicFramePr>
        <p:xfrm>
          <a:off x="1727200" y="4572000"/>
          <a:ext cx="869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Rovnice" r:id="rId17" imgW="418918" imgH="215806" progId="Equation.3">
                  <p:embed/>
                </p:oleObj>
              </mc:Choice>
              <mc:Fallback>
                <p:oleObj name="Rovnice" r:id="rId17" imgW="418918" imgH="21580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572000"/>
                        <a:ext cx="869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40"/>
          <p:cNvGraphicFramePr>
            <a:graphicFrameLocks noChangeAspect="1"/>
          </p:cNvGraphicFramePr>
          <p:nvPr/>
        </p:nvGraphicFramePr>
        <p:xfrm>
          <a:off x="5321300" y="4572000"/>
          <a:ext cx="8445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Rovnice" r:id="rId19" imgW="406048" imgH="215713" progId="Equation.3">
                  <p:embed/>
                </p:oleObj>
              </mc:Choice>
              <mc:Fallback>
                <p:oleObj name="Rovnice" r:id="rId19" imgW="406048" imgH="21571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572000"/>
                        <a:ext cx="8445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6" name="AutoShape 41"/>
          <p:cNvSpPr>
            <a:spLocks noChangeArrowheads="1"/>
          </p:cNvSpPr>
          <p:nvPr/>
        </p:nvSpPr>
        <p:spPr bwMode="auto">
          <a:xfrm>
            <a:off x="5867400" y="5181600"/>
            <a:ext cx="2286000" cy="533400"/>
          </a:xfrm>
          <a:prstGeom prst="wedgeRectCallout">
            <a:avLst>
              <a:gd name="adj1" fmla="val -80278"/>
              <a:gd name="adj2" fmla="val -1041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>
                <a:solidFill>
                  <a:schemeClr val="hlink"/>
                </a:solidFill>
                <a:latin typeface="Times New Roman" pitchFamily="18" charset="0"/>
              </a:rPr>
              <a:t>Nemá řešení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63527" name="AutoShape 42"/>
          <p:cNvSpPr>
            <a:spLocks noChangeArrowheads="1"/>
          </p:cNvSpPr>
          <p:nvPr/>
        </p:nvSpPr>
        <p:spPr bwMode="auto">
          <a:xfrm>
            <a:off x="6096000" y="3886200"/>
            <a:ext cx="1905000" cy="533400"/>
          </a:xfrm>
          <a:prstGeom prst="wedgeRectCallout">
            <a:avLst>
              <a:gd name="adj1" fmla="val -80917"/>
              <a:gd name="adj2" fmla="val -1261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–3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00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63528" name="AutoShape 43"/>
          <p:cNvSpPr>
            <a:spLocks noChangeArrowheads="1"/>
          </p:cNvSpPr>
          <p:nvPr/>
        </p:nvSpPr>
        <p:spPr bwMode="auto">
          <a:xfrm>
            <a:off x="457200" y="5181600"/>
            <a:ext cx="3810000" cy="533400"/>
          </a:xfrm>
          <a:prstGeom prst="wedgeRectCallout">
            <a:avLst>
              <a:gd name="adj1" fmla="val 22708"/>
              <a:gd name="adj2" fmla="val -100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3000</a:t>
            </a:r>
            <a:endParaRPr lang="cs-CZ" altLang="cs-CZ" sz="2400" i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3529" name="Freeform 44"/>
          <p:cNvSpPr>
            <a:spLocks/>
          </p:cNvSpPr>
          <p:nvPr/>
        </p:nvSpPr>
        <p:spPr bwMode="auto">
          <a:xfrm>
            <a:off x="2317750" y="1852613"/>
            <a:ext cx="5448300" cy="3263900"/>
          </a:xfrm>
          <a:custGeom>
            <a:avLst/>
            <a:gdLst>
              <a:gd name="T0" fmla="*/ 2147483647 w 3432"/>
              <a:gd name="T1" fmla="*/ 2147483647 h 2056"/>
              <a:gd name="T2" fmla="*/ 2147483647 w 3432"/>
              <a:gd name="T3" fmla="*/ 2147483647 h 2056"/>
              <a:gd name="T4" fmla="*/ 2147483647 w 3432"/>
              <a:gd name="T5" fmla="*/ 2147483647 h 2056"/>
              <a:gd name="T6" fmla="*/ 2147483647 w 3432"/>
              <a:gd name="T7" fmla="*/ 2147483647 h 2056"/>
              <a:gd name="T8" fmla="*/ 2147483647 w 3432"/>
              <a:gd name="T9" fmla="*/ 2147483647 h 2056"/>
              <a:gd name="T10" fmla="*/ 2147483647 w 3432"/>
              <a:gd name="T11" fmla="*/ 2147483647 h 2056"/>
              <a:gd name="T12" fmla="*/ 2147483647 w 3432"/>
              <a:gd name="T13" fmla="*/ 2147483647 h 2056"/>
              <a:gd name="T14" fmla="*/ 2147483647 w 3432"/>
              <a:gd name="T15" fmla="*/ 2147483647 h 2056"/>
              <a:gd name="T16" fmla="*/ 2147483647 w 3432"/>
              <a:gd name="T17" fmla="*/ 2147483647 h 2056"/>
              <a:gd name="T18" fmla="*/ 2147483647 w 3432"/>
              <a:gd name="T19" fmla="*/ 2147483647 h 2056"/>
              <a:gd name="T20" fmla="*/ 2147483647 w 3432"/>
              <a:gd name="T21" fmla="*/ 2147483647 h 2056"/>
              <a:gd name="T22" fmla="*/ 2147483647 w 3432"/>
              <a:gd name="T23" fmla="*/ 2147483647 h 2056"/>
              <a:gd name="T24" fmla="*/ 2147483647 w 3432"/>
              <a:gd name="T25" fmla="*/ 2147483647 h 2056"/>
              <a:gd name="T26" fmla="*/ 2147483647 w 3432"/>
              <a:gd name="T27" fmla="*/ 2147483647 h 2056"/>
              <a:gd name="T28" fmla="*/ 2147483647 w 3432"/>
              <a:gd name="T29" fmla="*/ 2147483647 h 2056"/>
              <a:gd name="T30" fmla="*/ 2147483647 w 3432"/>
              <a:gd name="T31" fmla="*/ 2147483647 h 2056"/>
              <a:gd name="T32" fmla="*/ 2147483647 w 3432"/>
              <a:gd name="T33" fmla="*/ 2147483647 h 2056"/>
              <a:gd name="T34" fmla="*/ 2147483647 w 3432"/>
              <a:gd name="T35" fmla="*/ 2147483647 h 2056"/>
              <a:gd name="T36" fmla="*/ 2147483647 w 3432"/>
              <a:gd name="T37" fmla="*/ 2147483647 h 2056"/>
              <a:gd name="T38" fmla="*/ 2147483647 w 3432"/>
              <a:gd name="T39" fmla="*/ 2147483647 h 2056"/>
              <a:gd name="T40" fmla="*/ 2147483647 w 3432"/>
              <a:gd name="T41" fmla="*/ 2147483647 h 2056"/>
              <a:gd name="T42" fmla="*/ 2147483647 w 3432"/>
              <a:gd name="T43" fmla="*/ 2147483647 h 2056"/>
              <a:gd name="T44" fmla="*/ 2147483647 w 3432"/>
              <a:gd name="T45" fmla="*/ 2147483647 h 2056"/>
              <a:gd name="T46" fmla="*/ 2147483647 w 3432"/>
              <a:gd name="T47" fmla="*/ 2147483647 h 2056"/>
              <a:gd name="T48" fmla="*/ 2147483647 w 3432"/>
              <a:gd name="T49" fmla="*/ 2147483647 h 2056"/>
              <a:gd name="T50" fmla="*/ 2147483647 w 3432"/>
              <a:gd name="T51" fmla="*/ 2147483647 h 2056"/>
              <a:gd name="T52" fmla="*/ 2147483647 w 3432"/>
              <a:gd name="T53" fmla="*/ 2147483647 h 2056"/>
              <a:gd name="T54" fmla="*/ 2147483647 w 3432"/>
              <a:gd name="T55" fmla="*/ 2147483647 h 2056"/>
              <a:gd name="T56" fmla="*/ 2147483647 w 3432"/>
              <a:gd name="T57" fmla="*/ 2147483647 h 2056"/>
              <a:gd name="T58" fmla="*/ 2147483647 w 3432"/>
              <a:gd name="T59" fmla="*/ 2147483647 h 2056"/>
              <a:gd name="T60" fmla="*/ 2147483647 w 3432"/>
              <a:gd name="T61" fmla="*/ 2147483647 h 2056"/>
              <a:gd name="T62" fmla="*/ 2147483647 w 3432"/>
              <a:gd name="T63" fmla="*/ 2147483647 h 2056"/>
              <a:gd name="T64" fmla="*/ 2147483647 w 3432"/>
              <a:gd name="T65" fmla="*/ 2147483647 h 2056"/>
              <a:gd name="T66" fmla="*/ 2147483647 w 3432"/>
              <a:gd name="T67" fmla="*/ 2147483647 h 2056"/>
              <a:gd name="T68" fmla="*/ 2147483647 w 3432"/>
              <a:gd name="T69" fmla="*/ 2147483647 h 2056"/>
              <a:gd name="T70" fmla="*/ 2147483647 w 3432"/>
              <a:gd name="T71" fmla="*/ 2147483647 h 2056"/>
              <a:gd name="T72" fmla="*/ 2147483647 w 3432"/>
              <a:gd name="T73" fmla="*/ 2147483647 h 2056"/>
              <a:gd name="T74" fmla="*/ 2147483647 w 3432"/>
              <a:gd name="T75" fmla="*/ 2147483647 h 2056"/>
              <a:gd name="T76" fmla="*/ 2147483647 w 3432"/>
              <a:gd name="T77" fmla="*/ 2147483647 h 2056"/>
              <a:gd name="T78" fmla="*/ 2147483647 w 3432"/>
              <a:gd name="T79" fmla="*/ 2147483647 h 2056"/>
              <a:gd name="T80" fmla="*/ 2147483647 w 3432"/>
              <a:gd name="T81" fmla="*/ 2147483647 h 205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432" h="2056">
                <a:moveTo>
                  <a:pt x="1884" y="127"/>
                </a:moveTo>
                <a:cubicBezTo>
                  <a:pt x="1824" y="109"/>
                  <a:pt x="1771" y="57"/>
                  <a:pt x="1704" y="52"/>
                </a:cubicBezTo>
                <a:cubicBezTo>
                  <a:pt x="1567" y="41"/>
                  <a:pt x="1437" y="12"/>
                  <a:pt x="1300" y="0"/>
                </a:cubicBezTo>
                <a:cubicBezTo>
                  <a:pt x="1220" y="2"/>
                  <a:pt x="1140" y="1"/>
                  <a:pt x="1061" y="7"/>
                </a:cubicBezTo>
                <a:cubicBezTo>
                  <a:pt x="1029" y="9"/>
                  <a:pt x="988" y="31"/>
                  <a:pt x="956" y="37"/>
                </a:cubicBezTo>
                <a:cubicBezTo>
                  <a:pt x="845" y="57"/>
                  <a:pt x="769" y="80"/>
                  <a:pt x="664" y="112"/>
                </a:cubicBezTo>
                <a:cubicBezTo>
                  <a:pt x="627" y="137"/>
                  <a:pt x="590" y="155"/>
                  <a:pt x="552" y="179"/>
                </a:cubicBezTo>
                <a:cubicBezTo>
                  <a:pt x="545" y="184"/>
                  <a:pt x="538" y="190"/>
                  <a:pt x="530" y="194"/>
                </a:cubicBezTo>
                <a:cubicBezTo>
                  <a:pt x="516" y="200"/>
                  <a:pt x="485" y="209"/>
                  <a:pt x="485" y="209"/>
                </a:cubicBezTo>
                <a:cubicBezTo>
                  <a:pt x="452" y="231"/>
                  <a:pt x="427" y="256"/>
                  <a:pt x="395" y="277"/>
                </a:cubicBezTo>
                <a:cubicBezTo>
                  <a:pt x="377" y="303"/>
                  <a:pt x="346" y="335"/>
                  <a:pt x="320" y="352"/>
                </a:cubicBezTo>
                <a:cubicBezTo>
                  <a:pt x="285" y="403"/>
                  <a:pt x="305" y="386"/>
                  <a:pt x="268" y="411"/>
                </a:cubicBezTo>
                <a:cubicBezTo>
                  <a:pt x="230" y="469"/>
                  <a:pt x="278" y="402"/>
                  <a:pt x="231" y="449"/>
                </a:cubicBezTo>
                <a:cubicBezTo>
                  <a:pt x="225" y="455"/>
                  <a:pt x="223" y="465"/>
                  <a:pt x="216" y="471"/>
                </a:cubicBezTo>
                <a:cubicBezTo>
                  <a:pt x="202" y="483"/>
                  <a:pt x="171" y="501"/>
                  <a:pt x="171" y="501"/>
                </a:cubicBezTo>
                <a:cubicBezTo>
                  <a:pt x="163" y="525"/>
                  <a:pt x="133" y="568"/>
                  <a:pt x="133" y="568"/>
                </a:cubicBezTo>
                <a:cubicBezTo>
                  <a:pt x="121" y="608"/>
                  <a:pt x="130" y="584"/>
                  <a:pt x="96" y="636"/>
                </a:cubicBezTo>
                <a:cubicBezTo>
                  <a:pt x="83" y="655"/>
                  <a:pt x="78" y="683"/>
                  <a:pt x="66" y="703"/>
                </a:cubicBezTo>
                <a:cubicBezTo>
                  <a:pt x="57" y="719"/>
                  <a:pt x="46" y="733"/>
                  <a:pt x="36" y="748"/>
                </a:cubicBezTo>
                <a:cubicBezTo>
                  <a:pt x="31" y="755"/>
                  <a:pt x="21" y="770"/>
                  <a:pt x="21" y="770"/>
                </a:cubicBezTo>
                <a:cubicBezTo>
                  <a:pt x="0" y="840"/>
                  <a:pt x="11" y="979"/>
                  <a:pt x="96" y="1010"/>
                </a:cubicBezTo>
                <a:cubicBezTo>
                  <a:pt x="101" y="1017"/>
                  <a:pt x="105" y="1026"/>
                  <a:pt x="111" y="1032"/>
                </a:cubicBezTo>
                <a:cubicBezTo>
                  <a:pt x="117" y="1038"/>
                  <a:pt x="127" y="1040"/>
                  <a:pt x="133" y="1047"/>
                </a:cubicBezTo>
                <a:cubicBezTo>
                  <a:pt x="159" y="1077"/>
                  <a:pt x="165" y="1106"/>
                  <a:pt x="186" y="1137"/>
                </a:cubicBezTo>
                <a:cubicBezTo>
                  <a:pt x="191" y="1152"/>
                  <a:pt x="203" y="1166"/>
                  <a:pt x="201" y="1182"/>
                </a:cubicBezTo>
                <a:cubicBezTo>
                  <a:pt x="192" y="1238"/>
                  <a:pt x="180" y="1298"/>
                  <a:pt x="148" y="1346"/>
                </a:cubicBezTo>
                <a:cubicBezTo>
                  <a:pt x="126" y="1420"/>
                  <a:pt x="160" y="1316"/>
                  <a:pt x="126" y="1391"/>
                </a:cubicBezTo>
                <a:cubicBezTo>
                  <a:pt x="90" y="1471"/>
                  <a:pt x="64" y="1566"/>
                  <a:pt x="51" y="1653"/>
                </a:cubicBezTo>
                <a:cubicBezTo>
                  <a:pt x="54" y="1700"/>
                  <a:pt x="55" y="1748"/>
                  <a:pt x="59" y="1795"/>
                </a:cubicBezTo>
                <a:cubicBezTo>
                  <a:pt x="61" y="1820"/>
                  <a:pt x="77" y="1841"/>
                  <a:pt x="88" y="1863"/>
                </a:cubicBezTo>
                <a:cubicBezTo>
                  <a:pt x="163" y="2017"/>
                  <a:pt x="343" y="1985"/>
                  <a:pt x="492" y="1990"/>
                </a:cubicBezTo>
                <a:cubicBezTo>
                  <a:pt x="711" y="2041"/>
                  <a:pt x="925" y="2038"/>
                  <a:pt x="1151" y="2042"/>
                </a:cubicBezTo>
                <a:cubicBezTo>
                  <a:pt x="1372" y="2056"/>
                  <a:pt x="1587" y="2055"/>
                  <a:pt x="1809" y="2050"/>
                </a:cubicBezTo>
                <a:cubicBezTo>
                  <a:pt x="1901" y="2045"/>
                  <a:pt x="1987" y="2037"/>
                  <a:pt x="2078" y="2027"/>
                </a:cubicBezTo>
                <a:cubicBezTo>
                  <a:pt x="2116" y="2016"/>
                  <a:pt x="2153" y="2002"/>
                  <a:pt x="2190" y="1990"/>
                </a:cubicBezTo>
                <a:cubicBezTo>
                  <a:pt x="2237" y="1959"/>
                  <a:pt x="2300" y="1943"/>
                  <a:pt x="2355" y="1930"/>
                </a:cubicBezTo>
                <a:cubicBezTo>
                  <a:pt x="2405" y="1897"/>
                  <a:pt x="2358" y="1935"/>
                  <a:pt x="2385" y="1893"/>
                </a:cubicBezTo>
                <a:cubicBezTo>
                  <a:pt x="2401" y="1869"/>
                  <a:pt x="2432" y="1853"/>
                  <a:pt x="2452" y="1833"/>
                </a:cubicBezTo>
                <a:cubicBezTo>
                  <a:pt x="2460" y="1810"/>
                  <a:pt x="2467" y="1788"/>
                  <a:pt x="2475" y="1765"/>
                </a:cubicBezTo>
                <a:cubicBezTo>
                  <a:pt x="2477" y="1758"/>
                  <a:pt x="2482" y="1743"/>
                  <a:pt x="2482" y="1743"/>
                </a:cubicBezTo>
                <a:cubicBezTo>
                  <a:pt x="2474" y="1709"/>
                  <a:pt x="2474" y="1696"/>
                  <a:pt x="2445" y="1676"/>
                </a:cubicBezTo>
                <a:cubicBezTo>
                  <a:pt x="2435" y="1647"/>
                  <a:pt x="2430" y="1634"/>
                  <a:pt x="2400" y="1623"/>
                </a:cubicBezTo>
                <a:cubicBezTo>
                  <a:pt x="2378" y="1590"/>
                  <a:pt x="2334" y="1568"/>
                  <a:pt x="2295" y="1556"/>
                </a:cubicBezTo>
                <a:cubicBezTo>
                  <a:pt x="2259" y="1532"/>
                  <a:pt x="2220" y="1514"/>
                  <a:pt x="2183" y="1489"/>
                </a:cubicBezTo>
                <a:cubicBezTo>
                  <a:pt x="2168" y="1479"/>
                  <a:pt x="2138" y="1459"/>
                  <a:pt x="2138" y="1459"/>
                </a:cubicBezTo>
                <a:cubicBezTo>
                  <a:pt x="2129" y="1428"/>
                  <a:pt x="2116" y="1414"/>
                  <a:pt x="2093" y="1391"/>
                </a:cubicBezTo>
                <a:cubicBezTo>
                  <a:pt x="2086" y="1368"/>
                  <a:pt x="2075" y="1344"/>
                  <a:pt x="2063" y="1324"/>
                </a:cubicBezTo>
                <a:cubicBezTo>
                  <a:pt x="2054" y="1308"/>
                  <a:pt x="2033" y="1279"/>
                  <a:pt x="2033" y="1279"/>
                </a:cubicBezTo>
                <a:cubicBezTo>
                  <a:pt x="2019" y="1234"/>
                  <a:pt x="2038" y="1278"/>
                  <a:pt x="2003" y="1242"/>
                </a:cubicBezTo>
                <a:cubicBezTo>
                  <a:pt x="1997" y="1236"/>
                  <a:pt x="1996" y="1225"/>
                  <a:pt x="1989" y="1219"/>
                </a:cubicBezTo>
                <a:cubicBezTo>
                  <a:pt x="1964" y="1197"/>
                  <a:pt x="1931" y="1177"/>
                  <a:pt x="1899" y="1167"/>
                </a:cubicBezTo>
                <a:cubicBezTo>
                  <a:pt x="1864" y="1144"/>
                  <a:pt x="1824" y="1141"/>
                  <a:pt x="1787" y="1122"/>
                </a:cubicBezTo>
                <a:cubicBezTo>
                  <a:pt x="1750" y="1103"/>
                  <a:pt x="1713" y="1090"/>
                  <a:pt x="1674" y="1077"/>
                </a:cubicBezTo>
                <a:cubicBezTo>
                  <a:pt x="1634" y="1064"/>
                  <a:pt x="1623" y="1057"/>
                  <a:pt x="1585" y="1032"/>
                </a:cubicBezTo>
                <a:cubicBezTo>
                  <a:pt x="1577" y="1027"/>
                  <a:pt x="1562" y="1017"/>
                  <a:pt x="1562" y="1017"/>
                </a:cubicBezTo>
                <a:cubicBezTo>
                  <a:pt x="1557" y="1010"/>
                  <a:pt x="1553" y="1001"/>
                  <a:pt x="1547" y="995"/>
                </a:cubicBezTo>
                <a:cubicBezTo>
                  <a:pt x="1541" y="989"/>
                  <a:pt x="1531" y="987"/>
                  <a:pt x="1525" y="980"/>
                </a:cubicBezTo>
                <a:cubicBezTo>
                  <a:pt x="1484" y="933"/>
                  <a:pt x="1461" y="873"/>
                  <a:pt x="1427" y="823"/>
                </a:cubicBezTo>
                <a:cubicBezTo>
                  <a:pt x="1430" y="798"/>
                  <a:pt x="1430" y="773"/>
                  <a:pt x="1435" y="748"/>
                </a:cubicBezTo>
                <a:cubicBezTo>
                  <a:pt x="1451" y="665"/>
                  <a:pt x="1488" y="651"/>
                  <a:pt x="1570" y="643"/>
                </a:cubicBezTo>
                <a:cubicBezTo>
                  <a:pt x="1607" y="639"/>
                  <a:pt x="1645" y="638"/>
                  <a:pt x="1682" y="636"/>
                </a:cubicBezTo>
                <a:cubicBezTo>
                  <a:pt x="1747" y="638"/>
                  <a:pt x="1811" y="639"/>
                  <a:pt x="1876" y="643"/>
                </a:cubicBezTo>
                <a:cubicBezTo>
                  <a:pt x="1952" y="648"/>
                  <a:pt x="2028" y="681"/>
                  <a:pt x="2101" y="703"/>
                </a:cubicBezTo>
                <a:cubicBezTo>
                  <a:pt x="2116" y="725"/>
                  <a:pt x="2131" y="748"/>
                  <a:pt x="2146" y="770"/>
                </a:cubicBezTo>
                <a:cubicBezTo>
                  <a:pt x="2151" y="778"/>
                  <a:pt x="2161" y="793"/>
                  <a:pt x="2161" y="793"/>
                </a:cubicBezTo>
                <a:cubicBezTo>
                  <a:pt x="2177" y="842"/>
                  <a:pt x="2207" y="885"/>
                  <a:pt x="2235" y="928"/>
                </a:cubicBezTo>
                <a:cubicBezTo>
                  <a:pt x="2240" y="936"/>
                  <a:pt x="2311" y="953"/>
                  <a:pt x="2325" y="957"/>
                </a:cubicBezTo>
                <a:cubicBezTo>
                  <a:pt x="2336" y="960"/>
                  <a:pt x="2345" y="968"/>
                  <a:pt x="2355" y="972"/>
                </a:cubicBezTo>
                <a:cubicBezTo>
                  <a:pt x="2362" y="975"/>
                  <a:pt x="2370" y="978"/>
                  <a:pt x="2378" y="980"/>
                </a:cubicBezTo>
                <a:cubicBezTo>
                  <a:pt x="2432" y="996"/>
                  <a:pt x="2486" y="996"/>
                  <a:pt x="2542" y="1002"/>
                </a:cubicBezTo>
                <a:cubicBezTo>
                  <a:pt x="2673" y="1016"/>
                  <a:pt x="2799" y="1039"/>
                  <a:pt x="2931" y="1047"/>
                </a:cubicBezTo>
                <a:cubicBezTo>
                  <a:pt x="3057" y="1040"/>
                  <a:pt x="3173" y="1028"/>
                  <a:pt x="3283" y="965"/>
                </a:cubicBezTo>
                <a:cubicBezTo>
                  <a:pt x="3306" y="951"/>
                  <a:pt x="3337" y="924"/>
                  <a:pt x="3350" y="905"/>
                </a:cubicBezTo>
                <a:cubicBezTo>
                  <a:pt x="3360" y="890"/>
                  <a:pt x="3370" y="875"/>
                  <a:pt x="3380" y="860"/>
                </a:cubicBezTo>
                <a:cubicBezTo>
                  <a:pt x="3385" y="853"/>
                  <a:pt x="3395" y="838"/>
                  <a:pt x="3395" y="838"/>
                </a:cubicBezTo>
                <a:cubicBezTo>
                  <a:pt x="3405" y="805"/>
                  <a:pt x="3421" y="774"/>
                  <a:pt x="3432" y="741"/>
                </a:cubicBezTo>
                <a:cubicBezTo>
                  <a:pt x="3423" y="636"/>
                  <a:pt x="3390" y="519"/>
                  <a:pt x="3298" y="456"/>
                </a:cubicBezTo>
                <a:cubicBezTo>
                  <a:pt x="3243" y="376"/>
                  <a:pt x="3089" y="351"/>
                  <a:pt x="2998" y="337"/>
                </a:cubicBezTo>
                <a:cubicBezTo>
                  <a:pt x="2913" y="339"/>
                  <a:pt x="2829" y="340"/>
                  <a:pt x="2744" y="344"/>
                </a:cubicBezTo>
                <a:cubicBezTo>
                  <a:pt x="2668" y="348"/>
                  <a:pt x="2589" y="368"/>
                  <a:pt x="2512" y="374"/>
                </a:cubicBezTo>
                <a:cubicBezTo>
                  <a:pt x="2306" y="363"/>
                  <a:pt x="2117" y="352"/>
                  <a:pt x="1921" y="292"/>
                </a:cubicBezTo>
                <a:cubicBezTo>
                  <a:pt x="1868" y="257"/>
                  <a:pt x="1886" y="277"/>
                  <a:pt x="1861" y="239"/>
                </a:cubicBezTo>
                <a:cubicBezTo>
                  <a:pt x="1848" y="199"/>
                  <a:pt x="1855" y="156"/>
                  <a:pt x="1884" y="127"/>
                </a:cubicBezTo>
                <a:close/>
              </a:path>
            </a:pathLst>
          </a:custGeom>
          <a:noFill/>
          <a:ln w="31750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E05A2F-D376-4BA0-AAEA-D8A7A0CB6AEA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cs-CZ" altLang="cs-CZ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64517" name="Oval 4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18" name="Oval 5"/>
          <p:cNvSpPr>
            <a:spLocks noChangeArrowheads="1"/>
          </p:cNvSpPr>
          <p:nvPr/>
        </p:nvSpPr>
        <p:spPr bwMode="auto">
          <a:xfrm>
            <a:off x="3005138" y="2516188"/>
            <a:ext cx="1139825" cy="2365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19" name="Oval 6"/>
          <p:cNvSpPr>
            <a:spLocks noChangeArrowheads="1"/>
          </p:cNvSpPr>
          <p:nvPr/>
        </p:nvSpPr>
        <p:spPr bwMode="auto">
          <a:xfrm>
            <a:off x="5195888" y="2501900"/>
            <a:ext cx="1077912" cy="250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0" name="Oval 7"/>
          <p:cNvSpPr>
            <a:spLocks noChangeArrowheads="1"/>
          </p:cNvSpPr>
          <p:nvPr/>
        </p:nvSpPr>
        <p:spPr bwMode="auto">
          <a:xfrm>
            <a:off x="2438400" y="3025775"/>
            <a:ext cx="1058863" cy="198438"/>
          </a:xfrm>
          <a:prstGeom prst="ellipse">
            <a:avLst/>
          </a:prstGeom>
          <a:solidFill>
            <a:srgbClr val="D9D9D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1" name="Oval 8"/>
          <p:cNvSpPr>
            <a:spLocks noChangeArrowheads="1"/>
          </p:cNvSpPr>
          <p:nvPr/>
        </p:nvSpPr>
        <p:spPr bwMode="auto">
          <a:xfrm>
            <a:off x="3584575" y="3017838"/>
            <a:ext cx="990600" cy="2127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4662488" y="3024188"/>
            <a:ext cx="990600" cy="220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5761038" y="3041650"/>
            <a:ext cx="922337" cy="2095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3932238" y="3968750"/>
            <a:ext cx="1285875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5" name="Oval 12"/>
          <p:cNvSpPr>
            <a:spLocks noChangeArrowheads="1"/>
          </p:cNvSpPr>
          <p:nvPr/>
        </p:nvSpPr>
        <p:spPr bwMode="auto">
          <a:xfrm>
            <a:off x="2547938" y="3962400"/>
            <a:ext cx="1284287" cy="296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4308475" y="3598863"/>
            <a:ext cx="1284288" cy="298450"/>
          </a:xfrm>
          <a:prstGeom prst="ellipse">
            <a:avLst/>
          </a:prstGeom>
          <a:solidFill>
            <a:srgbClr val="D9D9D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7" name="Oval 14"/>
          <p:cNvSpPr>
            <a:spLocks noChangeArrowheads="1"/>
          </p:cNvSpPr>
          <p:nvPr/>
        </p:nvSpPr>
        <p:spPr bwMode="auto">
          <a:xfrm>
            <a:off x="5686425" y="3600450"/>
            <a:ext cx="1285875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8" name="Oval 15"/>
          <p:cNvSpPr>
            <a:spLocks noChangeArrowheads="1"/>
          </p:cNvSpPr>
          <p:nvPr/>
        </p:nvSpPr>
        <p:spPr bwMode="auto">
          <a:xfrm>
            <a:off x="2554288" y="4606925"/>
            <a:ext cx="1306512" cy="298450"/>
          </a:xfrm>
          <a:prstGeom prst="ellipse">
            <a:avLst/>
          </a:prstGeom>
          <a:solidFill>
            <a:srgbClr val="D9D9D9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29" name="Oval 16"/>
          <p:cNvSpPr>
            <a:spLocks noChangeArrowheads="1"/>
          </p:cNvSpPr>
          <p:nvPr/>
        </p:nvSpPr>
        <p:spPr bwMode="auto">
          <a:xfrm>
            <a:off x="4043363" y="4611688"/>
            <a:ext cx="1304925" cy="29845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5086350" y="2370138"/>
            <a:ext cx="1778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 flipH="1">
            <a:off x="4008438" y="2397125"/>
            <a:ext cx="115887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 flipH="1">
            <a:off x="3360738" y="2759075"/>
            <a:ext cx="14287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Line 20"/>
          <p:cNvSpPr>
            <a:spLocks noChangeShapeType="1"/>
          </p:cNvSpPr>
          <p:nvPr/>
        </p:nvSpPr>
        <p:spPr bwMode="auto">
          <a:xfrm>
            <a:off x="3660775" y="2751138"/>
            <a:ext cx="10160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Line 21"/>
          <p:cNvSpPr>
            <a:spLocks noChangeShapeType="1"/>
          </p:cNvSpPr>
          <p:nvPr/>
        </p:nvSpPr>
        <p:spPr bwMode="auto">
          <a:xfrm flipH="1">
            <a:off x="5516563" y="2759075"/>
            <a:ext cx="136525" cy="293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Line 22"/>
          <p:cNvSpPr>
            <a:spLocks noChangeShapeType="1"/>
          </p:cNvSpPr>
          <p:nvPr/>
        </p:nvSpPr>
        <p:spPr bwMode="auto">
          <a:xfrm>
            <a:off x="5837238" y="2751138"/>
            <a:ext cx="103187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Line 23"/>
          <p:cNvSpPr>
            <a:spLocks noChangeShapeType="1"/>
          </p:cNvSpPr>
          <p:nvPr/>
        </p:nvSpPr>
        <p:spPr bwMode="auto">
          <a:xfrm flipH="1">
            <a:off x="3694113" y="3230563"/>
            <a:ext cx="239712" cy="777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Line 24"/>
          <p:cNvSpPr>
            <a:spLocks noChangeShapeType="1"/>
          </p:cNvSpPr>
          <p:nvPr/>
        </p:nvSpPr>
        <p:spPr bwMode="auto">
          <a:xfrm>
            <a:off x="4041775" y="3230563"/>
            <a:ext cx="138113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Line 25"/>
          <p:cNvSpPr>
            <a:spLocks noChangeShapeType="1"/>
          </p:cNvSpPr>
          <p:nvPr/>
        </p:nvSpPr>
        <p:spPr bwMode="auto">
          <a:xfrm flipH="1">
            <a:off x="5297488" y="3236913"/>
            <a:ext cx="49212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Line 26"/>
          <p:cNvSpPr>
            <a:spLocks noChangeShapeType="1"/>
          </p:cNvSpPr>
          <p:nvPr/>
        </p:nvSpPr>
        <p:spPr bwMode="auto">
          <a:xfrm>
            <a:off x="5440363" y="3230563"/>
            <a:ext cx="363537" cy="430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Line 27"/>
          <p:cNvSpPr>
            <a:spLocks noChangeShapeType="1"/>
          </p:cNvSpPr>
          <p:nvPr/>
        </p:nvSpPr>
        <p:spPr bwMode="auto">
          <a:xfrm flipH="1">
            <a:off x="3475038" y="4246563"/>
            <a:ext cx="55562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Line 28"/>
          <p:cNvSpPr>
            <a:spLocks noChangeShapeType="1"/>
          </p:cNvSpPr>
          <p:nvPr/>
        </p:nvSpPr>
        <p:spPr bwMode="auto">
          <a:xfrm>
            <a:off x="3687763" y="4211638"/>
            <a:ext cx="45720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4542" name="Object 29"/>
          <p:cNvGraphicFramePr>
            <a:graphicFrameLocks noChangeAspect="1"/>
          </p:cNvGraphicFramePr>
          <p:nvPr/>
        </p:nvGraphicFramePr>
        <p:xfrm>
          <a:off x="4162425" y="24384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Rovnice" r:id="rId3" imgW="393359" imgH="215713" progId="Equation.3">
                  <p:embed/>
                </p:oleObj>
              </mc:Choice>
              <mc:Fallback>
                <p:oleObj name="Rovnice" r:id="rId3" imgW="393359" imgH="2157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4384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0"/>
          <p:cNvGraphicFramePr>
            <a:graphicFrameLocks noChangeAspect="1"/>
          </p:cNvGraphicFramePr>
          <p:nvPr/>
        </p:nvGraphicFramePr>
        <p:xfrm>
          <a:off x="6324600" y="236220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Rovnice" r:id="rId5" imgW="406048" imgH="215713" progId="Equation.3">
                  <p:embed/>
                </p:oleObj>
              </mc:Choice>
              <mc:Fallback>
                <p:oleObj name="Rovnice" r:id="rId5" imgW="406048" imgH="2157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62200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4" name="Object 31"/>
          <p:cNvGraphicFramePr>
            <a:graphicFrameLocks noChangeAspect="1"/>
          </p:cNvGraphicFramePr>
          <p:nvPr/>
        </p:nvGraphicFramePr>
        <p:xfrm>
          <a:off x="2635250" y="3154363"/>
          <a:ext cx="8175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Rovnice" r:id="rId7" imgW="393359" imgH="215713" progId="Equation.3">
                  <p:embed/>
                </p:oleObj>
              </mc:Choice>
              <mc:Fallback>
                <p:oleObj name="Rovnice" r:id="rId7" imgW="393359" imgH="2157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154363"/>
                        <a:ext cx="8175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630488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sk-SK" altLang="cs-CZ" sz="2400" dirty="0" smtClean="0">
                <a:latin typeface="Times New Roman" panose="02020603050405020304" pitchFamily="18" charset="0"/>
              </a:rPr>
              <a:t>0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, </a:t>
            </a:r>
            <a:r>
              <a:rPr lang="sk-SK" altLang="cs-CZ" sz="2400" dirty="0" smtClean="0">
                <a:latin typeface="Times New Roman" panose="02020603050405020304" pitchFamily="18" charset="0"/>
              </a:rPr>
              <a:t>2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</a:t>
            </a:r>
          </a:p>
          <a:p>
            <a:pPr marL="0" indent="0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sk-SK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30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00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3042" name="Rectangle 33"/>
          <p:cNvSpPr>
            <a:spLocks noChangeArrowheads="1"/>
          </p:cNvSpPr>
          <p:nvPr/>
        </p:nvSpPr>
        <p:spPr bwMode="auto">
          <a:xfrm>
            <a:off x="228600" y="5562600"/>
            <a:ext cx="86312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SzTx/>
              <a:defRPr/>
            </a:pP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Vrchol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 (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větev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) s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dolní hranicí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–2700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 je </a:t>
            </a:r>
            <a:r>
              <a:rPr lang="cs-CZ" altLang="cs-CZ" sz="2400" i="0" dirty="0" smtClean="0">
                <a:latin typeface="Times New Roman" panose="02020603050405020304" pitchFamily="18" charset="0"/>
              </a:rPr>
              <a:t>vyloučen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, dosud nejlepší řešení je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optimální řešení</a:t>
            </a:r>
            <a:r>
              <a:rPr lang="cs-CZ" altLang="cs-CZ" sz="2400" i="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4547" name="AutoShape 34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55523"/>
              <a:gd name="adj2" fmla="val 922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Zpracované vrcholy</a:t>
            </a:r>
          </a:p>
        </p:txBody>
      </p:sp>
      <p:graphicFrame>
        <p:nvGraphicFramePr>
          <p:cNvPr id="64548" name="Object 35"/>
          <p:cNvGraphicFramePr>
            <a:graphicFrameLocks noChangeAspect="1"/>
          </p:cNvGraphicFramePr>
          <p:nvPr/>
        </p:nvGraphicFramePr>
        <p:xfrm>
          <a:off x="1739900" y="3886200"/>
          <a:ext cx="8429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Rovnice" r:id="rId9" imgW="406048" imgH="215713" progId="Equation.3">
                  <p:embed/>
                </p:oleObj>
              </mc:Choice>
              <mc:Fallback>
                <p:oleObj name="Rovnice" r:id="rId9" imgW="406048" imgH="21571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886200"/>
                        <a:ext cx="8429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6"/>
          <p:cNvGraphicFramePr>
            <a:graphicFrameLocks noChangeAspect="1"/>
          </p:cNvGraphicFramePr>
          <p:nvPr/>
        </p:nvGraphicFramePr>
        <p:xfrm>
          <a:off x="1727200" y="4572000"/>
          <a:ext cx="869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Rovnice" r:id="rId11" imgW="418918" imgH="215806" progId="Equation.3">
                  <p:embed/>
                </p:oleObj>
              </mc:Choice>
              <mc:Fallback>
                <p:oleObj name="Rovnice" r:id="rId11" imgW="418918" imgH="21580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572000"/>
                        <a:ext cx="869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0" name="Object 37"/>
          <p:cNvGraphicFramePr>
            <a:graphicFrameLocks noChangeAspect="1"/>
          </p:cNvGraphicFramePr>
          <p:nvPr/>
        </p:nvGraphicFramePr>
        <p:xfrm>
          <a:off x="5321300" y="4572000"/>
          <a:ext cx="8445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Rovnice" r:id="rId13" imgW="406048" imgH="215713" progId="Equation.3">
                  <p:embed/>
                </p:oleObj>
              </mc:Choice>
              <mc:Fallback>
                <p:oleObj name="Rovnice" r:id="rId13" imgW="406048" imgH="2157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572000"/>
                        <a:ext cx="8445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1" name="Object 38"/>
          <p:cNvGraphicFramePr>
            <a:graphicFrameLocks noChangeAspect="1"/>
          </p:cNvGraphicFramePr>
          <p:nvPr/>
        </p:nvGraphicFramePr>
        <p:xfrm>
          <a:off x="4953000" y="4114800"/>
          <a:ext cx="817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Rovnice" r:id="rId15" imgW="393359" imgH="215713" progId="Equation.3">
                  <p:embed/>
                </p:oleObj>
              </mc:Choice>
              <mc:Fallback>
                <p:oleObj name="Rovnice" r:id="rId15" imgW="393359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14800"/>
                        <a:ext cx="817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2" name="Object 39"/>
          <p:cNvGraphicFramePr>
            <a:graphicFrameLocks noChangeAspect="1"/>
          </p:cNvGraphicFramePr>
          <p:nvPr/>
        </p:nvGraphicFramePr>
        <p:xfrm>
          <a:off x="6718300" y="2895600"/>
          <a:ext cx="817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Rovnice" r:id="rId17" imgW="393359" imgH="215713" progId="Equation.3">
                  <p:embed/>
                </p:oleObj>
              </mc:Choice>
              <mc:Fallback>
                <p:oleObj name="Rovnice" r:id="rId17" imgW="393359" imgH="2157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895600"/>
                        <a:ext cx="8175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3" name="Object 40"/>
          <p:cNvGraphicFramePr>
            <a:graphicFrameLocks noChangeAspect="1"/>
          </p:cNvGraphicFramePr>
          <p:nvPr/>
        </p:nvGraphicFramePr>
        <p:xfrm>
          <a:off x="4483100" y="3276600"/>
          <a:ext cx="8445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Rovnice" r:id="rId19" imgW="406048" imgH="215713" progId="Equation.3">
                  <p:embed/>
                </p:oleObj>
              </mc:Choice>
              <mc:Fallback>
                <p:oleObj name="Rovnice" r:id="rId19" imgW="406048" imgH="21571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8445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4" name="Object 41"/>
          <p:cNvGraphicFramePr>
            <a:graphicFrameLocks noChangeAspect="1"/>
          </p:cNvGraphicFramePr>
          <p:nvPr/>
        </p:nvGraphicFramePr>
        <p:xfrm>
          <a:off x="6781800" y="3352800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7" name="Rovnice" r:id="rId21" imgW="406048" imgH="215713" progId="Equation.3">
                  <p:embed/>
                </p:oleObj>
              </mc:Choice>
              <mc:Fallback>
                <p:oleObj name="Rovnice" r:id="rId21" imgW="406048" imgH="2157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2800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5" name="AutoShape 42"/>
          <p:cNvSpPr>
            <a:spLocks noChangeArrowheads="1"/>
          </p:cNvSpPr>
          <p:nvPr/>
        </p:nvSpPr>
        <p:spPr bwMode="auto">
          <a:xfrm>
            <a:off x="6553200" y="4495800"/>
            <a:ext cx="2286000" cy="533400"/>
          </a:xfrm>
          <a:prstGeom prst="wedgeRectCallout">
            <a:avLst>
              <a:gd name="adj1" fmla="val -46389"/>
              <a:gd name="adj2" fmla="val -15803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>
                <a:solidFill>
                  <a:schemeClr val="hlink"/>
                </a:solidFill>
                <a:latin typeface="Times New Roman" pitchFamily="18" charset="0"/>
              </a:rPr>
              <a:t>Nemá řešení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64556" name="AutoShape 43"/>
          <p:cNvSpPr>
            <a:spLocks noChangeArrowheads="1"/>
          </p:cNvSpPr>
          <p:nvPr/>
        </p:nvSpPr>
        <p:spPr bwMode="auto">
          <a:xfrm>
            <a:off x="5791200" y="5105400"/>
            <a:ext cx="1905000" cy="533400"/>
          </a:xfrm>
          <a:prstGeom prst="wedgeRectCallout">
            <a:avLst>
              <a:gd name="adj1" fmla="val -66167"/>
              <a:gd name="adj2" fmla="val -2836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H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–</a:t>
            </a:r>
            <a:r>
              <a:rPr lang="sk-SK" altLang="cs-CZ" sz="2400" i="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cs-CZ" sz="2400" i="0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00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64557" name="Freeform 44"/>
          <p:cNvSpPr>
            <a:spLocks/>
          </p:cNvSpPr>
          <p:nvPr/>
        </p:nvSpPr>
        <p:spPr bwMode="auto">
          <a:xfrm>
            <a:off x="2276475" y="1900238"/>
            <a:ext cx="5656263" cy="3419475"/>
          </a:xfrm>
          <a:custGeom>
            <a:avLst/>
            <a:gdLst>
              <a:gd name="T0" fmla="*/ 2147483647 w 3563"/>
              <a:gd name="T1" fmla="*/ 2147483647 h 2154"/>
              <a:gd name="T2" fmla="*/ 2147483647 w 3563"/>
              <a:gd name="T3" fmla="*/ 2147483647 h 2154"/>
              <a:gd name="T4" fmla="*/ 2147483647 w 3563"/>
              <a:gd name="T5" fmla="*/ 2147483647 h 2154"/>
              <a:gd name="T6" fmla="*/ 2147483647 w 3563"/>
              <a:gd name="T7" fmla="*/ 2147483647 h 2154"/>
              <a:gd name="T8" fmla="*/ 2147483647 w 3563"/>
              <a:gd name="T9" fmla="*/ 2147483647 h 2154"/>
              <a:gd name="T10" fmla="*/ 2147483647 w 3563"/>
              <a:gd name="T11" fmla="*/ 2147483647 h 2154"/>
              <a:gd name="T12" fmla="*/ 2147483647 w 3563"/>
              <a:gd name="T13" fmla="*/ 2147483647 h 2154"/>
              <a:gd name="T14" fmla="*/ 2147483647 w 3563"/>
              <a:gd name="T15" fmla="*/ 2147483647 h 2154"/>
              <a:gd name="T16" fmla="*/ 2147483647 w 3563"/>
              <a:gd name="T17" fmla="*/ 2147483647 h 2154"/>
              <a:gd name="T18" fmla="*/ 2147483647 w 3563"/>
              <a:gd name="T19" fmla="*/ 2147483647 h 2154"/>
              <a:gd name="T20" fmla="*/ 2147483647 w 3563"/>
              <a:gd name="T21" fmla="*/ 2147483647 h 2154"/>
              <a:gd name="T22" fmla="*/ 2147483647 w 3563"/>
              <a:gd name="T23" fmla="*/ 2147483647 h 2154"/>
              <a:gd name="T24" fmla="*/ 2147483647 w 3563"/>
              <a:gd name="T25" fmla="*/ 2147483647 h 2154"/>
              <a:gd name="T26" fmla="*/ 2147483647 w 3563"/>
              <a:gd name="T27" fmla="*/ 2147483647 h 2154"/>
              <a:gd name="T28" fmla="*/ 2147483647 w 3563"/>
              <a:gd name="T29" fmla="*/ 2147483647 h 2154"/>
              <a:gd name="T30" fmla="*/ 2147483647 w 3563"/>
              <a:gd name="T31" fmla="*/ 2147483647 h 2154"/>
              <a:gd name="T32" fmla="*/ 2147483647 w 3563"/>
              <a:gd name="T33" fmla="*/ 2147483647 h 2154"/>
              <a:gd name="T34" fmla="*/ 2147483647 w 3563"/>
              <a:gd name="T35" fmla="*/ 2147483647 h 2154"/>
              <a:gd name="T36" fmla="*/ 2147483647 w 3563"/>
              <a:gd name="T37" fmla="*/ 2147483647 h 2154"/>
              <a:gd name="T38" fmla="*/ 2147483647 w 3563"/>
              <a:gd name="T39" fmla="*/ 2147483647 h 2154"/>
              <a:gd name="T40" fmla="*/ 2147483647 w 3563"/>
              <a:gd name="T41" fmla="*/ 2147483647 h 2154"/>
              <a:gd name="T42" fmla="*/ 2147483647 w 3563"/>
              <a:gd name="T43" fmla="*/ 2147483647 h 2154"/>
              <a:gd name="T44" fmla="*/ 2147483647 w 3563"/>
              <a:gd name="T45" fmla="*/ 2147483647 h 2154"/>
              <a:gd name="T46" fmla="*/ 2147483647 w 3563"/>
              <a:gd name="T47" fmla="*/ 2147483647 h 2154"/>
              <a:gd name="T48" fmla="*/ 2147483647 w 3563"/>
              <a:gd name="T49" fmla="*/ 2147483647 h 2154"/>
              <a:gd name="T50" fmla="*/ 2147483647 w 3563"/>
              <a:gd name="T51" fmla="*/ 2147483647 h 2154"/>
              <a:gd name="T52" fmla="*/ 2147483647 w 3563"/>
              <a:gd name="T53" fmla="*/ 2147483647 h 2154"/>
              <a:gd name="T54" fmla="*/ 2147483647 w 3563"/>
              <a:gd name="T55" fmla="*/ 2147483647 h 2154"/>
              <a:gd name="T56" fmla="*/ 2147483647 w 3563"/>
              <a:gd name="T57" fmla="*/ 2147483647 h 2154"/>
              <a:gd name="T58" fmla="*/ 2147483647 w 3563"/>
              <a:gd name="T59" fmla="*/ 2147483647 h 2154"/>
              <a:gd name="T60" fmla="*/ 2147483647 w 3563"/>
              <a:gd name="T61" fmla="*/ 2147483647 h 2154"/>
              <a:gd name="T62" fmla="*/ 2147483647 w 3563"/>
              <a:gd name="T63" fmla="*/ 2147483647 h 2154"/>
              <a:gd name="T64" fmla="*/ 2147483647 w 3563"/>
              <a:gd name="T65" fmla="*/ 2147483647 h 21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563" h="2154">
                <a:moveTo>
                  <a:pt x="1895" y="112"/>
                </a:moveTo>
                <a:cubicBezTo>
                  <a:pt x="1868" y="104"/>
                  <a:pt x="1832" y="84"/>
                  <a:pt x="1805" y="82"/>
                </a:cubicBezTo>
                <a:cubicBezTo>
                  <a:pt x="1730" y="75"/>
                  <a:pt x="1654" y="65"/>
                  <a:pt x="1581" y="45"/>
                </a:cubicBezTo>
                <a:cubicBezTo>
                  <a:pt x="1547" y="36"/>
                  <a:pt x="1517" y="22"/>
                  <a:pt x="1483" y="15"/>
                </a:cubicBezTo>
                <a:cubicBezTo>
                  <a:pt x="1456" y="10"/>
                  <a:pt x="1401" y="0"/>
                  <a:pt x="1401" y="0"/>
                </a:cubicBezTo>
                <a:cubicBezTo>
                  <a:pt x="1282" y="4"/>
                  <a:pt x="1174" y="12"/>
                  <a:pt x="1057" y="22"/>
                </a:cubicBezTo>
                <a:cubicBezTo>
                  <a:pt x="987" y="38"/>
                  <a:pt x="918" y="56"/>
                  <a:pt x="848" y="67"/>
                </a:cubicBezTo>
                <a:cubicBezTo>
                  <a:pt x="801" y="83"/>
                  <a:pt x="752" y="96"/>
                  <a:pt x="705" y="112"/>
                </a:cubicBezTo>
                <a:cubicBezTo>
                  <a:pt x="680" y="120"/>
                  <a:pt x="663" y="134"/>
                  <a:pt x="638" y="142"/>
                </a:cubicBezTo>
                <a:cubicBezTo>
                  <a:pt x="587" y="176"/>
                  <a:pt x="610" y="167"/>
                  <a:pt x="571" y="179"/>
                </a:cubicBezTo>
                <a:cubicBezTo>
                  <a:pt x="546" y="217"/>
                  <a:pt x="503" y="244"/>
                  <a:pt x="466" y="269"/>
                </a:cubicBezTo>
                <a:cubicBezTo>
                  <a:pt x="459" y="274"/>
                  <a:pt x="451" y="279"/>
                  <a:pt x="444" y="284"/>
                </a:cubicBezTo>
                <a:cubicBezTo>
                  <a:pt x="436" y="289"/>
                  <a:pt x="429" y="294"/>
                  <a:pt x="421" y="299"/>
                </a:cubicBezTo>
                <a:cubicBezTo>
                  <a:pt x="414" y="304"/>
                  <a:pt x="399" y="314"/>
                  <a:pt x="399" y="314"/>
                </a:cubicBezTo>
                <a:cubicBezTo>
                  <a:pt x="363" y="368"/>
                  <a:pt x="382" y="347"/>
                  <a:pt x="346" y="381"/>
                </a:cubicBezTo>
                <a:cubicBezTo>
                  <a:pt x="316" y="441"/>
                  <a:pt x="226" y="511"/>
                  <a:pt x="159" y="531"/>
                </a:cubicBezTo>
                <a:cubicBezTo>
                  <a:pt x="107" y="566"/>
                  <a:pt x="129" y="551"/>
                  <a:pt x="92" y="576"/>
                </a:cubicBezTo>
                <a:cubicBezTo>
                  <a:pt x="67" y="593"/>
                  <a:pt x="50" y="619"/>
                  <a:pt x="25" y="636"/>
                </a:cubicBezTo>
                <a:cubicBezTo>
                  <a:pt x="0" y="706"/>
                  <a:pt x="13" y="780"/>
                  <a:pt x="77" y="823"/>
                </a:cubicBezTo>
                <a:cubicBezTo>
                  <a:pt x="82" y="830"/>
                  <a:pt x="86" y="839"/>
                  <a:pt x="92" y="845"/>
                </a:cubicBezTo>
                <a:cubicBezTo>
                  <a:pt x="98" y="851"/>
                  <a:pt x="109" y="853"/>
                  <a:pt x="114" y="860"/>
                </a:cubicBezTo>
                <a:cubicBezTo>
                  <a:pt x="119" y="866"/>
                  <a:pt x="117" y="876"/>
                  <a:pt x="122" y="883"/>
                </a:cubicBezTo>
                <a:cubicBezTo>
                  <a:pt x="128" y="892"/>
                  <a:pt x="137" y="898"/>
                  <a:pt x="144" y="905"/>
                </a:cubicBezTo>
                <a:cubicBezTo>
                  <a:pt x="165" y="962"/>
                  <a:pt x="134" y="892"/>
                  <a:pt x="174" y="942"/>
                </a:cubicBezTo>
                <a:cubicBezTo>
                  <a:pt x="215" y="994"/>
                  <a:pt x="142" y="938"/>
                  <a:pt x="204" y="980"/>
                </a:cubicBezTo>
                <a:cubicBezTo>
                  <a:pt x="221" y="1005"/>
                  <a:pt x="241" y="1015"/>
                  <a:pt x="257" y="1040"/>
                </a:cubicBezTo>
                <a:cubicBezTo>
                  <a:pt x="269" y="1077"/>
                  <a:pt x="286" y="1119"/>
                  <a:pt x="249" y="1152"/>
                </a:cubicBezTo>
                <a:cubicBezTo>
                  <a:pt x="229" y="1170"/>
                  <a:pt x="204" y="1182"/>
                  <a:pt x="182" y="1197"/>
                </a:cubicBezTo>
                <a:cubicBezTo>
                  <a:pt x="174" y="1202"/>
                  <a:pt x="159" y="1212"/>
                  <a:pt x="159" y="1212"/>
                </a:cubicBezTo>
                <a:cubicBezTo>
                  <a:pt x="154" y="1228"/>
                  <a:pt x="138" y="1240"/>
                  <a:pt x="137" y="1257"/>
                </a:cubicBezTo>
                <a:cubicBezTo>
                  <a:pt x="132" y="1386"/>
                  <a:pt x="155" y="1487"/>
                  <a:pt x="174" y="1608"/>
                </a:cubicBezTo>
                <a:cubicBezTo>
                  <a:pt x="171" y="1685"/>
                  <a:pt x="159" y="1763"/>
                  <a:pt x="159" y="1840"/>
                </a:cubicBezTo>
                <a:cubicBezTo>
                  <a:pt x="159" y="1868"/>
                  <a:pt x="167" y="1883"/>
                  <a:pt x="174" y="1907"/>
                </a:cubicBezTo>
                <a:cubicBezTo>
                  <a:pt x="212" y="2037"/>
                  <a:pt x="308" y="2056"/>
                  <a:pt x="429" y="2079"/>
                </a:cubicBezTo>
                <a:cubicBezTo>
                  <a:pt x="509" y="2094"/>
                  <a:pt x="586" y="2115"/>
                  <a:pt x="668" y="2124"/>
                </a:cubicBezTo>
                <a:cubicBezTo>
                  <a:pt x="806" y="2154"/>
                  <a:pt x="945" y="2135"/>
                  <a:pt x="1087" y="2132"/>
                </a:cubicBezTo>
                <a:cubicBezTo>
                  <a:pt x="1097" y="2131"/>
                  <a:pt x="1305" y="2120"/>
                  <a:pt x="1334" y="2117"/>
                </a:cubicBezTo>
                <a:cubicBezTo>
                  <a:pt x="1513" y="2097"/>
                  <a:pt x="1693" y="2042"/>
                  <a:pt x="1865" y="1990"/>
                </a:cubicBezTo>
                <a:cubicBezTo>
                  <a:pt x="1944" y="1938"/>
                  <a:pt x="1984" y="1914"/>
                  <a:pt x="2074" y="1885"/>
                </a:cubicBezTo>
                <a:cubicBezTo>
                  <a:pt x="2097" y="1851"/>
                  <a:pt x="2130" y="1814"/>
                  <a:pt x="2142" y="1773"/>
                </a:cubicBezTo>
                <a:cubicBezTo>
                  <a:pt x="2185" y="1626"/>
                  <a:pt x="2158" y="1441"/>
                  <a:pt x="2336" y="1384"/>
                </a:cubicBezTo>
                <a:cubicBezTo>
                  <a:pt x="2370" y="1362"/>
                  <a:pt x="2402" y="1357"/>
                  <a:pt x="2441" y="1346"/>
                </a:cubicBezTo>
                <a:cubicBezTo>
                  <a:pt x="2456" y="1342"/>
                  <a:pt x="2486" y="1331"/>
                  <a:pt x="2486" y="1331"/>
                </a:cubicBezTo>
                <a:cubicBezTo>
                  <a:pt x="2753" y="1340"/>
                  <a:pt x="2741" y="1344"/>
                  <a:pt x="3024" y="1331"/>
                </a:cubicBezTo>
                <a:cubicBezTo>
                  <a:pt x="3040" y="1330"/>
                  <a:pt x="3090" y="1312"/>
                  <a:pt x="3099" y="1309"/>
                </a:cubicBezTo>
                <a:cubicBezTo>
                  <a:pt x="3114" y="1304"/>
                  <a:pt x="3144" y="1294"/>
                  <a:pt x="3144" y="1294"/>
                </a:cubicBezTo>
                <a:cubicBezTo>
                  <a:pt x="3195" y="1260"/>
                  <a:pt x="3172" y="1269"/>
                  <a:pt x="3211" y="1257"/>
                </a:cubicBezTo>
                <a:cubicBezTo>
                  <a:pt x="3263" y="1223"/>
                  <a:pt x="3317" y="1186"/>
                  <a:pt x="3376" y="1167"/>
                </a:cubicBezTo>
                <a:cubicBezTo>
                  <a:pt x="3383" y="1162"/>
                  <a:pt x="3390" y="1156"/>
                  <a:pt x="3398" y="1152"/>
                </a:cubicBezTo>
                <a:cubicBezTo>
                  <a:pt x="3412" y="1146"/>
                  <a:pt x="3443" y="1137"/>
                  <a:pt x="3443" y="1137"/>
                </a:cubicBezTo>
                <a:cubicBezTo>
                  <a:pt x="3477" y="1115"/>
                  <a:pt x="3502" y="1105"/>
                  <a:pt x="3526" y="1070"/>
                </a:cubicBezTo>
                <a:cubicBezTo>
                  <a:pt x="3538" y="1031"/>
                  <a:pt x="3554" y="997"/>
                  <a:pt x="3563" y="957"/>
                </a:cubicBezTo>
                <a:cubicBezTo>
                  <a:pt x="3557" y="882"/>
                  <a:pt x="3549" y="848"/>
                  <a:pt x="3533" y="778"/>
                </a:cubicBezTo>
                <a:cubicBezTo>
                  <a:pt x="3529" y="760"/>
                  <a:pt x="3519" y="715"/>
                  <a:pt x="3511" y="703"/>
                </a:cubicBezTo>
                <a:cubicBezTo>
                  <a:pt x="3491" y="673"/>
                  <a:pt x="3471" y="643"/>
                  <a:pt x="3451" y="613"/>
                </a:cubicBezTo>
                <a:cubicBezTo>
                  <a:pt x="3445" y="604"/>
                  <a:pt x="3419" y="552"/>
                  <a:pt x="3413" y="546"/>
                </a:cubicBezTo>
                <a:cubicBezTo>
                  <a:pt x="3393" y="527"/>
                  <a:pt x="3348" y="495"/>
                  <a:pt x="3324" y="479"/>
                </a:cubicBezTo>
                <a:cubicBezTo>
                  <a:pt x="3289" y="426"/>
                  <a:pt x="3331" y="479"/>
                  <a:pt x="3286" y="449"/>
                </a:cubicBezTo>
                <a:cubicBezTo>
                  <a:pt x="3277" y="443"/>
                  <a:pt x="3272" y="433"/>
                  <a:pt x="3264" y="426"/>
                </a:cubicBezTo>
                <a:cubicBezTo>
                  <a:pt x="3236" y="404"/>
                  <a:pt x="3207" y="385"/>
                  <a:pt x="3174" y="374"/>
                </a:cubicBezTo>
                <a:cubicBezTo>
                  <a:pt x="3042" y="286"/>
                  <a:pt x="2879" y="305"/>
                  <a:pt x="2725" y="299"/>
                </a:cubicBezTo>
                <a:cubicBezTo>
                  <a:pt x="2561" y="303"/>
                  <a:pt x="2438" y="316"/>
                  <a:pt x="2284" y="307"/>
                </a:cubicBezTo>
                <a:cubicBezTo>
                  <a:pt x="2208" y="291"/>
                  <a:pt x="2137" y="282"/>
                  <a:pt x="2059" y="277"/>
                </a:cubicBezTo>
                <a:cubicBezTo>
                  <a:pt x="2016" y="268"/>
                  <a:pt x="1974" y="260"/>
                  <a:pt x="1932" y="247"/>
                </a:cubicBezTo>
                <a:cubicBezTo>
                  <a:pt x="1872" y="207"/>
                  <a:pt x="1893" y="230"/>
                  <a:pt x="1872" y="172"/>
                </a:cubicBezTo>
                <a:cubicBezTo>
                  <a:pt x="1883" y="131"/>
                  <a:pt x="1875" y="151"/>
                  <a:pt x="1895" y="112"/>
                </a:cubicBezTo>
                <a:close/>
              </a:path>
            </a:pathLst>
          </a:custGeom>
          <a:noFill/>
          <a:ln w="31750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16DDD4-16E4-4459-9DE6-136DAAB4B998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cs-CZ" altLang="cs-CZ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Model úlohy plánování výroby s nedělitelností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19200" y="1828800"/>
          <a:ext cx="6553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Rovnice" r:id="rId3" imgW="2514600" imgH="939800" progId="Equation.3">
                  <p:embed/>
                </p:oleObj>
              </mc:Choice>
              <mc:Fallback>
                <p:oleObj name="Rovnice" r:id="rId3" imgW="25146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553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1447800" y="4572000"/>
          <a:ext cx="58578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Rovnice" r:id="rId5" imgW="2247900" imgH="673100" progId="Equation.3">
                  <p:embed/>
                </p:oleObj>
              </mc:Choice>
              <mc:Fallback>
                <p:oleObj name="Rovnice" r:id="rId5" imgW="2247900" imgH="673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585787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50C14-154B-4CAF-9189-6108B49E4522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Co by jste si měli promyslet a vyzkoušet?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458200" cy="576263"/>
          </a:xfrm>
        </p:spPr>
        <p:txBody>
          <a:bodyPr/>
          <a:lstStyle/>
          <a:p>
            <a:pPr marL="187325" indent="-187325" eaLnBrk="1" hangingPunct="1">
              <a:lnSpc>
                <a:spcPct val="90000"/>
              </a:lnSpc>
              <a:buSzTx/>
              <a:buFont typeface="Wingdings" pitchFamily="2" charset="2"/>
              <a:buNone/>
              <a:tabLst>
                <a:tab pos="6948488" algn="l"/>
              </a:tabLst>
            </a:pPr>
            <a:r>
              <a:rPr lang="cs-CZ" altLang="en-US" sz="2000" smtClean="0">
                <a:latin typeface="Times New Roman" pitchFamily="18" charset="0"/>
                <a:cs typeface="Times New Roman" pitchFamily="18" charset="0"/>
              </a:rPr>
              <a:t>Zkuste si vyřešit výše uvedeným postupem následující úlohu:</a:t>
            </a:r>
            <a:endParaRPr lang="en-GB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1" name="Rectangle 3"/>
          <p:cNvSpPr txBox="1">
            <a:spLocks noChangeArrowheads="1"/>
          </p:cNvSpPr>
          <p:nvPr/>
        </p:nvSpPr>
        <p:spPr bwMode="auto">
          <a:xfrm>
            <a:off x="395288" y="4005263"/>
            <a:ext cx="84582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6948488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</a:pPr>
            <a:r>
              <a:rPr lang="cs-CZ" altLang="en-US" sz="2000" b="0" i="0">
                <a:latin typeface="Times New Roman" pitchFamily="18" charset="0"/>
                <a:cs typeface="Times New Roman" pitchFamily="18" charset="0"/>
              </a:rPr>
              <a:t>Postupujte prosím podle následujících kroků.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cs-CZ" altLang="en-US" sz="2000" b="0" i="0">
                <a:latin typeface="Times New Roman" pitchFamily="18" charset="0"/>
                <a:cs typeface="Times New Roman" pitchFamily="18" charset="0"/>
              </a:rPr>
              <a:t>Zformulujte model lineární relaxace úlohy, a nalezněte optimální řešení relaxované úlohy. Poznámka: relaxovaná úloha bude mít jednu strukturální podmínku i po převedení na kanonický tvar pomocí jediné doplňkové proměnné. Ta bude i bazickou proměnnou a její sloupec bude bazickým sloupcem v nula-jednotkovém tvaru. Převedete úlohu na redukovaný kanonický tvar. Po jedné pivotové transformaci získáte optimální řešení</a:t>
            </a:r>
            <a:r>
              <a:rPr lang="en-US" altLang="en-US" sz="2000" b="0" i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000" b="0" i="0">
                <a:latin typeface="Times New Roman" pitchFamily="18" charset="0"/>
                <a:cs typeface="Times New Roman" pitchFamily="18" charset="0"/>
              </a:rPr>
            </a:br>
            <a:r>
              <a:rPr lang="cs-CZ" altLang="en-US" sz="2000" b="0" i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0">
                <a:latin typeface="Times New Roman" pitchFamily="18" charset="0"/>
                <a:cs typeface="Times New Roman" pitchFamily="18" charset="0"/>
              </a:rPr>
              <a:t>&lt;x1, x2&gt; </a:t>
            </a:r>
            <a:r>
              <a:rPr lang="en-US" altLang="en-US" sz="2000" b="0" i="0">
                <a:latin typeface="Times New Roman" pitchFamily="18" charset="0"/>
                <a:cs typeface="Times New Roman" pitchFamily="18" charset="0"/>
              </a:rPr>
              <a:t>=&lt;1.5, 0&gt;. (</a:t>
            </a:r>
            <a:r>
              <a:rPr lang="cs-CZ" altLang="en-US" sz="2000" b="0" i="0">
                <a:latin typeface="Times New Roman" pitchFamily="18" charset="0"/>
                <a:cs typeface="Times New Roman" pitchFamily="18" charset="0"/>
              </a:rPr>
              <a:t>doplňkovou proměnnou do řešení neuvádíme</a:t>
            </a:r>
            <a:r>
              <a:rPr lang="en-US" altLang="en-US" sz="2000" b="0" i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cs-CZ" altLang="en-US" sz="2000" b="0" i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cs-CZ" altLang="en-US" sz="2000" b="0" i="0">
                <a:latin typeface="Times New Roman" pitchFamily="18" charset="0"/>
                <a:cs typeface="Times New Roman" pitchFamily="18" charset="0"/>
              </a:rPr>
              <a:t>Teď si odpovězte na otázku jaká bude DH pro kořen.</a:t>
            </a:r>
            <a:endParaRPr lang="en-GB" altLang="en-US" sz="2000" b="0" i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5542" name="Objekt 1"/>
          <p:cNvGraphicFramePr>
            <a:graphicFrameLocks noChangeAspect="1"/>
          </p:cNvGraphicFramePr>
          <p:nvPr/>
        </p:nvGraphicFramePr>
        <p:xfrm>
          <a:off x="684213" y="2565400"/>
          <a:ext cx="41275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Rovnica" r:id="rId3" imgW="2133360" imgH="723600" progId="Equation.3">
                  <p:embed/>
                </p:oleObj>
              </mc:Choice>
              <mc:Fallback>
                <p:oleObj name="Rovnica" r:id="rId3" imgW="2133360" imgH="7236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41275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FF0D1-841F-4714-B4D4-651AC48721AC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Co by jste si měli promyslet a vyzkoušet?</a:t>
            </a:r>
          </a:p>
        </p:txBody>
      </p:sp>
      <p:sp>
        <p:nvSpPr>
          <p:cNvPr id="66564" name="Rectangle 3"/>
          <p:cNvSpPr txBox="1">
            <a:spLocks noChangeArrowheads="1"/>
          </p:cNvSpPr>
          <p:nvPr/>
        </p:nvSpPr>
        <p:spPr bwMode="auto">
          <a:xfrm>
            <a:off x="395288" y="2060575"/>
            <a:ext cx="845820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6948488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Vyzkoušejte zaokrouhlování na celá čísla a nalezněte první a tedy nejlepší dosud nalezené řešení.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Kolik bude HH?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Budete větvit? No zřejmě budete, ale odpovězte si na otázku proč?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Větvit budete podle proměnné  </a:t>
            </a:r>
            <a:r>
              <a:rPr lang="cs-CZ" altLang="en-US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en-US" sz="2000" b="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en-US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dostanete tyto dva modely, které popisují</a:t>
            </a:r>
            <a:b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následovníky (syny) kořene.</a:t>
            </a:r>
          </a:p>
        </p:txBody>
      </p:sp>
      <p:graphicFrame>
        <p:nvGraphicFramePr>
          <p:cNvPr id="66565" name="Objekt 3"/>
          <p:cNvGraphicFramePr>
            <a:graphicFrameLocks noChangeAspect="1"/>
          </p:cNvGraphicFramePr>
          <p:nvPr/>
        </p:nvGraphicFramePr>
        <p:xfrm>
          <a:off x="323850" y="4149725"/>
          <a:ext cx="41275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Rovnica" r:id="rId3" imgW="2133360" imgH="939600" progId="Equation.3">
                  <p:embed/>
                </p:oleObj>
              </mc:Choice>
              <mc:Fallback>
                <p:oleObj name="Rovnica" r:id="rId3" imgW="2133360" imgH="93960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149725"/>
                        <a:ext cx="41275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kt 8"/>
          <p:cNvGraphicFramePr>
            <a:graphicFrameLocks noChangeAspect="1"/>
          </p:cNvGraphicFramePr>
          <p:nvPr/>
        </p:nvGraphicFramePr>
        <p:xfrm>
          <a:off x="4757738" y="4035425"/>
          <a:ext cx="412750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Rovnica" r:id="rId5" imgW="2133360" imgH="939600" progId="Equation.3">
                  <p:embed/>
                </p:oleObj>
              </mc:Choice>
              <mc:Fallback>
                <p:oleObj name="Rovnica" r:id="rId5" imgW="2133360" imgH="939600" progId="Equation.3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4035425"/>
                        <a:ext cx="412750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3"/>
          <p:cNvSpPr txBox="1">
            <a:spLocks noChangeArrowheads="1"/>
          </p:cNvSpPr>
          <p:nvPr/>
        </p:nvSpPr>
        <p:spPr bwMode="auto">
          <a:xfrm>
            <a:off x="388938" y="5805488"/>
            <a:ext cx="8458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6948488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Vyřešte obě dvě úlohy, aby jste získali dolní hranice příslušných vrcholů.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A5201-6F2B-4F4D-BAA5-9865F674775D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Co by jste si měli promyslet a vyzkoušet?</a:t>
            </a:r>
          </a:p>
        </p:txBody>
      </p:sp>
      <p:graphicFrame>
        <p:nvGraphicFramePr>
          <p:cNvPr id="67588" name="Objekt 3"/>
          <p:cNvGraphicFramePr>
            <a:graphicFrameLocks noChangeAspect="1"/>
          </p:cNvGraphicFramePr>
          <p:nvPr/>
        </p:nvGraphicFramePr>
        <p:xfrm>
          <a:off x="250825" y="2205038"/>
          <a:ext cx="41275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Rovnica" r:id="rId3" imgW="2133360" imgH="939600" progId="Equation.3">
                  <p:embed/>
                </p:oleObj>
              </mc:Choice>
              <mc:Fallback>
                <p:oleObj name="Rovnica" r:id="rId3" imgW="2133360" imgH="939600" progId="Equation.3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41275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kt 8"/>
          <p:cNvGraphicFramePr>
            <a:graphicFrameLocks noChangeAspect="1"/>
          </p:cNvGraphicFramePr>
          <p:nvPr/>
        </p:nvGraphicFramePr>
        <p:xfrm>
          <a:off x="4618038" y="2133600"/>
          <a:ext cx="412750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Rovnica" r:id="rId5" imgW="2133360" imgH="939600" progId="Equation.3">
                  <p:embed/>
                </p:oleObj>
              </mc:Choice>
              <mc:Fallback>
                <p:oleObj name="Rovnica" r:id="rId5" imgW="2133360" imgH="939600" progId="Equation.3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133600"/>
                        <a:ext cx="412750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3"/>
          <p:cNvSpPr txBox="1">
            <a:spLocks noChangeArrowheads="1"/>
          </p:cNvSpPr>
          <p:nvPr/>
        </p:nvSpPr>
        <p:spPr bwMode="auto">
          <a:xfrm>
            <a:off x="411163" y="3860800"/>
            <a:ext cx="84582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6948488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6948488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Začněte úlohou vpravo, ta nebude mít žádné řešení, ale vy si vyzkoušíte umělou bázi a zjistíte, jak se vám ta neexistence projeví v tabulce simplexové metody. Poznámka: pokud úloha nemá řešení, je DH =+ </a:t>
            </a: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.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na úloze vpravo si nacvičíte simplexovou metodu, umělou bázi potřebovat nebudete, bazické proměnné ve výchozí tabulce budou ty doplňkové co si zavedete.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SzTx/>
            </a:pPr>
            <a:r>
              <a:rPr lang="cs-CZ" altLang="en-US" sz="2000" b="0" i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Dál si už poraďte sami. V případě potřeby využijte diskusní fórum na Moodle (přednášky).   </a:t>
            </a:r>
            <a:endParaRPr lang="cs-CZ" altLang="en-US" sz="2000" b="0" i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66A39-806C-4D41-8F1E-03D844EAF505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Co by jste si měli promyslet a vyzkoušet?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3892550"/>
          </a:xfrm>
        </p:spPr>
        <p:txBody>
          <a:bodyPr/>
          <a:lstStyle/>
          <a:p>
            <a:pPr marL="187325" indent="-187325" eaLnBrk="1" hangingPunct="1">
              <a:lnSpc>
                <a:spcPct val="90000"/>
              </a:lnSpc>
              <a:buSzTx/>
              <a:buFont typeface="Wingdings" pitchFamily="2" charset="2"/>
              <a:buNone/>
              <a:tabLst>
                <a:tab pos="6948488" algn="l"/>
              </a:tabLst>
            </a:pPr>
            <a:r>
              <a:rPr lang="cs-CZ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Hledejte v systému </a:t>
            </a:r>
            <a:r>
              <a:rPr lang="cs-CZ" altLang="en-US" sz="2400" b="1" smtClean="0">
                <a:latin typeface="Times New Roman" pitchFamily="18" charset="0"/>
                <a:cs typeface="Times New Roman" pitchFamily="18" charset="0"/>
              </a:rPr>
              <a:t>Moodle!!</a:t>
            </a:r>
          </a:p>
          <a:p>
            <a:pPr marL="187325" indent="-187325" eaLnBrk="1" hangingPunct="1">
              <a:lnSpc>
                <a:spcPct val="90000"/>
              </a:lnSpc>
              <a:buSzTx/>
              <a:buFont typeface="Wingdings" pitchFamily="2" charset="2"/>
              <a:buNone/>
              <a:tabLst>
                <a:tab pos="6948488" algn="l"/>
              </a:tabLst>
            </a:pPr>
            <a:r>
              <a:rPr lang="cs-CZ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Tam také naleznete operativní informace o úlohách a obsahu nejbližších přednášek a o tom co bude testované na cvičeních.</a:t>
            </a:r>
            <a:endParaRPr lang="en-GB" altLang="en-US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91A77D-AB54-4D79-8C8F-F544E47AF491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cs-CZ" altLang="cs-CZ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Model úlohy plánování výroby s nedělitelností</a:t>
            </a: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1666875" y="1828800"/>
          <a:ext cx="5657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Rovnice" r:id="rId3" imgW="2171700" imgH="939800" progId="Equation.3">
                  <p:embed/>
                </p:oleObj>
              </mc:Choice>
              <mc:Fallback>
                <p:oleObj name="Rovnice" r:id="rId3" imgW="21717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828800"/>
                        <a:ext cx="56578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Obdĺžniková bublina 1"/>
          <p:cNvSpPr>
            <a:spLocks noChangeArrowheads="1"/>
          </p:cNvSpPr>
          <p:nvPr/>
        </p:nvSpPr>
        <p:spPr bwMode="auto">
          <a:xfrm>
            <a:off x="250825" y="4365625"/>
            <a:ext cx="8785225" cy="1943100"/>
          </a:xfrm>
          <a:prstGeom prst="wedgeRectCallout">
            <a:avLst>
              <a:gd name="adj1" fmla="val -7111"/>
              <a:gd name="adj2" fmla="val -840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cs-CZ" altLang="en-US" b="0" i="0">
                <a:solidFill>
                  <a:schemeClr val="tx1"/>
                </a:solidFill>
              </a:rPr>
              <a:t>Tyto </a:t>
            </a:r>
            <a:r>
              <a:rPr lang="cs-CZ" altLang="en-US" i="0">
                <a:solidFill>
                  <a:schemeClr val="tx1"/>
                </a:solidFill>
              </a:rPr>
              <a:t>podmínky celočíselnosti </a:t>
            </a:r>
            <a:r>
              <a:rPr lang="cs-CZ" altLang="en-US" b="0" i="0">
                <a:solidFill>
                  <a:schemeClr val="tx1"/>
                </a:solidFill>
              </a:rPr>
              <a:t>představují největší problém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b="0" i="0">
                <a:solidFill>
                  <a:schemeClr val="tx1"/>
                </a:solidFill>
              </a:rPr>
              <a:t>protože, jak uvidíte na dalším obrázku, způsobí, </a:t>
            </a:r>
          </a:p>
          <a:p>
            <a:pPr eaLnBrk="1" hangingPunct="1"/>
            <a:r>
              <a:rPr lang="cs-CZ" altLang="en-US" b="0" i="0">
                <a:solidFill>
                  <a:schemeClr val="tx1"/>
                </a:solidFill>
              </a:rPr>
              <a:t>že množina přípustných řešení úlohy bude diskrétní a tedy </a:t>
            </a:r>
          </a:p>
          <a:p>
            <a:pPr eaLnBrk="1" hangingPunct="1"/>
            <a:r>
              <a:rPr lang="cs-CZ" altLang="en-US" i="0">
                <a:solidFill>
                  <a:srgbClr val="FF0000"/>
                </a:solidFill>
              </a:rPr>
              <a:t>nebude konvexní </a:t>
            </a:r>
            <a:r>
              <a:rPr lang="cs-CZ" altLang="en-US" b="0" i="0">
                <a:solidFill>
                  <a:schemeClr val="tx1"/>
                </a:solidFill>
              </a:rPr>
              <a:t>a tedy </a:t>
            </a:r>
            <a:r>
              <a:rPr lang="cs-CZ" altLang="en-US" i="0">
                <a:solidFill>
                  <a:schemeClr val="tx1"/>
                </a:solidFill>
              </a:rPr>
              <a:t>nelze</a:t>
            </a:r>
            <a:r>
              <a:rPr lang="cs-CZ" altLang="en-US" b="0" i="0">
                <a:solidFill>
                  <a:schemeClr val="tx1"/>
                </a:solidFill>
              </a:rPr>
              <a:t> na řešení úlohy </a:t>
            </a:r>
            <a:r>
              <a:rPr lang="cs-CZ" altLang="en-US" i="0">
                <a:solidFill>
                  <a:schemeClr val="tx1"/>
                </a:solidFill>
              </a:rPr>
              <a:t>použít simplexovou</a:t>
            </a:r>
          </a:p>
          <a:p>
            <a:pPr eaLnBrk="1" hangingPunct="1"/>
            <a:r>
              <a:rPr lang="cs-CZ" altLang="en-US" i="0">
                <a:solidFill>
                  <a:schemeClr val="tx1"/>
                </a:solidFill>
              </a:rPr>
              <a:t> metodu</a:t>
            </a:r>
            <a:r>
              <a:rPr lang="cs-CZ" altLang="en-US" b="0" i="0">
                <a:solidFill>
                  <a:schemeClr val="tx1"/>
                </a:solidFill>
              </a:rPr>
              <a:t> a ani jinou metodu neceločíselného lineárního programování.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DBFC24-B97C-4EF5-9370-F2843A842A53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cs-CZ" altLang="cs-CZ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Grafická reprezentace úlohy plánování výroby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s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nedělitelností</a:t>
            </a: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6846888" y="58023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>
                <a:latin typeface="Times New Roman" pitchFamily="18" charset="0"/>
              </a:rPr>
              <a:t>x</a:t>
            </a:r>
            <a:r>
              <a:rPr lang="sk-SK" altLang="cs-CZ" sz="2400" b="0" baseline="-25000">
                <a:latin typeface="Times New Roman" pitchFamily="18" charset="0"/>
              </a:rPr>
              <a:t>1</a:t>
            </a:r>
            <a:endParaRPr lang="cs-CZ" altLang="cs-CZ" sz="2400" b="0">
              <a:latin typeface="Times New Roman" pitchFamily="18" charset="0"/>
            </a:endParaRPr>
          </a:p>
        </p:txBody>
      </p:sp>
      <p:graphicFrame>
        <p:nvGraphicFramePr>
          <p:cNvPr id="21509" name="Object 46"/>
          <p:cNvGraphicFramePr>
            <a:graphicFrameLocks noChangeAspect="1"/>
          </p:cNvGraphicFramePr>
          <p:nvPr/>
        </p:nvGraphicFramePr>
        <p:xfrm>
          <a:off x="5410200" y="1828800"/>
          <a:ext cx="34734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Rovnice" r:id="rId3" imgW="1333500" imgH="723900" progId="Equation.3">
                  <p:embed/>
                </p:oleObj>
              </mc:Choice>
              <mc:Fallback>
                <p:oleObj name="Rovnice" r:id="rId3" imgW="1333500" imgH="723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347345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53"/>
          <p:cNvGrpSpPr>
            <a:grpSpLocks/>
          </p:cNvGrpSpPr>
          <p:nvPr/>
        </p:nvGrpSpPr>
        <p:grpSpPr bwMode="auto">
          <a:xfrm>
            <a:off x="446088" y="1895475"/>
            <a:ext cx="6781800" cy="4516438"/>
            <a:chOff x="281" y="1194"/>
            <a:chExt cx="4272" cy="2845"/>
          </a:xfrm>
        </p:grpSpPr>
        <p:grpSp>
          <p:nvGrpSpPr>
            <p:cNvPr id="21530" name="Group 36"/>
            <p:cNvGrpSpPr>
              <a:grpSpLocks/>
            </p:cNvGrpSpPr>
            <p:nvPr/>
          </p:nvGrpSpPr>
          <p:grpSpPr bwMode="auto">
            <a:xfrm>
              <a:off x="281" y="1194"/>
              <a:ext cx="4272" cy="2845"/>
              <a:chOff x="281" y="1194"/>
              <a:chExt cx="4272" cy="2845"/>
            </a:xfrm>
          </p:grpSpPr>
          <p:sp>
            <p:nvSpPr>
              <p:cNvPr id="21539" name="Text Box 9"/>
              <p:cNvSpPr txBox="1">
                <a:spLocks noChangeArrowheads="1"/>
              </p:cNvSpPr>
              <p:nvPr/>
            </p:nvSpPr>
            <p:spPr bwMode="auto">
              <a:xfrm>
                <a:off x="288" y="120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2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21540" name="Line 6"/>
              <p:cNvSpPr>
                <a:spLocks noChangeShapeType="1"/>
              </p:cNvSpPr>
              <p:nvPr/>
            </p:nvSpPr>
            <p:spPr bwMode="auto">
              <a:xfrm flipH="1">
                <a:off x="617" y="1194"/>
                <a:ext cx="1" cy="26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1" name="Line 7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21542" name="Object 11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64" name="Rovnice" r:id="rId5" imgW="266584" imgH="457002" progId="Equation.3">
                      <p:embed/>
                    </p:oleObj>
                  </mc:Choice>
                  <mc:Fallback>
                    <p:oleObj name="Rovnice" r:id="rId5" imgW="266584" imgH="457002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3" name="Line 16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4" name="Line 17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5" name="Line 18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6" name="Line 19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7" name="Line 20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8" name="Line 21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9" name="Line 22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0" name="Line 23"/>
              <p:cNvSpPr>
                <a:spLocks noChangeShapeType="1"/>
              </p:cNvSpPr>
              <p:nvPr/>
            </p:nvSpPr>
            <p:spPr bwMode="auto">
              <a:xfrm>
                <a:off x="2783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1" name="Line 24"/>
              <p:cNvSpPr>
                <a:spLocks noChangeShapeType="1"/>
              </p:cNvSpPr>
              <p:nvPr/>
            </p:nvSpPr>
            <p:spPr bwMode="auto">
              <a:xfrm>
                <a:off x="2535" y="371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2" name="Line 25"/>
              <p:cNvSpPr>
                <a:spLocks noChangeShapeType="1"/>
              </p:cNvSpPr>
              <p:nvPr/>
            </p:nvSpPr>
            <p:spPr bwMode="auto">
              <a:xfrm>
                <a:off x="3007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3" name="Line 26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4" name="Line 27"/>
              <p:cNvSpPr>
                <a:spLocks noChangeShapeType="1"/>
              </p:cNvSpPr>
              <p:nvPr/>
            </p:nvSpPr>
            <p:spPr bwMode="auto">
              <a:xfrm rot="-5400000">
                <a:off x="596" y="22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5" name="Line 28"/>
              <p:cNvSpPr>
                <a:spLocks noChangeShapeType="1"/>
              </p:cNvSpPr>
              <p:nvPr/>
            </p:nvSpPr>
            <p:spPr bwMode="auto">
              <a:xfrm rot="-5400000">
                <a:off x="594" y="20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6" name="Line 29"/>
              <p:cNvSpPr>
                <a:spLocks noChangeShapeType="1"/>
              </p:cNvSpPr>
              <p:nvPr/>
            </p:nvSpPr>
            <p:spPr bwMode="auto">
              <a:xfrm rot="-5400000">
                <a:off x="591" y="130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7" name="Line 30"/>
              <p:cNvSpPr>
                <a:spLocks noChangeShapeType="1"/>
              </p:cNvSpPr>
              <p:nvPr/>
            </p:nvSpPr>
            <p:spPr bwMode="auto">
              <a:xfrm rot="-5400000">
                <a:off x="586" y="153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8" name="Line 31"/>
              <p:cNvSpPr>
                <a:spLocks noChangeShapeType="1"/>
              </p:cNvSpPr>
              <p:nvPr/>
            </p:nvSpPr>
            <p:spPr bwMode="auto">
              <a:xfrm rot="-5400000">
                <a:off x="593" y="177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9" name="Line 32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0" name="Line 33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1" name="Line 34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2" name="Line 35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795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1532" name="Text Box 39"/>
            <p:cNvSpPr txBox="1">
              <a:spLocks noChangeArrowheads="1"/>
            </p:cNvSpPr>
            <p:nvPr/>
          </p:nvSpPr>
          <p:spPr bwMode="auto">
            <a:xfrm>
              <a:off x="128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1533" name="Text Box 47"/>
            <p:cNvSpPr txBox="1">
              <a:spLocks noChangeArrowheads="1"/>
            </p:cNvSpPr>
            <p:nvPr/>
          </p:nvSpPr>
          <p:spPr bwMode="auto">
            <a:xfrm>
              <a:off x="176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1534" name="Text Box 48"/>
            <p:cNvSpPr txBox="1">
              <a:spLocks noChangeArrowheads="1"/>
            </p:cNvSpPr>
            <p:nvPr/>
          </p:nvSpPr>
          <p:spPr bwMode="auto">
            <a:xfrm>
              <a:off x="2228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1535" name="Text Box 49"/>
            <p:cNvSpPr txBox="1">
              <a:spLocks noChangeArrowheads="1"/>
            </p:cNvSpPr>
            <p:nvPr/>
          </p:nvSpPr>
          <p:spPr bwMode="auto">
            <a:xfrm>
              <a:off x="288" y="30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1536" name="Text Box 50"/>
            <p:cNvSpPr txBox="1">
              <a:spLocks noChangeArrowheads="1"/>
            </p:cNvSpPr>
            <p:nvPr/>
          </p:nvSpPr>
          <p:spPr bwMode="auto">
            <a:xfrm>
              <a:off x="2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1537" name="Text Box 51"/>
            <p:cNvSpPr txBox="1">
              <a:spLocks noChangeArrowheads="1"/>
            </p:cNvSpPr>
            <p:nvPr/>
          </p:nvSpPr>
          <p:spPr bwMode="auto">
            <a:xfrm>
              <a:off x="288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1538" name="Text Box 52"/>
            <p:cNvSpPr txBox="1">
              <a:spLocks noChangeArrowheads="1"/>
            </p:cNvSpPr>
            <p:nvPr/>
          </p:nvSpPr>
          <p:spPr bwMode="auto">
            <a:xfrm>
              <a:off x="288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</p:grpSp>
      <p:sp>
        <p:nvSpPr>
          <p:cNvPr id="21511" name="Line 54"/>
          <p:cNvSpPr>
            <a:spLocks noChangeShapeType="1"/>
          </p:cNvSpPr>
          <p:nvPr/>
        </p:nvSpPr>
        <p:spPr bwMode="auto">
          <a:xfrm>
            <a:off x="990600" y="5137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2" name="Line 55"/>
          <p:cNvSpPr>
            <a:spLocks noChangeShapeType="1"/>
          </p:cNvSpPr>
          <p:nvPr/>
        </p:nvSpPr>
        <p:spPr bwMode="auto">
          <a:xfrm>
            <a:off x="987425" y="4375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3" name="Line 56"/>
          <p:cNvSpPr>
            <a:spLocks noChangeShapeType="1"/>
          </p:cNvSpPr>
          <p:nvPr/>
        </p:nvSpPr>
        <p:spPr bwMode="auto">
          <a:xfrm rot="-5400000">
            <a:off x="-317500" y="378460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4" name="Line 57"/>
          <p:cNvSpPr>
            <a:spLocks noChangeShapeType="1"/>
          </p:cNvSpPr>
          <p:nvPr/>
        </p:nvSpPr>
        <p:spPr bwMode="auto">
          <a:xfrm rot="-5400000">
            <a:off x="436563" y="3824288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147" name="Group 67"/>
          <p:cNvGrpSpPr>
            <a:grpSpLocks/>
          </p:cNvGrpSpPr>
          <p:nvPr/>
        </p:nvGrpSpPr>
        <p:grpSpPr bwMode="auto">
          <a:xfrm>
            <a:off x="925513" y="4305300"/>
            <a:ext cx="1644650" cy="1649413"/>
            <a:chOff x="583" y="2712"/>
            <a:chExt cx="1036" cy="1039"/>
          </a:xfrm>
        </p:grpSpPr>
        <p:sp>
          <p:nvSpPr>
            <p:cNvPr id="21521" name="Oval 58"/>
            <p:cNvSpPr>
              <a:spLocks noChangeArrowheads="1"/>
            </p:cNvSpPr>
            <p:nvPr/>
          </p:nvSpPr>
          <p:spPr bwMode="auto">
            <a:xfrm>
              <a:off x="583" y="3669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2" name="Oval 59"/>
            <p:cNvSpPr>
              <a:spLocks noChangeArrowheads="1"/>
            </p:cNvSpPr>
            <p:nvPr/>
          </p:nvSpPr>
          <p:spPr bwMode="auto">
            <a:xfrm>
              <a:off x="1528" y="3210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3" name="Oval 60"/>
            <p:cNvSpPr>
              <a:spLocks noChangeArrowheads="1"/>
            </p:cNvSpPr>
            <p:nvPr/>
          </p:nvSpPr>
          <p:spPr bwMode="auto">
            <a:xfrm>
              <a:off x="1056" y="3200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4" name="Oval 61"/>
            <p:cNvSpPr>
              <a:spLocks noChangeArrowheads="1"/>
            </p:cNvSpPr>
            <p:nvPr/>
          </p:nvSpPr>
          <p:spPr bwMode="auto">
            <a:xfrm>
              <a:off x="583" y="3191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5" name="Oval 62"/>
            <p:cNvSpPr>
              <a:spLocks noChangeArrowheads="1"/>
            </p:cNvSpPr>
            <p:nvPr/>
          </p:nvSpPr>
          <p:spPr bwMode="auto">
            <a:xfrm>
              <a:off x="1535" y="3653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6" name="Oval 63"/>
            <p:cNvSpPr>
              <a:spLocks noChangeArrowheads="1"/>
            </p:cNvSpPr>
            <p:nvPr/>
          </p:nvSpPr>
          <p:spPr bwMode="auto">
            <a:xfrm>
              <a:off x="1063" y="3657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7" name="Oval 64"/>
            <p:cNvSpPr>
              <a:spLocks noChangeArrowheads="1"/>
            </p:cNvSpPr>
            <p:nvPr/>
          </p:nvSpPr>
          <p:spPr bwMode="auto">
            <a:xfrm>
              <a:off x="1544" y="2712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8" name="Oval 65"/>
            <p:cNvSpPr>
              <a:spLocks noChangeArrowheads="1"/>
            </p:cNvSpPr>
            <p:nvPr/>
          </p:nvSpPr>
          <p:spPr bwMode="auto">
            <a:xfrm>
              <a:off x="1063" y="2716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529" name="Oval 66"/>
            <p:cNvSpPr>
              <a:spLocks noChangeArrowheads="1"/>
            </p:cNvSpPr>
            <p:nvPr/>
          </p:nvSpPr>
          <p:spPr bwMode="auto">
            <a:xfrm>
              <a:off x="583" y="2721"/>
              <a:ext cx="75" cy="8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74148" name="Oval 68"/>
          <p:cNvSpPr>
            <a:spLocks noChangeArrowheads="1"/>
          </p:cNvSpPr>
          <p:nvPr/>
        </p:nvSpPr>
        <p:spPr bwMode="auto">
          <a:xfrm>
            <a:off x="925513" y="4151313"/>
            <a:ext cx="119062" cy="1301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74149" name="Oval 69"/>
          <p:cNvSpPr>
            <a:spLocks noChangeArrowheads="1"/>
          </p:cNvSpPr>
          <p:nvPr/>
        </p:nvSpPr>
        <p:spPr bwMode="auto">
          <a:xfrm>
            <a:off x="3441700" y="5821363"/>
            <a:ext cx="119063" cy="1301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74150" name="Line 70"/>
          <p:cNvSpPr>
            <a:spLocks noChangeShapeType="1"/>
          </p:cNvSpPr>
          <p:nvPr/>
        </p:nvSpPr>
        <p:spPr bwMode="auto">
          <a:xfrm>
            <a:off x="762000" y="4048125"/>
            <a:ext cx="3051175" cy="203993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1" name="AutoShape 71"/>
          <p:cNvSpPr>
            <a:spLocks noChangeArrowheads="1"/>
          </p:cNvSpPr>
          <p:nvPr/>
        </p:nvSpPr>
        <p:spPr bwMode="auto">
          <a:xfrm rot="-7965561">
            <a:off x="1181100" y="4533900"/>
            <a:ext cx="304800" cy="533400"/>
          </a:xfrm>
          <a:prstGeom prst="upArrow">
            <a:avLst>
              <a:gd name="adj1" fmla="val 35417"/>
              <a:gd name="adj2" fmla="val 473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1520" name="Obdĺžniková bublina 1"/>
          <p:cNvSpPr>
            <a:spLocks noChangeArrowheads="1"/>
          </p:cNvSpPr>
          <p:nvPr/>
        </p:nvSpPr>
        <p:spPr bwMode="auto">
          <a:xfrm>
            <a:off x="4284663" y="3963988"/>
            <a:ext cx="3959225" cy="1481137"/>
          </a:xfrm>
          <a:prstGeom prst="wedgeRectCallout">
            <a:avLst>
              <a:gd name="adj1" fmla="val -17889"/>
              <a:gd name="adj2" fmla="val -81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b="0" i="0">
                <a:solidFill>
                  <a:schemeClr val="tx1"/>
                </a:solidFill>
              </a:rPr>
              <a:t>Obligatorním podmínkám </a:t>
            </a:r>
          </a:p>
          <a:p>
            <a:pPr algn="ctr" eaLnBrk="1" hangingPunct="1"/>
            <a:r>
              <a:rPr lang="cs-CZ" altLang="en-US" b="0" i="0">
                <a:solidFill>
                  <a:schemeClr val="tx1"/>
                </a:solidFill>
              </a:rPr>
              <a:t>vyhovují jen „</a:t>
            </a:r>
            <a:r>
              <a:rPr lang="cs-CZ" altLang="en-US" i="0">
                <a:solidFill>
                  <a:schemeClr val="tx1"/>
                </a:solidFill>
              </a:rPr>
              <a:t>uzly celočíselné</a:t>
            </a:r>
            <a:br>
              <a:rPr lang="cs-CZ" altLang="en-US" i="0">
                <a:solidFill>
                  <a:schemeClr val="tx1"/>
                </a:solidFill>
              </a:rPr>
            </a:br>
            <a:r>
              <a:rPr lang="cs-CZ" altLang="en-US" i="0">
                <a:solidFill>
                  <a:schemeClr val="tx1"/>
                </a:solidFill>
              </a:rPr>
              <a:t> sítě</a:t>
            </a:r>
            <a:r>
              <a:rPr lang="cs-CZ" altLang="en-US" b="0" i="0">
                <a:solidFill>
                  <a:schemeClr val="tx1"/>
                </a:solidFill>
              </a:rPr>
              <a:t>“ vyznačené na obrázku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i="0">
                <a:solidFill>
                  <a:schemeClr val="tx1"/>
                </a:solidFill>
              </a:rPr>
              <a:t>zelenými kroužky</a:t>
            </a:r>
            <a:r>
              <a:rPr lang="cs-CZ" altLang="en-US" b="0" i="0">
                <a:solidFill>
                  <a:schemeClr val="tx1"/>
                </a:solidFill>
              </a:rPr>
              <a:t>.</a:t>
            </a:r>
            <a:endParaRPr lang="en-US" altLang="en-US" b="0" i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8" grpId="0" animBg="1"/>
      <p:bldP spid="174149" grpId="0" animBg="1"/>
      <p:bldP spid="174150" grpId="0" animBg="1"/>
      <p:bldP spid="174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71D356-E20A-4BDD-BA0B-1D10F40D358D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cs-CZ" altLang="cs-CZ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Grafická reprezentace úlohy plánování výroby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s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nedělitelností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846888" y="58023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>
                <a:latin typeface="Times New Roman" pitchFamily="18" charset="0"/>
              </a:rPr>
              <a:t>x</a:t>
            </a:r>
            <a:r>
              <a:rPr lang="sk-SK" altLang="cs-CZ" sz="2400" b="0" baseline="-25000">
                <a:latin typeface="Times New Roman" pitchFamily="18" charset="0"/>
              </a:rPr>
              <a:t>1</a:t>
            </a:r>
            <a:endParaRPr lang="cs-CZ" altLang="cs-CZ" sz="2400" b="0">
              <a:latin typeface="Times New Roman" pitchFamily="18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5410200" y="1828800"/>
          <a:ext cx="34734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Rovnice" r:id="rId3" imgW="1333500" imgH="723900" progId="Equation.3">
                  <p:embed/>
                </p:oleObj>
              </mc:Choice>
              <mc:Fallback>
                <p:oleObj name="Rovnice" r:id="rId3" imgW="13335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347345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446088" y="1895475"/>
            <a:ext cx="6781800" cy="4516438"/>
            <a:chOff x="281" y="1194"/>
            <a:chExt cx="4272" cy="2845"/>
          </a:xfrm>
        </p:grpSpPr>
        <p:grpSp>
          <p:nvGrpSpPr>
            <p:cNvPr id="22552" name="Group 6"/>
            <p:cNvGrpSpPr>
              <a:grpSpLocks/>
            </p:cNvGrpSpPr>
            <p:nvPr/>
          </p:nvGrpSpPr>
          <p:grpSpPr bwMode="auto">
            <a:xfrm>
              <a:off x="281" y="1194"/>
              <a:ext cx="4272" cy="2845"/>
              <a:chOff x="281" y="1194"/>
              <a:chExt cx="4272" cy="2845"/>
            </a:xfrm>
          </p:grpSpPr>
          <p:sp>
            <p:nvSpPr>
              <p:cNvPr id="22561" name="Text Box 7"/>
              <p:cNvSpPr txBox="1">
                <a:spLocks noChangeArrowheads="1"/>
              </p:cNvSpPr>
              <p:nvPr/>
            </p:nvSpPr>
            <p:spPr bwMode="auto">
              <a:xfrm>
                <a:off x="288" y="120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2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22562" name="Line 8"/>
              <p:cNvSpPr>
                <a:spLocks noChangeShapeType="1"/>
              </p:cNvSpPr>
              <p:nvPr/>
            </p:nvSpPr>
            <p:spPr bwMode="auto">
              <a:xfrm flipH="1">
                <a:off x="617" y="1194"/>
                <a:ext cx="1" cy="26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63" name="Line 9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22564" name="Object 10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6" name="Rovnice" r:id="rId5" imgW="266584" imgH="457002" progId="Equation.3">
                      <p:embed/>
                    </p:oleObj>
                  </mc:Choice>
                  <mc:Fallback>
                    <p:oleObj name="Rovnice" r:id="rId5" imgW="266584" imgH="457002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5" name="Line 11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66" name="Line 12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67" name="Line 13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68" name="Line 14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69" name="Line 15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0" name="Line 16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1" name="Line 17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2" name="Line 18"/>
              <p:cNvSpPr>
                <a:spLocks noChangeShapeType="1"/>
              </p:cNvSpPr>
              <p:nvPr/>
            </p:nvSpPr>
            <p:spPr bwMode="auto">
              <a:xfrm>
                <a:off x="2783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3" name="Line 19"/>
              <p:cNvSpPr>
                <a:spLocks noChangeShapeType="1"/>
              </p:cNvSpPr>
              <p:nvPr/>
            </p:nvSpPr>
            <p:spPr bwMode="auto">
              <a:xfrm>
                <a:off x="2535" y="371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4" name="Line 20"/>
              <p:cNvSpPr>
                <a:spLocks noChangeShapeType="1"/>
              </p:cNvSpPr>
              <p:nvPr/>
            </p:nvSpPr>
            <p:spPr bwMode="auto">
              <a:xfrm>
                <a:off x="3007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5" name="Line 21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6" name="Line 22"/>
              <p:cNvSpPr>
                <a:spLocks noChangeShapeType="1"/>
              </p:cNvSpPr>
              <p:nvPr/>
            </p:nvSpPr>
            <p:spPr bwMode="auto">
              <a:xfrm rot="-5400000">
                <a:off x="596" y="22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7" name="Line 23"/>
              <p:cNvSpPr>
                <a:spLocks noChangeShapeType="1"/>
              </p:cNvSpPr>
              <p:nvPr/>
            </p:nvSpPr>
            <p:spPr bwMode="auto">
              <a:xfrm rot="-5400000">
                <a:off x="594" y="20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8" name="Line 24"/>
              <p:cNvSpPr>
                <a:spLocks noChangeShapeType="1"/>
              </p:cNvSpPr>
              <p:nvPr/>
            </p:nvSpPr>
            <p:spPr bwMode="auto">
              <a:xfrm rot="-5400000">
                <a:off x="591" y="130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79" name="Line 25"/>
              <p:cNvSpPr>
                <a:spLocks noChangeShapeType="1"/>
              </p:cNvSpPr>
              <p:nvPr/>
            </p:nvSpPr>
            <p:spPr bwMode="auto">
              <a:xfrm rot="-5400000">
                <a:off x="586" y="153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80" name="Line 26"/>
              <p:cNvSpPr>
                <a:spLocks noChangeShapeType="1"/>
              </p:cNvSpPr>
              <p:nvPr/>
            </p:nvSpPr>
            <p:spPr bwMode="auto">
              <a:xfrm rot="-5400000">
                <a:off x="593" y="177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81" name="Line 27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82" name="Line 28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83" name="Line 29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84" name="Line 30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553" name="Text Box 31"/>
            <p:cNvSpPr txBox="1">
              <a:spLocks noChangeArrowheads="1"/>
            </p:cNvSpPr>
            <p:nvPr/>
          </p:nvSpPr>
          <p:spPr bwMode="auto">
            <a:xfrm>
              <a:off x="795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2554" name="Text Box 32"/>
            <p:cNvSpPr txBox="1">
              <a:spLocks noChangeArrowheads="1"/>
            </p:cNvSpPr>
            <p:nvPr/>
          </p:nvSpPr>
          <p:spPr bwMode="auto">
            <a:xfrm>
              <a:off x="128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2555" name="Text Box 33"/>
            <p:cNvSpPr txBox="1">
              <a:spLocks noChangeArrowheads="1"/>
            </p:cNvSpPr>
            <p:nvPr/>
          </p:nvSpPr>
          <p:spPr bwMode="auto">
            <a:xfrm>
              <a:off x="176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2556" name="Text Box 34"/>
            <p:cNvSpPr txBox="1">
              <a:spLocks noChangeArrowheads="1"/>
            </p:cNvSpPr>
            <p:nvPr/>
          </p:nvSpPr>
          <p:spPr bwMode="auto">
            <a:xfrm>
              <a:off x="2228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288" y="30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2558" name="Text Box 36"/>
            <p:cNvSpPr txBox="1">
              <a:spLocks noChangeArrowheads="1"/>
            </p:cNvSpPr>
            <p:nvPr/>
          </p:nvSpPr>
          <p:spPr bwMode="auto">
            <a:xfrm>
              <a:off x="2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2559" name="Text Box 37"/>
            <p:cNvSpPr txBox="1">
              <a:spLocks noChangeArrowheads="1"/>
            </p:cNvSpPr>
            <p:nvPr/>
          </p:nvSpPr>
          <p:spPr bwMode="auto">
            <a:xfrm>
              <a:off x="288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2560" name="Text Box 38"/>
            <p:cNvSpPr txBox="1">
              <a:spLocks noChangeArrowheads="1"/>
            </p:cNvSpPr>
            <p:nvPr/>
          </p:nvSpPr>
          <p:spPr bwMode="auto">
            <a:xfrm>
              <a:off x="288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</p:grpSp>
      <p:sp>
        <p:nvSpPr>
          <p:cNvPr id="22535" name="Line 39"/>
          <p:cNvSpPr>
            <a:spLocks noChangeShapeType="1"/>
          </p:cNvSpPr>
          <p:nvPr/>
        </p:nvSpPr>
        <p:spPr bwMode="auto">
          <a:xfrm>
            <a:off x="990600" y="5137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Line 40"/>
          <p:cNvSpPr>
            <a:spLocks noChangeShapeType="1"/>
          </p:cNvSpPr>
          <p:nvPr/>
        </p:nvSpPr>
        <p:spPr bwMode="auto">
          <a:xfrm>
            <a:off x="987425" y="4375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7" name="Line 41"/>
          <p:cNvSpPr>
            <a:spLocks noChangeShapeType="1"/>
          </p:cNvSpPr>
          <p:nvPr/>
        </p:nvSpPr>
        <p:spPr bwMode="auto">
          <a:xfrm rot="-5400000">
            <a:off x="-317500" y="378460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8" name="Line 42"/>
          <p:cNvSpPr>
            <a:spLocks noChangeShapeType="1"/>
          </p:cNvSpPr>
          <p:nvPr/>
        </p:nvSpPr>
        <p:spPr bwMode="auto">
          <a:xfrm rot="-5400000">
            <a:off x="436563" y="3824288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539" name="Group 57"/>
          <p:cNvGrpSpPr>
            <a:grpSpLocks/>
          </p:cNvGrpSpPr>
          <p:nvPr/>
        </p:nvGrpSpPr>
        <p:grpSpPr bwMode="auto">
          <a:xfrm>
            <a:off x="914400" y="4351338"/>
            <a:ext cx="1630363" cy="1635125"/>
            <a:chOff x="576" y="2741"/>
            <a:chExt cx="1027" cy="1030"/>
          </a:xfrm>
        </p:grpSpPr>
        <p:sp>
          <p:nvSpPr>
            <p:cNvPr id="22546" name="Oval 44"/>
            <p:cNvSpPr>
              <a:spLocks noChangeArrowheads="1"/>
            </p:cNvSpPr>
            <p:nvPr/>
          </p:nvSpPr>
          <p:spPr bwMode="auto">
            <a:xfrm>
              <a:off x="576" y="3689"/>
              <a:ext cx="75" cy="8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2547" name="Oval 46"/>
            <p:cNvSpPr>
              <a:spLocks noChangeArrowheads="1"/>
            </p:cNvSpPr>
            <p:nvPr/>
          </p:nvSpPr>
          <p:spPr bwMode="auto">
            <a:xfrm>
              <a:off x="1049" y="3220"/>
              <a:ext cx="75" cy="8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2548" name="Oval 47"/>
            <p:cNvSpPr>
              <a:spLocks noChangeArrowheads="1"/>
            </p:cNvSpPr>
            <p:nvPr/>
          </p:nvSpPr>
          <p:spPr bwMode="auto">
            <a:xfrm>
              <a:off x="576" y="3211"/>
              <a:ext cx="75" cy="8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2549" name="Oval 48"/>
            <p:cNvSpPr>
              <a:spLocks noChangeArrowheads="1"/>
            </p:cNvSpPr>
            <p:nvPr/>
          </p:nvSpPr>
          <p:spPr bwMode="auto">
            <a:xfrm>
              <a:off x="1528" y="3673"/>
              <a:ext cx="75" cy="8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2550" name="Oval 49"/>
            <p:cNvSpPr>
              <a:spLocks noChangeArrowheads="1"/>
            </p:cNvSpPr>
            <p:nvPr/>
          </p:nvSpPr>
          <p:spPr bwMode="auto">
            <a:xfrm>
              <a:off x="1056" y="3677"/>
              <a:ext cx="75" cy="8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2551" name="Oval 52"/>
            <p:cNvSpPr>
              <a:spLocks noChangeArrowheads="1"/>
            </p:cNvSpPr>
            <p:nvPr/>
          </p:nvSpPr>
          <p:spPr bwMode="auto">
            <a:xfrm>
              <a:off x="576" y="2741"/>
              <a:ext cx="75" cy="8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CC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22540" name="Line 55"/>
          <p:cNvSpPr>
            <a:spLocks noChangeShapeType="1"/>
          </p:cNvSpPr>
          <p:nvPr/>
        </p:nvSpPr>
        <p:spPr bwMode="auto">
          <a:xfrm>
            <a:off x="758825" y="4092575"/>
            <a:ext cx="3054350" cy="19859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10" name="Oval 58"/>
          <p:cNvSpPr>
            <a:spLocks noChangeArrowheads="1"/>
          </p:cNvSpPr>
          <p:nvPr/>
        </p:nvSpPr>
        <p:spPr bwMode="auto">
          <a:xfrm>
            <a:off x="2889250" y="5840413"/>
            <a:ext cx="119063" cy="1301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28411" name="Oval 59"/>
          <p:cNvSpPr>
            <a:spLocks noChangeArrowheads="1"/>
          </p:cNvSpPr>
          <p:nvPr/>
        </p:nvSpPr>
        <p:spPr bwMode="auto">
          <a:xfrm>
            <a:off x="912813" y="3851275"/>
            <a:ext cx="119062" cy="1301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28412" name="Line 60"/>
          <p:cNvSpPr>
            <a:spLocks noChangeShapeType="1"/>
          </p:cNvSpPr>
          <p:nvPr/>
        </p:nvSpPr>
        <p:spPr bwMode="auto">
          <a:xfrm>
            <a:off x="838200" y="3733800"/>
            <a:ext cx="2209800" cy="2286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13" name="AutoShape 61"/>
          <p:cNvSpPr>
            <a:spLocks noChangeArrowheads="1"/>
          </p:cNvSpPr>
          <p:nvPr/>
        </p:nvSpPr>
        <p:spPr bwMode="auto">
          <a:xfrm rot="-7965561">
            <a:off x="1181100" y="4533900"/>
            <a:ext cx="304800" cy="533400"/>
          </a:xfrm>
          <a:prstGeom prst="upArrow">
            <a:avLst>
              <a:gd name="adj1" fmla="val 35417"/>
              <a:gd name="adj2" fmla="val 4739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2545" name="Obdĺžniková bublina 55"/>
          <p:cNvSpPr>
            <a:spLocks noChangeArrowheads="1"/>
          </p:cNvSpPr>
          <p:nvPr/>
        </p:nvSpPr>
        <p:spPr bwMode="auto">
          <a:xfrm>
            <a:off x="4024313" y="3963988"/>
            <a:ext cx="5011737" cy="1547812"/>
          </a:xfrm>
          <a:prstGeom prst="wedgeRectCallout">
            <a:avLst>
              <a:gd name="adj1" fmla="val -91681"/>
              <a:gd name="adj2" fmla="val 243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i="0">
                <a:solidFill>
                  <a:schemeClr val="tx1"/>
                </a:solidFill>
              </a:rPr>
              <a:t>Zelenými kroužky </a:t>
            </a:r>
            <a:r>
              <a:rPr lang="cs-CZ" altLang="en-US" b="0" i="0">
                <a:solidFill>
                  <a:schemeClr val="tx1"/>
                </a:solidFill>
              </a:rPr>
              <a:t>jsou zde vyznačena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b="0" i="0">
                <a:solidFill>
                  <a:schemeClr val="tx1"/>
                </a:solidFill>
              </a:rPr>
              <a:t> právě všechna </a:t>
            </a:r>
            <a:r>
              <a:rPr lang="cs-CZ" altLang="en-US" i="0">
                <a:solidFill>
                  <a:srgbClr val="FF0000"/>
                </a:solidFill>
              </a:rPr>
              <a:t>přípustná řešení</a:t>
            </a:r>
            <a:r>
              <a:rPr lang="cs-CZ" altLang="en-US" b="0" i="0">
                <a:solidFill>
                  <a:schemeClr val="tx1"/>
                </a:solidFill>
              </a:rPr>
              <a:t>,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b="0" i="0">
                <a:solidFill>
                  <a:schemeClr val="tx1"/>
                </a:solidFill>
              </a:rPr>
              <a:t> tj. body [</a:t>
            </a:r>
            <a:r>
              <a:rPr lang="cs-CZ" altLang="en-US" b="0">
                <a:solidFill>
                  <a:schemeClr val="tx1"/>
                </a:solidFill>
              </a:rPr>
              <a:t>x</a:t>
            </a:r>
            <a:r>
              <a:rPr lang="cs-CZ" altLang="en-US" b="0" baseline="-25000">
                <a:solidFill>
                  <a:schemeClr val="tx1"/>
                </a:solidFill>
              </a:rPr>
              <a:t>1</a:t>
            </a:r>
            <a:r>
              <a:rPr lang="cs-CZ" altLang="en-US" b="0">
                <a:solidFill>
                  <a:schemeClr val="tx1"/>
                </a:solidFill>
              </a:rPr>
              <a:t> </a:t>
            </a:r>
            <a:r>
              <a:rPr lang="cs-CZ" altLang="en-US" b="0" i="0">
                <a:solidFill>
                  <a:schemeClr val="tx1"/>
                </a:solidFill>
              </a:rPr>
              <a:t>, </a:t>
            </a:r>
            <a:r>
              <a:rPr lang="cs-CZ" altLang="en-US" b="0">
                <a:solidFill>
                  <a:schemeClr val="tx1"/>
                </a:solidFill>
              </a:rPr>
              <a:t>x</a:t>
            </a:r>
            <a:r>
              <a:rPr lang="cs-CZ" altLang="en-US" b="0" baseline="-25000">
                <a:solidFill>
                  <a:schemeClr val="tx1"/>
                </a:solidFill>
              </a:rPr>
              <a:t>2</a:t>
            </a:r>
            <a:r>
              <a:rPr lang="cs-CZ" altLang="en-US" b="0">
                <a:solidFill>
                  <a:schemeClr val="tx1"/>
                </a:solidFill>
              </a:rPr>
              <a:t> </a:t>
            </a:r>
            <a:r>
              <a:rPr lang="cs-CZ" altLang="en-US" b="0" i="0">
                <a:solidFill>
                  <a:schemeClr val="tx1"/>
                </a:solidFill>
              </a:rPr>
              <a:t>], které vyhovují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b="0" i="0">
                <a:solidFill>
                  <a:schemeClr val="tx1"/>
                </a:solidFill>
              </a:rPr>
              <a:t> všem výše uvedeným podmínkám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10" grpId="0" animBg="1"/>
      <p:bldP spid="228411" grpId="0" animBg="1"/>
      <p:bldP spid="228412" grpId="0" animBg="1"/>
      <p:bldP spid="2284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176B70-FC48-4603-9C55-72995679D493}" type="slidenum">
              <a:rPr lang="cs-CZ" altLang="cs-CZ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cs-CZ" altLang="cs-CZ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Grafická reprezentace úlohy plánování výroby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s</a:t>
            </a:r>
            <a:r>
              <a:rPr lang="cs-CZ" altLang="cs-CZ" sz="2400" smtClean="0">
                <a:latin typeface="Times New Roman" pitchFamily="18" charset="0"/>
              </a:rPr>
              <a:t> </a:t>
            </a:r>
            <a:r>
              <a:rPr lang="cs-CZ" altLang="cs-CZ" sz="3600" b="1" smtClean="0">
                <a:latin typeface="Times New Roman" pitchFamily="18" charset="0"/>
              </a:rPr>
              <a:t>nedělitelností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846888" y="58023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cs-CZ" sz="2400" b="0">
                <a:latin typeface="Times New Roman" pitchFamily="18" charset="0"/>
              </a:rPr>
              <a:t>x</a:t>
            </a:r>
            <a:r>
              <a:rPr lang="sk-SK" altLang="cs-CZ" sz="2400" b="0" baseline="-25000">
                <a:latin typeface="Times New Roman" pitchFamily="18" charset="0"/>
              </a:rPr>
              <a:t>1</a:t>
            </a:r>
            <a:endParaRPr lang="cs-CZ" altLang="cs-CZ" sz="2400" b="0">
              <a:latin typeface="Times New Roman" pitchFamily="18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760663" y="1941513"/>
          <a:ext cx="58880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Rovnica" r:id="rId3" imgW="2260440" imgH="939600" progId="Equation.3">
                  <p:embed/>
                </p:oleObj>
              </mc:Choice>
              <mc:Fallback>
                <p:oleObj name="Rovnica" r:id="rId3" imgW="22604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1941513"/>
                        <a:ext cx="5888037" cy="221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8" name="Group 5"/>
          <p:cNvGrpSpPr>
            <a:grpSpLocks/>
          </p:cNvGrpSpPr>
          <p:nvPr/>
        </p:nvGrpSpPr>
        <p:grpSpPr bwMode="auto">
          <a:xfrm>
            <a:off x="446088" y="1895475"/>
            <a:ext cx="6781800" cy="4516438"/>
            <a:chOff x="281" y="1194"/>
            <a:chExt cx="4272" cy="2845"/>
          </a:xfrm>
        </p:grpSpPr>
        <p:grpSp>
          <p:nvGrpSpPr>
            <p:cNvPr id="23573" name="Group 6"/>
            <p:cNvGrpSpPr>
              <a:grpSpLocks/>
            </p:cNvGrpSpPr>
            <p:nvPr/>
          </p:nvGrpSpPr>
          <p:grpSpPr bwMode="auto">
            <a:xfrm>
              <a:off x="281" y="1194"/>
              <a:ext cx="4272" cy="2845"/>
              <a:chOff x="281" y="1194"/>
              <a:chExt cx="4272" cy="2845"/>
            </a:xfrm>
          </p:grpSpPr>
          <p:sp>
            <p:nvSpPr>
              <p:cNvPr id="23582" name="Text Box 7"/>
              <p:cNvSpPr txBox="1">
                <a:spLocks noChangeArrowheads="1"/>
              </p:cNvSpPr>
              <p:nvPr/>
            </p:nvSpPr>
            <p:spPr bwMode="auto">
              <a:xfrm>
                <a:off x="288" y="120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cs-CZ" sz="2400" b="0">
                    <a:latin typeface="Times New Roman" pitchFamily="18" charset="0"/>
                  </a:rPr>
                  <a:t>x</a:t>
                </a:r>
                <a:r>
                  <a:rPr lang="sk-SK" altLang="cs-CZ" sz="2400" b="0" baseline="-25000">
                    <a:latin typeface="Times New Roman" pitchFamily="18" charset="0"/>
                  </a:rPr>
                  <a:t>2</a:t>
                </a:r>
                <a:endParaRPr lang="cs-CZ" altLang="cs-CZ" sz="2400" b="0">
                  <a:latin typeface="Times New Roman" pitchFamily="18" charset="0"/>
                </a:endParaRPr>
              </a:p>
            </p:txBody>
          </p:sp>
          <p:sp>
            <p:nvSpPr>
              <p:cNvPr id="23583" name="Line 8"/>
              <p:cNvSpPr>
                <a:spLocks noChangeShapeType="1"/>
              </p:cNvSpPr>
              <p:nvPr/>
            </p:nvSpPr>
            <p:spPr bwMode="auto">
              <a:xfrm flipH="1">
                <a:off x="617" y="1194"/>
                <a:ext cx="1" cy="26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4" name="Line 9"/>
              <p:cNvSpPr>
                <a:spLocks noChangeShapeType="1"/>
              </p:cNvSpPr>
              <p:nvPr/>
            </p:nvSpPr>
            <p:spPr bwMode="auto">
              <a:xfrm>
                <a:off x="281" y="3703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23585" name="Object 10"/>
              <p:cNvGraphicFramePr>
                <a:graphicFrameLocks noChangeAspect="1"/>
              </p:cNvGraphicFramePr>
              <p:nvPr/>
            </p:nvGraphicFramePr>
            <p:xfrm>
              <a:off x="425" y="3751"/>
              <a:ext cx="1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7" name="Rovnice" r:id="rId5" imgW="266584" imgH="457002" progId="Equation.3">
                      <p:embed/>
                    </p:oleObj>
                  </mc:Choice>
                  <mc:Fallback>
                    <p:oleObj name="Rovnice" r:id="rId5" imgW="266584" imgH="457002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751"/>
                            <a:ext cx="1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6" name="Line 11"/>
              <p:cNvSpPr>
                <a:spLocks noChangeShapeType="1"/>
              </p:cNvSpPr>
              <p:nvPr/>
            </p:nvSpPr>
            <p:spPr bwMode="auto">
              <a:xfrm>
                <a:off x="856" y="369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7" name="Line 12"/>
              <p:cNvSpPr>
                <a:spLocks noChangeShapeType="1"/>
              </p:cNvSpPr>
              <p:nvPr/>
            </p:nvSpPr>
            <p:spPr bwMode="auto">
              <a:xfrm>
                <a:off x="1097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8" name="Line 13"/>
              <p:cNvSpPr>
                <a:spLocks noChangeShapeType="1"/>
              </p:cNvSpPr>
              <p:nvPr/>
            </p:nvSpPr>
            <p:spPr bwMode="auto">
              <a:xfrm>
                <a:off x="2050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9" name="Line 14"/>
              <p:cNvSpPr>
                <a:spLocks noChangeShapeType="1"/>
              </p:cNvSpPr>
              <p:nvPr/>
            </p:nvSpPr>
            <p:spPr bwMode="auto">
              <a:xfrm>
                <a:off x="1331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0" name="Line 15"/>
              <p:cNvSpPr>
                <a:spLocks noChangeShapeType="1"/>
              </p:cNvSpPr>
              <p:nvPr/>
            </p:nvSpPr>
            <p:spPr bwMode="auto">
              <a:xfrm>
                <a:off x="1573" y="370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1" name="Line 16"/>
              <p:cNvSpPr>
                <a:spLocks noChangeShapeType="1"/>
              </p:cNvSpPr>
              <p:nvPr/>
            </p:nvSpPr>
            <p:spPr bwMode="auto">
              <a:xfrm>
                <a:off x="1813" y="37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2" name="Line 17"/>
              <p:cNvSpPr>
                <a:spLocks noChangeShapeType="1"/>
              </p:cNvSpPr>
              <p:nvPr/>
            </p:nvSpPr>
            <p:spPr bwMode="auto">
              <a:xfrm>
                <a:off x="2280" y="37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3" name="Line 18"/>
              <p:cNvSpPr>
                <a:spLocks noChangeShapeType="1"/>
              </p:cNvSpPr>
              <p:nvPr/>
            </p:nvSpPr>
            <p:spPr bwMode="auto">
              <a:xfrm>
                <a:off x="2783" y="37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4" name="Line 19"/>
              <p:cNvSpPr>
                <a:spLocks noChangeShapeType="1"/>
              </p:cNvSpPr>
              <p:nvPr/>
            </p:nvSpPr>
            <p:spPr bwMode="auto">
              <a:xfrm>
                <a:off x="2535" y="371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5" name="Line 20"/>
              <p:cNvSpPr>
                <a:spLocks noChangeShapeType="1"/>
              </p:cNvSpPr>
              <p:nvPr/>
            </p:nvSpPr>
            <p:spPr bwMode="auto">
              <a:xfrm>
                <a:off x="3007" y="370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6" name="Line 21"/>
              <p:cNvSpPr>
                <a:spLocks noChangeShapeType="1"/>
              </p:cNvSpPr>
              <p:nvPr/>
            </p:nvSpPr>
            <p:spPr bwMode="auto">
              <a:xfrm rot="-5400000">
                <a:off x="584" y="249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7" name="Line 22"/>
              <p:cNvSpPr>
                <a:spLocks noChangeShapeType="1"/>
              </p:cNvSpPr>
              <p:nvPr/>
            </p:nvSpPr>
            <p:spPr bwMode="auto">
              <a:xfrm rot="-5400000">
                <a:off x="596" y="224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8" name="Line 23"/>
              <p:cNvSpPr>
                <a:spLocks noChangeShapeType="1"/>
              </p:cNvSpPr>
              <p:nvPr/>
            </p:nvSpPr>
            <p:spPr bwMode="auto">
              <a:xfrm rot="-5400000">
                <a:off x="594" y="201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99" name="Line 24"/>
              <p:cNvSpPr>
                <a:spLocks noChangeShapeType="1"/>
              </p:cNvSpPr>
              <p:nvPr/>
            </p:nvSpPr>
            <p:spPr bwMode="auto">
              <a:xfrm rot="-5400000">
                <a:off x="591" y="130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00" name="Line 25"/>
              <p:cNvSpPr>
                <a:spLocks noChangeShapeType="1"/>
              </p:cNvSpPr>
              <p:nvPr/>
            </p:nvSpPr>
            <p:spPr bwMode="auto">
              <a:xfrm rot="-5400000">
                <a:off x="586" y="153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01" name="Line 26"/>
              <p:cNvSpPr>
                <a:spLocks noChangeShapeType="1"/>
              </p:cNvSpPr>
              <p:nvPr/>
            </p:nvSpPr>
            <p:spPr bwMode="auto">
              <a:xfrm rot="-5400000">
                <a:off x="593" y="177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02" name="Line 27"/>
              <p:cNvSpPr>
                <a:spLocks noChangeShapeType="1"/>
              </p:cNvSpPr>
              <p:nvPr/>
            </p:nvSpPr>
            <p:spPr bwMode="auto">
              <a:xfrm rot="-5400000">
                <a:off x="591" y="297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03" name="Line 28"/>
              <p:cNvSpPr>
                <a:spLocks noChangeShapeType="1"/>
              </p:cNvSpPr>
              <p:nvPr/>
            </p:nvSpPr>
            <p:spPr bwMode="auto">
              <a:xfrm rot="-5400000">
                <a:off x="596" y="321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04" name="Line 29"/>
              <p:cNvSpPr>
                <a:spLocks noChangeShapeType="1"/>
              </p:cNvSpPr>
              <p:nvPr/>
            </p:nvSpPr>
            <p:spPr bwMode="auto">
              <a:xfrm rot="-5400000">
                <a:off x="594" y="27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05" name="Line 30"/>
              <p:cNvSpPr>
                <a:spLocks noChangeShapeType="1"/>
              </p:cNvSpPr>
              <p:nvPr/>
            </p:nvSpPr>
            <p:spPr bwMode="auto">
              <a:xfrm rot="-5400000">
                <a:off x="589" y="344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574" name="Text Box 31"/>
            <p:cNvSpPr txBox="1">
              <a:spLocks noChangeArrowheads="1"/>
            </p:cNvSpPr>
            <p:nvPr/>
          </p:nvSpPr>
          <p:spPr bwMode="auto">
            <a:xfrm>
              <a:off x="795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3575" name="Text Box 32"/>
            <p:cNvSpPr txBox="1">
              <a:spLocks noChangeArrowheads="1"/>
            </p:cNvSpPr>
            <p:nvPr/>
          </p:nvSpPr>
          <p:spPr bwMode="auto">
            <a:xfrm>
              <a:off x="128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3576" name="Text Box 33"/>
            <p:cNvSpPr txBox="1">
              <a:spLocks noChangeArrowheads="1"/>
            </p:cNvSpPr>
            <p:nvPr/>
          </p:nvSpPr>
          <p:spPr bwMode="auto">
            <a:xfrm>
              <a:off x="1762" y="371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3577" name="Text Box 34"/>
            <p:cNvSpPr txBox="1">
              <a:spLocks noChangeArrowheads="1"/>
            </p:cNvSpPr>
            <p:nvPr/>
          </p:nvSpPr>
          <p:spPr bwMode="auto">
            <a:xfrm>
              <a:off x="2228" y="3717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3578" name="Text Box 35"/>
            <p:cNvSpPr txBox="1">
              <a:spLocks noChangeArrowheads="1"/>
            </p:cNvSpPr>
            <p:nvPr/>
          </p:nvSpPr>
          <p:spPr bwMode="auto">
            <a:xfrm>
              <a:off x="288" y="30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1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3579" name="Text Box 36"/>
            <p:cNvSpPr txBox="1">
              <a:spLocks noChangeArrowheads="1"/>
            </p:cNvSpPr>
            <p:nvPr/>
          </p:nvSpPr>
          <p:spPr bwMode="auto">
            <a:xfrm>
              <a:off x="2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2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3580" name="Text Box 37"/>
            <p:cNvSpPr txBox="1">
              <a:spLocks noChangeArrowheads="1"/>
            </p:cNvSpPr>
            <p:nvPr/>
          </p:nvSpPr>
          <p:spPr bwMode="auto">
            <a:xfrm>
              <a:off x="288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3</a:t>
              </a:r>
              <a:endParaRPr lang="cs-CZ" altLang="cs-CZ" sz="2400" b="0">
                <a:latin typeface="Times New Roman" pitchFamily="18" charset="0"/>
              </a:endParaRPr>
            </a:p>
          </p:txBody>
        </p:sp>
        <p:sp>
          <p:nvSpPr>
            <p:cNvPr id="23581" name="Text Box 38"/>
            <p:cNvSpPr txBox="1">
              <a:spLocks noChangeArrowheads="1"/>
            </p:cNvSpPr>
            <p:nvPr/>
          </p:nvSpPr>
          <p:spPr bwMode="auto">
            <a:xfrm>
              <a:off x="288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cs-CZ" sz="2400" b="0">
                  <a:latin typeface="Times New Roman" pitchFamily="18" charset="0"/>
                </a:rPr>
                <a:t>4</a:t>
              </a:r>
              <a:endParaRPr lang="cs-CZ" altLang="cs-CZ" sz="2400" b="0">
                <a:latin typeface="Times New Roman" pitchFamily="18" charset="0"/>
              </a:endParaRPr>
            </a:p>
          </p:txBody>
        </p:sp>
      </p:grpSp>
      <p:sp>
        <p:nvSpPr>
          <p:cNvPr id="23559" name="Line 39"/>
          <p:cNvSpPr>
            <a:spLocks noChangeShapeType="1"/>
          </p:cNvSpPr>
          <p:nvPr/>
        </p:nvSpPr>
        <p:spPr bwMode="auto">
          <a:xfrm>
            <a:off x="990600" y="5137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Line 40"/>
          <p:cNvSpPr>
            <a:spLocks noChangeShapeType="1"/>
          </p:cNvSpPr>
          <p:nvPr/>
        </p:nvSpPr>
        <p:spPr bwMode="auto">
          <a:xfrm>
            <a:off x="987425" y="437515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Line 41"/>
          <p:cNvSpPr>
            <a:spLocks noChangeShapeType="1"/>
          </p:cNvSpPr>
          <p:nvPr/>
        </p:nvSpPr>
        <p:spPr bwMode="auto">
          <a:xfrm rot="-5400000">
            <a:off x="-317500" y="3784600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2" name="Line 42"/>
          <p:cNvSpPr>
            <a:spLocks noChangeShapeType="1"/>
          </p:cNvSpPr>
          <p:nvPr/>
        </p:nvSpPr>
        <p:spPr bwMode="auto">
          <a:xfrm rot="-5400000">
            <a:off x="436563" y="3824288"/>
            <a:ext cx="41148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563" name="Group 43"/>
          <p:cNvGrpSpPr>
            <a:grpSpLocks/>
          </p:cNvGrpSpPr>
          <p:nvPr/>
        </p:nvGrpSpPr>
        <p:grpSpPr bwMode="auto">
          <a:xfrm>
            <a:off x="914400" y="4343400"/>
            <a:ext cx="1630363" cy="1635125"/>
            <a:chOff x="576" y="2741"/>
            <a:chExt cx="1027" cy="1030"/>
          </a:xfrm>
        </p:grpSpPr>
        <p:sp>
          <p:nvSpPr>
            <p:cNvPr id="23567" name="Oval 44"/>
            <p:cNvSpPr>
              <a:spLocks noChangeArrowheads="1"/>
            </p:cNvSpPr>
            <p:nvPr/>
          </p:nvSpPr>
          <p:spPr bwMode="auto">
            <a:xfrm>
              <a:off x="576" y="3689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3568" name="Oval 45"/>
            <p:cNvSpPr>
              <a:spLocks noChangeArrowheads="1"/>
            </p:cNvSpPr>
            <p:nvPr/>
          </p:nvSpPr>
          <p:spPr bwMode="auto">
            <a:xfrm>
              <a:off x="1049" y="3220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3569" name="Oval 46"/>
            <p:cNvSpPr>
              <a:spLocks noChangeArrowheads="1"/>
            </p:cNvSpPr>
            <p:nvPr/>
          </p:nvSpPr>
          <p:spPr bwMode="auto">
            <a:xfrm>
              <a:off x="576" y="3211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3570" name="Oval 47"/>
            <p:cNvSpPr>
              <a:spLocks noChangeArrowheads="1"/>
            </p:cNvSpPr>
            <p:nvPr/>
          </p:nvSpPr>
          <p:spPr bwMode="auto">
            <a:xfrm>
              <a:off x="1528" y="3673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3571" name="Oval 48"/>
            <p:cNvSpPr>
              <a:spLocks noChangeArrowheads="1"/>
            </p:cNvSpPr>
            <p:nvPr/>
          </p:nvSpPr>
          <p:spPr bwMode="auto">
            <a:xfrm>
              <a:off x="1056" y="3677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3572" name="Oval 49"/>
            <p:cNvSpPr>
              <a:spLocks noChangeArrowheads="1"/>
            </p:cNvSpPr>
            <p:nvPr/>
          </p:nvSpPr>
          <p:spPr bwMode="auto">
            <a:xfrm>
              <a:off x="576" y="2741"/>
              <a:ext cx="75" cy="8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cs-CZ" altLang="cs-CZ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23564" name="Line 50"/>
          <p:cNvSpPr>
            <a:spLocks noChangeShapeType="1"/>
          </p:cNvSpPr>
          <p:nvPr/>
        </p:nvSpPr>
        <p:spPr bwMode="auto">
          <a:xfrm>
            <a:off x="758825" y="4092575"/>
            <a:ext cx="3054350" cy="19859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5" name="Line 53"/>
          <p:cNvSpPr>
            <a:spLocks noChangeShapeType="1"/>
          </p:cNvSpPr>
          <p:nvPr/>
        </p:nvSpPr>
        <p:spPr bwMode="auto">
          <a:xfrm>
            <a:off x="838200" y="3733800"/>
            <a:ext cx="2209800" cy="2286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6" name="Obdĺžniková bublina 52"/>
          <p:cNvSpPr>
            <a:spLocks noChangeArrowheads="1"/>
          </p:cNvSpPr>
          <p:nvPr/>
        </p:nvSpPr>
        <p:spPr bwMode="auto">
          <a:xfrm>
            <a:off x="3619500" y="4265613"/>
            <a:ext cx="5386388" cy="1549400"/>
          </a:xfrm>
          <a:prstGeom prst="wedgeRectCallout">
            <a:avLst>
              <a:gd name="adj1" fmla="val -77347"/>
              <a:gd name="adj2" fmla="val 168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cs-CZ" altLang="en-US" b="0" i="0">
                <a:solidFill>
                  <a:schemeClr val="tx1"/>
                </a:solidFill>
              </a:rPr>
              <a:t>V množině </a:t>
            </a:r>
            <a:r>
              <a:rPr lang="cs-CZ" altLang="en-US" i="0">
                <a:solidFill>
                  <a:srgbClr val="FF0000"/>
                </a:solidFill>
              </a:rPr>
              <a:t>přípustných řešení</a:t>
            </a:r>
            <a:r>
              <a:rPr lang="cs-CZ" altLang="en-US" b="0" i="0">
                <a:solidFill>
                  <a:schemeClr val="tx1"/>
                </a:solidFill>
              </a:rPr>
              <a:t>,  tj. 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b="0" i="0">
                <a:solidFill>
                  <a:schemeClr val="tx1"/>
                </a:solidFill>
              </a:rPr>
              <a:t>bodů [</a:t>
            </a:r>
            <a:r>
              <a:rPr lang="cs-CZ" altLang="en-US" b="0">
                <a:solidFill>
                  <a:schemeClr val="tx1"/>
                </a:solidFill>
              </a:rPr>
              <a:t>x</a:t>
            </a:r>
            <a:r>
              <a:rPr lang="cs-CZ" altLang="en-US" b="0" baseline="-25000">
                <a:solidFill>
                  <a:schemeClr val="tx1"/>
                </a:solidFill>
              </a:rPr>
              <a:t>1</a:t>
            </a:r>
            <a:r>
              <a:rPr lang="cs-CZ" altLang="en-US" b="0">
                <a:solidFill>
                  <a:schemeClr val="tx1"/>
                </a:solidFill>
              </a:rPr>
              <a:t> </a:t>
            </a:r>
            <a:r>
              <a:rPr lang="cs-CZ" altLang="en-US" b="0" i="0">
                <a:solidFill>
                  <a:schemeClr val="tx1"/>
                </a:solidFill>
              </a:rPr>
              <a:t>, </a:t>
            </a:r>
            <a:r>
              <a:rPr lang="cs-CZ" altLang="en-US" b="0">
                <a:solidFill>
                  <a:schemeClr val="tx1"/>
                </a:solidFill>
              </a:rPr>
              <a:t>x</a:t>
            </a:r>
            <a:r>
              <a:rPr lang="cs-CZ" altLang="en-US" b="0" baseline="-25000">
                <a:solidFill>
                  <a:schemeClr val="tx1"/>
                </a:solidFill>
              </a:rPr>
              <a:t>2</a:t>
            </a:r>
            <a:r>
              <a:rPr lang="cs-CZ" altLang="en-US" b="0">
                <a:solidFill>
                  <a:schemeClr val="tx1"/>
                </a:solidFill>
              </a:rPr>
              <a:t> </a:t>
            </a:r>
            <a:r>
              <a:rPr lang="cs-CZ" altLang="en-US" b="0" i="0">
                <a:solidFill>
                  <a:schemeClr val="tx1"/>
                </a:solidFill>
              </a:rPr>
              <a:t>], které vyhovují všem výše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b="0" i="0">
                <a:solidFill>
                  <a:schemeClr val="tx1"/>
                </a:solidFill>
              </a:rPr>
              <a:t> uvedeným podmínkám, se pokusíme nalézt </a:t>
            </a:r>
            <a:br>
              <a:rPr lang="cs-CZ" altLang="en-US" b="0" i="0">
                <a:solidFill>
                  <a:schemeClr val="tx1"/>
                </a:solidFill>
              </a:rPr>
            </a:br>
            <a:r>
              <a:rPr lang="cs-CZ" altLang="en-US" b="0" i="0">
                <a:solidFill>
                  <a:schemeClr val="tx1"/>
                </a:solidFill>
              </a:rPr>
              <a:t>ten, který </a:t>
            </a:r>
            <a:r>
              <a:rPr lang="cs-CZ" altLang="en-US" i="0">
                <a:solidFill>
                  <a:schemeClr val="tx1"/>
                </a:solidFill>
              </a:rPr>
              <a:t>minimalizuje</a:t>
            </a:r>
            <a:r>
              <a:rPr lang="cs-CZ" altLang="en-US" b="0" i="0">
                <a:solidFill>
                  <a:schemeClr val="tx1"/>
                </a:solidFill>
              </a:rPr>
              <a:t> účelovou funkci.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ěsi">
  <a:themeElements>
    <a:clrScheme name="Směsi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měsi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měsi">
  <a:themeElements>
    <a:clrScheme name="Směsi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měsi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Designs\Směsi.pot</Template>
  <TotalTime>3608</TotalTime>
  <Words>2998</Words>
  <Application>Microsoft Office PowerPoint</Application>
  <PresentationFormat>Prezentácia na obrazovke (4:3)</PresentationFormat>
  <Paragraphs>513</Paragraphs>
  <Slides>53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53</vt:i4>
      </vt:variant>
    </vt:vector>
  </HeadingPairs>
  <TitlesOfParts>
    <vt:vector size="62" baseType="lpstr">
      <vt:lpstr>Times New Roman</vt:lpstr>
      <vt:lpstr>Arial</vt:lpstr>
      <vt:lpstr>Tahoma</vt:lpstr>
      <vt:lpstr>Wingdings</vt:lpstr>
      <vt:lpstr>Symbol</vt:lpstr>
      <vt:lpstr>Směsi</vt:lpstr>
      <vt:lpstr>1_Směsi</vt:lpstr>
      <vt:lpstr>Microsoft Equation 3.0</vt:lpstr>
      <vt:lpstr>MathType 6.0 Equation</vt:lpstr>
      <vt:lpstr>Diskrétní optimalizace 06</vt:lpstr>
      <vt:lpstr>Úloha plánování výroby s nedělitelností</vt:lpstr>
      <vt:lpstr>Jednotkový zisk z výroby a prodeje jednotlivých produktů  </vt:lpstr>
      <vt:lpstr>Jednotkový zisk z výroby a prodeje jednotlivých produktů  </vt:lpstr>
      <vt:lpstr>Model úlohy plánování výroby s nedělitelností</vt:lpstr>
      <vt:lpstr>Model úlohy plánování výroby s nedělitelností</vt:lpstr>
      <vt:lpstr>Grafická reprezentace úlohy plánování výroby s nedělitelností</vt:lpstr>
      <vt:lpstr>Grafická reprezentace úlohy plánování výroby s nedělitelností</vt:lpstr>
      <vt:lpstr>Grafická reprezentace úlohy plánování výroby s nedělitelností</vt:lpstr>
      <vt:lpstr>Grafická reprezentace úlohy plánování výroby s nedělitelností</vt:lpstr>
      <vt:lpstr>Nyní několik triků, pro pochopení metody větví a hranic</vt:lpstr>
      <vt:lpstr>Jak odhadnout hodnotu optimálního řešení úlohy celočíselného programování?</vt:lpstr>
      <vt:lpstr>Určení dolní hranice DH LP-relaxací</vt:lpstr>
      <vt:lpstr>Určení dolní hranice DH LP-relaxací</vt:lpstr>
      <vt:lpstr>Určení dolní hranice DH LP-relaxací ( původní úloha celočíselného lineárního programování )</vt:lpstr>
      <vt:lpstr>Určení dolní hranice DH LP-relaxací ( relaxovaná úloha)</vt:lpstr>
      <vt:lpstr>Lineární relaxace (Linear Programming Relaxation)</vt:lpstr>
      <vt:lpstr>Jak odhadnout hodnotu optimálního řešení úlohy celočíselného programování?</vt:lpstr>
      <vt:lpstr>Horní hranice HH (Upper Bound)</vt:lpstr>
      <vt:lpstr>Princip metody větví a hranic (Branch and Bound Method)</vt:lpstr>
      <vt:lpstr>Pojmy z metody větví a hranic</vt:lpstr>
      <vt:lpstr>Strom prohledávání (větvení) (Searching tree)</vt:lpstr>
      <vt:lpstr>Strom prohledávání (Searching Tree) (demonstrace pojmů na ukázkové úloze )</vt:lpstr>
      <vt:lpstr>Vytváření stromu prohledávání</vt:lpstr>
      <vt:lpstr>Zpracování vrcholu</vt:lpstr>
      <vt:lpstr>Vylučování vrcholu z dalšího zpracování na základě dolní a horní hranice</vt:lpstr>
      <vt:lpstr>Zpracování vrcholu</vt:lpstr>
      <vt:lpstr>Demonstrace větvení (Branching) pomocí dodání podmínek x1 2 resp. x12</vt:lpstr>
      <vt:lpstr>Realizace metody větví a hranic</vt:lpstr>
      <vt:lpstr>Demonstrace schémat prohledávání</vt:lpstr>
      <vt:lpstr>Příklad realizace metody  větví a hranic</vt:lpstr>
      <vt:lpstr>Příklad realizace metody  větví a hranic</vt:lpstr>
      <vt:lpstr>Výpočet dolní hranice DH pomocí LP relaxace</vt:lpstr>
      <vt:lpstr>Výpočet dolní hranice DH pomocí LP relaxace</vt:lpstr>
      <vt:lpstr>Výpočet dolní hranice DH pomocí LP relaxace</vt:lpstr>
      <vt:lpstr>Horní hranice HH (Upper Bound)</vt:lpstr>
      <vt:lpstr>Příklad realizace metody  větví a hranic</vt:lpstr>
      <vt:lpstr>Větvení (Branching)</vt:lpstr>
      <vt:lpstr>Větvení (Branching) pomocí dodání podmínek x1 2 resp. x12</vt:lpstr>
      <vt:lpstr>Ohodnocení „levého syna“ kořene</vt:lpstr>
      <vt:lpstr>Ohodnocení „pravého syna“ kořene</vt:lpstr>
      <vt:lpstr>Příklad realizace metody  větví a hranic</vt:lpstr>
      <vt:lpstr>Ohodnocení „levého syna“  vybraného vrcholu</vt:lpstr>
      <vt:lpstr>Zpracování „pravého syna“ vybraného vrcholu</vt:lpstr>
      <vt:lpstr>Příklad realizace metody  větví a hranic</vt:lpstr>
      <vt:lpstr>Příklad realizace metody  větví a hranic</vt:lpstr>
      <vt:lpstr>Příklad realizace metody  větví a hranic</vt:lpstr>
      <vt:lpstr>Příklad realizace metody  větví a hranic</vt:lpstr>
      <vt:lpstr>Příklad realizace metody  větví a hranic</vt:lpstr>
      <vt:lpstr>Co by jste si měli promyslet a vyzkoušet?</vt:lpstr>
      <vt:lpstr>Co by jste si měli promyslet a vyzkoušet?</vt:lpstr>
      <vt:lpstr>Co by jste si měli promyslet a vyzkoušet?</vt:lpstr>
      <vt:lpstr>Co by jste si měli promyslet a vyzkoušet?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System Design in the Public and Private Sectors Jaroslav Janáček,  University of Žilina</dc:title>
  <dc:creator>m</dc:creator>
  <cp:lastModifiedBy>Vega2012</cp:lastModifiedBy>
  <cp:revision>355</cp:revision>
  <cp:lastPrinted>1601-01-01T00:00:00Z</cp:lastPrinted>
  <dcterms:created xsi:type="dcterms:W3CDTF">2004-06-01T07:37:42Z</dcterms:created>
  <dcterms:modified xsi:type="dcterms:W3CDTF">2020-03-23T14:25:57Z</dcterms:modified>
</cp:coreProperties>
</file>