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17" r:id="rId2"/>
    <p:sldMasterId id="2147483831" r:id="rId3"/>
  </p:sldMasterIdLst>
  <p:notesMasterIdLst>
    <p:notesMasterId r:id="rId35"/>
  </p:notesMasterIdLst>
  <p:handoutMasterIdLst>
    <p:handoutMasterId r:id="rId36"/>
  </p:handoutMasterIdLst>
  <p:sldIdLst>
    <p:sldId id="333" r:id="rId4"/>
    <p:sldId id="324" r:id="rId5"/>
    <p:sldId id="335" r:id="rId6"/>
    <p:sldId id="336" r:id="rId7"/>
    <p:sldId id="322" r:id="rId8"/>
    <p:sldId id="340" r:id="rId9"/>
    <p:sldId id="339" r:id="rId10"/>
    <p:sldId id="341" r:id="rId11"/>
    <p:sldId id="342" r:id="rId12"/>
    <p:sldId id="343" r:id="rId13"/>
    <p:sldId id="325" r:id="rId14"/>
    <p:sldId id="329" r:id="rId15"/>
    <p:sldId id="327" r:id="rId16"/>
    <p:sldId id="328" r:id="rId17"/>
    <p:sldId id="330" r:id="rId18"/>
    <p:sldId id="331" r:id="rId19"/>
    <p:sldId id="344" r:id="rId20"/>
    <p:sldId id="357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8" r:id="rId33"/>
    <p:sldId id="35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66"/>
    <a:srgbClr val="00A479"/>
    <a:srgbClr val="CC3300"/>
    <a:srgbClr val="CC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8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C860A4C6-4B59-4833-922D-9637B4FF040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9502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smtClean="0"/>
              <a:t>Klepnutím lze upravit styly předlohy textu.</a:t>
            </a:r>
          </a:p>
          <a:p>
            <a:pPr lvl="1"/>
            <a:r>
              <a:rPr lang="cs-CZ" altLang="cs-CZ" noProof="0" smtClean="0"/>
              <a:t>Druhá úroveň</a:t>
            </a:r>
          </a:p>
          <a:p>
            <a:pPr lvl="2"/>
            <a:r>
              <a:rPr lang="cs-CZ" altLang="cs-CZ" noProof="0" smtClean="0"/>
              <a:t>Třetí úroveň</a:t>
            </a:r>
          </a:p>
          <a:p>
            <a:pPr lvl="3"/>
            <a:r>
              <a:rPr lang="cs-CZ" altLang="cs-CZ" noProof="0" smtClean="0"/>
              <a:t>Čtvrtá úroveň</a:t>
            </a:r>
          </a:p>
          <a:p>
            <a:pPr lvl="4"/>
            <a:r>
              <a:rPr lang="cs-CZ" altLang="cs-CZ" noProof="0" smtClean="0"/>
              <a:t>Pátá úroveň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i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C1A73D71-8045-4AED-8BA3-FF87A356F6D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50655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6E7E18-1350-478A-8528-0EC37950E97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4885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D45E3-4975-451B-A96B-2E860291009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5253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A9A28-8D46-40EF-9734-D8177B05FCB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58448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b="0" i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 b="0" i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 b="0" i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 b="0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b="1" i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b="1" i="1">
                <a:solidFill>
                  <a:srgbClr val="1C1C1C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b="1" i="1">
                <a:solidFill>
                  <a:srgbClr val="1C1C1C"/>
                </a:solidFill>
                <a:latin typeface="Times New Roman" pitchFamily="18" charset="0"/>
              </a:defRPr>
            </a:lvl1pPr>
          </a:lstStyle>
          <a:p>
            <a:fld id="{D31D48E5-E294-4B9F-AECA-F01D64268FF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92313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097CC5A3-9B95-41EB-BD9A-735E8D99D5D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09073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09B8F3CB-2BE6-4477-87C9-DB63DEC0FFB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6904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61217437-7543-4F0C-A5F1-22B51989AAD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9835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C4417A09-EEBB-465B-81E6-4B4C7D27E93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1558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75AA8532-D909-45F0-8E1A-1A8D5CC3B45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89506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AACC9DE2-8055-43BA-A2D4-D8EDAF9554C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28075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914D0F58-3953-4B75-93D1-C3C9FBDE5C9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865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26B87-169B-472F-9DA3-170B96AE002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851947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D6DF2F44-8CF7-41C3-8915-421705D5D83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87841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3C6DCB5A-D59F-48CB-B78B-BCEB61855C9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68033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1">
                <a:latin typeface="Times New Roman" pitchFamily="18" charset="0"/>
              </a:defRPr>
            </a:lvl1pPr>
          </a:lstStyle>
          <a:p>
            <a:fld id="{DEB41E78-D9B8-48BE-8810-9D981E77140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24276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i="1">
                    <a:solidFill>
                      <a:schemeClr val="hlink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cs-CZ" altLang="cs-CZ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>
                <a:solidFill>
                  <a:srgbClr val="FF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>
                <a:solidFill>
                  <a:srgbClr val="FF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hlink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cs-CZ" altLang="cs-CZ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altLang="cs-CZ" noProof="0" smtClean="0"/>
              <a:t>Klepnutím lze upravit styl předlohy nadpisů.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cs-CZ" altLang="cs-CZ" noProof="0" smtClean="0"/>
              <a:t>Klepnutím lze upravit styl předlohy podnadpisů.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fld id="{889C370D-6E00-4464-A316-A708B04A321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6664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F9E43-0A39-4DEA-A96E-7F5B4D67BD5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21660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46A00-22FA-418F-A805-A1C6FB6BA55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0403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B5A42-D4A6-4EA1-B69E-DE6A9F7E5C3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21863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C1126-31FE-4548-ACAF-941FF55791E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6113554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737C2-D10D-4226-AD38-AE457A1E9F4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4665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0E30A-F1C7-424E-A818-E0F38581F53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959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2656F-BDCC-434F-BEBE-43C1BE33F56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19258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9A713-530A-4C3D-8973-FF3041A117B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24379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DD3E7-413A-4F5C-922F-BDED02EBA1C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26771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AD3B6-D04E-41AC-B69B-B177D4A8DDA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34168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F83E8-A4C5-41E8-8A1D-843EB7B1F18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6466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EFC74-F28B-467C-9796-FA9D6B9C2BC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4296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1A0A2-0C46-4C4E-9A83-6F4E612FECA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6748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0992F-87D3-4FA0-91F7-2B6D8069CB5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902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EC904-2C08-4B44-BB29-874358B0032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128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53B48-0CAA-4E37-9667-A3AB8C091CC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127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cs-CZ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51FEF-5C34-4A54-803D-B11E9D01411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422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13FC1CB6-28C3-4A43-BBBF-22C5B30F8C5A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fld id="{65877EBD-C95A-497C-BBC4-B335850AEB1B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kumimoji="1" lang="cs-CZ" altLang="cs-CZ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fld id="{8D89A490-B352-4CCD-B077-8AD1FFEB1268}" type="slidenum">
              <a:rPr lang="cs-CZ" altLang="cs-CZ" b="0" i="0"/>
              <a:pPr/>
              <a:t>‹#›</a:t>
            </a:fld>
            <a:endParaRPr lang="cs-CZ" altLang="cs-CZ" b="0" i="0"/>
          </a:p>
        </p:txBody>
      </p:sp>
    </p:spTree>
    <p:extLst>
      <p:ext uri="{BB962C8B-B14F-4D97-AF65-F5344CB8AC3E}">
        <p14:creationId xmlns:p14="http://schemas.microsoft.com/office/powerpoint/2010/main" val="34094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4A5AC5E2-18CE-4D52-9438-AC7E6D05BEC4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Diskrétní optimalizace 07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8534400" cy="3313112"/>
          </a:xfrm>
        </p:spPr>
        <p:txBody>
          <a:bodyPr/>
          <a:lstStyle/>
          <a:p>
            <a:pPr marL="358775" indent="-358775" eaLnBrk="1" hangingPunct="1">
              <a:buSzTx/>
              <a:buFont typeface="Wingdings" pitchFamily="2" charset="2"/>
              <a:buNone/>
              <a:tabLst>
                <a:tab pos="6948488" algn="l"/>
              </a:tabLst>
            </a:pPr>
            <a:r>
              <a:rPr lang="cs-CZ" altLang="cs-CZ" sz="2400" b="1" smtClean="0">
                <a:latin typeface="Times New Roman" pitchFamily="18" charset="0"/>
                <a:cs typeface="Times New Roman" pitchFamily="18" charset="0"/>
              </a:rPr>
              <a:t>Obsah přednášky:</a:t>
            </a:r>
            <a:r>
              <a:rPr lang="cs-CZ" altLang="cs-CZ" sz="2400" smtClean="0">
                <a:cs typeface="Tahoma" pitchFamily="34" charset="0"/>
              </a:rPr>
              <a:t> </a:t>
            </a:r>
            <a:endParaRPr lang="cs-CZ" altLang="cs-CZ" sz="2400" i="1" smtClean="0">
              <a:latin typeface="Times New Roman" pitchFamily="18" charset="0"/>
              <a:cs typeface="Times New Roman" pitchFamily="18" charset="0"/>
            </a:endParaRPr>
          </a:p>
          <a:p>
            <a:pPr marL="358775" indent="-358775" eaLnBrk="1" hangingPunct="1">
              <a:buSzTx/>
              <a:buFont typeface="Wingdings" pitchFamily="2" charset="2"/>
              <a:buBlip>
                <a:blip r:embed="rId2"/>
              </a:buBlip>
              <a:tabLst>
                <a:tab pos="6948488" algn="l"/>
              </a:tabLst>
            </a:pPr>
            <a:r>
              <a:rPr lang="cs-CZ" altLang="cs-CZ" sz="2400" b="1" smtClean="0">
                <a:latin typeface="Times New Roman" pitchFamily="18" charset="0"/>
              </a:rPr>
              <a:t>Metoda větví a</a:t>
            </a:r>
            <a:r>
              <a:rPr lang="en-US" altLang="cs-CZ" sz="2400" b="1" smtClean="0">
                <a:latin typeface="Times New Roman" pitchFamily="18" charset="0"/>
              </a:rPr>
              <a:t> </a:t>
            </a:r>
            <a:r>
              <a:rPr lang="cs-CZ" altLang="cs-CZ" sz="2400" b="1" smtClean="0">
                <a:latin typeface="Times New Roman" pitchFamily="18" charset="0"/>
              </a:rPr>
              <a:t>hranic-implementace</a:t>
            </a:r>
            <a:r>
              <a:rPr lang="cs-CZ" altLang="cs-CZ" sz="2400" smtClean="0">
                <a:latin typeface="Times New Roman" pitchFamily="18" charset="0"/>
              </a:rPr>
              <a:t>.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11188" y="2708275"/>
            <a:ext cx="77930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cs-CZ" sz="2400" b="0" i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cs-CZ" sz="2400" b="0" i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cs-CZ" sz="2400" b="0" i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 b="0" i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30821AD5-F916-45CF-857D-89DCC9D05D04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10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Ukázka aktualizace </a:t>
            </a:r>
            <a:r>
              <a:rPr lang="cs-CZ" altLang="cs-CZ" sz="3600" b="1" dirty="0" smtClean="0">
                <a:latin typeface="Times New Roman" pitchFamily="18" charset="0"/>
              </a:rPr>
              <a:t>DNNŘ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8600" y="3505200"/>
            <a:ext cx="8686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1,     0 .9,     0,         0,        0,         0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-27.7 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VK=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 tomto případě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=2.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Aktualizace DNNŘ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&lt;1,     0,     0,         0,        0,         0&gt;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-16 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VK=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Po vsunutí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předmětu 4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heuristikou.</a:t>
            </a:r>
            <a:endParaRPr lang="cs-CZ" altLang="cs-CZ" sz="2400" b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0580" name="Group 4"/>
          <p:cNvGraphicFramePr>
            <a:graphicFrameLocks noGrp="1"/>
          </p:cNvGraphicFramePr>
          <p:nvPr/>
        </p:nvGraphicFramePr>
        <p:xfrm>
          <a:off x="1066800" y="1905000"/>
          <a:ext cx="6096000" cy="1463676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9" name="Rectangle 38"/>
          <p:cNvSpPr>
            <a:spLocks noChangeArrowheads="1"/>
          </p:cNvSpPr>
          <p:nvPr/>
        </p:nvSpPr>
        <p:spPr bwMode="auto">
          <a:xfrm>
            <a:off x="576263" y="5880100"/>
            <a:ext cx="732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sk-SK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1,     0,     </a:t>
            </a:r>
            <a:r>
              <a:rPr lang="sk-SK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    </a:t>
            </a:r>
            <a:r>
              <a:rPr lang="sk-SK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   0,         0&gt; </a:t>
            </a:r>
            <a:r>
              <a:rPr lang="en-US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en-US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sk-SK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26  </a:t>
            </a:r>
            <a:r>
              <a:rPr lang="sk-SK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VK=</a:t>
            </a:r>
            <a:r>
              <a:rPr lang="sk-SK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AAB19FE9-63E1-492C-B157-0E3E7CC846B5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11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 na úloze o batohu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2400" y="3276600"/>
            <a:ext cx="8686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&lt;1,    0 .9,     0,         0,        0,         0&gt;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-27.7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=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 výpočet dolní hranice po zaokrouhlení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&lt;1,         0,            0,         0,        0,         0&gt;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-16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 po aplikaci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&lt;1,         0,            0,         1,        0,         0&gt;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-26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To je také </a:t>
            </a:r>
            <a:r>
              <a:rPr lang="cs-CZ" altLang="cs-CZ" sz="2400" i="0" dirty="0" smtClean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dosud nejlepší nalezené řešení </a:t>
            </a: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Větvení provedeme podle neceločíselné složky  v </a:t>
            </a: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 tj.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=2).</a:t>
            </a:r>
            <a:endParaRPr lang="cs-CZ" altLang="cs-CZ" sz="2400" b="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52400" y="1905000"/>
            <a:ext cx="8839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latin typeface="Times New Roman" pitchFamily="18" charset="0"/>
              </a:rPr>
              <a:t>Min       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baseline="-30000">
                <a:latin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13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</a:rPr>
              <a:t>2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</a:rPr>
              <a:t>  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14 x</a:t>
            </a:r>
            <a:r>
              <a:rPr lang="cs-CZ" altLang="cs-CZ" sz="2400" b="0" baseline="-30000">
                <a:latin typeface="Times New Roman" pitchFamily="18" charset="0"/>
              </a:rPr>
              <a:t>3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9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6</a:t>
            </a:r>
            <a:endParaRPr lang="cs-CZ" altLang="cs-CZ" sz="2400" b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latin typeface="Times New Roman" pitchFamily="18" charset="0"/>
              </a:rPr>
              <a:t>  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za podmín</a:t>
            </a:r>
            <a:r>
              <a:rPr lang="cs-CZ" altLang="cs-CZ" sz="2400" b="0">
                <a:latin typeface="Times New Roman" pitchFamily="18" charset="0"/>
              </a:rPr>
              <a:t>ky 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</a:rPr>
              <a:t>2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baseline="-30000">
                <a:latin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</a:rPr>
              <a:t>+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>
                <a:latin typeface="Times New Roman" pitchFamily="18" charset="0"/>
              </a:rPr>
              <a:t>3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cs-CZ" altLang="cs-CZ" sz="2400" b="0">
                <a:latin typeface="Times New Roman" pitchFamily="18" charset="0"/>
              </a:rPr>
              <a:t> 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cs-CZ" altLang="cs-CZ" sz="2400" b="0">
                <a:latin typeface="Times New Roman" pitchFamily="18" charset="0"/>
              </a:rPr>
              <a:t>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x</a:t>
            </a:r>
            <a:r>
              <a:rPr lang="en-GB" altLang="cs-CZ" sz="2400" b="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GB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en-GB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cs-CZ" sz="2400" b="0" i="0">
                <a:latin typeface="Times New Roman" pitchFamily="18" charset="0"/>
                <a:cs typeface="Times New Roman" pitchFamily="18" charset="0"/>
              </a:rPr>
              <a:t>{0, 1}</a:t>
            </a:r>
            <a:r>
              <a:rPr lang="en-GB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pro j = 1, ..., 6.</a:t>
            </a:r>
          </a:p>
        </p:txBody>
      </p:sp>
      <p:sp>
        <p:nvSpPr>
          <p:cNvPr id="6" name="Obdĺžniková bublina 5"/>
          <p:cNvSpPr/>
          <p:nvPr/>
        </p:nvSpPr>
        <p:spPr bwMode="auto">
          <a:xfrm>
            <a:off x="3203848" y="3097219"/>
            <a:ext cx="4512774" cy="584775"/>
          </a:xfrm>
          <a:prstGeom prst="wedgeRectCallout">
            <a:avLst>
              <a:gd name="adj1" fmla="val 54459"/>
              <a:gd name="adj2" fmla="val 449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Celočíselné řešení úlohy s celočíselnými koeficienty</a:t>
            </a:r>
          </a:p>
          <a:p>
            <a:pPr algn="ctr" eaLnBrk="1" hangingPunct="1"/>
            <a:r>
              <a:rPr kumimoji="0" 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nemůže mít neceločíselnou</a:t>
            </a:r>
            <a:r>
              <a:rPr kumimoji="0" lang="cs-CZ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účelovou funkci</a:t>
            </a:r>
            <a:r>
              <a:rPr kumimoji="0" lang="cs-CZ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796EFAD0-02E0-4A4B-88E5-8028973437E8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12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 na úloze o batohu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741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3048000" cy="2209800"/>
          </a:xfrm>
        </p:spPr>
        <p:txBody>
          <a:bodyPr/>
          <a:lstStyle/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1,0,0,1,0,0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 -26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5227" name="AutoShape 11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61278"/>
              <a:gd name="adj2" fmla="val 3571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Zpracovaný vrchol</a:t>
            </a:r>
          </a:p>
        </p:txBody>
      </p:sp>
      <p:sp>
        <p:nvSpPr>
          <p:cNvPr id="265228" name="AutoShape 12"/>
          <p:cNvSpPr>
            <a:spLocks noChangeArrowheads="1"/>
          </p:cNvSpPr>
          <p:nvPr/>
        </p:nvSpPr>
        <p:spPr bwMode="auto">
          <a:xfrm>
            <a:off x="5181600" y="2514600"/>
            <a:ext cx="3810000" cy="533400"/>
          </a:xfrm>
          <a:prstGeom prst="wedgeRectCallout">
            <a:avLst>
              <a:gd name="adj1" fmla="val -52917"/>
              <a:gd name="adj2" fmla="val -7768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-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228600" y="4114800"/>
            <a:ext cx="86312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SzTx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</a:rPr>
              <a:t>Při schématu „</a:t>
            </a:r>
            <a:r>
              <a:rPr lang="cs-CZ" altLang="cs-CZ" sz="2400" i="0" dirty="0" smtClean="0">
                <a:latin typeface="Times New Roman" panose="02020603050405020304" pitchFamily="18" charset="0"/>
              </a:rPr>
              <a:t>prohledávání do hloubky s primárním fixováním na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“  je pro další zpracování vybrán </a:t>
            </a:r>
            <a:r>
              <a:rPr lang="cs-CZ" altLang="cs-CZ" sz="2400" i="0" dirty="0" smtClean="0">
                <a:latin typeface="Times New Roman" panose="02020603050405020304" pitchFamily="18" charset="0"/>
              </a:rPr>
              <a:t>vytvořený nezpracovaný vrchol s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x</a:t>
            </a:r>
            <a:r>
              <a:rPr lang="cs-CZ" altLang="cs-CZ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=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" name="Obdĺžniková bublina 9"/>
          <p:cNvSpPr/>
          <p:nvPr/>
        </p:nvSpPr>
        <p:spPr bwMode="auto">
          <a:xfrm>
            <a:off x="4521750" y="3099137"/>
            <a:ext cx="4338088" cy="1015663"/>
          </a:xfrm>
          <a:prstGeom prst="wedgeRectCallout">
            <a:avLst>
              <a:gd name="adj1" fmla="val -83606"/>
              <a:gd name="adj2" fmla="val -182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HH=-26 je větší než DH=-27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a tedy existuje možnost, že kořen obsahuje lepší řešení, než DNNŘ.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7" grpId="0" animBg="1" autoUpdateAnimBg="0"/>
      <p:bldP spid="2652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ová bublina 7"/>
          <p:cNvSpPr/>
          <p:nvPr/>
        </p:nvSpPr>
        <p:spPr bwMode="auto">
          <a:xfrm>
            <a:off x="251520" y="116632"/>
            <a:ext cx="2169044" cy="1015663"/>
          </a:xfrm>
          <a:prstGeom prst="wedgeRectCallout">
            <a:avLst>
              <a:gd name="adj1" fmla="val 80475"/>
              <a:gd name="adj2" fmla="val 1495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Proměnná </a:t>
            </a:r>
            <a:r>
              <a:rPr lang="cs-CZ" sz="2000" b="0" dirty="0">
                <a:solidFill>
                  <a:schemeClr val="tx1"/>
                </a:solidFill>
              </a:rPr>
              <a:t>x</a:t>
            </a:r>
            <a:r>
              <a:rPr lang="cs-CZ" sz="2000" b="0" baseline="-25000" dirty="0">
                <a:solidFill>
                  <a:schemeClr val="tx1"/>
                </a:solidFill>
              </a:rPr>
              <a:t>2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je fixovaná na hodnotu   </a:t>
            </a:r>
            <a:r>
              <a:rPr kumimoji="0" lang="cs-CZ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kumimoji="0" lang="cs-CZ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cs-CZ" sz="2000" b="0" dirty="0" smtClean="0">
                <a:solidFill>
                  <a:schemeClr val="tx1"/>
                </a:solidFill>
              </a:rPr>
              <a:t>=</a:t>
            </a:r>
            <a:r>
              <a:rPr lang="cs-CZ" sz="2000" b="0" i="0" dirty="0" smtClean="0">
                <a:solidFill>
                  <a:schemeClr val="tx1"/>
                </a:solidFill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7A33206D-36F3-4BA3-B43A-5AAA0EEEBC17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13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 na úloze o batohu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" y="3276600"/>
            <a:ext cx="8686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 pro fixované 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&lt;11/12,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0,        0,        0,         0&gt;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-27.7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=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 výpočet dolní hranice po zaokrouhlení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0,      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0,         0,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-13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 po aplikaci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0,      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1,         0,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To je také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dosud nejlepší nalezené řešení </a:t>
            </a: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cs-CZ" altLang="cs-CZ" sz="2400" b="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52400" y="1905000"/>
            <a:ext cx="8839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</a:rPr>
              <a:t>Min      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baseline="-3000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13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</a:rPr>
              <a:t>2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  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14 x</a:t>
            </a:r>
            <a:r>
              <a:rPr lang="cs-CZ" altLang="cs-CZ" sz="2400" b="0" baseline="-30000" dirty="0">
                <a:latin typeface="Times New Roman" pitchFamily="18" charset="0"/>
              </a:rPr>
              <a:t>3  </a:t>
            </a:r>
            <a:r>
              <a:rPr lang="en-US" altLang="cs-CZ" sz="2400" b="0" dirty="0">
                <a:latin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9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cs-CZ" altLang="cs-CZ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</a:rPr>
              <a:t> 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za podmín</a:t>
            </a:r>
            <a:r>
              <a:rPr lang="cs-CZ" altLang="cs-CZ" sz="2400" b="0" dirty="0">
                <a:latin typeface="Times New Roman" pitchFamily="18" charset="0"/>
              </a:rPr>
              <a:t>ky 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</a:rPr>
              <a:t>2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baseline="-30000" dirty="0">
                <a:latin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+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</a:rPr>
              <a:t>3</a:t>
            </a:r>
            <a:r>
              <a:rPr lang="en-US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cs-CZ" altLang="cs-CZ" sz="2400" b="0" dirty="0">
                <a:latin typeface="Times New Roman" pitchFamily="18" charset="0"/>
              </a:rPr>
              <a:t> 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cs-CZ" altLang="cs-CZ" sz="2400" b="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</a:t>
            </a:r>
            <a:r>
              <a:rPr lang="en-GB" altLang="cs-CZ" sz="2400" b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cs-CZ" sz="2400" b="0" baseline="-3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cs-CZ" sz="2400" b="0" i="0" dirty="0">
                <a:latin typeface="Times New Roman" pitchFamily="18" charset="0"/>
                <a:cs typeface="Times New Roman" pitchFamily="18" charset="0"/>
              </a:rPr>
              <a:t>{0, 1}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pro j = 1, ..., 6.</a:t>
            </a:r>
          </a:p>
        </p:txBody>
      </p:sp>
      <p:sp>
        <p:nvSpPr>
          <p:cNvPr id="2" name="Ovál 1"/>
          <p:cNvSpPr/>
          <p:nvPr/>
        </p:nvSpPr>
        <p:spPr bwMode="auto">
          <a:xfrm>
            <a:off x="3059832" y="1905000"/>
            <a:ext cx="720080" cy="101994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Obdĺžniková bublina 9"/>
          <p:cNvSpPr/>
          <p:nvPr/>
        </p:nvSpPr>
        <p:spPr bwMode="auto">
          <a:xfrm>
            <a:off x="395536" y="6000690"/>
            <a:ext cx="7416824" cy="400110"/>
          </a:xfrm>
          <a:prstGeom prst="wedgeRectCallout">
            <a:avLst>
              <a:gd name="adj1" fmla="val 40830"/>
              <a:gd name="adj2" fmla="val -1328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Od této chvíle má DNNŘ hodnotu -27.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E17ED423-8D24-4C63-8D11-7C5F0D5A7B5A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14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 na úloze o batohu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2400" y="3276600"/>
            <a:ext cx="8686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 pro fixované 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  9/11,        0,        0,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- 27.5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 =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 výpočet dolní hranice po zaokrouhlení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    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    0,         0,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-16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 po aplikaci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    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    0,          1,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26.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52400" y="1905000"/>
            <a:ext cx="8839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</a:rPr>
              <a:t>Min      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baseline="-3000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13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</a:rPr>
              <a:t>2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  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14 x</a:t>
            </a:r>
            <a:r>
              <a:rPr lang="cs-CZ" altLang="cs-CZ" sz="2400" b="0" baseline="-30000" dirty="0">
                <a:latin typeface="Times New Roman" pitchFamily="18" charset="0"/>
              </a:rPr>
              <a:t>3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9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cs-CZ" altLang="cs-CZ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</a:rPr>
              <a:t> 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za podmín</a:t>
            </a:r>
            <a:r>
              <a:rPr lang="cs-CZ" altLang="cs-CZ" sz="2400" b="0" dirty="0">
                <a:latin typeface="Times New Roman" pitchFamily="18" charset="0"/>
              </a:rPr>
              <a:t>ky 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</a:rPr>
              <a:t>2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baseline="-30000" dirty="0">
                <a:latin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+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</a:rPr>
              <a:t>3</a:t>
            </a:r>
            <a:r>
              <a:rPr lang="en-US" altLang="cs-CZ" sz="2400" b="0" baseline="-30000" dirty="0">
                <a:latin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cs-CZ" altLang="cs-CZ" sz="2400" b="0" dirty="0">
                <a:latin typeface="Times New Roman" pitchFamily="18" charset="0"/>
              </a:rPr>
              <a:t> 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cs-CZ" altLang="cs-CZ" sz="2400" b="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</a:t>
            </a:r>
            <a:r>
              <a:rPr lang="en-GB" altLang="cs-CZ" sz="2400" b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cs-CZ" sz="2400" b="0" baseline="-3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cs-CZ" sz="2400" b="0" i="0" dirty="0">
                <a:latin typeface="Times New Roman" pitchFamily="18" charset="0"/>
                <a:cs typeface="Times New Roman" pitchFamily="18" charset="0"/>
              </a:rPr>
              <a:t>{0, 1}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pro j = 1, ..., 6.</a:t>
            </a:r>
          </a:p>
        </p:txBody>
      </p:sp>
      <p:sp>
        <p:nvSpPr>
          <p:cNvPr id="6" name="Obdĺžniková bublina 5"/>
          <p:cNvSpPr/>
          <p:nvPr/>
        </p:nvSpPr>
        <p:spPr bwMode="auto">
          <a:xfrm>
            <a:off x="251520" y="116632"/>
            <a:ext cx="2169044" cy="1015663"/>
          </a:xfrm>
          <a:prstGeom prst="wedgeRectCallout">
            <a:avLst>
              <a:gd name="adj1" fmla="val 80475"/>
              <a:gd name="adj2" fmla="val 1495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Proměnná </a:t>
            </a:r>
            <a:r>
              <a:rPr lang="cs-CZ" sz="2000" b="0" dirty="0">
                <a:solidFill>
                  <a:schemeClr val="tx1"/>
                </a:solidFill>
              </a:rPr>
              <a:t>x</a:t>
            </a:r>
            <a:r>
              <a:rPr lang="cs-CZ" sz="2000" b="0" baseline="-25000" dirty="0">
                <a:solidFill>
                  <a:schemeClr val="tx1"/>
                </a:solidFill>
              </a:rPr>
              <a:t>2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je fixovaná na hodnotu   </a:t>
            </a:r>
            <a:r>
              <a:rPr kumimoji="0" lang="cs-CZ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kumimoji="0" lang="cs-CZ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cs-CZ" sz="2000" b="0" dirty="0" smtClean="0">
                <a:solidFill>
                  <a:schemeClr val="tx1"/>
                </a:solidFill>
              </a:rPr>
              <a:t>=</a:t>
            </a:r>
            <a:r>
              <a:rPr lang="cs-CZ" sz="2000" b="0" i="0" dirty="0" smtClean="0">
                <a:solidFill>
                  <a:schemeClr val="tx1"/>
                </a:solidFill>
              </a:rPr>
              <a:t>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Ovál 7"/>
          <p:cNvSpPr/>
          <p:nvPr/>
        </p:nvSpPr>
        <p:spPr bwMode="auto">
          <a:xfrm>
            <a:off x="3059832" y="1905000"/>
            <a:ext cx="720080" cy="101994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BB4853FA-32BB-4A2C-A244-1007E6D5C11B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15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 na úloze o batohu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3005138" y="2516188"/>
            <a:ext cx="1139825" cy="2365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H="1">
            <a:off x="4008438" y="2397125"/>
            <a:ext cx="115887" cy="157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971800" cy="2209800"/>
          </a:xfrm>
        </p:spPr>
        <p:txBody>
          <a:bodyPr/>
          <a:lstStyle/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i="1" dirty="0" smtClean="0">
                <a:latin typeface="Times New Roman" panose="02020603050405020304" pitchFamily="18" charset="0"/>
              </a:rPr>
              <a:t>&lt;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0,</a:t>
            </a:r>
            <a:r>
              <a:rPr lang="cs-CZ" altLang="cs-CZ" sz="2400" b="1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1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,1,0,0,0</a:t>
            </a:r>
            <a:r>
              <a:rPr lang="cs-CZ" altLang="cs-CZ" sz="2400" i="1" dirty="0" smtClean="0">
                <a:latin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 -27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250" name="AutoShape 10"/>
          <p:cNvSpPr>
            <a:spLocks noChangeArrowheads="1"/>
          </p:cNvSpPr>
          <p:nvPr/>
        </p:nvSpPr>
        <p:spPr bwMode="auto">
          <a:xfrm>
            <a:off x="5638800" y="3276600"/>
            <a:ext cx="3505200" cy="533400"/>
          </a:xfrm>
          <a:prstGeom prst="wedgeRectCallout">
            <a:avLst>
              <a:gd name="adj1" fmla="val -52310"/>
              <a:gd name="adj2" fmla="val -1464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-26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  <p:sp>
        <p:nvSpPr>
          <p:cNvPr id="266251" name="AutoShape 11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90171"/>
              <a:gd name="adj2" fmla="val 1053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Zpracovaný vrchol</a:t>
            </a:r>
          </a:p>
        </p:txBody>
      </p:sp>
      <p:sp>
        <p:nvSpPr>
          <p:cNvPr id="266252" name="AutoShape 12"/>
          <p:cNvSpPr>
            <a:spLocks noChangeArrowheads="1"/>
          </p:cNvSpPr>
          <p:nvPr/>
        </p:nvSpPr>
        <p:spPr bwMode="auto">
          <a:xfrm>
            <a:off x="1676400" y="3886200"/>
            <a:ext cx="3810000" cy="533400"/>
          </a:xfrm>
          <a:prstGeom prst="wedgeRectCallout">
            <a:avLst>
              <a:gd name="adj1" fmla="val 1625"/>
              <a:gd name="adj2" fmla="val -25803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-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27</a:t>
            </a:r>
          </a:p>
        </p:txBody>
      </p:sp>
      <p:graphicFrame>
        <p:nvGraphicFramePr>
          <p:cNvPr id="31756" name="Object 14"/>
          <p:cNvGraphicFramePr>
            <a:graphicFrameLocks noChangeAspect="1"/>
          </p:cNvGraphicFramePr>
          <p:nvPr/>
        </p:nvGraphicFramePr>
        <p:xfrm>
          <a:off x="4075113" y="2436813"/>
          <a:ext cx="9921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Rovnica" r:id="rId3" imgW="380835" imgH="215806" progId="Equation.3">
                  <p:embed/>
                </p:oleObj>
              </mc:Choice>
              <mc:Fallback>
                <p:oleObj name="Rovnica" r:id="rId3" imgW="380835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436813"/>
                        <a:ext cx="9921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228600" y="4572000"/>
            <a:ext cx="863123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SzTx/>
            </a:pPr>
            <a:r>
              <a:rPr lang="cs-CZ" altLang="cs-CZ" sz="2400" b="0" i="0">
                <a:latin typeface="Times New Roman" pitchFamily="18" charset="0"/>
              </a:rPr>
              <a:t>Při schématu „</a:t>
            </a:r>
            <a:r>
              <a:rPr lang="cs-CZ" altLang="cs-CZ" sz="2400" i="0">
                <a:latin typeface="Times New Roman" pitchFamily="18" charset="0"/>
              </a:rPr>
              <a:t>prohledávání do hloubky</a:t>
            </a:r>
            <a:r>
              <a:rPr lang="cs-CZ" altLang="cs-CZ" sz="2400" b="0" i="0">
                <a:latin typeface="Times New Roman" pitchFamily="18" charset="0"/>
              </a:rPr>
              <a:t>“  se po vyloučení </a:t>
            </a: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vrcholu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z dalšího zpracování vracíme k </a:t>
            </a:r>
            <a:r>
              <a:rPr lang="cs-CZ" altLang="cs-CZ" sz="2400" i="0">
                <a:latin typeface="Times New Roman" pitchFamily="18" charset="0"/>
              </a:rPr>
              <a:t>naposledy vytvořenému a nezpracovanému </a:t>
            </a:r>
            <a:r>
              <a:rPr lang="cs-CZ" altLang="cs-CZ" sz="2400" i="0">
                <a:solidFill>
                  <a:schemeClr val="tx2"/>
                </a:solidFill>
                <a:latin typeface="Times New Roman" pitchFamily="18" charset="0"/>
              </a:rPr>
              <a:t>vrcholu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a přejdeme k jeho zpracování. Tedy přejdeme do sekundární větve.</a:t>
            </a:r>
          </a:p>
        </p:txBody>
      </p:sp>
      <p:sp>
        <p:nvSpPr>
          <p:cNvPr id="31758" name="Oval 16"/>
          <p:cNvSpPr>
            <a:spLocks noChangeArrowheads="1"/>
          </p:cNvSpPr>
          <p:nvPr/>
        </p:nvSpPr>
        <p:spPr bwMode="auto">
          <a:xfrm>
            <a:off x="5105400" y="2514600"/>
            <a:ext cx="1139825" cy="2365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31759" name="Object 17"/>
          <p:cNvGraphicFramePr>
            <a:graphicFrameLocks noChangeAspect="1"/>
          </p:cNvGraphicFramePr>
          <p:nvPr/>
        </p:nvGraphicFramePr>
        <p:xfrm>
          <a:off x="6142038" y="2435225"/>
          <a:ext cx="10588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Rovnica" r:id="rId5" imgW="406048" imgH="215713" progId="Equation.3">
                  <p:embed/>
                </p:oleObj>
              </mc:Choice>
              <mc:Fallback>
                <p:oleObj name="Rovnica" r:id="rId5" imgW="406048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435225"/>
                        <a:ext cx="10588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Line 18"/>
          <p:cNvSpPr>
            <a:spLocks noChangeShapeType="1"/>
          </p:cNvSpPr>
          <p:nvPr/>
        </p:nvSpPr>
        <p:spPr bwMode="auto">
          <a:xfrm>
            <a:off x="5105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0" grpId="0" animBg="1" autoUpdateAnimBg="0"/>
      <p:bldP spid="266251" grpId="0" animBg="1" autoUpdateAnimBg="0"/>
      <p:bldP spid="26625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381D92AD-5704-43F4-B952-0617928BD795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16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Příklad realizace metody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větví a hranic na úloze o batohu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335463" y="1946275"/>
            <a:ext cx="4381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200" i="0">
                <a:latin typeface="Times New Roman" pitchFamily="18" charset="0"/>
              </a:rPr>
              <a:t>kořen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3898900" y="2138363"/>
            <a:ext cx="1263650" cy="3000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2895600" y="2743200"/>
            <a:ext cx="1139825" cy="2365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3733800" y="2397125"/>
            <a:ext cx="390525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2971800" cy="2209800"/>
          </a:xfrm>
        </p:spPr>
        <p:txBody>
          <a:bodyPr/>
          <a:lstStyle/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Dosud nejlepší nalezené řešení:</a:t>
            </a:r>
          </a:p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&lt;0,</a:t>
            </a:r>
            <a:r>
              <a:rPr lang="cs-CZ" altLang="cs-CZ" sz="2400" b="1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1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,1,0,0,0&gt;</a:t>
            </a:r>
          </a:p>
          <a:p>
            <a:pPr marL="0" indent="0" eaLnBrk="1" hangingPunct="1"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horní hranicí -27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7274" name="AutoShape 10"/>
          <p:cNvSpPr>
            <a:spLocks noChangeArrowheads="1"/>
          </p:cNvSpPr>
          <p:nvPr/>
        </p:nvSpPr>
        <p:spPr bwMode="auto">
          <a:xfrm>
            <a:off x="1600200" y="3733800"/>
            <a:ext cx="3810000" cy="533400"/>
          </a:xfrm>
          <a:prstGeom prst="wedgeRectCallout">
            <a:avLst>
              <a:gd name="adj1" fmla="val 5625"/>
              <a:gd name="adj2" fmla="val -18809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= -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27</a:t>
            </a:r>
          </a:p>
        </p:txBody>
      </p:sp>
      <p:graphicFrame>
        <p:nvGraphicFramePr>
          <p:cNvPr id="32778" name="Object 11"/>
          <p:cNvGraphicFramePr>
            <a:graphicFrameLocks noChangeAspect="1"/>
          </p:cNvGraphicFramePr>
          <p:nvPr/>
        </p:nvGraphicFramePr>
        <p:xfrm>
          <a:off x="4075113" y="2436813"/>
          <a:ext cx="9921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3" imgW="380835" imgH="215806" progId="Equation.DSMT4">
                  <p:embed/>
                </p:oleObj>
              </mc:Choice>
              <mc:Fallback>
                <p:oleObj name="Equation" r:id="rId3" imgW="380835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436813"/>
                        <a:ext cx="9921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88900" y="4275138"/>
            <a:ext cx="90201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6002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171700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705100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2385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6957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15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610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067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SzTx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</a:rPr>
              <a:t>Po vyloučení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vrcholu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z dalšího zpracování se vracíme k </a:t>
            </a:r>
            <a:r>
              <a:rPr lang="cs-CZ" altLang="cs-CZ" sz="2400" i="0" dirty="0" smtClean="0">
                <a:latin typeface="Times New Roman" panose="02020603050405020304" pitchFamily="18" charset="0"/>
              </a:rPr>
              <a:t>naposledy vytvořenému a nezpracovanému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i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vrcholu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a pokud ho nem</a:t>
            </a:r>
            <a:r>
              <a:rPr lang="cs-CZ" altLang="cs-CZ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ů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žeme vyloučit (jeho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dolní hranice 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je vyšší než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hodnota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 dosud nejlepšího nalezeného řešení), tak přejdeme k jeho zpracování.</a:t>
            </a:r>
          </a:p>
          <a:p>
            <a:pPr eaLnBrk="1" hangingPunct="1">
              <a:buSzTx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</a:rPr>
              <a:t>V našem případě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vrchol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vyloučíme 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(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-26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&gt;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-27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) a tím metoda končí! Dosud nejlepší nalezené řešení </a:t>
            </a:r>
            <a:r>
              <a:rPr lang="cs-CZ" altLang="cs-CZ" sz="2400" i="0" dirty="0" smtClean="0">
                <a:latin typeface="Times New Roman" panose="02020603050405020304" pitchFamily="18" charset="0"/>
              </a:rPr>
              <a:t>je optimální</a:t>
            </a:r>
            <a:r>
              <a:rPr lang="cs-CZ" altLang="cs-CZ" sz="2400" b="0" i="0" dirty="0" smtClean="0">
                <a:latin typeface="Times New Roman" panose="02020603050405020304" pitchFamily="18" charset="0"/>
              </a:rPr>
              <a:t>.</a:t>
            </a:r>
            <a:endParaRPr lang="cs-CZ" altLang="cs-CZ" sz="2400" b="0" i="0" dirty="0" smtClean="0">
              <a:latin typeface="Times New Roman" panose="02020603050405020304" pitchFamily="18" charset="0"/>
            </a:endParaRPr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3886200" y="2438400"/>
            <a:ext cx="3810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7278" name="AutoShape 14"/>
          <p:cNvSpPr>
            <a:spLocks noChangeArrowheads="1"/>
          </p:cNvSpPr>
          <p:nvPr/>
        </p:nvSpPr>
        <p:spPr bwMode="auto">
          <a:xfrm>
            <a:off x="5334000" y="3810000"/>
            <a:ext cx="3810000" cy="457200"/>
          </a:xfrm>
          <a:prstGeom prst="wedgeRectCallout">
            <a:avLst>
              <a:gd name="adj1" fmla="val -86792"/>
              <a:gd name="adj2" fmla="val -2899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</a:rPr>
              <a:t>Backtracking-návrat</a:t>
            </a:r>
            <a:endParaRPr lang="cs-CZ" altLang="cs-CZ" sz="2400" i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67279" name="AutoShape 15"/>
          <p:cNvSpPr>
            <a:spLocks noChangeArrowheads="1"/>
          </p:cNvSpPr>
          <p:nvPr/>
        </p:nvSpPr>
        <p:spPr bwMode="auto">
          <a:xfrm>
            <a:off x="5486400" y="1752600"/>
            <a:ext cx="3505200" cy="533400"/>
          </a:xfrm>
          <a:prstGeom prst="wedgeRectCallout">
            <a:avLst>
              <a:gd name="adj1" fmla="val -90171"/>
              <a:gd name="adj2" fmla="val 1053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</a:rPr>
              <a:t>Zpracovaný vrchol</a:t>
            </a:r>
          </a:p>
        </p:txBody>
      </p:sp>
      <p:sp>
        <p:nvSpPr>
          <p:cNvPr id="32783" name="Oval 16"/>
          <p:cNvSpPr>
            <a:spLocks noChangeArrowheads="1"/>
          </p:cNvSpPr>
          <p:nvPr/>
        </p:nvSpPr>
        <p:spPr bwMode="auto">
          <a:xfrm>
            <a:off x="5105400" y="2514600"/>
            <a:ext cx="1139825" cy="2365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32784" name="Object 17"/>
          <p:cNvGraphicFramePr>
            <a:graphicFrameLocks noChangeAspect="1"/>
          </p:cNvGraphicFramePr>
          <p:nvPr/>
        </p:nvGraphicFramePr>
        <p:xfrm>
          <a:off x="6142038" y="2435225"/>
          <a:ext cx="10588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Rovnica" r:id="rId5" imgW="406048" imgH="215713" progId="Equation.3">
                  <p:embed/>
                </p:oleObj>
              </mc:Choice>
              <mc:Fallback>
                <p:oleObj name="Rovnica" r:id="rId5" imgW="406048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435225"/>
                        <a:ext cx="10588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Line 18"/>
          <p:cNvSpPr>
            <a:spLocks noChangeShapeType="1"/>
          </p:cNvSpPr>
          <p:nvPr/>
        </p:nvSpPr>
        <p:spPr bwMode="auto">
          <a:xfrm>
            <a:off x="5105400" y="2362200"/>
            <a:ext cx="1524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7283" name="AutoShape 19"/>
          <p:cNvSpPr>
            <a:spLocks noChangeArrowheads="1"/>
          </p:cNvSpPr>
          <p:nvPr/>
        </p:nvSpPr>
        <p:spPr bwMode="auto">
          <a:xfrm>
            <a:off x="5638800" y="3276600"/>
            <a:ext cx="3505200" cy="533400"/>
          </a:xfrm>
          <a:prstGeom prst="wedgeRectCallout">
            <a:avLst>
              <a:gd name="adj1" fmla="val -52310"/>
              <a:gd name="adj2" fmla="val -1464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Dolní hranice</a:t>
            </a:r>
            <a:r>
              <a:rPr lang="cs-CZ" altLang="cs-CZ" sz="2400" i="0">
                <a:latin typeface="Times New Roman" pitchFamily="18" charset="0"/>
              </a:rPr>
              <a:t> </a:t>
            </a:r>
            <a:r>
              <a:rPr lang="cs-CZ" altLang="cs-CZ" sz="2400" b="0" i="0">
                <a:latin typeface="Times New Roman" pitchFamily="18" charset="0"/>
              </a:rPr>
              <a:t>je </a:t>
            </a:r>
            <a:r>
              <a:rPr lang="cs-CZ" altLang="cs-CZ" sz="2400" i="0">
                <a:solidFill>
                  <a:schemeClr val="hlink"/>
                </a:solidFill>
                <a:latin typeface="Times New Roman" pitchFamily="18" charset="0"/>
              </a:rPr>
              <a:t>-26</a:t>
            </a:r>
            <a:r>
              <a:rPr lang="cs-CZ" altLang="cs-CZ" sz="2400" b="0" i="0">
                <a:latin typeface="Times New Roman" pitchFamily="18" charset="0"/>
              </a:rPr>
              <a:t>.</a:t>
            </a:r>
            <a:endParaRPr lang="cs-CZ" altLang="cs-CZ" sz="240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4" grpId="0" animBg="1" autoUpdateAnimBg="0"/>
      <p:bldP spid="267278" grpId="0" animBg="1" autoUpdateAnimBg="0"/>
      <p:bldP spid="267279" grpId="0" animBg="1" autoUpdateAnimBg="0"/>
      <p:bldP spid="2672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5107DD6B-350D-4C32-BB85-6EEE391EDDEE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17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Implementace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SVNV</a:t>
            </a:r>
            <a:b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</a:b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cs-CZ" altLang="cs-CZ" sz="28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eznamu 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8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ytvořených 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8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ezpracovaných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8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rcholů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cs-CZ" altLang="cs-CZ" sz="28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X –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pracovní struktura, kde v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neaktivních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prvcích jsou fixovaná rozhodnutí o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vybrání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a nebo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nevybrání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předmětu.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Akt(j) – vyznačení 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neaktivních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předmětů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( Akt(j)=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false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–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hodnota předmět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ů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pro které je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Akt(j):=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false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X(j):=1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–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hmotnost předmět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ů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pro které je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Akt(j):=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false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X(j):=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 i="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Zásobník 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 o velikosti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tý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záznam v zásobníku má dvě položky: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– 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index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j proměnné </a:t>
            </a:r>
            <a:r>
              <a:rPr lang="cs-CZ" altLang="cs-CZ" sz="2400" b="0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cs-CZ" altLang="cs-CZ" sz="2400" b="0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cs-CZ" altLang="cs-CZ" sz="2400" b="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podle které jsme větvením získali </a:t>
            </a:r>
            <a:r>
              <a:rPr lang="cs-CZ" altLang="cs-CZ" sz="2400" i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zpracovávaný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uzel.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–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hodnotu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na kterou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jsme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naposledy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fixovali proměnnou, podle které     jsme větvením získali </a:t>
            </a:r>
            <a:r>
              <a:rPr lang="cs-CZ" altLang="cs-CZ" sz="2400" i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zpracovávaný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uzel (tedy 0 nebo 1).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5107DD6B-350D-4C32-BB85-6EEE391EDDEE}" type="slidenum">
              <a:rPr lang="cs-CZ" altLang="cs-CZ" sz="1400" b="0" i="0">
                <a:solidFill>
                  <a:srgbClr val="000000"/>
                </a:solidFill>
                <a:latin typeface="Tahoma" pitchFamily="34" charset="0"/>
              </a:rPr>
              <a:pPr/>
              <a:t>18</a:t>
            </a:fld>
            <a:endParaRPr lang="cs-CZ" altLang="cs-CZ" sz="1400" b="0" i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SVNV</a:t>
            </a:r>
            <a:b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</a:b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cs-CZ" altLang="cs-CZ" sz="28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eznamu 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8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ytvořených 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8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ezpracovaných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800" b="1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8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rcholů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cs-CZ" altLang="cs-CZ" sz="28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51520" y="1905000"/>
            <a:ext cx="280831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88900" indent="0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Zásobník  </a:t>
            </a:r>
            <a:r>
              <a:rPr lang="cs-CZ" altLang="cs-CZ" sz="2000" b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cs-CZ" altLang="cs-CZ" sz="2000" b="0" i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000" b="0" i="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tý</a:t>
            </a:r>
            <a:r>
              <a:rPr lang="cs-CZ" altLang="cs-CZ" sz="2000" b="0" i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záznam </a:t>
            </a:r>
            <a:r>
              <a:rPr lang="cs-CZ" altLang="cs-CZ" sz="2000" b="0" i="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má 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dvě položky:</a:t>
            </a:r>
          </a:p>
          <a:p>
            <a:pPr marL="88900" indent="0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b="0" i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(i) – </a:t>
            </a:r>
            <a:r>
              <a:rPr lang="cs-CZ" altLang="cs-CZ" sz="20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index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 proměnné </a:t>
            </a:r>
            <a:r>
              <a:rPr lang="cs-CZ" altLang="cs-CZ" sz="2000" b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cs-CZ" altLang="cs-CZ" sz="2000" b="0" baseline="-250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cs-CZ" altLang="cs-CZ" sz="2000" b="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podle které jsme větvením získali </a:t>
            </a:r>
            <a:r>
              <a:rPr lang="cs-CZ" altLang="cs-CZ" sz="2000" i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zpracovávaný 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uzel.</a:t>
            </a:r>
          </a:p>
          <a:p>
            <a:pPr marL="88900" indent="0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b="0" i="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(i) – </a:t>
            </a:r>
            <a:r>
              <a:rPr lang="cs-CZ" altLang="cs-CZ" sz="200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hodnotu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na kterou jsme </a:t>
            </a:r>
            <a:r>
              <a:rPr lang="cs-CZ" altLang="cs-CZ" sz="200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naposledy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fixovali proměnnou, podle které     jsme větvením získali </a:t>
            </a:r>
            <a:r>
              <a:rPr lang="cs-CZ" altLang="cs-CZ" sz="2000" i="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zpracovávaný</a:t>
            </a:r>
            <a:r>
              <a:rPr lang="cs-CZ" altLang="cs-CZ" sz="2000" b="0" i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uzel (tedy 0 nebo 1).</a:t>
            </a:r>
          </a:p>
        </p:txBody>
      </p:sp>
      <p:sp>
        <p:nvSpPr>
          <p:cNvPr id="5" name="Ovál 1"/>
          <p:cNvSpPr>
            <a:spLocks noChangeArrowheads="1"/>
          </p:cNvSpPr>
          <p:nvPr/>
        </p:nvSpPr>
        <p:spPr bwMode="auto">
          <a:xfrm>
            <a:off x="6084168" y="2007285"/>
            <a:ext cx="1727200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" name="Ovál 7"/>
          <p:cNvSpPr>
            <a:spLocks noChangeArrowheads="1"/>
          </p:cNvSpPr>
          <p:nvPr/>
        </p:nvSpPr>
        <p:spPr bwMode="auto">
          <a:xfrm>
            <a:off x="5507906" y="2942322"/>
            <a:ext cx="935037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" name="Ovál 8"/>
          <p:cNvSpPr>
            <a:spLocks noChangeArrowheads="1"/>
          </p:cNvSpPr>
          <p:nvPr/>
        </p:nvSpPr>
        <p:spPr bwMode="auto">
          <a:xfrm>
            <a:off x="7379568" y="2962960"/>
            <a:ext cx="1223963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9" name="Ovál 9"/>
          <p:cNvSpPr>
            <a:spLocks noChangeArrowheads="1"/>
          </p:cNvSpPr>
          <p:nvPr/>
        </p:nvSpPr>
        <p:spPr bwMode="auto">
          <a:xfrm>
            <a:off x="4787181" y="3878947"/>
            <a:ext cx="647700" cy="576263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0" name="Ovál 10"/>
          <p:cNvSpPr>
            <a:spLocks noChangeArrowheads="1"/>
          </p:cNvSpPr>
          <p:nvPr/>
        </p:nvSpPr>
        <p:spPr bwMode="auto">
          <a:xfrm>
            <a:off x="5979393" y="3880535"/>
            <a:ext cx="681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1" name="Ovál 12"/>
          <p:cNvSpPr>
            <a:spLocks noChangeArrowheads="1"/>
          </p:cNvSpPr>
          <p:nvPr/>
        </p:nvSpPr>
        <p:spPr bwMode="auto">
          <a:xfrm>
            <a:off x="7130331" y="3848785"/>
            <a:ext cx="681037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2" name="Ovál 13"/>
          <p:cNvSpPr>
            <a:spLocks noChangeArrowheads="1"/>
          </p:cNvSpPr>
          <p:nvPr/>
        </p:nvSpPr>
        <p:spPr bwMode="auto">
          <a:xfrm>
            <a:off x="8316193" y="3836085"/>
            <a:ext cx="681038" cy="576262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3" name="Ovál 14"/>
          <p:cNvSpPr>
            <a:spLocks noChangeArrowheads="1"/>
          </p:cNvSpPr>
          <p:nvPr/>
        </p:nvSpPr>
        <p:spPr bwMode="auto">
          <a:xfrm>
            <a:off x="6247681" y="2223185"/>
            <a:ext cx="142875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" name="Ovál 15"/>
          <p:cNvSpPr>
            <a:spLocks noChangeArrowheads="1"/>
          </p:cNvSpPr>
          <p:nvPr/>
        </p:nvSpPr>
        <p:spPr bwMode="auto">
          <a:xfrm>
            <a:off x="6442943" y="2223185"/>
            <a:ext cx="144463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" name="Ovál 16"/>
          <p:cNvSpPr>
            <a:spLocks noChangeArrowheads="1"/>
          </p:cNvSpPr>
          <p:nvPr/>
        </p:nvSpPr>
        <p:spPr bwMode="auto">
          <a:xfrm>
            <a:off x="6660431" y="2223185"/>
            <a:ext cx="142875" cy="144462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6" name="Ovál 17"/>
          <p:cNvSpPr>
            <a:spLocks noChangeArrowheads="1"/>
          </p:cNvSpPr>
          <p:nvPr/>
        </p:nvSpPr>
        <p:spPr bwMode="auto">
          <a:xfrm>
            <a:off x="6876331" y="2223185"/>
            <a:ext cx="142875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" name="Ovál 18"/>
          <p:cNvSpPr>
            <a:spLocks noChangeArrowheads="1"/>
          </p:cNvSpPr>
          <p:nvPr/>
        </p:nvSpPr>
        <p:spPr bwMode="auto">
          <a:xfrm>
            <a:off x="7117631" y="2237472"/>
            <a:ext cx="142875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" name="Ovál 19"/>
          <p:cNvSpPr>
            <a:spLocks noChangeArrowheads="1"/>
          </p:cNvSpPr>
          <p:nvPr/>
        </p:nvSpPr>
        <p:spPr bwMode="auto">
          <a:xfrm>
            <a:off x="5579343" y="3158222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9" name="Ovál 20"/>
          <p:cNvSpPr>
            <a:spLocks noChangeArrowheads="1"/>
          </p:cNvSpPr>
          <p:nvPr/>
        </p:nvSpPr>
        <p:spPr bwMode="auto">
          <a:xfrm>
            <a:off x="5822231" y="3178860"/>
            <a:ext cx="142875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" name="Ovál 21"/>
          <p:cNvSpPr>
            <a:spLocks noChangeArrowheads="1"/>
          </p:cNvSpPr>
          <p:nvPr/>
        </p:nvSpPr>
        <p:spPr bwMode="auto">
          <a:xfrm>
            <a:off x="7670081" y="3158222"/>
            <a:ext cx="142875" cy="144463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" name="Ovál 22"/>
          <p:cNvSpPr>
            <a:spLocks noChangeArrowheads="1"/>
          </p:cNvSpPr>
          <p:nvPr/>
        </p:nvSpPr>
        <p:spPr bwMode="auto">
          <a:xfrm>
            <a:off x="7885981" y="3158222"/>
            <a:ext cx="144462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" name="Ovál 23"/>
          <p:cNvSpPr>
            <a:spLocks noChangeArrowheads="1"/>
          </p:cNvSpPr>
          <p:nvPr/>
        </p:nvSpPr>
        <p:spPr bwMode="auto">
          <a:xfrm>
            <a:off x="8127281" y="3172510"/>
            <a:ext cx="144462" cy="144462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" name="Ovál 24"/>
          <p:cNvSpPr>
            <a:spLocks noChangeArrowheads="1"/>
          </p:cNvSpPr>
          <p:nvPr/>
        </p:nvSpPr>
        <p:spPr bwMode="auto">
          <a:xfrm>
            <a:off x="6247681" y="4134535"/>
            <a:ext cx="142875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4" name="Ovál 25"/>
          <p:cNvSpPr>
            <a:spLocks noChangeArrowheads="1"/>
          </p:cNvSpPr>
          <p:nvPr/>
        </p:nvSpPr>
        <p:spPr bwMode="auto">
          <a:xfrm>
            <a:off x="5039593" y="4094847"/>
            <a:ext cx="144463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" name="Ovál 30"/>
          <p:cNvSpPr>
            <a:spLocks noChangeArrowheads="1"/>
          </p:cNvSpPr>
          <p:nvPr/>
        </p:nvSpPr>
        <p:spPr bwMode="auto">
          <a:xfrm>
            <a:off x="7308131" y="4024997"/>
            <a:ext cx="142875" cy="144463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" name="Ovál 31"/>
          <p:cNvSpPr>
            <a:spLocks noChangeArrowheads="1"/>
          </p:cNvSpPr>
          <p:nvPr/>
        </p:nvSpPr>
        <p:spPr bwMode="auto">
          <a:xfrm>
            <a:off x="8459068" y="4010710"/>
            <a:ext cx="144463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" name="Ovál 32"/>
          <p:cNvSpPr>
            <a:spLocks noChangeArrowheads="1"/>
          </p:cNvSpPr>
          <p:nvPr/>
        </p:nvSpPr>
        <p:spPr bwMode="auto">
          <a:xfrm>
            <a:off x="8700368" y="4024997"/>
            <a:ext cx="144463" cy="144463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28" name="Rovná spojovacia šípka 33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5976218" y="2497822"/>
            <a:ext cx="360363" cy="44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Rovná spojovacia šípka 39"/>
          <p:cNvCxnSpPr>
            <a:cxnSpLocks noChangeShapeType="1"/>
            <a:stCxn id="5" idx="5"/>
            <a:endCxn id="8" idx="0"/>
          </p:cNvCxnSpPr>
          <p:nvPr/>
        </p:nvCxnSpPr>
        <p:spPr bwMode="auto">
          <a:xfrm>
            <a:off x="7558956" y="2497822"/>
            <a:ext cx="433387" cy="465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ovná spojovacia šípka 43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5341218" y="3434447"/>
            <a:ext cx="303213" cy="528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ovná spojovacia šípka 44"/>
          <p:cNvCxnSpPr>
            <a:cxnSpLocks noChangeShapeType="1"/>
            <a:endCxn id="10" idx="1"/>
          </p:cNvCxnSpPr>
          <p:nvPr/>
        </p:nvCxnSpPr>
        <p:spPr bwMode="auto">
          <a:xfrm>
            <a:off x="5965106" y="3539222"/>
            <a:ext cx="112712" cy="427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Rovná spojovacia šípka 45"/>
          <p:cNvCxnSpPr>
            <a:cxnSpLocks noChangeShapeType="1"/>
            <a:stCxn id="8" idx="4"/>
            <a:endCxn id="11" idx="7"/>
          </p:cNvCxnSpPr>
          <p:nvPr/>
        </p:nvCxnSpPr>
        <p:spPr bwMode="auto">
          <a:xfrm flipH="1">
            <a:off x="7711356" y="3539222"/>
            <a:ext cx="280987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Rovná spojovacia šípka 46"/>
          <p:cNvCxnSpPr>
            <a:cxnSpLocks noChangeShapeType="1"/>
            <a:stCxn id="8" idx="5"/>
            <a:endCxn id="12" idx="0"/>
          </p:cNvCxnSpPr>
          <p:nvPr/>
        </p:nvCxnSpPr>
        <p:spPr bwMode="auto">
          <a:xfrm>
            <a:off x="8424143" y="3455085"/>
            <a:ext cx="23177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ovná spojovacia šípka 74"/>
          <p:cNvCxnSpPr>
            <a:cxnSpLocks noChangeShapeType="1"/>
          </p:cNvCxnSpPr>
          <p:nvPr/>
        </p:nvCxnSpPr>
        <p:spPr bwMode="auto">
          <a:xfrm flipH="1">
            <a:off x="5846043" y="2467660"/>
            <a:ext cx="361950" cy="4445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Rovná spojovacia šípka 75"/>
          <p:cNvCxnSpPr>
            <a:cxnSpLocks noChangeShapeType="1"/>
          </p:cNvCxnSpPr>
          <p:nvPr/>
        </p:nvCxnSpPr>
        <p:spPr bwMode="auto">
          <a:xfrm flipH="1">
            <a:off x="5184056" y="3423335"/>
            <a:ext cx="360362" cy="44450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Rovná spojovacia šípka 77"/>
          <p:cNvCxnSpPr>
            <a:cxnSpLocks noChangeShapeType="1"/>
          </p:cNvCxnSpPr>
          <p:nvPr/>
        </p:nvCxnSpPr>
        <p:spPr bwMode="auto">
          <a:xfrm flipV="1">
            <a:off x="5434881" y="3545572"/>
            <a:ext cx="288925" cy="3873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ovná spojovacia šípka 78"/>
          <p:cNvCxnSpPr>
            <a:cxnSpLocks noChangeShapeType="1"/>
          </p:cNvCxnSpPr>
          <p:nvPr/>
        </p:nvCxnSpPr>
        <p:spPr bwMode="auto">
          <a:xfrm flipH="1" flipV="1">
            <a:off x="6084168" y="3570972"/>
            <a:ext cx="123825" cy="26193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Rovná spojovacia šípka 79"/>
          <p:cNvCxnSpPr>
            <a:cxnSpLocks noChangeShapeType="1"/>
          </p:cNvCxnSpPr>
          <p:nvPr/>
        </p:nvCxnSpPr>
        <p:spPr bwMode="auto">
          <a:xfrm>
            <a:off x="5766668" y="3570972"/>
            <a:ext cx="198438" cy="48418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Rovná spojovacia šípka 82"/>
          <p:cNvCxnSpPr>
            <a:cxnSpLocks noChangeShapeType="1"/>
          </p:cNvCxnSpPr>
          <p:nvPr/>
        </p:nvCxnSpPr>
        <p:spPr bwMode="auto">
          <a:xfrm flipV="1">
            <a:off x="6319118" y="2620060"/>
            <a:ext cx="268288" cy="322262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ovná spojovacia šípka 85"/>
          <p:cNvCxnSpPr>
            <a:cxnSpLocks noChangeShapeType="1"/>
          </p:cNvCxnSpPr>
          <p:nvPr/>
        </p:nvCxnSpPr>
        <p:spPr bwMode="auto">
          <a:xfrm>
            <a:off x="7490693" y="2583547"/>
            <a:ext cx="250825" cy="331788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BlokTextu 89"/>
          <p:cNvSpPr txBox="1">
            <a:spLocks noChangeArrowheads="1"/>
          </p:cNvSpPr>
          <p:nvPr/>
        </p:nvSpPr>
        <p:spPr bwMode="auto">
          <a:xfrm>
            <a:off x="5201518" y="2381935"/>
            <a:ext cx="854075" cy="36933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b="0" dirty="0" smtClean="0">
                <a:solidFill>
                  <a:schemeClr val="tx1"/>
                </a:solidFill>
              </a:rPr>
              <a:t>x</a:t>
            </a:r>
            <a:r>
              <a:rPr lang="cs-CZ" altLang="en-US" sz="1800" b="0" baseline="-25000" dirty="0" smtClean="0">
                <a:solidFill>
                  <a:schemeClr val="tx1"/>
                </a:solidFill>
              </a:rPr>
              <a:t>2</a:t>
            </a:r>
            <a:r>
              <a:rPr lang="cs-CZ" altLang="en-US" sz="1800" b="0" dirty="0" smtClean="0">
                <a:solidFill>
                  <a:schemeClr val="tx1"/>
                </a:solidFill>
              </a:rPr>
              <a:t>=</a:t>
            </a:r>
            <a:r>
              <a:rPr lang="cs-CZ" altLang="en-US" sz="1800" b="0" i="0" dirty="0" smtClean="0">
                <a:solidFill>
                  <a:schemeClr val="tx1"/>
                </a:solidFill>
              </a:rPr>
              <a:t>1</a:t>
            </a:r>
            <a:endParaRPr lang="en-US" altLang="en-US" b="0" i="0" dirty="0">
              <a:solidFill>
                <a:schemeClr val="tx1"/>
              </a:solidFill>
            </a:endParaRPr>
          </a:p>
        </p:txBody>
      </p:sp>
      <p:sp>
        <p:nvSpPr>
          <p:cNvPr id="48" name="BlokTextu 89"/>
          <p:cNvSpPr txBox="1">
            <a:spLocks noChangeArrowheads="1"/>
          </p:cNvSpPr>
          <p:nvPr/>
        </p:nvSpPr>
        <p:spPr bwMode="auto">
          <a:xfrm>
            <a:off x="7801843" y="2435394"/>
            <a:ext cx="854075" cy="36933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b="0" dirty="0" smtClean="0">
                <a:solidFill>
                  <a:schemeClr val="tx1"/>
                </a:solidFill>
              </a:rPr>
              <a:t>x</a:t>
            </a:r>
            <a:r>
              <a:rPr lang="cs-CZ" altLang="en-US" sz="1800" b="0" baseline="-25000" dirty="0" smtClean="0">
                <a:solidFill>
                  <a:schemeClr val="tx1"/>
                </a:solidFill>
              </a:rPr>
              <a:t>2</a:t>
            </a:r>
            <a:r>
              <a:rPr lang="cs-CZ" altLang="en-US" sz="1800" b="0" dirty="0" smtClean="0">
                <a:solidFill>
                  <a:schemeClr val="tx1"/>
                </a:solidFill>
              </a:rPr>
              <a:t>=</a:t>
            </a:r>
            <a:r>
              <a:rPr lang="cs-CZ" altLang="en-US" sz="1800" b="0" i="0" dirty="0">
                <a:solidFill>
                  <a:schemeClr val="tx1"/>
                </a:solidFill>
              </a:rPr>
              <a:t>0</a:t>
            </a:r>
            <a:endParaRPr lang="en-US" altLang="en-US" b="0" i="0" dirty="0">
              <a:solidFill>
                <a:schemeClr val="tx1"/>
              </a:solidFill>
            </a:endParaRPr>
          </a:p>
        </p:txBody>
      </p:sp>
      <p:sp>
        <p:nvSpPr>
          <p:cNvPr id="49" name="BlokTextu 89"/>
          <p:cNvSpPr txBox="1">
            <a:spLocks noChangeArrowheads="1"/>
          </p:cNvSpPr>
          <p:nvPr/>
        </p:nvSpPr>
        <p:spPr bwMode="auto">
          <a:xfrm>
            <a:off x="4740891" y="3323322"/>
            <a:ext cx="854075" cy="36933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b="0" dirty="0" smtClean="0">
                <a:solidFill>
                  <a:schemeClr val="tx1"/>
                </a:solidFill>
              </a:rPr>
              <a:t>x</a:t>
            </a:r>
            <a:r>
              <a:rPr lang="cs-CZ" altLang="en-US" sz="1800" b="0" baseline="-25000" dirty="0">
                <a:solidFill>
                  <a:schemeClr val="tx1"/>
                </a:solidFill>
              </a:rPr>
              <a:t>3</a:t>
            </a:r>
            <a:r>
              <a:rPr lang="cs-CZ" altLang="en-US" sz="1800" b="0" dirty="0" smtClean="0">
                <a:solidFill>
                  <a:schemeClr val="tx1"/>
                </a:solidFill>
              </a:rPr>
              <a:t>=</a:t>
            </a:r>
            <a:r>
              <a:rPr lang="cs-CZ" altLang="en-US" sz="1800" b="0" i="0" dirty="0" smtClean="0">
                <a:solidFill>
                  <a:schemeClr val="tx1"/>
                </a:solidFill>
              </a:rPr>
              <a:t>1</a:t>
            </a:r>
            <a:endParaRPr lang="en-US" altLang="en-US" b="0" i="0" dirty="0">
              <a:solidFill>
                <a:schemeClr val="tx1"/>
              </a:solidFill>
            </a:endParaRPr>
          </a:p>
        </p:txBody>
      </p:sp>
      <p:sp>
        <p:nvSpPr>
          <p:cNvPr id="50" name="BlokTextu 89"/>
          <p:cNvSpPr txBox="1">
            <a:spLocks noChangeArrowheads="1"/>
          </p:cNvSpPr>
          <p:nvPr/>
        </p:nvSpPr>
        <p:spPr bwMode="auto">
          <a:xfrm>
            <a:off x="6241825" y="3323322"/>
            <a:ext cx="854075" cy="36933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cs-CZ" altLang="en-US" sz="1800" b="0" dirty="0" smtClean="0">
                <a:solidFill>
                  <a:schemeClr val="tx1"/>
                </a:solidFill>
              </a:rPr>
              <a:t>x</a:t>
            </a:r>
            <a:r>
              <a:rPr lang="cs-CZ" altLang="en-US" sz="1800" b="0" baseline="-25000" dirty="0" smtClean="0">
                <a:solidFill>
                  <a:schemeClr val="tx1"/>
                </a:solidFill>
              </a:rPr>
              <a:t>3</a:t>
            </a:r>
            <a:r>
              <a:rPr lang="cs-CZ" altLang="en-US" sz="1800" b="0" dirty="0" smtClean="0">
                <a:solidFill>
                  <a:schemeClr val="tx1"/>
                </a:solidFill>
              </a:rPr>
              <a:t>=</a:t>
            </a:r>
            <a:r>
              <a:rPr lang="cs-CZ" altLang="en-US" sz="1800" b="0" i="0" dirty="0" smtClean="0">
                <a:solidFill>
                  <a:schemeClr val="tx1"/>
                </a:solidFill>
              </a:rPr>
              <a:t>0</a:t>
            </a:r>
            <a:endParaRPr lang="en-US" altLang="en-US" b="0" i="0" dirty="0">
              <a:solidFill>
                <a:schemeClr val="tx1"/>
              </a:solidFill>
            </a:endParaRPr>
          </a:p>
        </p:txBody>
      </p:sp>
      <p:graphicFrame>
        <p:nvGraphicFramePr>
          <p:cNvPr id="51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43336"/>
              </p:ext>
            </p:extLst>
          </p:nvPr>
        </p:nvGraphicFramePr>
        <p:xfrm>
          <a:off x="3065893" y="1807575"/>
          <a:ext cx="1218075" cy="1750116"/>
        </p:xfrm>
        <a:graphic>
          <a:graphicData uri="http://schemas.openxmlformats.org/drawingml/2006/table">
            <a:tbl>
              <a:tblPr/>
              <a:tblGrid>
                <a:gridCol w="406025"/>
                <a:gridCol w="406025"/>
                <a:gridCol w="406025"/>
              </a:tblGrid>
              <a:tr h="537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81334"/>
              </p:ext>
            </p:extLst>
          </p:nvPr>
        </p:nvGraphicFramePr>
        <p:xfrm>
          <a:off x="3059832" y="3848785"/>
          <a:ext cx="1224136" cy="1750116"/>
        </p:xfrm>
        <a:graphic>
          <a:graphicData uri="http://schemas.openxmlformats.org/drawingml/2006/table">
            <a:tbl>
              <a:tblPr/>
              <a:tblGrid>
                <a:gridCol w="406025"/>
                <a:gridCol w="406025"/>
                <a:gridCol w="412086"/>
              </a:tblGrid>
              <a:tr h="537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cs-CZ" alt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Obdĺžniková bublina 52"/>
          <p:cNvSpPr/>
          <p:nvPr/>
        </p:nvSpPr>
        <p:spPr bwMode="auto">
          <a:xfrm>
            <a:off x="4283968" y="2446899"/>
            <a:ext cx="216024" cy="400110"/>
          </a:xfrm>
          <a:prstGeom prst="wedgeRectCallout">
            <a:avLst>
              <a:gd name="adj1" fmla="val 522215"/>
              <a:gd name="adj2" fmla="val 912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Obdĺžniková bublina 53"/>
          <p:cNvSpPr/>
          <p:nvPr/>
        </p:nvSpPr>
        <p:spPr bwMode="auto">
          <a:xfrm>
            <a:off x="5785656" y="6040364"/>
            <a:ext cx="216024" cy="400110"/>
          </a:xfrm>
          <a:prstGeom prst="wedgeRectCallout">
            <a:avLst>
              <a:gd name="adj1" fmla="val 40831"/>
              <a:gd name="adj2" fmla="val -4980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Obdĺžniková bublina 54"/>
          <p:cNvSpPr/>
          <p:nvPr/>
        </p:nvSpPr>
        <p:spPr bwMode="auto">
          <a:xfrm>
            <a:off x="4283968" y="4869160"/>
            <a:ext cx="216024" cy="400110"/>
          </a:xfrm>
          <a:prstGeom prst="wedgeRectCallout">
            <a:avLst>
              <a:gd name="adj1" fmla="val 173627"/>
              <a:gd name="adj2" fmla="val -1955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24752"/>
              </p:ext>
            </p:extLst>
          </p:nvPr>
        </p:nvGraphicFramePr>
        <p:xfrm>
          <a:off x="4589450" y="5013450"/>
          <a:ext cx="1224136" cy="1750116"/>
        </p:xfrm>
        <a:graphic>
          <a:graphicData uri="http://schemas.openxmlformats.org/drawingml/2006/table">
            <a:tbl>
              <a:tblPr/>
              <a:tblGrid>
                <a:gridCol w="406025"/>
                <a:gridCol w="406025"/>
                <a:gridCol w="412086"/>
              </a:tblGrid>
              <a:tr h="537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cs-CZ" alt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Obdĺžniková bublina 56"/>
          <p:cNvSpPr/>
          <p:nvPr/>
        </p:nvSpPr>
        <p:spPr bwMode="auto">
          <a:xfrm>
            <a:off x="7470849" y="5482992"/>
            <a:ext cx="216024" cy="400110"/>
          </a:xfrm>
          <a:prstGeom prst="wedgeRectCallout">
            <a:avLst>
              <a:gd name="adj1" fmla="val 327172"/>
              <a:gd name="adj2" fmla="val -6570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60722"/>
              </p:ext>
            </p:extLst>
          </p:nvPr>
        </p:nvGraphicFramePr>
        <p:xfrm>
          <a:off x="6226870" y="4869160"/>
          <a:ext cx="1224136" cy="1750116"/>
        </p:xfrm>
        <a:graphic>
          <a:graphicData uri="http://schemas.openxmlformats.org/drawingml/2006/table">
            <a:tbl>
              <a:tblPr/>
              <a:tblGrid>
                <a:gridCol w="406025"/>
                <a:gridCol w="406025"/>
                <a:gridCol w="412086"/>
              </a:tblGrid>
              <a:tr h="537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</a:t>
                      </a: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sk-SK" altLang="cs-CZ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0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2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F0E79033-5E0E-45AA-B04F-A73E846E3AA5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19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Implementace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SVNV při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větvení</a:t>
            </a:r>
            <a:b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</a:br>
            <a:r>
              <a:rPr lang="cs-CZ" altLang="cs-CZ" sz="280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8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cs-CZ" altLang="cs-CZ" sz="280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eznamu </a:t>
            </a:r>
            <a:r>
              <a:rPr lang="cs-CZ" altLang="cs-CZ" sz="28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80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ytvořených </a:t>
            </a:r>
            <a:r>
              <a:rPr lang="cs-CZ" altLang="cs-CZ" sz="28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80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ezpracovaných </a:t>
            </a:r>
            <a:r>
              <a:rPr lang="cs-CZ" altLang="cs-CZ" sz="28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80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rcholů)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1905000"/>
            <a:ext cx="8915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Předpoklady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&gt;0,  X, Akt,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Cfx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Mfx</a:t>
            </a:r>
            <a:endParaRPr lang="cs-CZ" altLang="cs-CZ" sz="2400" b="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 – největší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obsazená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pozice zásobníku (je-li zásobník prázdný, i=0)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Primární směr větvení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je fixování na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cs-CZ" altLang="cs-CZ" sz="240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Činnost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(Vytvoření uzlu větvením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fixací na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Polož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X (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):=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Akt(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:=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false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Cfx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:=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Cfx</a:t>
            </a:r>
            <a:r>
              <a:rPr lang="cs-CZ" altLang="cs-CZ" sz="2400" b="0" i="0" dirty="0" err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Mfx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Mfx</a:t>
            </a:r>
            <a:r>
              <a:rPr lang="cs-CZ" altLang="cs-CZ" sz="2400" b="0" i="0" dirty="0" err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Zásobník 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 o velikosti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i:=i+1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Zj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(i) :=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endParaRPr lang="cs-CZ" altLang="cs-CZ" sz="2400" b="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Zx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(i) :=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4821" name="Obdĺžniková bublina 1"/>
          <p:cNvSpPr>
            <a:spLocks noChangeArrowheads="1"/>
          </p:cNvSpPr>
          <p:nvPr/>
        </p:nvSpPr>
        <p:spPr bwMode="auto">
          <a:xfrm>
            <a:off x="5867400" y="4292600"/>
            <a:ext cx="3048000" cy="720725"/>
          </a:xfrm>
          <a:prstGeom prst="wedgeRectCallout">
            <a:avLst>
              <a:gd name="adj1" fmla="val -93523"/>
              <a:gd name="adj2" fmla="val -158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Úprava struktur současné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(řešené ) úlohy</a:t>
            </a:r>
          </a:p>
        </p:txBody>
      </p:sp>
      <p:sp>
        <p:nvSpPr>
          <p:cNvPr id="34822" name="Obdĺžniková bublina 6"/>
          <p:cNvSpPr>
            <a:spLocks noChangeArrowheads="1"/>
          </p:cNvSpPr>
          <p:nvPr/>
        </p:nvSpPr>
        <p:spPr bwMode="auto">
          <a:xfrm>
            <a:off x="4414838" y="5603875"/>
            <a:ext cx="4559300" cy="720725"/>
          </a:xfrm>
          <a:prstGeom prst="wedgeRectCallout">
            <a:avLst>
              <a:gd name="adj1" fmla="val -96898"/>
              <a:gd name="adj2" fmla="val -242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Do zásobníku </a:t>
            </a:r>
            <a:r>
              <a:rPr lang="cs-CZ" altLang="cs-CZ" sz="1800">
                <a:latin typeface="Times New Roman" pitchFamily="18" charset="0"/>
              </a:rPr>
              <a:t>vložíme</a:t>
            </a: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 atributy kterými se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současná úloha liší od předchůdce v stromu.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F5C8A324-6696-4D23-83B6-252641D5D3F3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Příklad realizace metody </a:t>
            </a:r>
            <a:br>
              <a:rPr lang="cs-CZ" altLang="cs-CZ" sz="3600" b="1" dirty="0" smtClean="0">
                <a:latin typeface="Times New Roman" pitchFamily="18" charset="0"/>
              </a:rPr>
            </a:br>
            <a:r>
              <a:rPr lang="cs-CZ" altLang="cs-CZ" sz="3600" b="1" dirty="0" smtClean="0">
                <a:latin typeface="Times New Roman" pitchFamily="18" charset="0"/>
              </a:rPr>
              <a:t>větví a hranic (</a:t>
            </a:r>
            <a:r>
              <a:rPr lang="cs-CZ" altLang="cs-CZ" sz="3600" b="1" dirty="0" err="1" smtClean="0">
                <a:latin typeface="Times New Roman" pitchFamily="18" charset="0"/>
              </a:rPr>
              <a:t>Kolesár</a:t>
            </a:r>
            <a:r>
              <a:rPr lang="cs-CZ" altLang="cs-CZ" sz="3600" b="1" dirty="0" err="1" smtClean="0"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3600" b="1" dirty="0" err="1" smtClean="0">
                <a:latin typeface="Times New Roman" pitchFamily="18" charset="0"/>
              </a:rPr>
              <a:t>v</a:t>
            </a:r>
            <a:r>
              <a:rPr lang="cs-CZ" altLang="cs-CZ" sz="3600" b="1" dirty="0" smtClean="0">
                <a:latin typeface="Times New Roman" pitchFamily="18" charset="0"/>
              </a:rPr>
              <a:t> algoritmus)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21688" cy="4419600"/>
          </a:xfrm>
        </p:spPr>
        <p:txBody>
          <a:bodyPr/>
          <a:lstStyle/>
          <a:p>
            <a:pPr marL="188913" indent="-188913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S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chéma prohledávání stromu řešení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větví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: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do hloubky</a:t>
            </a:r>
            <a:r>
              <a:rPr lang="en-US" altLang="cs-CZ" sz="2400" dirty="0" smtClean="0">
                <a:latin typeface="Times New Roman" panose="02020603050405020304" pitchFamily="18" charset="0"/>
              </a:rPr>
              <a:t>.</a:t>
            </a:r>
            <a:endParaRPr lang="cs-CZ" altLang="cs-CZ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913" indent="-188913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M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etoda nalezení celočíselného přípustného řešení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 zpracovávaném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vrcholu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: vhodným 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zaokrouhlením složek optimálního řešení LP-relaxace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a aplikací </a:t>
            </a:r>
            <a:r>
              <a:rPr lang="cs-CZ" altLang="cs-CZ" sz="2400" b="1" dirty="0" err="1" smtClean="0">
                <a:latin typeface="Times New Roman" panose="02020603050405020304" pitchFamily="18" charset="0"/>
              </a:rPr>
              <a:t>vsouvací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 heuristiky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s </a:t>
            </a:r>
            <a:r>
              <a:rPr lang="cs-CZ" altLang="cs-CZ" sz="2400" dirty="0" err="1" smtClean="0">
                <a:latin typeface="Times New Roman" panose="02020603050405020304" pitchFamily="18" charset="0"/>
              </a:rPr>
              <a:t>výhodnostními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 koeficienty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(získání </a:t>
            </a:r>
            <a:r>
              <a:rPr lang="en-US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horn</a:t>
            </a:r>
            <a:r>
              <a:rPr lang="sk-SK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í</a:t>
            </a:r>
            <a:r>
              <a:rPr lang="cs-CZ" altLang="cs-CZ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hranice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).</a:t>
            </a:r>
          </a:p>
          <a:p>
            <a:pPr marL="188913" indent="-188913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V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ýpočet </a:t>
            </a:r>
            <a:r>
              <a:rPr lang="cs-CZ" altLang="cs-CZ" sz="24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dolní</a:t>
            </a:r>
            <a:r>
              <a:rPr lang="cs-CZ" altLang="cs-CZ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hranice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 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zpracovávaný </a:t>
            </a:r>
            <a:r>
              <a:rPr lang="cs-CZ" altLang="cs-CZ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vrchol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: 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řešením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LP-relaxace 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úlohy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 </a:t>
            </a:r>
          </a:p>
          <a:p>
            <a:pPr marL="188913" indent="-188913" algn="just" eaLnBrk="1" hangingPunct="1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Z</a:t>
            </a:r>
            <a:r>
              <a:rPr lang="cs-CZ" altLang="cs-C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působ větvení</a:t>
            </a:r>
            <a:r>
              <a:rPr lang="cs-CZ" altLang="cs-CZ" sz="2400" b="1" dirty="0" smtClean="0">
                <a:latin typeface="Times New Roman" panose="02020603050405020304" pitchFamily="18" charset="0"/>
              </a:rPr>
              <a:t>: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 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fixováním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proměnné </a:t>
            </a:r>
            <a:r>
              <a:rPr lang="cs-CZ" altLang="cs-CZ" sz="2400" i="1" dirty="0" err="1" smtClean="0">
                <a:solidFill>
                  <a:srgbClr val="00A4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2400" i="1" baseline="-25000" dirty="0" err="1" smtClean="0">
                <a:solidFill>
                  <a:srgbClr val="00A479"/>
                </a:solidFill>
                <a:latin typeface="Times New Roman" panose="02020603050405020304" pitchFamily="18" charset="0"/>
              </a:rPr>
              <a:t>k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</a:rPr>
              <a:t> na 0 nebo 1</a:t>
            </a:r>
            <a:r>
              <a:rPr lang="cs-CZ" altLang="cs-C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altLang="cs-CZ" sz="2400" dirty="0" smtClean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Obdĺžnik 1"/>
          <p:cNvSpPr/>
          <p:nvPr/>
        </p:nvSpPr>
        <p:spPr bwMode="auto">
          <a:xfrm>
            <a:off x="683568" y="4869160"/>
            <a:ext cx="7344816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 této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přednášce bude ukázána metoda větví a hranic včetně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2000" i="0" dirty="0">
                <a:solidFill>
                  <a:schemeClr val="tx1"/>
                </a:solidFill>
              </a:rPr>
              <a:t>i</a:t>
            </a:r>
            <a:r>
              <a:rPr kumimoji="0" lang="cs-CZ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mplementace seznamu dosud vytvořených ale nezpracovaných </a:t>
            </a:r>
            <a:br>
              <a:rPr kumimoji="0" lang="cs-CZ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cs-CZ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vrcholů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cs-CZ" sz="2000" b="0" i="0" dirty="0" smtClean="0">
                <a:solidFill>
                  <a:schemeClr val="tx1"/>
                </a:solidFill>
              </a:rPr>
              <a:t>(</a:t>
            </a:r>
            <a:r>
              <a:rPr lang="cs-CZ" sz="2000" i="0" dirty="0" smtClean="0">
                <a:solidFill>
                  <a:schemeClr val="tx1"/>
                </a:solidFill>
              </a:rPr>
              <a:t>SVNV</a:t>
            </a:r>
            <a:r>
              <a:rPr lang="cs-CZ" sz="2000" b="0" i="0" dirty="0" smtClean="0">
                <a:solidFill>
                  <a:schemeClr val="tx1"/>
                </a:solidFill>
              </a:rPr>
              <a:t>) 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stromu prohledávání. Výpočet </a:t>
            </a:r>
            <a:r>
              <a:rPr kumimoji="0" lang="cs-CZ" sz="20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dolní hranice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bude </a:t>
            </a:r>
            <a:b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opět proveden pomocí LP relaxace, ale k jejímu optimálnímu řešení </a:t>
            </a:r>
            <a:b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bude použit jednodušší algoritmus.</a:t>
            </a:r>
            <a:b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A1F67053-4BF7-4E13-B239-DCA9F911BB2E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20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Implementace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SVNV při návratu z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primární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větve do </a:t>
            </a:r>
            <a:r>
              <a:rPr lang="cs-CZ" altLang="cs-CZ" sz="36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sekundární větve</a:t>
            </a:r>
            <a:endParaRPr lang="cs-CZ" altLang="cs-CZ" sz="3600" b="1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Předpoklady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X, Akt,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i – největší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obsazená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pozice zásobníku (vrchol zásobníku)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dirty="0" smtClean="0">
                <a:latin typeface="Times New Roman" pitchFamily="18" charset="0"/>
                <a:sym typeface="Symbol" pitchFamily="18" charset="2"/>
              </a:rPr>
              <a:t>Primární </a:t>
            </a:r>
            <a:r>
              <a:rPr lang="cs-CZ" altLang="cs-CZ" sz="2400" dirty="0">
                <a:latin typeface="Times New Roman" pitchFamily="18" charset="0"/>
                <a:sym typeface="Symbol" pitchFamily="18" charset="2"/>
              </a:rPr>
              <a:t>směr větvení je fixování na </a:t>
            </a:r>
            <a:r>
              <a:rPr lang="cs-CZ" altLang="cs-CZ" sz="2400" b="0" i="0" dirty="0">
                <a:latin typeface="Times New Roman" panose="02020603050405020304" pitchFamily="18" charset="0"/>
                <a:sym typeface="Symbol" pitchFamily="18" charset="2"/>
              </a:rPr>
              <a:t>1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:= </a:t>
            </a:r>
            <a:r>
              <a:rPr lang="cs-CZ" altLang="cs-CZ" sz="2400" i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sym typeface="Symbol" pitchFamily="18" charset="2"/>
              </a:rPr>
              <a:t>1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.</a:t>
            </a:r>
            <a:endParaRPr lang="cs-CZ" altLang="cs-CZ" sz="240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Činnost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(Vytvoření uzlu větvením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fixací na </a:t>
            </a:r>
            <a:r>
              <a:rPr lang="cs-CZ" altLang="cs-CZ" sz="2400" i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Polož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X 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):=</a:t>
            </a:r>
            <a:r>
              <a:rPr lang="cs-CZ" altLang="cs-CZ" sz="2400" b="0" i="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Akt(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) 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false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C(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),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r>
              <a:rPr lang="cs-CZ" altLang="cs-CZ" sz="2400" b="0" i="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M(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Zásobník 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 o velikosti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:= </a:t>
            </a:r>
            <a:r>
              <a:rPr lang="cs-CZ" altLang="cs-CZ" sz="2400" i="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35845" name="Obdĺžniková bublina 4"/>
          <p:cNvSpPr>
            <a:spLocks noChangeArrowheads="1"/>
          </p:cNvSpPr>
          <p:nvPr/>
        </p:nvSpPr>
        <p:spPr bwMode="auto">
          <a:xfrm>
            <a:off x="6096000" y="4221163"/>
            <a:ext cx="3048000" cy="720725"/>
          </a:xfrm>
          <a:prstGeom prst="wedgeRectCallout">
            <a:avLst>
              <a:gd name="adj1" fmla="val -93523"/>
              <a:gd name="adj2" fmla="val -158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Úprava struktur současné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(řešené ) úlohy</a:t>
            </a:r>
          </a:p>
        </p:txBody>
      </p:sp>
      <p:sp>
        <p:nvSpPr>
          <p:cNvPr id="35846" name="Obdĺžniková bublina 6"/>
          <p:cNvSpPr>
            <a:spLocks noChangeArrowheads="1"/>
          </p:cNvSpPr>
          <p:nvPr/>
        </p:nvSpPr>
        <p:spPr bwMode="auto">
          <a:xfrm>
            <a:off x="4643438" y="5532438"/>
            <a:ext cx="4559300" cy="720725"/>
          </a:xfrm>
          <a:prstGeom prst="wedgeRectCallout">
            <a:avLst>
              <a:gd name="adj1" fmla="val -96898"/>
              <a:gd name="adj2" fmla="val -2427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V zásobníku </a:t>
            </a:r>
            <a:r>
              <a:rPr lang="cs-CZ" altLang="cs-CZ" sz="1800">
                <a:solidFill>
                  <a:schemeClr val="tx2"/>
                </a:solidFill>
                <a:latin typeface="Times New Roman" pitchFamily="18" charset="0"/>
              </a:rPr>
              <a:t>změníme</a:t>
            </a: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 atributy kterými se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současná úloha liší od předchůdce v stromu.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667BE989-249C-4B6D-8B31-0E05FFF5AA1C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21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Implementace </a:t>
            </a:r>
            <a:r>
              <a:rPr lang="cs-CZ" altLang="cs-CZ" sz="3600" b="1" smtClean="0">
                <a:latin typeface="Times New Roman" pitchFamily="18" charset="0"/>
                <a:sym typeface="Symbol" pitchFamily="18" charset="2"/>
              </a:rPr>
              <a:t>SVNV při návratu ze sekundární větve  (</a:t>
            </a:r>
            <a:r>
              <a:rPr lang="en-GB" altLang="cs-CZ" sz="36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backtracking</a:t>
            </a:r>
            <a:r>
              <a:rPr lang="cs-CZ" altLang="cs-CZ" sz="3600" b="1" smtClean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Předpoklady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X, Akt,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i – největší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obsazená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pozice zásobníku (vrchol zásobníku)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dirty="0">
                <a:latin typeface="Times New Roman" pitchFamily="18" charset="0"/>
                <a:sym typeface="Symbol" pitchFamily="18" charset="2"/>
              </a:rPr>
              <a:t>Primární směr větvení je fixování na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1 a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:= 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.</a:t>
            </a:r>
            <a:endParaRPr lang="cs-CZ" altLang="cs-CZ" sz="240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Činnost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(Návrat v stromu řešení z prozkoumané větve)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Polož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Akt(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 ) :=</a:t>
            </a:r>
            <a:r>
              <a:rPr lang="cs-CZ" altLang="cs-CZ" sz="2400" b="0" i="0" dirty="0" err="1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Zásobník 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 o velikosti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i:=i-1.</a:t>
            </a:r>
          </a:p>
        </p:txBody>
      </p:sp>
      <p:sp>
        <p:nvSpPr>
          <p:cNvPr id="36869" name="Obdĺžniková bublina 4"/>
          <p:cNvSpPr>
            <a:spLocks noChangeArrowheads="1"/>
          </p:cNvSpPr>
          <p:nvPr/>
        </p:nvSpPr>
        <p:spPr bwMode="auto">
          <a:xfrm>
            <a:off x="5257800" y="4149725"/>
            <a:ext cx="3048000" cy="719138"/>
          </a:xfrm>
          <a:prstGeom prst="wedgeRectCallout">
            <a:avLst>
              <a:gd name="adj1" fmla="val -93523"/>
              <a:gd name="adj2" fmla="val -158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Úprava struktur současné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(řešené ) úlohy</a:t>
            </a:r>
          </a:p>
        </p:txBody>
      </p:sp>
      <p:sp>
        <p:nvSpPr>
          <p:cNvPr id="36870" name="Obdĺžniková bublina 6"/>
          <p:cNvSpPr>
            <a:spLocks noChangeArrowheads="1"/>
          </p:cNvSpPr>
          <p:nvPr/>
        </p:nvSpPr>
        <p:spPr bwMode="auto">
          <a:xfrm>
            <a:off x="3805238" y="5461000"/>
            <a:ext cx="4881562" cy="1136352"/>
          </a:xfrm>
          <a:prstGeom prst="wedgeRectCallout">
            <a:avLst>
              <a:gd name="adj1" fmla="val -96347"/>
              <a:gd name="adj2" fmla="val -3689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 dirty="0">
                <a:solidFill>
                  <a:schemeClr val="hlink"/>
                </a:solidFill>
                <a:latin typeface="Times New Roman" pitchFamily="18" charset="0"/>
              </a:rPr>
              <a:t>Ze zásobníku </a:t>
            </a:r>
            <a:r>
              <a:rPr lang="cs-CZ" altLang="cs-CZ" sz="1800" dirty="0">
                <a:latin typeface="Times New Roman" pitchFamily="18" charset="0"/>
              </a:rPr>
              <a:t>vybereme </a:t>
            </a:r>
            <a:r>
              <a:rPr lang="cs-CZ" altLang="cs-CZ" sz="1800" dirty="0">
                <a:solidFill>
                  <a:schemeClr val="hlink"/>
                </a:solidFill>
                <a:latin typeface="Times New Roman" pitchFamily="18" charset="0"/>
              </a:rPr>
              <a:t>prvek.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 dirty="0">
                <a:solidFill>
                  <a:schemeClr val="hlink"/>
                </a:solidFill>
                <a:latin typeface="Times New Roman" pitchFamily="18" charset="0"/>
              </a:rPr>
              <a:t>(Přejdeme k předchůdci v stromu </a:t>
            </a:r>
            <a:r>
              <a:rPr lang="cs-CZ" altLang="cs-CZ" sz="1800" dirty="0" err="1">
                <a:solidFill>
                  <a:schemeClr val="hlink"/>
                </a:solidFill>
                <a:latin typeface="Times New Roman" pitchFamily="18" charset="0"/>
              </a:rPr>
              <a:t>púrohledávání</a:t>
            </a:r>
            <a:r>
              <a:rPr lang="cs-CZ" altLang="cs-CZ" sz="1800" dirty="0" smtClean="0">
                <a:solidFill>
                  <a:schemeClr val="hlink"/>
                </a:solidFill>
                <a:latin typeface="Times New Roman" pitchFamily="18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 dirty="0" smtClean="0">
                <a:latin typeface="Times New Roman" pitchFamily="18" charset="0"/>
              </a:rPr>
              <a:t>Vymazávat nemusíme nic, co je nad vrcholem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 dirty="0" smtClean="0">
                <a:latin typeface="Times New Roman" pitchFamily="18" charset="0"/>
              </a:rPr>
              <a:t>zásobníku, to je ignorované.</a:t>
            </a:r>
            <a:endParaRPr lang="cs-CZ" altLang="cs-CZ" sz="1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4976AF44-90F3-402D-B4EC-CF1338FAA8DC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22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Implementace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SVNV v celém procesu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zpracování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stromu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0. Inicializuj </a:t>
            </a:r>
            <a:r>
              <a:rPr lang="cs-CZ" altLang="cs-CZ" sz="2400" i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:=+,   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{Horní hranice}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                   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:=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{Žádné řešení ještě nebylo nalezeno}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i:=0,           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{Zásobník je prázdný}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pro j:=1..N polož Akt(j):=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 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{Předměty aktivní}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:=0,       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{Hodnota fixovaných předmětů}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:=0.      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{Hmotnost fixovaných předmětů}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E68D7989-A09F-4BD1-947B-0F117EFD81B3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23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Implementace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SVNV v celém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1.  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Vypočítej LP-relaxaci pro Akt a VK:=K-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Mfx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definuj  </a:t>
            </a:r>
            <a:r>
              <a:rPr lang="cs-CZ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:=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Cfx+Ucf</a:t>
            </a:r>
            <a:endParaRPr lang="cs-CZ" altLang="cs-CZ" sz="2400" b="0" i="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Spusť heuristiku a aktualizuj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a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       Je-li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&gt;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{ a také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&gt;0}, tak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proveď fixaci na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pro předmět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i:=i+1,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(i):=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(i):=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 Jdi na 1.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jinak 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je-li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i&gt;0 {Zásobník je neprázdný}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je-li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tak proveď fixaci na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pro př.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(i),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jinak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Akt(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(i)):=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 i:=i-1.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        Je-li i&gt;0 jdi na 1 jinak konči.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jinak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konči. {Výsledek je v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}.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1447800" y="3886200"/>
            <a:ext cx="990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257800" y="5105400"/>
            <a:ext cx="990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19" name="Obdĺžniková bublina 6"/>
          <p:cNvSpPr>
            <a:spLocks noChangeArrowheads="1"/>
          </p:cNvSpPr>
          <p:nvPr/>
        </p:nvSpPr>
        <p:spPr bwMode="auto">
          <a:xfrm>
            <a:off x="7236296" y="2492896"/>
            <a:ext cx="1385887" cy="719138"/>
          </a:xfrm>
          <a:prstGeom prst="wedgeRectCallout">
            <a:avLst>
              <a:gd name="adj1" fmla="val -135153"/>
              <a:gd name="adj2" fmla="val 170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Vložení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do zásobníku</a:t>
            </a:r>
          </a:p>
        </p:txBody>
      </p:sp>
      <p:sp>
        <p:nvSpPr>
          <p:cNvPr id="38920" name="Obdĺžniková bublina 8"/>
          <p:cNvSpPr>
            <a:spLocks noChangeArrowheads="1"/>
          </p:cNvSpPr>
          <p:nvPr/>
        </p:nvSpPr>
        <p:spPr bwMode="auto">
          <a:xfrm>
            <a:off x="7380312" y="3472984"/>
            <a:ext cx="1535088" cy="1180152"/>
          </a:xfrm>
          <a:prstGeom prst="wedgeRectCallout">
            <a:avLst>
              <a:gd name="adj1" fmla="val -86453"/>
              <a:gd name="adj2" fmla="val 571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 dirty="0">
                <a:solidFill>
                  <a:schemeClr val="hlink"/>
                </a:solidFill>
                <a:latin typeface="Times New Roman" pitchFamily="18" charset="0"/>
              </a:rPr>
              <a:t>Úprava</a:t>
            </a:r>
            <a:br>
              <a:rPr lang="cs-CZ" altLang="cs-CZ" sz="1800" dirty="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 dirty="0">
                <a:solidFill>
                  <a:schemeClr val="hlink"/>
                </a:solidFill>
                <a:latin typeface="Times New Roman" pitchFamily="18" charset="0"/>
              </a:rPr>
              <a:t>v </a:t>
            </a:r>
            <a:r>
              <a:rPr lang="cs-CZ" altLang="cs-CZ" sz="1800" dirty="0" smtClean="0">
                <a:solidFill>
                  <a:schemeClr val="hlink"/>
                </a:solidFill>
                <a:latin typeface="Times New Roman" pitchFamily="18" charset="0"/>
              </a:rPr>
              <a:t>zásobníku,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 dirty="0">
                <a:latin typeface="Times New Roman" pitchFamily="18" charset="0"/>
              </a:rPr>
              <a:t>t</a:t>
            </a:r>
            <a:r>
              <a:rPr lang="cs-CZ" altLang="cs-CZ" sz="1800" dirty="0" smtClean="0">
                <a:latin typeface="Times New Roman" pitchFamily="18" charset="0"/>
              </a:rPr>
              <a:t>j. přechod do</a:t>
            </a:r>
            <a:br>
              <a:rPr lang="cs-CZ" altLang="cs-CZ" sz="1800" dirty="0" smtClean="0">
                <a:latin typeface="Times New Roman" pitchFamily="18" charset="0"/>
              </a:rPr>
            </a:br>
            <a:r>
              <a:rPr lang="cs-CZ" altLang="cs-CZ" sz="1800" dirty="0" smtClean="0">
                <a:latin typeface="Times New Roman" pitchFamily="18" charset="0"/>
              </a:rPr>
              <a:t>sousední větve </a:t>
            </a:r>
            <a:endParaRPr lang="cs-CZ" altLang="cs-CZ" sz="1800" dirty="0">
              <a:latin typeface="Times New Roman" pitchFamily="18" charset="0"/>
            </a:endParaRPr>
          </a:p>
        </p:txBody>
      </p:sp>
      <p:sp>
        <p:nvSpPr>
          <p:cNvPr id="38921" name="Obdĺžniková bublina 9"/>
          <p:cNvSpPr>
            <a:spLocks noChangeArrowheads="1"/>
          </p:cNvSpPr>
          <p:nvPr/>
        </p:nvSpPr>
        <p:spPr bwMode="auto">
          <a:xfrm>
            <a:off x="7164388" y="5334000"/>
            <a:ext cx="1385887" cy="720725"/>
          </a:xfrm>
          <a:prstGeom prst="wedgeRectCallout">
            <a:avLst>
              <a:gd name="adj1" fmla="val -110023"/>
              <a:gd name="adj2" fmla="val -570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Vybrání </a:t>
            </a:r>
            <a:b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cs-CZ" altLang="cs-CZ" sz="1800">
                <a:solidFill>
                  <a:schemeClr val="hlink"/>
                </a:solidFill>
                <a:latin typeface="Times New Roman" pitchFamily="18" charset="0"/>
              </a:rPr>
              <a:t>ze zásobníku</a:t>
            </a:r>
          </a:p>
        </p:txBody>
      </p:sp>
      <p:sp>
        <p:nvSpPr>
          <p:cNvPr id="10" name="Obdĺžniková bublina 6"/>
          <p:cNvSpPr>
            <a:spLocks noChangeArrowheads="1"/>
          </p:cNvSpPr>
          <p:nvPr/>
        </p:nvSpPr>
        <p:spPr bwMode="auto">
          <a:xfrm>
            <a:off x="586176" y="4982414"/>
            <a:ext cx="1385887" cy="966865"/>
          </a:xfrm>
          <a:prstGeom prst="wedgeRectCallout">
            <a:avLst>
              <a:gd name="adj1" fmla="val 27855"/>
              <a:gd name="adj2" fmla="val -8956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E4A8">
                    <a:lumMod val="50000"/>
                  </a:srgb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000" b="0" i="0" dirty="0" smtClean="0">
                <a:latin typeface="Times New Roman" pitchFamily="18" charset="0"/>
                <a:sym typeface="Symbol"/>
              </a:rPr>
              <a:t></a:t>
            </a:r>
            <a:r>
              <a:rPr lang="cs-CZ" altLang="cs-CZ" sz="2000" i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vrchol</a:t>
            </a:r>
            <a:r>
              <a:rPr lang="cs-CZ" altLang="cs-CZ" sz="2000" b="0" i="0" dirty="0" smtClean="0">
                <a:latin typeface="Times New Roman" pitchFamily="18" charset="0"/>
                <a:sym typeface="Symbol" pitchFamily="18" charset="2"/>
              </a:rPr>
              <a:t> 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b="0" i="0" dirty="0" smtClean="0">
                <a:latin typeface="Times New Roman" pitchFamily="18" charset="0"/>
                <a:sym typeface="Symbol" pitchFamily="18" charset="2"/>
              </a:rPr>
              <a:t> vyloučen</a:t>
            </a:r>
            <a:endParaRPr lang="cs-CZ" altLang="cs-CZ" sz="1600" b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8FBADFE8-22E5-41D8-8041-34286F6DAAA6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24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9471" y="33373"/>
            <a:ext cx="8715375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 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na demonstračním </a:t>
            </a:r>
            <a:r>
              <a:rPr lang="cs-CZ" altLang="cs-CZ" sz="3600" b="1" dirty="0" err="1" smtClean="0">
                <a:latin typeface="Times New Roman" pitchFamily="18" charset="0"/>
                <a:sym typeface="Symbol" pitchFamily="18" charset="2"/>
              </a:rPr>
              <a:t>příkladě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1.   Vypočítej LP-relaxaci pro Akt a VK:=K-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Mfx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definuj  </a:t>
            </a:r>
            <a:r>
              <a:rPr lang="cs-CZ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Cfx+Ucf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Spusť heuristiku a aktualizuj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 </a:t>
            </a:r>
            <a:r>
              <a:rPr lang="cs-CZ" altLang="cs-CZ" sz="2400" i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52400" y="3505200"/>
            <a:ext cx="8686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&lt;1,    0 .9,     0,         0,        0,         0&gt;   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27.7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=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 výpočet dolní hranice po zaokrouhlení  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Cfx+Ucf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  <a:endParaRPr lang="cs-CZ" altLang="cs-CZ" sz="240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po aplikaci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DNNŘ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1,         0,            0,         1,        0,         0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-26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To je také </a:t>
            </a:r>
            <a:r>
              <a:rPr lang="cs-CZ" altLang="cs-CZ" sz="2400" i="0" dirty="0" smtClean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dosud nejlepší nalezené řešení </a:t>
            </a: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NeJ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=2.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075DFAE5-2A92-43B2-8E80-4323A1536F9E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25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28600" y="1905000"/>
            <a:ext cx="614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       Je-li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i="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&gt;</a:t>
            </a:r>
            <a:r>
              <a:rPr lang="cs-CZ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{ a také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&gt;0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}, tak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proveď fixaci na 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pro předmět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i:=i+1,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(i):=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Jdi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na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1.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52400" y="35052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X (2):=</a:t>
            </a:r>
            <a:r>
              <a:rPr lang="cs-CZ" altLang="cs-CZ" sz="2400" i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Akt(2) :=false,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Cfx:= Cfx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C(2)=-13,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Mfx:=Mfx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+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M(2)=10,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88806" name="Group 38"/>
          <p:cNvGraphicFramePr>
            <a:graphicFrameLocks noGrp="1"/>
          </p:cNvGraphicFramePr>
          <p:nvPr/>
        </p:nvGraphicFramePr>
        <p:xfrm>
          <a:off x="4572000" y="3505200"/>
          <a:ext cx="3048000" cy="2413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sk-SK" alt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bdĺžniková bublina 6"/>
          <p:cNvSpPr>
            <a:spLocks noChangeArrowheads="1"/>
          </p:cNvSpPr>
          <p:nvPr/>
        </p:nvSpPr>
        <p:spPr bwMode="auto">
          <a:xfrm>
            <a:off x="7268453" y="1905000"/>
            <a:ext cx="1385887" cy="1524000"/>
          </a:xfrm>
          <a:prstGeom prst="wedgeRectCallout">
            <a:avLst>
              <a:gd name="adj1" fmla="val -166203"/>
              <a:gd name="adj2" fmla="val -346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E4A8">
                    <a:lumMod val="50000"/>
                  </a:srgb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000" b="0" i="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cs-CZ" altLang="cs-CZ" sz="2000" i="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-26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cs-CZ" altLang="cs-CZ" sz="20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1800" i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= -27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cs-CZ" altLang="cs-CZ" sz="1800" b="0" i="0" dirty="0" smtClean="0">
                <a:latin typeface="Times New Roman" pitchFamily="18" charset="0"/>
                <a:sym typeface="Symbol" pitchFamily="18" charset="2"/>
              </a:rPr>
              <a:t>Předmět </a:t>
            </a:r>
            <a:br>
              <a:rPr lang="cs-CZ" altLang="cs-CZ" sz="1800" b="0" i="0" dirty="0" smtClean="0">
                <a:latin typeface="Times New Roman" pitchFamily="18" charset="0"/>
                <a:sym typeface="Symbol" pitchFamily="18" charset="2"/>
              </a:rPr>
            </a:br>
            <a:r>
              <a:rPr lang="cs-CZ" altLang="cs-CZ" sz="1800" b="0" i="0" dirty="0" smtClean="0">
                <a:latin typeface="Times New Roman" pitchFamily="18" charset="0"/>
                <a:sym typeface="Symbol" pitchFamily="18" charset="2"/>
              </a:rPr>
              <a:t>nemůžeme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cs-CZ" altLang="cs-CZ" sz="1800" b="0" i="0" dirty="0" smtClean="0">
                <a:latin typeface="Times New Roman" pitchFamily="18" charset="0"/>
                <a:sym typeface="Symbol" pitchFamily="18" charset="2"/>
              </a:rPr>
              <a:t>vyloučit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cs-CZ" altLang="cs-CZ" sz="1600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0152E070-8D22-450C-8DE4-F403611AE18C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26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1.   Vypočítej LP-relaxaci pro Akt a VK:=K-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Mxf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definuj  </a:t>
            </a:r>
            <a:r>
              <a:rPr lang="cs-CZ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Cfx+Ucf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Spusť heuristiku a aktualizuj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 </a:t>
            </a:r>
            <a:r>
              <a:rPr lang="cs-CZ" altLang="cs-CZ" sz="2400" i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" y="3276600"/>
            <a:ext cx="8686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 pro fixované 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VK:=21-Mfx=11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11/12,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0,        0,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-14.7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=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 výpočet dolní hranice po zaokrouhlení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Cfx+Ucf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aplikaci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DNNŘ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0,      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1,         0,        0,         0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To je také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dosud nejlepší nalezené řešení </a:t>
            </a: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cs-CZ" altLang="cs-CZ" sz="2400" b="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99454B89-B39D-4956-B7CA-F2B2F9628B62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27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Je-li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i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&gt;</a:t>
            </a:r>
            <a:r>
              <a:rPr lang="cs-CZ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{ a také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&gt;0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}, tak…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cs-CZ" sz="2400" i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 dirty="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27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27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}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jinak  </a:t>
            </a:r>
            <a:r>
              <a:rPr lang="cs-CZ" altLang="cs-CZ" sz="240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je-li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&gt;0 {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Zásobník je </a:t>
            </a:r>
            <a:r>
              <a:rPr lang="sk-SK" altLang="cs-CZ" sz="2400" b="0" i="0" dirty="0" err="1">
                <a:latin typeface="Times New Roman" pitchFamily="18" charset="0"/>
                <a:sym typeface="Symbol" pitchFamily="18" charset="2"/>
              </a:rPr>
              <a:t>neprázdný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{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i=1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}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cs-CZ" altLang="cs-CZ" sz="240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je-li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(i)=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cs-CZ" altLang="cs-CZ" sz="240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tak proveď fixaci na 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pro př.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(i),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Jdi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na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1.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52400" y="35052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X (2):=</a:t>
            </a:r>
            <a:r>
              <a:rPr lang="cs-CZ" altLang="cs-CZ" sz="2400" i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Akt(2) :=false,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Cfx:= Cfx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C(2)= 0,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Mfx:=Mfx</a:t>
            </a:r>
            <a:r>
              <a:rPr lang="cs-CZ" altLang="cs-CZ" sz="2400" b="0" i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M(2)=0,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90821" name="Group 5"/>
          <p:cNvGraphicFramePr>
            <a:graphicFrameLocks noGrp="1"/>
          </p:cNvGraphicFramePr>
          <p:nvPr/>
        </p:nvGraphicFramePr>
        <p:xfrm>
          <a:off x="4572000" y="3505200"/>
          <a:ext cx="3048000" cy="2413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sk-SK" alt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bdĺžniková bublina 6"/>
          <p:cNvSpPr>
            <a:spLocks noChangeArrowheads="1"/>
          </p:cNvSpPr>
          <p:nvPr/>
        </p:nvSpPr>
        <p:spPr bwMode="auto">
          <a:xfrm>
            <a:off x="262680" y="2780929"/>
            <a:ext cx="2005064" cy="648072"/>
          </a:xfrm>
          <a:prstGeom prst="wedgeRectCallout">
            <a:avLst>
              <a:gd name="adj1" fmla="val -10206"/>
              <a:gd name="adj2" fmla="val -668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E4A8">
                    <a:lumMod val="50000"/>
                  </a:srgb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000" b="0" i="0" dirty="0" smtClean="0">
                <a:latin typeface="Times New Roman" pitchFamily="18" charset="0"/>
                <a:sym typeface="Symbol"/>
              </a:rPr>
              <a:t></a:t>
            </a:r>
            <a:r>
              <a:rPr lang="cs-CZ" altLang="cs-CZ" sz="2000" i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vrchol</a:t>
            </a:r>
            <a:r>
              <a:rPr lang="cs-CZ" altLang="cs-CZ" sz="2000" b="0" i="0" dirty="0" smtClean="0">
                <a:latin typeface="Times New Roman" pitchFamily="18" charset="0"/>
                <a:sym typeface="Symbol" pitchFamily="18" charset="2"/>
              </a:rPr>
              <a:t> je vyloučen</a:t>
            </a:r>
            <a:endParaRPr lang="cs-CZ" altLang="cs-CZ" sz="1600" b="0" dirty="0">
              <a:latin typeface="Times New Roman" pitchFamily="18" charset="0"/>
            </a:endParaRPr>
          </a:p>
        </p:txBody>
      </p:sp>
      <p:sp>
        <p:nvSpPr>
          <p:cNvPr id="8" name="Obdĺžniková bublina 8"/>
          <p:cNvSpPr>
            <a:spLocks noChangeArrowheads="1"/>
          </p:cNvSpPr>
          <p:nvPr/>
        </p:nvSpPr>
        <p:spPr bwMode="auto">
          <a:xfrm>
            <a:off x="7164288" y="2276871"/>
            <a:ext cx="1895128" cy="504057"/>
          </a:xfrm>
          <a:prstGeom prst="wedgeRectCallout">
            <a:avLst>
              <a:gd name="adj1" fmla="val -83736"/>
              <a:gd name="adj2" fmla="val -45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600" dirty="0" smtClean="0">
                <a:latin typeface="Times New Roman" pitchFamily="18" charset="0"/>
              </a:rPr>
              <a:t>přechod do</a:t>
            </a:r>
            <a:br>
              <a:rPr lang="cs-CZ" altLang="cs-CZ" sz="1600" dirty="0" smtClean="0">
                <a:latin typeface="Times New Roman" pitchFamily="18" charset="0"/>
              </a:rPr>
            </a:br>
            <a:r>
              <a:rPr lang="cs-CZ" altLang="cs-CZ" sz="1600" dirty="0" smtClean="0">
                <a:latin typeface="Times New Roman" pitchFamily="18" charset="0"/>
              </a:rPr>
              <a:t>sousední větve </a:t>
            </a:r>
            <a:endParaRPr lang="cs-CZ" altLang="cs-CZ" sz="16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8D010413-3DA3-4388-BA5B-156C8E45CE64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28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1.   Vypočítej LP-relaxaci pro Akt a VK:=K-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Mxf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, 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definuj  </a:t>
            </a:r>
            <a:r>
              <a:rPr lang="cs-CZ" altLang="cs-CZ" sz="2400" i="0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Cfx+Ucf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Spusť heuristiku a aktualizuj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 </a:t>
            </a:r>
            <a:r>
              <a:rPr lang="cs-CZ" altLang="cs-CZ" sz="2400" i="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28600" y="3657600"/>
            <a:ext cx="868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Řešení LP-relaxace pro fixované 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cs-CZ" altLang="cs-CZ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cs-CZ" altLang="cs-CZ" sz="2400" b="0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optLP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&lt;1,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     9/11,        0,        0,       0&gt;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- 27.5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 výpočet dolní hranice po zaokrouhlení 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:=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Cfx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Ucf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</a:t>
            </a:r>
            <a:endParaRPr lang="cs-CZ" altLang="cs-CZ" sz="240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 po aplikaci </a:t>
            </a:r>
            <a:r>
              <a:rPr lang="cs-CZ" altLang="cs-CZ" sz="2400" b="0" i="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vsouvací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heuristiky </a:t>
            </a:r>
            <a:r>
              <a:rPr lang="cs-CZ" altLang="cs-CZ" sz="2400" i="0" dirty="0" smtClean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cs-CZ" altLang="cs-CZ" sz="2400" i="0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ů</a:t>
            </a:r>
            <a:r>
              <a:rPr lang="cs-CZ" altLang="cs-CZ" sz="2400" i="0" dirty="0" smtClean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stává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DNNŘ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&lt;0,           1,     1,         0,        0,         0&gt; </a:t>
            </a:r>
            <a:r>
              <a:rPr lang="cs-CZ" altLang="cs-CZ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-27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To je stále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dosud nejlepší nalezené řešení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077F9F7E-C29A-4FBD-A958-AA6CFFF0FBB0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29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Demonstrace</a:t>
            </a:r>
            <a:r>
              <a:rPr lang="cs-CZ" altLang="cs-CZ" sz="3600" b="1" dirty="0" smtClean="0">
                <a:latin typeface="Times New Roman" pitchFamily="18" charset="0"/>
                <a:sym typeface="Symbol" pitchFamily="18" charset="2"/>
              </a:rPr>
              <a:t> procesu </a:t>
            </a:r>
            <a:r>
              <a:rPr lang="cs-CZ" altLang="cs-CZ" sz="3600" b="1" dirty="0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zpracování stromu prohledávání</a:t>
            </a:r>
            <a:endParaRPr lang="cs-CZ" altLang="cs-CZ" sz="3600" b="1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Je-li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i="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&gt;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{ a také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&gt;0}, tak..        {</a:t>
            </a:r>
            <a:r>
              <a:rPr lang="cs-CZ" altLang="cs-CZ" sz="2400" i="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= -</a:t>
            </a:r>
            <a:r>
              <a:rPr lang="cs-CZ" altLang="cs-CZ" sz="2400" b="0" i="0" dirty="0" smtClean="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27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itchFamily="18" charset="2"/>
              </a:rPr>
              <a:t>DH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= =</a:t>
            </a:r>
            <a:r>
              <a:rPr lang="cs-CZ" altLang="cs-CZ" sz="2400" b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cs-CZ" altLang="cs-CZ" sz="2400" b="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27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jinak 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je-li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i&gt;0 {Zásobník je neprázdný} {i=1}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je-li 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tak             {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Zx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(1)=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jinak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Akt(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Zj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(i)):=</a:t>
            </a:r>
            <a:r>
              <a:rPr lang="cs-CZ" altLang="cs-CZ" sz="2400" b="0" i="0" dirty="0" err="1" smtClean="0"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, i:=i-1.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             Je-li i&gt;0 jdi na 1 jinak </a:t>
            </a:r>
            <a:r>
              <a:rPr lang="cs-CZ" altLang="cs-CZ" sz="2400" i="0" dirty="0" smtClean="0">
                <a:latin typeface="Times New Roman" pitchFamily="18" charset="0"/>
                <a:sym typeface="Symbol" pitchFamily="18" charset="2"/>
              </a:rPr>
              <a:t>konči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.               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228600" y="4038600"/>
            <a:ext cx="3124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X (2):=</a:t>
            </a:r>
            <a:r>
              <a:rPr lang="cs-CZ" altLang="cs-CZ" sz="2400" i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Akt(2) :=</a:t>
            </a:r>
            <a:r>
              <a:rPr lang="cs-CZ" altLang="cs-CZ" sz="2400" b="0" i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Cfx:= 0,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i="0">
                <a:latin typeface="Times New Roman" pitchFamily="18" charset="0"/>
                <a:sym typeface="Symbol" pitchFamily="18" charset="2"/>
              </a:rPr>
              <a:t>Mfx:=0,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92892" name="Group 28"/>
          <p:cNvGraphicFramePr>
            <a:graphicFrameLocks noGrp="1"/>
          </p:cNvGraphicFramePr>
          <p:nvPr/>
        </p:nvGraphicFramePr>
        <p:xfrm>
          <a:off x="4572000" y="3886200"/>
          <a:ext cx="3048000" cy="2413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</a:tblGrid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Zj(k)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Zx(k)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cs-CZ" altLang="cs-CZ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sk-SK" altLang="cs-CZ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cs-CZ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4" name="Rectangle 27"/>
          <p:cNvSpPr>
            <a:spLocks noChangeArrowheads="1"/>
          </p:cNvSpPr>
          <p:nvPr/>
        </p:nvSpPr>
        <p:spPr bwMode="auto">
          <a:xfrm>
            <a:off x="3576638" y="4114800"/>
            <a:ext cx="601662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b="0" i="0">
                <a:latin typeface="Times New Roman" pitchFamily="18" charset="0"/>
                <a:sym typeface="Symbol" pitchFamily="18" charset="2"/>
              </a:rPr>
              <a:t>i=0</a:t>
            </a:r>
          </a:p>
        </p:txBody>
      </p:sp>
      <p:sp>
        <p:nvSpPr>
          <p:cNvPr id="8" name="Obdĺžniková bublina 7"/>
          <p:cNvSpPr>
            <a:spLocks noChangeArrowheads="1"/>
          </p:cNvSpPr>
          <p:nvPr/>
        </p:nvSpPr>
        <p:spPr bwMode="auto">
          <a:xfrm>
            <a:off x="262680" y="2933700"/>
            <a:ext cx="2005064" cy="648072"/>
          </a:xfrm>
          <a:prstGeom prst="wedgeRectCallout">
            <a:avLst>
              <a:gd name="adj1" fmla="val -11100"/>
              <a:gd name="adj2" fmla="val -889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E4A8">
                    <a:lumMod val="50000"/>
                  </a:srgbClr>
                </a:solidFill>
                <a:latin typeface="Times New Roman" pitchFamily="18" charset="0"/>
                <a:sym typeface="Symbol" pitchFamily="18" charset="2"/>
              </a:rPr>
              <a:t>HH</a:t>
            </a:r>
            <a:r>
              <a:rPr lang="cs-CZ" altLang="cs-CZ" sz="2000" b="0" i="0" dirty="0" smtClean="0">
                <a:latin typeface="Times New Roman" pitchFamily="18" charset="0"/>
                <a:sym typeface="Symbol"/>
              </a:rPr>
              <a:t></a:t>
            </a:r>
            <a:r>
              <a:rPr lang="cs-CZ" altLang="cs-CZ" sz="2000" i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000" i="0" dirty="0" smtClean="0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vrchol</a:t>
            </a:r>
            <a:r>
              <a:rPr lang="cs-CZ" altLang="cs-CZ" sz="2000" b="0" i="0" dirty="0" smtClean="0">
                <a:latin typeface="Times New Roman" pitchFamily="18" charset="0"/>
                <a:sym typeface="Symbol" pitchFamily="18" charset="2"/>
              </a:rPr>
              <a:t> je vyloučen</a:t>
            </a:r>
            <a:endParaRPr lang="cs-CZ" altLang="cs-CZ" sz="1600" b="0" dirty="0">
              <a:latin typeface="Times New Roman" pitchFamily="18" charset="0"/>
            </a:endParaRPr>
          </a:p>
        </p:txBody>
      </p:sp>
      <p:sp>
        <p:nvSpPr>
          <p:cNvPr id="9" name="Obdĺžniková bublina 8"/>
          <p:cNvSpPr>
            <a:spLocks noChangeArrowheads="1"/>
          </p:cNvSpPr>
          <p:nvPr/>
        </p:nvSpPr>
        <p:spPr bwMode="auto">
          <a:xfrm>
            <a:off x="6804248" y="3088549"/>
            <a:ext cx="1895128" cy="504057"/>
          </a:xfrm>
          <a:prstGeom prst="wedgeRectCallout">
            <a:avLst>
              <a:gd name="adj1" fmla="val -92251"/>
              <a:gd name="adj2" fmla="val -81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600" i="0" dirty="0" err="1" smtClean="0">
                <a:latin typeface="Times New Roman" pitchFamily="18" charset="0"/>
              </a:rPr>
              <a:t>Bactracking</a:t>
            </a:r>
            <a:endParaRPr lang="cs-CZ" altLang="cs-CZ" sz="1600" i="0" dirty="0">
              <a:latin typeface="Times New Roman" pitchFamily="18" charset="0"/>
            </a:endParaRPr>
          </a:p>
        </p:txBody>
      </p:sp>
      <p:sp>
        <p:nvSpPr>
          <p:cNvPr id="10" name="Obdĺžniková bublina 9"/>
          <p:cNvSpPr>
            <a:spLocks noChangeArrowheads="1"/>
          </p:cNvSpPr>
          <p:nvPr/>
        </p:nvSpPr>
        <p:spPr bwMode="auto">
          <a:xfrm>
            <a:off x="7236205" y="3534543"/>
            <a:ext cx="1895128" cy="504057"/>
          </a:xfrm>
          <a:prstGeom prst="wedgeRectCallout">
            <a:avLst>
              <a:gd name="adj1" fmla="val -107388"/>
              <a:gd name="adj2" fmla="val -63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1600" i="0" dirty="0" smtClean="0">
                <a:solidFill>
                  <a:srgbClr val="FF0000"/>
                </a:solidFill>
                <a:latin typeface="Times New Roman" pitchFamily="18" charset="0"/>
              </a:rPr>
              <a:t>Zásobník je prázdný</a:t>
            </a:r>
            <a:endParaRPr lang="cs-CZ" altLang="cs-CZ" sz="1600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6E262FF1-8261-4ED8-B02C-081A47480DC6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3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Úloha o </a:t>
            </a:r>
            <a:r>
              <a:rPr lang="cs-CZ" altLang="cs-CZ" sz="3600" b="1" dirty="0" smtClean="0">
                <a:latin typeface="Times New Roman" pitchFamily="18" charset="0"/>
              </a:rPr>
              <a:t>batohu</a:t>
            </a:r>
            <a:br>
              <a:rPr lang="cs-CZ" altLang="cs-CZ" sz="3600" b="1" dirty="0" smtClean="0">
                <a:latin typeface="Times New Roman" pitchFamily="18" charset="0"/>
              </a:rPr>
            </a:br>
            <a:r>
              <a:rPr lang="cs-CZ" altLang="cs-CZ" sz="2800" b="1" dirty="0" smtClean="0">
                <a:latin typeface="Times New Roman" pitchFamily="18" charset="0"/>
              </a:rPr>
              <a:t>(model a označení konstant)</a:t>
            </a:r>
            <a:endParaRPr lang="cs-CZ" altLang="cs-CZ" sz="2000" b="1" dirty="0" smtClean="0">
              <a:latin typeface="Times New Roman" pitchFamily="18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cs-CZ" sz="2400" b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cs-CZ" altLang="cs-CZ" sz="2400" b="0">
                <a:latin typeface="Times New Roman" pitchFamily="18" charset="0"/>
              </a:rPr>
              <a:t>in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imalizujte</a:t>
            </a:r>
            <a:r>
              <a:rPr lang="cs-CZ" altLang="cs-CZ" sz="2400" b="0">
                <a:latin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baseline="-30000">
                <a:latin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14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cs-CZ" altLang="cs-CZ" sz="2400" b="0" baseline="-30000">
                <a:latin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13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cs-CZ" altLang="cs-CZ" sz="2400" b="0" baseline="-30000">
                <a:latin typeface="Times New Roman" pitchFamily="18" charset="0"/>
              </a:rPr>
              <a:t>  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9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>
                <a:latin typeface="Times New Roman" pitchFamily="18" charset="0"/>
              </a:rPr>
              <a:t>-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6</a:t>
            </a:r>
            <a:endParaRPr lang="cs-CZ" altLang="cs-CZ" sz="2400" b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>
                <a:latin typeface="Times New Roman" pitchFamily="18" charset="0"/>
              </a:rPr>
              <a:t>  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za podmínek        </a:t>
            </a:r>
            <a:r>
              <a:rPr lang="cs-CZ" altLang="cs-CZ" sz="2400" b="0">
                <a:latin typeface="Times New Roman" pitchFamily="18" charset="0"/>
              </a:rPr>
              <a:t>   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cs-CZ" altLang="cs-CZ" sz="2400" b="0">
                <a:latin typeface="Times New Roman" pitchFamily="18" charset="0"/>
              </a:rPr>
              <a:t> 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cs-CZ" altLang="cs-CZ" sz="2400" b="0">
                <a:latin typeface="Times New Roman" pitchFamily="18" charset="0"/>
              </a:rPr>
              <a:t>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cs-CZ" altLang="cs-CZ" sz="2400" b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x</a:t>
            </a:r>
            <a:r>
              <a:rPr lang="en-GB" altLang="cs-CZ" sz="2400" b="0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GB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en-GB" altLang="cs-CZ" sz="2400" b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cs-CZ" sz="2400" b="0" i="0">
                <a:latin typeface="Times New Roman" pitchFamily="18" charset="0"/>
                <a:cs typeface="Times New Roman" pitchFamily="18" charset="0"/>
              </a:rPr>
              <a:t>{0, 1}</a:t>
            </a:r>
            <a:r>
              <a:rPr lang="en-GB" altLang="cs-CZ" sz="2400" b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pro j = 1, ..., 6.</a:t>
            </a:r>
          </a:p>
        </p:txBody>
      </p:sp>
      <p:graphicFrame>
        <p:nvGraphicFramePr>
          <p:cNvPr id="27243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7170"/>
              </p:ext>
            </p:extLst>
          </p:nvPr>
        </p:nvGraphicFramePr>
        <p:xfrm>
          <a:off x="2771800" y="4005064"/>
          <a:ext cx="6096000" cy="241300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1.33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1.30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1.11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Poř.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sk-SK" altLang="cs-CZ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Voľná forma 26"/>
          <p:cNvSpPr/>
          <p:nvPr/>
        </p:nvSpPr>
        <p:spPr bwMode="auto">
          <a:xfrm>
            <a:off x="1979629" y="2895600"/>
            <a:ext cx="880112" cy="1843298"/>
          </a:xfrm>
          <a:custGeom>
            <a:avLst/>
            <a:gdLst>
              <a:gd name="connsiteX0" fmla="*/ 880112 w 880112"/>
              <a:gd name="connsiteY0" fmla="*/ 0 h 1843298"/>
              <a:gd name="connsiteX1" fmla="*/ 1571 w 880112"/>
              <a:gd name="connsiteY1" fmla="*/ 986118 h 1843298"/>
              <a:gd name="connsiteX2" fmla="*/ 664959 w 880112"/>
              <a:gd name="connsiteY2" fmla="*/ 1775012 h 1843298"/>
              <a:gd name="connsiteX3" fmla="*/ 664959 w 880112"/>
              <a:gd name="connsiteY3" fmla="*/ 1801906 h 1843298"/>
              <a:gd name="connsiteX4" fmla="*/ 664959 w 880112"/>
              <a:gd name="connsiteY4" fmla="*/ 1801906 h 184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2" h="1843298">
                <a:moveTo>
                  <a:pt x="880112" y="0"/>
                </a:moveTo>
                <a:cubicBezTo>
                  <a:pt x="458771" y="345141"/>
                  <a:pt x="37430" y="690283"/>
                  <a:pt x="1571" y="986118"/>
                </a:cubicBezTo>
                <a:cubicBezTo>
                  <a:pt x="-34288" y="1281953"/>
                  <a:pt x="554394" y="1639047"/>
                  <a:pt x="664959" y="1775012"/>
                </a:cubicBezTo>
                <a:cubicBezTo>
                  <a:pt x="775524" y="1910977"/>
                  <a:pt x="664959" y="1801906"/>
                  <a:pt x="664959" y="1801906"/>
                </a:cubicBezTo>
                <a:lnTo>
                  <a:pt x="664959" y="180190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Voľná forma 29"/>
          <p:cNvSpPr/>
          <p:nvPr/>
        </p:nvSpPr>
        <p:spPr bwMode="auto">
          <a:xfrm>
            <a:off x="1675188" y="3218329"/>
            <a:ext cx="1265236" cy="2088777"/>
          </a:xfrm>
          <a:custGeom>
            <a:avLst/>
            <a:gdLst>
              <a:gd name="connsiteX0" fmla="*/ 1265236 w 1265236"/>
              <a:gd name="connsiteY0" fmla="*/ 0 h 2088777"/>
              <a:gd name="connsiteX1" fmla="*/ 1212 w 1265236"/>
              <a:gd name="connsiteY1" fmla="*/ 1030942 h 2088777"/>
              <a:gd name="connsiteX2" fmla="*/ 1014224 w 1265236"/>
              <a:gd name="connsiteY2" fmla="*/ 2043953 h 2088777"/>
              <a:gd name="connsiteX3" fmla="*/ 1014224 w 1265236"/>
              <a:gd name="connsiteY3" fmla="*/ 2043953 h 2088777"/>
              <a:gd name="connsiteX4" fmla="*/ 1068012 w 1265236"/>
              <a:gd name="connsiteY4" fmla="*/ 2088777 h 208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236" h="2088777">
                <a:moveTo>
                  <a:pt x="1265236" y="0"/>
                </a:moveTo>
                <a:cubicBezTo>
                  <a:pt x="654141" y="345141"/>
                  <a:pt x="43047" y="690283"/>
                  <a:pt x="1212" y="1030942"/>
                </a:cubicBezTo>
                <a:cubicBezTo>
                  <a:pt x="-40623" y="1371601"/>
                  <a:pt x="1014224" y="2043953"/>
                  <a:pt x="1014224" y="2043953"/>
                </a:cubicBezTo>
                <a:lnTo>
                  <a:pt x="1014224" y="2043953"/>
                </a:lnTo>
                <a:lnTo>
                  <a:pt x="1068012" y="2088777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1" name="Obdĺžniková bublina 30"/>
          <p:cNvSpPr/>
          <p:nvPr/>
        </p:nvSpPr>
        <p:spPr bwMode="auto">
          <a:xfrm>
            <a:off x="142884" y="5193196"/>
            <a:ext cx="2160240" cy="504056"/>
          </a:xfrm>
          <a:prstGeom prst="wedgeRectCallout">
            <a:avLst>
              <a:gd name="adj1" fmla="val 69220"/>
              <a:gd name="adj2" fmla="val 393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V(j)=C(j)/M(j)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Obdĺžniková bublina 35"/>
          <p:cNvSpPr/>
          <p:nvPr/>
        </p:nvSpPr>
        <p:spPr bwMode="auto">
          <a:xfrm>
            <a:off x="148945" y="5805264"/>
            <a:ext cx="2160240" cy="792088"/>
          </a:xfrm>
          <a:prstGeom prst="wedgeRectCallout">
            <a:avLst>
              <a:gd name="adj1" fmla="val 64240"/>
              <a:gd name="adj2" fmla="val -54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Vzestupné pořadí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podle V(j)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CBFBCE-10CD-4E98-8192-BD0B7128E770}" type="slidenum">
              <a:rPr lang="cs-CZ" altLang="cs-CZ" sz="1400">
                <a:solidFill>
                  <a:srgbClr val="000000"/>
                </a:solidFill>
                <a:latin typeface="Tahoma" pitchFamily="34" charset="0"/>
              </a:rPr>
              <a:pPr/>
              <a:t>30</a:t>
            </a:fld>
            <a:endParaRPr lang="cs-CZ" altLang="cs-CZ" sz="1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pPr eaLnBrk="1" hangingPunct="1"/>
            <a:r>
              <a:rPr lang="cs-CZ" altLang="cs-CZ" sz="3600" b="1" dirty="0" smtClean="0">
                <a:latin typeface="Times New Roman" pitchFamily="18" charset="0"/>
              </a:rPr>
              <a:t>Co by jste si měli promyslet a vyzkoušet?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58200" cy="3892550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Blip>
                <a:blip r:embed="rId2"/>
              </a:buBlip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Sestavte si jednoduchý příklad úlohy o batohu ( asi 4 předměty) a podle předchozí ukázky ho ručně vyřešte včetně identifikace případů, které při zpracování stromu prohledávání nastanou.</a:t>
            </a:r>
          </a:p>
          <a:p>
            <a:pPr eaLnBrk="1" hangingPunct="1">
              <a:buSzTx/>
              <a:buFont typeface="Wingdings" pitchFamily="2" charset="2"/>
              <a:buBlip>
                <a:blip r:embed="rId2"/>
              </a:buBlip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Naprogramujte metodu řešení relaxace úlohy o batohu s aktivními a neaktivními prvky.</a:t>
            </a:r>
          </a:p>
          <a:p>
            <a:pPr eaLnBrk="1" hangingPunct="1">
              <a:buSzTx/>
              <a:buFont typeface="Wingdings" pitchFamily="2" charset="2"/>
              <a:buBlip>
                <a:blip r:embed="rId2"/>
              </a:buBlip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Naprogramujte výpočet horní hranice (zaokrouhlování a </a:t>
            </a:r>
            <a:r>
              <a:rPr lang="cs-CZ" altLang="cs-CZ" sz="2400" dirty="0" err="1" smtClean="0">
                <a:latin typeface="Times New Roman" pitchFamily="18" charset="0"/>
                <a:cs typeface="Times New Roman" pitchFamily="18" charset="0"/>
              </a:rPr>
              <a:t>vsouvací</a:t>
            </a: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 heuristika)</a:t>
            </a:r>
          </a:p>
          <a:p>
            <a:pPr eaLnBrk="1" hangingPunct="1">
              <a:buSzTx/>
              <a:buFont typeface="Wingdings" pitchFamily="2" charset="2"/>
              <a:buBlip>
                <a:blip r:embed="rId2"/>
              </a:buBlip>
            </a:pPr>
            <a:r>
              <a:rPr lang="cs-CZ" altLang="cs-CZ" sz="2400" dirty="0" smtClean="0">
                <a:latin typeface="Times New Roman" pitchFamily="18" charset="0"/>
                <a:cs typeface="Times New Roman" pitchFamily="18" charset="0"/>
              </a:rPr>
              <a:t>Sestavte celou metodu podle snímků 22 a 23.</a:t>
            </a:r>
          </a:p>
          <a:p>
            <a:pPr eaLnBrk="1" hangingPunct="1">
              <a:buSzTx/>
              <a:buFont typeface="Wingdings" pitchFamily="2" charset="2"/>
              <a:buBlip>
                <a:blip r:embed="rId2"/>
              </a:buBlip>
            </a:pPr>
            <a:endParaRPr lang="cs-CZ" altLang="cs-CZ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Tx/>
              <a:buFont typeface="Wingdings" pitchFamily="2" charset="2"/>
              <a:buBlip>
                <a:blip r:embed="rId2"/>
              </a:buBlip>
            </a:pPr>
            <a:endParaRPr lang="cs-CZ" altLang="cs-CZ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8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7F2F44-2C8F-4577-84E9-044CE818C86D}" type="slidenum">
              <a:rPr lang="cs-CZ" altLang="cs-CZ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cs-CZ" altLang="cs-CZ" sz="140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793037" cy="1303338"/>
          </a:xfrm>
        </p:spPr>
        <p:txBody>
          <a:bodyPr/>
          <a:lstStyle/>
          <a:p>
            <a:pPr eaLnBrk="1" hangingPunct="1"/>
            <a:r>
              <a:rPr lang="cs-CZ" altLang="cs-CZ" sz="3600" b="1" smtClean="0">
                <a:latin typeface="Times New Roman" pitchFamily="18" charset="0"/>
              </a:rPr>
              <a:t>Co by jste si měli promyslet a vyzkoušet?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3892550"/>
          </a:xfrm>
        </p:spPr>
        <p:txBody>
          <a:bodyPr/>
          <a:lstStyle/>
          <a:p>
            <a:pPr marL="187325" indent="-187325" eaLnBrk="1" hangingPunct="1">
              <a:lnSpc>
                <a:spcPct val="90000"/>
              </a:lnSpc>
              <a:buSzTx/>
              <a:buFont typeface="Wingdings" pitchFamily="2" charset="2"/>
              <a:buNone/>
              <a:tabLst>
                <a:tab pos="6948488" algn="l"/>
              </a:tabLst>
            </a:pPr>
            <a:r>
              <a:rPr lang="cs-CZ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Hledejte v systému </a:t>
            </a:r>
            <a:r>
              <a:rPr lang="cs-CZ" altLang="en-US" sz="2400" b="1" smtClean="0">
                <a:latin typeface="Times New Roman" pitchFamily="18" charset="0"/>
                <a:cs typeface="Times New Roman" pitchFamily="18" charset="0"/>
              </a:rPr>
              <a:t>Moodle!!</a:t>
            </a:r>
          </a:p>
          <a:p>
            <a:pPr marL="187325" indent="-187325" eaLnBrk="1" hangingPunct="1">
              <a:lnSpc>
                <a:spcPct val="90000"/>
              </a:lnSpc>
              <a:buSzTx/>
              <a:buFont typeface="Wingdings" pitchFamily="2" charset="2"/>
              <a:buNone/>
              <a:tabLst>
                <a:tab pos="6948488" algn="l"/>
              </a:tabLst>
            </a:pPr>
            <a:r>
              <a:rPr lang="cs-CZ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Tam také naleznete operativní informace o úlohách a obsahu nejbližších přednášek a o tom co bude testované na cvičeních.</a:t>
            </a:r>
            <a:endParaRPr lang="en-GB" altLang="en-US" sz="24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758EB85C-788B-454E-A42D-B0464A890687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4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7538"/>
            <a:ext cx="8534400" cy="11430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Reformulace úlohy (</a:t>
            </a:r>
            <a:r>
              <a:rPr lang="cs-CZ" altLang="cs-CZ" sz="3600" b="1" dirty="0" smtClean="0">
                <a:solidFill>
                  <a:srgbClr val="FF0000"/>
                </a:solidFill>
                <a:latin typeface="Times New Roman" pitchFamily="18" charset="0"/>
              </a:rPr>
              <a:t>přerovnání předmět</a:t>
            </a:r>
            <a:r>
              <a:rPr lang="cs-CZ" altLang="cs-CZ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ů</a:t>
            </a:r>
            <a:r>
              <a:rPr lang="cs-CZ" altLang="cs-CZ" sz="3600" b="1" dirty="0" smtClean="0">
                <a:latin typeface="Times New Roman" pitchFamily="18" charset="0"/>
              </a:rPr>
              <a:t>) dle </a:t>
            </a:r>
            <a:r>
              <a:rPr lang="cs-CZ" altLang="cs-CZ" sz="3600" b="1" dirty="0" err="1" smtClean="0">
                <a:latin typeface="Times New Roman" pitchFamily="18" charset="0"/>
              </a:rPr>
              <a:t>v</a:t>
            </a:r>
            <a:r>
              <a:rPr lang="cs-CZ" altLang="cs-CZ" sz="3600" b="1" dirty="0" err="1" smtClean="0">
                <a:latin typeface="Times New Roman" pitchFamily="18" charset="0"/>
                <a:cs typeface="Times New Roman" pitchFamily="18" charset="0"/>
              </a:rPr>
              <a:t>ýhodnostní</a:t>
            </a:r>
            <a:r>
              <a:rPr lang="cs-CZ" altLang="cs-CZ" sz="3600" b="1" dirty="0" err="1" smtClean="0">
                <a:latin typeface="Times New Roman" pitchFamily="18" charset="0"/>
              </a:rPr>
              <a:t>ch</a:t>
            </a:r>
            <a:r>
              <a:rPr lang="cs-CZ" altLang="cs-CZ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3600" b="1" dirty="0" smtClean="0">
                <a:latin typeface="Times New Roman" pitchFamily="18" charset="0"/>
                <a:cs typeface="Times New Roman" pitchFamily="18" charset="0"/>
              </a:rPr>
              <a:t>koeficientů V(j)</a:t>
            </a:r>
            <a:endParaRPr lang="cs-CZ" altLang="cs-CZ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11560" y="2214282"/>
            <a:ext cx="845204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</a:rPr>
              <a:t>Min      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baseline="-3000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13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</a:rPr>
              <a:t>2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  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14 x</a:t>
            </a:r>
            <a:r>
              <a:rPr lang="cs-CZ" altLang="cs-CZ" sz="2400" b="0" baseline="-30000" dirty="0">
                <a:latin typeface="Times New Roman" pitchFamily="18" charset="0"/>
              </a:rPr>
              <a:t>3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9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-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cs-CZ" altLang="cs-CZ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cs-CZ" altLang="cs-CZ" sz="2400" b="0" dirty="0">
                <a:latin typeface="Times New Roman" pitchFamily="18" charset="0"/>
              </a:rPr>
              <a:t>  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za podmín</a:t>
            </a:r>
            <a:r>
              <a:rPr lang="cs-CZ" altLang="cs-CZ" sz="2400" b="0" dirty="0">
                <a:latin typeface="Times New Roman" pitchFamily="18" charset="0"/>
              </a:rPr>
              <a:t>ky 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</a:rPr>
              <a:t>2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baseline="-30000" dirty="0">
                <a:latin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</a:rPr>
              <a:t>+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</a:rPr>
              <a:t>3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cs-CZ" altLang="cs-CZ" sz="2400" b="0" dirty="0">
                <a:latin typeface="Times New Roman" pitchFamily="18" charset="0"/>
              </a:rPr>
              <a:t>   </a:t>
            </a:r>
            <a:r>
              <a:rPr lang="en-US" altLang="cs-CZ" sz="2400" b="0" dirty="0">
                <a:latin typeface="Times New Roman" pitchFamily="18" charset="0"/>
              </a:rPr>
              <a:t>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cs-CZ" altLang="cs-CZ" sz="2400" b="0" dirty="0">
                <a:latin typeface="Times New Roman" pitchFamily="18" charset="0"/>
              </a:rPr>
              <a:t>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cs-CZ" altLang="cs-CZ" sz="2400" b="0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cs-CZ" altLang="cs-CZ" sz="2400" b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cs-CZ" altLang="cs-CZ" sz="2400" b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</a:t>
            </a:r>
            <a:r>
              <a:rPr lang="en-GB" altLang="cs-CZ" sz="2400" b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GB" altLang="cs-CZ" sz="2400" b="0" baseline="-3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cs-CZ" sz="2400" b="0" i="0" dirty="0">
                <a:latin typeface="Times New Roman" pitchFamily="18" charset="0"/>
                <a:cs typeface="Times New Roman" pitchFamily="18" charset="0"/>
              </a:rPr>
              <a:t>{0, 1}</a:t>
            </a:r>
            <a:r>
              <a:rPr lang="en-GB" altLang="cs-CZ" sz="2400" b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pro j = 1, ..., 6.</a:t>
            </a:r>
          </a:p>
        </p:txBody>
      </p:sp>
      <p:graphicFrame>
        <p:nvGraphicFramePr>
          <p:cNvPr id="27347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06702"/>
              </p:ext>
            </p:extLst>
          </p:nvPr>
        </p:nvGraphicFramePr>
        <p:xfrm>
          <a:off x="2555776" y="3861048"/>
          <a:ext cx="6096000" cy="241300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1.33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1.30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1.11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1.00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Poř.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sk-SK" alt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sk-SK" altLang="cs-CZ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A47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Voľná forma 5"/>
          <p:cNvSpPr/>
          <p:nvPr/>
        </p:nvSpPr>
        <p:spPr bwMode="auto">
          <a:xfrm>
            <a:off x="1785542" y="2595119"/>
            <a:ext cx="880112" cy="1843298"/>
          </a:xfrm>
          <a:custGeom>
            <a:avLst/>
            <a:gdLst>
              <a:gd name="connsiteX0" fmla="*/ 880112 w 880112"/>
              <a:gd name="connsiteY0" fmla="*/ 0 h 1843298"/>
              <a:gd name="connsiteX1" fmla="*/ 1571 w 880112"/>
              <a:gd name="connsiteY1" fmla="*/ 986118 h 1843298"/>
              <a:gd name="connsiteX2" fmla="*/ 664959 w 880112"/>
              <a:gd name="connsiteY2" fmla="*/ 1775012 h 1843298"/>
              <a:gd name="connsiteX3" fmla="*/ 664959 w 880112"/>
              <a:gd name="connsiteY3" fmla="*/ 1801906 h 1843298"/>
              <a:gd name="connsiteX4" fmla="*/ 664959 w 880112"/>
              <a:gd name="connsiteY4" fmla="*/ 1801906 h 184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112" h="1843298">
                <a:moveTo>
                  <a:pt x="880112" y="0"/>
                </a:moveTo>
                <a:cubicBezTo>
                  <a:pt x="458771" y="345141"/>
                  <a:pt x="37430" y="690283"/>
                  <a:pt x="1571" y="986118"/>
                </a:cubicBezTo>
                <a:cubicBezTo>
                  <a:pt x="-34288" y="1281953"/>
                  <a:pt x="554394" y="1639047"/>
                  <a:pt x="664959" y="1775012"/>
                </a:cubicBezTo>
                <a:cubicBezTo>
                  <a:pt x="775524" y="1910977"/>
                  <a:pt x="664959" y="1801906"/>
                  <a:pt x="664959" y="1801906"/>
                </a:cubicBezTo>
                <a:lnTo>
                  <a:pt x="664959" y="180190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Voľná forma 6"/>
          <p:cNvSpPr/>
          <p:nvPr/>
        </p:nvSpPr>
        <p:spPr bwMode="auto">
          <a:xfrm>
            <a:off x="1403648" y="2923823"/>
            <a:ext cx="1265236" cy="2088777"/>
          </a:xfrm>
          <a:custGeom>
            <a:avLst/>
            <a:gdLst>
              <a:gd name="connsiteX0" fmla="*/ 1265236 w 1265236"/>
              <a:gd name="connsiteY0" fmla="*/ 0 h 2088777"/>
              <a:gd name="connsiteX1" fmla="*/ 1212 w 1265236"/>
              <a:gd name="connsiteY1" fmla="*/ 1030942 h 2088777"/>
              <a:gd name="connsiteX2" fmla="*/ 1014224 w 1265236"/>
              <a:gd name="connsiteY2" fmla="*/ 2043953 h 2088777"/>
              <a:gd name="connsiteX3" fmla="*/ 1014224 w 1265236"/>
              <a:gd name="connsiteY3" fmla="*/ 2043953 h 2088777"/>
              <a:gd name="connsiteX4" fmla="*/ 1068012 w 1265236"/>
              <a:gd name="connsiteY4" fmla="*/ 2088777 h 208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236" h="2088777">
                <a:moveTo>
                  <a:pt x="1265236" y="0"/>
                </a:moveTo>
                <a:cubicBezTo>
                  <a:pt x="654141" y="345141"/>
                  <a:pt x="43047" y="690283"/>
                  <a:pt x="1212" y="1030942"/>
                </a:cubicBezTo>
                <a:cubicBezTo>
                  <a:pt x="-40623" y="1371601"/>
                  <a:pt x="1014224" y="2043953"/>
                  <a:pt x="1014224" y="2043953"/>
                </a:cubicBezTo>
                <a:lnTo>
                  <a:pt x="1014224" y="2043953"/>
                </a:lnTo>
                <a:lnTo>
                  <a:pt x="1068012" y="2088777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smtClean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bdĺžniková bublina 7"/>
          <p:cNvSpPr/>
          <p:nvPr/>
        </p:nvSpPr>
        <p:spPr bwMode="auto">
          <a:xfrm>
            <a:off x="142884" y="5193196"/>
            <a:ext cx="2160240" cy="504056"/>
          </a:xfrm>
          <a:prstGeom prst="wedgeRectCallout">
            <a:avLst>
              <a:gd name="adj1" fmla="val 61335"/>
              <a:gd name="adj2" fmla="val 91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V(j)=C(j)/M(j)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Obdĺžniková bublina 8"/>
          <p:cNvSpPr/>
          <p:nvPr/>
        </p:nvSpPr>
        <p:spPr bwMode="auto">
          <a:xfrm>
            <a:off x="148945" y="5805264"/>
            <a:ext cx="2160240" cy="792088"/>
          </a:xfrm>
          <a:prstGeom prst="wedgeRectCallout">
            <a:avLst>
              <a:gd name="adj1" fmla="val 56355"/>
              <a:gd name="adj2" fmla="val -144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Vzestupné pořadí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podle V(j)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2D7F8EBA-D39C-486D-8786-7A11819F8BB5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5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Algoritmus exaktního řešení </a:t>
            </a:r>
            <a:br>
              <a:rPr lang="cs-CZ" altLang="cs-CZ" sz="3600" b="1" smtClean="0">
                <a:latin typeface="Times New Roman" pitchFamily="18" charset="0"/>
              </a:rPr>
            </a:br>
            <a:r>
              <a:rPr lang="cs-CZ" altLang="cs-CZ" sz="3600" b="1" smtClean="0">
                <a:latin typeface="Times New Roman" pitchFamily="18" charset="0"/>
              </a:rPr>
              <a:t>LP-relaxace úlohy o batohu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Vstupy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N – počet předmět</a:t>
            </a:r>
            <a:r>
              <a:rPr lang="cs-CZ" altLang="cs-CZ" sz="2400" b="0" i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ů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C(j) –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cena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–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tého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předmětu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M(j) –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hmotnost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–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tého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předmětu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VK – volná kapacita batohu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Akt(j) – vyznačení </a:t>
            </a:r>
            <a:r>
              <a:rPr lang="cs-CZ" altLang="cs-CZ" sz="240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aktivních předmět</a:t>
            </a:r>
            <a:r>
              <a:rPr lang="cs-CZ" altLang="cs-CZ" sz="2400" i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ů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(aktivní  Akt(j)=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Výstupy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– účelová funkce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X – řešení v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aktivních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prvcích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– index neceločíselného X(j), pokud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jsou všechna X(j) celočíselná,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tak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=0.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Obdĺžniková bublina 4"/>
          <p:cNvSpPr/>
          <p:nvPr/>
        </p:nvSpPr>
        <p:spPr bwMode="auto">
          <a:xfrm>
            <a:off x="4283968" y="1988840"/>
            <a:ext cx="4176464" cy="792088"/>
          </a:xfrm>
          <a:prstGeom prst="wedgeRectCallout">
            <a:avLst>
              <a:gd name="adj1" fmla="val -51757"/>
              <a:gd name="adj2" fmla="val 73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Zde se předpokládá, že předměty jsou 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uspořádány </a:t>
            </a:r>
            <a:r>
              <a:rPr kumimoji="0" lang="cs-CZ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vzestupně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podle V(j).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 bwMode="auto">
          <a:xfrm>
            <a:off x="611560" y="2780928"/>
            <a:ext cx="0" cy="352839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63C8C363-6EF0-4C19-B035-6BEE683DA453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6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Algoritmus exaktního řešení </a:t>
            </a:r>
            <a:br>
              <a:rPr lang="cs-CZ" altLang="cs-CZ" sz="3600" b="1" dirty="0" smtClean="0">
                <a:latin typeface="Times New Roman" pitchFamily="18" charset="0"/>
              </a:rPr>
            </a:br>
            <a:r>
              <a:rPr lang="cs-CZ" altLang="cs-CZ" sz="3600" b="1" dirty="0" smtClean="0">
                <a:latin typeface="Times New Roman" pitchFamily="18" charset="0"/>
              </a:rPr>
              <a:t>LP-relaxace úlohy o batohu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:=0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účelová funkce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cs-CZ" sz="2400" b="0" i="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;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:=0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index neceločíselného X(j)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}</a:t>
            </a:r>
            <a:endParaRPr lang="cs-CZ" altLang="cs-CZ" sz="2400" b="0" i="0" dirty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Pro j</a:t>
            </a:r>
            <a:r>
              <a:rPr lang="en-US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od 1 do N, </a:t>
            </a:r>
            <a:r>
              <a:rPr lang="en-US" altLang="cs-CZ" sz="2400" i="0" dirty="0">
                <a:latin typeface="Times New Roman" pitchFamily="18" charset="0"/>
                <a:sym typeface="Symbol" pitchFamily="18" charset="2"/>
              </a:rPr>
              <a:t>je-li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Akt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(j)  prove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ď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sk-SK" altLang="cs-CZ" sz="2400" i="0" dirty="0" err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Je-li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VKM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(j)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, tak  X(j):=1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    VK :=VK - M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(j)</a:t>
            </a:r>
            <a:endParaRPr lang="sk-SK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    </a:t>
            </a:r>
            <a:r>
              <a:rPr lang="sk-SK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:=</a:t>
            </a:r>
            <a:r>
              <a:rPr lang="sk-SK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+C(j)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sk-SK" altLang="cs-CZ" sz="2400" i="0" dirty="0" err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jinak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sk-SK" altLang="cs-CZ" sz="2400" i="0" dirty="0" err="1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je-li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 VK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&gt;0,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tak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X(j):=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VK/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(j)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        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VK :=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        </a:t>
            </a:r>
            <a:r>
              <a:rPr lang="sk-SK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:=</a:t>
            </a:r>
            <a:r>
              <a:rPr lang="sk-SK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+C(j)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X(j)</a:t>
            </a:r>
            <a:endParaRPr lang="en-US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       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:=j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            </a:t>
            </a:r>
            <a:endParaRPr lang="cs-CZ" altLang="cs-CZ" sz="2400" b="0" i="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cs-CZ" sz="2400" b="0" i="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cs-CZ" sz="2400" i="0" dirty="0" err="1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jinak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X(j):= </a:t>
            </a:r>
            <a:r>
              <a:rPr lang="en-US" altLang="cs-CZ" sz="2400" b="0" i="0" dirty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Obdĺžniková bublina 4"/>
          <p:cNvSpPr/>
          <p:nvPr/>
        </p:nvSpPr>
        <p:spPr bwMode="auto">
          <a:xfrm>
            <a:off x="6084168" y="2488704"/>
            <a:ext cx="2831232" cy="1012304"/>
          </a:xfrm>
          <a:prstGeom prst="wedgeRectCallout">
            <a:avLst>
              <a:gd name="adj1" fmla="val -129650"/>
              <a:gd name="adj2" fmla="val -292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Zde se z řešení vylučují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neaktivní (Akt(j)=</a:t>
            </a:r>
            <a:r>
              <a:rPr kumimoji="0" lang="cs-CZ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false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předměty.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bdĺžniková bublina 6"/>
          <p:cNvSpPr/>
          <p:nvPr/>
        </p:nvSpPr>
        <p:spPr bwMode="auto">
          <a:xfrm>
            <a:off x="6444208" y="3717032"/>
            <a:ext cx="2712858" cy="1728192"/>
          </a:xfrm>
          <a:prstGeom prst="wedgeRectCallout">
            <a:avLst>
              <a:gd name="adj1" fmla="val -93725"/>
              <a:gd name="adj2" fmla="val -874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Je-li volná kapacita batohu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VK větší nebo rovna 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hmotnosti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předmětu, je celý předmět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b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vložen do batohu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bdĺžniková bublina 7"/>
          <p:cNvSpPr/>
          <p:nvPr/>
        </p:nvSpPr>
        <p:spPr bwMode="auto">
          <a:xfrm>
            <a:off x="107504" y="4509120"/>
            <a:ext cx="2712858" cy="1296144"/>
          </a:xfrm>
          <a:prstGeom prst="wedgeRectCallout">
            <a:avLst>
              <a:gd name="adj1" fmla="val 51674"/>
              <a:gd name="adj2" fmla="val -591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Je-li volná kapacita batohu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VK menší než hmotnost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předmětu, je </a:t>
            </a:r>
            <a:r>
              <a:rPr lang="cs-CZ" sz="2000" b="0" i="0" dirty="0">
                <a:solidFill>
                  <a:schemeClr val="tx1"/>
                </a:solidFill>
              </a:rPr>
              <a:t>do batohu</a:t>
            </a:r>
            <a:endParaRPr lang="en-US" sz="2000" b="0" i="0" dirty="0">
              <a:solidFill>
                <a:schemeClr val="tx1"/>
              </a:solidFill>
            </a:endParaRPr>
          </a:p>
          <a:p>
            <a:pPr algn="ctr" eaLnBrk="1" hangingPunct="1"/>
            <a:r>
              <a:rPr lang="cs-CZ" sz="2000" b="0" i="0" dirty="0">
                <a:solidFill>
                  <a:schemeClr val="tx1"/>
                </a:solidFill>
              </a:rPr>
              <a:t>v</a:t>
            </a:r>
            <a:r>
              <a:rPr lang="cs-CZ" sz="2000" b="0" i="0" dirty="0" smtClean="0">
                <a:solidFill>
                  <a:schemeClr val="tx1"/>
                </a:solidFill>
              </a:rPr>
              <a:t>ložena 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jen část.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Obdĺžniková bublina 8"/>
          <p:cNvSpPr/>
          <p:nvPr/>
        </p:nvSpPr>
        <p:spPr bwMode="auto">
          <a:xfrm>
            <a:off x="5111552" y="5782308"/>
            <a:ext cx="4032448" cy="694692"/>
          </a:xfrm>
          <a:prstGeom prst="wedgeRectCallout">
            <a:avLst>
              <a:gd name="adj1" fmla="val -81572"/>
              <a:gd name="adj2" fmla="val -19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Je-li volná kapacita batohu nulová,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tak předmět vložen není.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Obdĺžniková bublina 10"/>
          <p:cNvSpPr/>
          <p:nvPr/>
        </p:nvSpPr>
        <p:spPr bwMode="auto">
          <a:xfrm>
            <a:off x="683568" y="3122404"/>
            <a:ext cx="2376264" cy="347346"/>
          </a:xfrm>
          <a:prstGeom prst="wedgeRectCallout">
            <a:avLst>
              <a:gd name="adj1" fmla="val 59523"/>
              <a:gd name="adj2" fmla="val -19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Sníží volnou kapacitu.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Obdĺžniková bublina 11"/>
          <p:cNvSpPr/>
          <p:nvPr/>
        </p:nvSpPr>
        <p:spPr bwMode="auto">
          <a:xfrm>
            <a:off x="707522" y="3543359"/>
            <a:ext cx="2376264" cy="347346"/>
          </a:xfrm>
          <a:prstGeom prst="wedgeRectCallout">
            <a:avLst>
              <a:gd name="adj1" fmla="val 59523"/>
              <a:gd name="adj2" fmla="val -19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Zvýší úč. funkci.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5185FE6A-7270-4C38-844C-B04E5B4001D5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7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dirty="0" smtClean="0">
                <a:latin typeface="Times New Roman" pitchFamily="18" charset="0"/>
              </a:rPr>
              <a:t>Ukázka práce algoritmu </a:t>
            </a:r>
            <a:br>
              <a:rPr lang="cs-CZ" altLang="cs-CZ" sz="3600" b="1" dirty="0" smtClean="0">
                <a:latin typeface="Times New Roman" pitchFamily="18" charset="0"/>
              </a:rPr>
            </a:br>
            <a:r>
              <a:rPr lang="cs-CZ" altLang="cs-CZ" sz="2400" b="1" dirty="0" smtClean="0">
                <a:latin typeface="Times New Roman" pitchFamily="18" charset="0"/>
              </a:rPr>
              <a:t>pro počáteční volnou kapacitu VK=</a:t>
            </a:r>
            <a:r>
              <a:rPr lang="cs-CZ" altLang="cs-CZ" sz="2400" b="1" dirty="0" smtClean="0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lang="cs-CZ" altLang="cs-CZ" sz="36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28600" y="3505200"/>
            <a:ext cx="8686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Řešení LP-relaxace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Podle pořadí pro k prováděj: Je-li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M(j) VK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polož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X(j):=1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VK:=VK- M(j),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jinak</a:t>
            </a:r>
            <a:r>
              <a:rPr lang="cs-CZ" altLang="cs-CZ" sz="2400" b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 smtClean="0">
                <a:latin typeface="Times New Roman" pitchFamily="18" charset="0"/>
                <a:sym typeface="Symbol" pitchFamily="18" charset="2"/>
              </a:rPr>
              <a:t>X(j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):=VK/M(j) a VK:=0.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sk-SK" altLang="cs-CZ" sz="2400" b="0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1,         0,     </a:t>
            </a:r>
            <a:r>
              <a:rPr lang="sk-SK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        0,        0,         0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-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16</a:t>
            </a:r>
            <a:r>
              <a:rPr lang="sk-SK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  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VK</a:t>
            </a:r>
            <a:r>
              <a:rPr lang="sk-SK" altLang="cs-CZ" sz="24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cs-CZ" sz="2400" b="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9</a:t>
            </a:r>
            <a:endParaRPr lang="en-US" altLang="cs-CZ" sz="2400" i="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sk-SK" altLang="cs-CZ" sz="2400" b="0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1,     0 </a:t>
            </a:r>
            <a:r>
              <a:rPr lang="sk-SK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.9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    </a:t>
            </a:r>
            <a:r>
              <a:rPr lang="sk-SK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,         0,        0,         0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cs-CZ" sz="2400" b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sk-SK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27.7  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VK</a:t>
            </a:r>
            <a:r>
              <a:rPr lang="sk-SK" altLang="cs-CZ" sz="2400" b="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sk-SK" altLang="cs-CZ" sz="2400" b="0" i="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k-SK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To je také </a:t>
            </a:r>
            <a:r>
              <a:rPr lang="en-US" altLang="cs-CZ" sz="2400" dirty="0" err="1">
                <a:latin typeface="Times New Roman" pitchFamily="18" charset="0"/>
                <a:sym typeface="Symbol" pitchFamily="18" charset="2"/>
              </a:rPr>
              <a:t>dol</a:t>
            </a:r>
            <a:r>
              <a:rPr lang="sk-SK" altLang="cs-CZ" sz="2400" dirty="0" err="1">
                <a:latin typeface="Times New Roman" pitchFamily="18" charset="0"/>
                <a:sym typeface="Symbol" pitchFamily="18" charset="2"/>
              </a:rPr>
              <a:t>ní</a:t>
            </a:r>
            <a:r>
              <a:rPr lang="sk-SK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hranice </a:t>
            </a:r>
            <a:r>
              <a:rPr lang="sk-SK" altLang="cs-CZ" sz="2400" dirty="0" err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všech</a:t>
            </a:r>
            <a:r>
              <a:rPr lang="sk-SK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celočíselných </a:t>
            </a:r>
            <a:r>
              <a:rPr lang="sk-SK" altLang="cs-CZ" sz="2400" dirty="0" err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řešení</a:t>
            </a:r>
            <a:r>
              <a:rPr lang="sk-SK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!!</a:t>
            </a:r>
            <a:endParaRPr lang="en-US" altLang="cs-CZ" sz="2400" dirty="0">
              <a:solidFill>
                <a:schemeClr val="hlink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cs-CZ" sz="2400" dirty="0" err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tomto</a:t>
            </a:r>
            <a:r>
              <a:rPr lang="en-US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p</a:t>
            </a:r>
            <a:r>
              <a:rPr lang="sk-SK" altLang="cs-CZ" sz="2400" dirty="0" err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řípadě</a:t>
            </a:r>
            <a:r>
              <a:rPr lang="sk-SK" altLang="cs-CZ" sz="2400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sk-SK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sk-SK" altLang="cs-CZ" sz="2400" b="0" i="0" dirty="0">
                <a:latin typeface="Times New Roman" pitchFamily="18" charset="0"/>
                <a:sym typeface="Symbol" pitchFamily="18" charset="2"/>
              </a:rPr>
              <a:t> =2.</a:t>
            </a:r>
            <a:endParaRPr lang="en-GB" altLang="cs-CZ" sz="2400" dirty="0">
              <a:solidFill>
                <a:schemeClr val="hlink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76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38281"/>
              </p:ext>
            </p:extLst>
          </p:nvPr>
        </p:nvGraphicFramePr>
        <p:xfrm>
          <a:off x="1066800" y="1905000"/>
          <a:ext cx="6096000" cy="145199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74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3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M(j)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k-SK" altLang="cs-CZ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bdĺžniková bublina 5"/>
          <p:cNvSpPr/>
          <p:nvPr/>
        </p:nvSpPr>
        <p:spPr bwMode="auto">
          <a:xfrm>
            <a:off x="6790656" y="3356992"/>
            <a:ext cx="2124744" cy="455004"/>
          </a:xfrm>
          <a:prstGeom prst="wedgeRectCallout">
            <a:avLst>
              <a:gd name="adj1" fmla="val 9984"/>
              <a:gd name="adj2" fmla="val 2089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 zpracování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j=1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bdĺžniková bublina 6"/>
          <p:cNvSpPr/>
          <p:nvPr/>
        </p:nvSpPr>
        <p:spPr bwMode="auto">
          <a:xfrm>
            <a:off x="6790656" y="6021996"/>
            <a:ext cx="2124744" cy="455004"/>
          </a:xfrm>
          <a:prstGeom prst="wedgeRectCallout">
            <a:avLst>
              <a:gd name="adj1" fmla="val 15047"/>
              <a:gd name="adj2" fmla="val -1949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 zpracování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j=2</a:t>
            </a: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36A94A47-93BA-4E51-96A8-2B9201A212EF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8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295400"/>
          </a:xfrm>
        </p:spPr>
        <p:txBody>
          <a:bodyPr/>
          <a:lstStyle/>
          <a:p>
            <a:pPr algn="ctr" eaLnBrk="1" hangingPunct="1"/>
            <a:r>
              <a:rPr lang="cs-CZ" altLang="cs-CZ" sz="3600" b="1" smtClean="0">
                <a:latin typeface="Times New Roman" pitchFamily="18" charset="0"/>
              </a:rPr>
              <a:t>Algoritmus metody větví a hranic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0. Vlož kořen stromu do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SVNV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eznam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ytvořených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ezpracovaných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Vrcholů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Inicializuj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DNNŘ 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osud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ejlepší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alezené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</a:t>
            </a:r>
            <a:r>
              <a:rPr lang="cs-CZ" altLang="cs-CZ" sz="24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ešení)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včetně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1. Dokud je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SVNV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neprázdné </a:t>
            </a:r>
            <a:r>
              <a:rPr lang="cs-CZ" altLang="cs-CZ" sz="2400" i="0" dirty="0" smtClean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vyber uzel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prováděj</a:t>
            </a:r>
            <a:b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Vypočítej </a:t>
            </a:r>
            <a:r>
              <a:rPr lang="cs-CZ" altLang="cs-CZ" sz="240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dolní hranici </a:t>
            </a:r>
            <a:r>
              <a:rPr lang="cs-CZ" altLang="cs-CZ" sz="2400" b="0" i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DH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Je-li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DH </a:t>
            </a:r>
            <a:r>
              <a:rPr lang="cs-CZ" altLang="cs-CZ" sz="2400" b="0" i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HH, tak se pokus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aktualizovat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DNNŘ (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cs-CZ" altLang="cs-CZ" sz="2400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HH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vybrat proměnnou pro větvení.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</a:t>
            </a:r>
            <a:r>
              <a:rPr lang="cs-CZ" altLang="cs-CZ" sz="240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Je-li </a:t>
            </a:r>
            <a:r>
              <a:rPr lang="cs-CZ" altLang="cs-CZ" sz="2400" b="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vybrána proměnná pro větvení, tak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b="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vytvoř větvením uzlu dva </a:t>
            </a:r>
            <a:r>
              <a:rPr lang="cs-CZ" altLang="cs-CZ" sz="240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nové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vrcholy</a:t>
            </a:r>
            <a:r>
              <a:rPr lang="cs-CZ" altLang="cs-CZ" sz="240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cs-CZ" altLang="cs-CZ" sz="2400" b="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b="0" i="0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vlož je do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SVNV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Po skončení cyklu 1. Je optimální řešení v </a:t>
            </a:r>
            <a:r>
              <a:rPr lang="cs-CZ" altLang="cs-CZ" sz="240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DNNŘ</a:t>
            </a:r>
            <a:r>
              <a:rPr lang="cs-CZ" altLang="cs-CZ" sz="240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cs-CZ" altLang="cs-CZ" sz="2400" i="0" dirty="0" smtClean="0">
                <a:solidFill>
                  <a:srgbClr val="00A47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lang="cs-CZ" altLang="cs-CZ" sz="2400" b="0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endParaRPr lang="cs-CZ" altLang="cs-CZ" sz="2400" i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552264FD-9F42-420E-A3CB-329DAB09C140}" type="slidenum">
              <a:rPr lang="cs-CZ" altLang="cs-CZ" sz="1400" b="0" i="0">
                <a:solidFill>
                  <a:schemeClr val="tx1"/>
                </a:solidFill>
                <a:latin typeface="Tahoma" pitchFamily="34" charset="0"/>
              </a:rPr>
              <a:pPr/>
              <a:t>9</a:t>
            </a:fld>
            <a:endParaRPr lang="cs-CZ" altLang="cs-CZ" sz="1400" b="0" i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476431" cy="1055712"/>
          </a:xfrm>
        </p:spPr>
        <p:txBody>
          <a:bodyPr/>
          <a:lstStyle/>
          <a:p>
            <a:pPr algn="ctr" eaLnBrk="1" hangingPunct="1"/>
            <a:r>
              <a:rPr lang="cs-CZ" altLang="cs-CZ" sz="2800" b="1" dirty="0" smtClean="0">
                <a:latin typeface="Times New Roman" pitchFamily="18" charset="0"/>
              </a:rPr>
              <a:t>Aktualizace </a:t>
            </a:r>
            <a:r>
              <a:rPr lang="cs-CZ" altLang="cs-CZ" sz="2800" b="1" dirty="0" smtClean="0">
                <a:solidFill>
                  <a:srgbClr val="FF0000"/>
                </a:solidFill>
                <a:latin typeface="Times New Roman" pitchFamily="18" charset="0"/>
              </a:rPr>
              <a:t>celočíselného</a:t>
            </a:r>
            <a:r>
              <a:rPr lang="cs-CZ" altLang="cs-CZ" sz="2800" b="1" dirty="0" smtClean="0">
                <a:latin typeface="Times New Roman" pitchFamily="18" charset="0"/>
              </a:rPr>
              <a:t> </a:t>
            </a:r>
            <a:r>
              <a:rPr lang="cs-CZ" altLang="cs-CZ" sz="2800" b="1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osud </a:t>
            </a:r>
            <a:r>
              <a:rPr lang="cs-CZ" altLang="cs-CZ" sz="2800" b="1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ejlepšího </a:t>
            </a:r>
            <a:r>
              <a:rPr lang="cs-CZ" altLang="cs-CZ" sz="2800" b="1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alezeného </a:t>
            </a:r>
            <a:r>
              <a:rPr lang="cs-CZ" altLang="cs-CZ" sz="2800" b="1" i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Ř</a:t>
            </a:r>
            <a:r>
              <a:rPr lang="cs-CZ" altLang="cs-CZ" sz="2800" b="0" i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ešení </a:t>
            </a:r>
            <a:r>
              <a:rPr lang="cs-CZ" altLang="cs-CZ" sz="2800" b="1" dirty="0" smtClean="0">
                <a:latin typeface="Times New Roman" pitchFamily="18" charset="0"/>
              </a:rPr>
              <a:t>(DNNŘ) z </a:t>
            </a:r>
            <a:r>
              <a:rPr lang="cs-CZ" altLang="cs-CZ" sz="2800" b="1" dirty="0" smtClean="0">
                <a:solidFill>
                  <a:srgbClr val="FF0000"/>
                </a:solidFill>
                <a:latin typeface="Times New Roman" pitchFamily="18" charset="0"/>
              </a:rPr>
              <a:t>neceločíselného řešení </a:t>
            </a:r>
            <a:r>
              <a:rPr lang="cs-CZ" altLang="cs-CZ" sz="2800" i="1" dirty="0" smtClean="0">
                <a:latin typeface="Times New Roman" pitchFamily="18" charset="0"/>
              </a:rPr>
              <a:t>X</a:t>
            </a:r>
            <a:endParaRPr lang="cs-CZ" altLang="cs-CZ" sz="2800" b="1" dirty="0" smtClean="0">
              <a:latin typeface="Times New Roman" pitchFamily="18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07504" y="1905000"/>
            <a:ext cx="903649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1795463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2366963" indent="-3810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2900363" indent="-3429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3433763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38909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43481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48053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5262563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0. Vezmi výsledné X z výpočtu LP-relaxace úlohy o batohu.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1. 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Je-li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&gt;0 {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řešení není celočíselné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},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polož  VK:=VK+ M(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)* X 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    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Ucf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- C(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)* X 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     X (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NeJ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)=0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a na aktivní prvky (Akt(j)=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true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cs-CZ" altLang="cs-CZ" sz="2000" i="0" dirty="0">
                <a:latin typeface="Times New Roman" pitchFamily="18" charset="0"/>
                <a:sym typeface="Symbol" pitchFamily="18" charset="2"/>
              </a:rPr>
              <a:t>proveď </a:t>
            </a:r>
            <a:r>
              <a:rPr lang="cs-CZ" altLang="cs-CZ" sz="2000" i="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000" i="0" dirty="0" err="1" smtClean="0">
                <a:latin typeface="Times New Roman" pitchFamily="18" charset="0"/>
                <a:sym typeface="Symbol" pitchFamily="18" charset="2"/>
              </a:rPr>
              <a:t>vsouvací</a:t>
            </a:r>
            <a:r>
              <a:rPr lang="cs-CZ" altLang="cs-CZ" sz="2000" i="0" dirty="0" smtClean="0">
                <a:latin typeface="Times New Roman" pitchFamily="18" charset="0"/>
                <a:sym typeface="Symbol" pitchFamily="18" charset="2"/>
              </a:rPr>
              <a:t> heuristiku</a:t>
            </a:r>
            <a:r>
              <a:rPr lang="cs-CZ" altLang="cs-CZ" sz="2000" b="0" i="0" dirty="0">
                <a:latin typeface="Times New Roman" pitchFamily="18" charset="0"/>
                <a:sym typeface="Symbol" pitchFamily="18" charset="2"/>
              </a:rPr>
              <a:t>.</a:t>
            </a:r>
            <a:endParaRPr lang="cs-CZ" altLang="cs-CZ" sz="2400" b="0" i="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2.  Je-li </a:t>
            </a:r>
            <a:r>
              <a:rPr lang="cs-CZ" altLang="cs-CZ" sz="2400" b="0" i="0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+Ucf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&lt; HH polož HH:= 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Fix+Ucf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br>
              <a:rPr lang="cs-CZ" altLang="cs-CZ" sz="2400" b="0" i="0" dirty="0">
                <a:latin typeface="Times New Roman" pitchFamily="18" charset="0"/>
                <a:sym typeface="Symbol" pitchFamily="18" charset="2"/>
              </a:rPr>
            </a:b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         a </a:t>
            </a:r>
            <a:r>
              <a:rPr lang="cs-CZ" altLang="cs-CZ" sz="2400" i="0" dirty="0">
                <a:latin typeface="Times New Roman" pitchFamily="18" charset="0"/>
                <a:sym typeface="Symbol" pitchFamily="18" charset="2"/>
              </a:rPr>
              <a:t>DNNŘ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:=X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  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cs-CZ" altLang="cs-CZ" sz="2400" b="0" i="0" dirty="0" err="1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Cfx</a:t>
            </a:r>
            <a:r>
              <a:rPr lang="cs-CZ" altLang="cs-CZ" sz="2400" b="0" i="0" dirty="0">
                <a:solidFill>
                  <a:srgbClr val="CC33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je hodnota předmět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ů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pro které je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Akt(j):=</a:t>
            </a:r>
            <a:r>
              <a:rPr lang="cs-CZ" altLang="cs-CZ" sz="2400" b="0" i="0" dirty="0" err="1">
                <a:latin typeface="Times New Roman" pitchFamily="18" charset="0"/>
                <a:sym typeface="Symbol" pitchFamily="18" charset="2"/>
              </a:rPr>
              <a:t>false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cs-CZ" altLang="cs-CZ" sz="2400" b="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X(j):=1.</a:t>
            </a:r>
            <a:r>
              <a:rPr lang="cs-CZ" altLang="cs-CZ" sz="2400" i="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}</a:t>
            </a:r>
            <a:r>
              <a:rPr lang="cs-CZ" altLang="cs-CZ" sz="2400" i="0" dirty="0">
                <a:solidFill>
                  <a:srgbClr val="00A479"/>
                </a:solidFill>
                <a:latin typeface="Times New Roman" pitchFamily="18" charset="0"/>
                <a:sym typeface="Symbol" pitchFamily="18" charset="2"/>
              </a:rPr>
              <a:t>                              </a:t>
            </a:r>
            <a:r>
              <a:rPr lang="cs-CZ" altLang="cs-CZ" sz="2400" b="0" i="0" dirty="0">
                <a:latin typeface="Times New Roman" pitchFamily="18" charset="0"/>
                <a:sym typeface="Symbol" pitchFamily="18" charset="2"/>
              </a:rPr>
              <a:t>                                 </a:t>
            </a:r>
          </a:p>
          <a:p>
            <a:pPr eaLnBrk="1" hangingPunct="1">
              <a:lnSpc>
                <a:spcPct val="90000"/>
              </a:lnSpc>
              <a:buSzTx/>
              <a:buFont typeface="Wingdings" pitchFamily="2" charset="2"/>
              <a:buNone/>
            </a:pPr>
            <a:endParaRPr lang="cs-CZ" altLang="cs-CZ" sz="2400" i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Obdĺžniková bublina 4"/>
          <p:cNvSpPr/>
          <p:nvPr/>
        </p:nvSpPr>
        <p:spPr bwMode="auto">
          <a:xfrm>
            <a:off x="6403172" y="2392087"/>
            <a:ext cx="2638864" cy="1015663"/>
          </a:xfrm>
          <a:prstGeom prst="wedgeRectCallout">
            <a:avLst>
              <a:gd name="adj1" fmla="val -63282"/>
              <a:gd name="adj2" fmla="val 65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Zvýšení volné kapacity 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 část předmětu, který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nebyl vložen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celý.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bdĺžniková bublina 6"/>
          <p:cNvSpPr/>
          <p:nvPr/>
        </p:nvSpPr>
        <p:spPr bwMode="auto">
          <a:xfrm>
            <a:off x="258906" y="3212976"/>
            <a:ext cx="1856597" cy="707886"/>
          </a:xfrm>
          <a:prstGeom prst="wedgeRectCallout">
            <a:avLst>
              <a:gd name="adj1" fmla="val 62261"/>
              <a:gd name="adj2" fmla="val -365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Snížení hodnoty</a:t>
            </a:r>
            <a:b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úč.</a:t>
            </a:r>
            <a:r>
              <a:rPr kumimoji="0" lang="cs-CZ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funkce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bdĺžniková bublina 7"/>
          <p:cNvSpPr/>
          <p:nvPr/>
        </p:nvSpPr>
        <p:spPr bwMode="auto">
          <a:xfrm>
            <a:off x="4812443" y="3566919"/>
            <a:ext cx="4112023" cy="400110"/>
          </a:xfrm>
          <a:prstGeom prst="wedgeRectCallout">
            <a:avLst>
              <a:gd name="adj1" fmla="val -72877"/>
              <a:gd name="adj2" fmla="val -209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0" lang="cs-CZ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Zaokrouhlení neceločíselného X dolů,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měsi">
  <a:themeElements>
    <a:clrScheme name="Směsi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měs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1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Designs\Směsi.pot</Template>
  <TotalTime>3414</TotalTime>
  <Words>3048</Words>
  <Application>Microsoft Office PowerPoint</Application>
  <PresentationFormat>Prezentácia na obrazovke (4:3)</PresentationFormat>
  <Paragraphs>530</Paragraphs>
  <Slides>31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31</vt:i4>
      </vt:variant>
    </vt:vector>
  </HeadingPairs>
  <TitlesOfParts>
    <vt:vector size="41" baseType="lpstr">
      <vt:lpstr>Times New Roman</vt:lpstr>
      <vt:lpstr>Arial</vt:lpstr>
      <vt:lpstr>Tahoma</vt:lpstr>
      <vt:lpstr>Wingdings</vt:lpstr>
      <vt:lpstr>Symbol</vt:lpstr>
      <vt:lpstr>Směsi</vt:lpstr>
      <vt:lpstr>1_Směsi</vt:lpstr>
      <vt:lpstr>2_Směsi</vt:lpstr>
      <vt:lpstr>Microsoft Equation 3.0</vt:lpstr>
      <vt:lpstr>MathType 6.0 Equation</vt:lpstr>
      <vt:lpstr>Diskrétní optimalizace 07</vt:lpstr>
      <vt:lpstr>Příklad realizace metody  větví a hranic (Kolesárův algoritmus)</vt:lpstr>
      <vt:lpstr>Úloha o batohu (model a označení konstant)</vt:lpstr>
      <vt:lpstr>Reformulace úlohy (přerovnání předmětů) dle výhodnostních koeficientů V(j)</vt:lpstr>
      <vt:lpstr>Algoritmus exaktního řešení  LP-relaxace úlohy o batohu</vt:lpstr>
      <vt:lpstr>Algoritmus exaktního řešení  LP-relaxace úlohy o batohu</vt:lpstr>
      <vt:lpstr>Ukázka práce algoritmu  pro počáteční volnou kapacitu VK=21</vt:lpstr>
      <vt:lpstr>Algoritmus metody větví a hranic</vt:lpstr>
      <vt:lpstr>Aktualizace celočíselného Dosud Nejlepšího Nalezeného Řešení (DNNŘ) z neceločíselného řešení X</vt:lpstr>
      <vt:lpstr>Ukázka aktualizace DNNŘ</vt:lpstr>
      <vt:lpstr>Příklad realizace metody  větví a hranic na úloze o batohu</vt:lpstr>
      <vt:lpstr>Příklad realizace metody  větví a hranic na úloze o batohu</vt:lpstr>
      <vt:lpstr>Příklad realizace metody  větví a hranic na úloze o batohu</vt:lpstr>
      <vt:lpstr>Příklad realizace metody  větví a hranic na úloze o batohu</vt:lpstr>
      <vt:lpstr>Příklad realizace metody  větví a hranic na úloze o batohu</vt:lpstr>
      <vt:lpstr>Příklad realizace metody  větví a hranic na úloze o batohu</vt:lpstr>
      <vt:lpstr>Implementace SVNV (Seznamu Vytvořených Nezpracovaných Vrcholů)</vt:lpstr>
      <vt:lpstr>Demonstrace SVNV (Seznamu Vytvořených Nezpracovaných Vrcholů)</vt:lpstr>
      <vt:lpstr>Implementace SVNV při větvení (Seznamu Vytvořených Nezpracovaných Vrcholů)</vt:lpstr>
      <vt:lpstr>Implementace SVNV při návratu z primární větve do sekundární větve</vt:lpstr>
      <vt:lpstr>Implementace SVNV při návratu ze sekundární větve  (backtracking)</vt:lpstr>
      <vt:lpstr>Implementace SVNV v celém procesu zpracování stromu prohledávání</vt:lpstr>
      <vt:lpstr>Implementace SVNV v celém procesu zpracování stromu prohledávání</vt:lpstr>
      <vt:lpstr>Demonstrace procesu zpracování stromu prohledávání na demonstračním příkladě</vt:lpstr>
      <vt:lpstr>Demonstrace procesu zpracování stromu prohledávání</vt:lpstr>
      <vt:lpstr>Demonstrace procesu zpracování stromu prohledávání</vt:lpstr>
      <vt:lpstr>Demonstrace procesu zpracování stromu prohledávání</vt:lpstr>
      <vt:lpstr>Demonstrace procesu zpracování stromu prohledávání</vt:lpstr>
      <vt:lpstr>Demonstrace procesu zpracování stromu prohledávání</vt:lpstr>
      <vt:lpstr>Co by jste si měli promyslet a vyzkoušet?</vt:lpstr>
      <vt:lpstr>Co by jste si měli promyslet a vyzkoušet?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System Design in the Public and Private Sectors Jaroslav Janáček,  University of Žilina</dc:title>
  <dc:creator>m</dc:creator>
  <cp:lastModifiedBy>Vega2012</cp:lastModifiedBy>
  <cp:revision>340</cp:revision>
  <cp:lastPrinted>1601-01-01T00:00:00Z</cp:lastPrinted>
  <dcterms:created xsi:type="dcterms:W3CDTF">2004-06-01T07:37:42Z</dcterms:created>
  <dcterms:modified xsi:type="dcterms:W3CDTF">2020-03-24T20:41:22Z</dcterms:modified>
</cp:coreProperties>
</file>