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3493370c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23493370c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3493370c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23493370c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23493370c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23493370c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3493370c0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23493370c0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23493370c0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23493370c0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3493370c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23493370c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23493370c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23493370c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3493370c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3493370c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3c9e103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3c9e103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3c9e1032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3c9e1032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3493370c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3493370c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3493370c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3493370c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3493370c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23493370c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3493370c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23493370c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3493370c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3493370c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92750" y="979100"/>
            <a:ext cx="5262000" cy="21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Prédictions des coûts de l’immobilier en île de France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123075" y="3643150"/>
            <a:ext cx="47865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Stephen Cohen - Kien PHAM TRUNG - Antoine Rech--Tronville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Régression</a:t>
            </a: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Linéaire</a:t>
            </a:r>
            <a:endParaRPr/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375" y="1143075"/>
            <a:ext cx="4419400" cy="377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12" name="Google Shape;2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 Forest</a:t>
            </a:r>
            <a:endParaRPr/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275" y="1307850"/>
            <a:ext cx="4919450" cy="36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20" name="Google Shape;22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1" name="Google Shape;221;p24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 Forest</a:t>
            </a:r>
            <a:endParaRPr/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825" y="1633425"/>
            <a:ext cx="5631876" cy="31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28" name="Google Shape;2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9" name="Google Shape;229;p25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XGBoost</a:t>
            </a:r>
            <a:endParaRPr/>
          </a:p>
        </p:txBody>
      </p:sp>
      <p:pic>
        <p:nvPicPr>
          <p:cNvPr id="230" name="Google Shape;2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575" y="1307850"/>
            <a:ext cx="4643399" cy="371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36" name="Google Shape;23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7" name="Google Shape;237;p26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XGBoost</a:t>
            </a:r>
            <a:endParaRPr/>
          </a:p>
        </p:txBody>
      </p:sp>
      <p:pic>
        <p:nvPicPr>
          <p:cNvPr id="238" name="Google Shape;2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989" y="1494875"/>
            <a:ext cx="5631919" cy="31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44" name="Google Shape;244;p27"/>
          <p:cNvSpPr txBox="1"/>
          <p:nvPr/>
        </p:nvSpPr>
        <p:spPr>
          <a:xfrm>
            <a:off x="1198425" y="1063350"/>
            <a:ext cx="25803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Résultats des tests : 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663" y="1836600"/>
            <a:ext cx="7280575" cy="19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7"/>
          <p:cNvSpPr txBox="1"/>
          <p:nvPr/>
        </p:nvSpPr>
        <p:spPr>
          <a:xfrm>
            <a:off x="505700" y="4111325"/>
            <a:ext cx="86382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=&gt; XGBoost montre la meilleure performance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242400" y="1617525"/>
            <a:ext cx="8659200" cy="25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L'analyse du marché immobilier francilien révèle une dynamique où la géographie prime sur l'économie. Notre modélisation XGBoost, avec un R² de 0.74, démontre que le département est le facteur déterminant des prix, loin devant les variables macroéconomiques (corrélations &lt; 0.03).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comparaison entre Paris (médiane ~10,000€/m²) et sa périphérie (2,500-5,000€/m²) illustre une forte segmentation géographique. L'évolution 2014-2024 montre une hausse continue des prix (+29%), accélérée post-2020, témoignant d'un marché dynamique malgré les crises.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Bien que performant, le modèle pourrait être amélioré par l'intégration de données locales (transports, services) et une segmentation plus fine.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fr"/>
              <a:t>Présentation de la base de données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Origine et objectifs de l’étude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Analyse graphique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Corrélation entre les variables explicatives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fr"/>
              <a:t>Modèles prédictifs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Variables </a:t>
            </a:r>
            <a:r>
              <a:rPr lang="fr"/>
              <a:t>ajoutées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Régression Linéaire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Random Forest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XGBoost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fr"/>
              <a:t>Conclusion</a:t>
            </a:r>
            <a:endParaRPr/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Objectif :</a:t>
            </a:r>
            <a:r>
              <a:rPr lang="fr"/>
              <a:t> Prédire au plus juste les prix de l’immobilier en Ile de France dans l’optique d’un modèle interne Solvabilité.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u="sng"/>
              <a:t>Données :</a:t>
            </a:r>
            <a:r>
              <a:rPr lang="fr"/>
              <a:t> Pour cela nous prenons les </a:t>
            </a:r>
            <a:r>
              <a:rPr i="1" lang="fr"/>
              <a:t>données du CEREMA </a:t>
            </a:r>
            <a:r>
              <a:rPr lang="fr"/>
              <a:t>ainsi que des </a:t>
            </a:r>
            <a:r>
              <a:rPr i="1" lang="fr"/>
              <a:t>indicateurs macroéconomiques</a:t>
            </a:r>
            <a:r>
              <a:rPr lang="fr"/>
              <a:t> explicatifs (cours du pétrole de Brent, taux directeur de la BCE, Indice de confiance des ménages).</a:t>
            </a:r>
            <a:endParaRPr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507200" y="895500"/>
            <a:ext cx="1066500" cy="2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Prétraitement</a:t>
            </a:r>
            <a:endParaRPr/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522233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/>
          <p:nvPr/>
        </p:nvSpPr>
        <p:spPr>
          <a:xfrm>
            <a:off x="-1225825" y="2897900"/>
            <a:ext cx="5967900" cy="761700"/>
          </a:xfrm>
          <a:prstGeom prst="bracePai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4975050" y="3005450"/>
            <a:ext cx="36201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Interpolation linéaire pour compléter les valeurs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 données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7555500" cy="24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Provenance CEREMA : </a:t>
            </a:r>
            <a:r>
              <a:rPr b="1" lang="fr" sz="900">
                <a:latin typeface="Arial"/>
                <a:ea typeface="Arial"/>
                <a:cs typeface="Arial"/>
                <a:sym typeface="Arial"/>
              </a:rPr>
              <a:t>Centre d'études et d'expertise sur les risques, l'environnement, la mobilité et l'aménagement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fr">
                <a:latin typeface="Arial"/>
                <a:ea typeface="Arial"/>
                <a:cs typeface="Arial"/>
                <a:sym typeface="Arial"/>
              </a:rPr>
              <a:t>Prix moyen au m² : 4,547€ avec un écart-type de 3,818€, indiquant une forte dispersion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fr">
                <a:latin typeface="Arial"/>
                <a:ea typeface="Arial"/>
                <a:cs typeface="Arial"/>
                <a:sym typeface="Arial"/>
              </a:rPr>
              <a:t>Les surfaces varient considérablement (moyenne 619m², écart-type 14,011m²)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fr">
                <a:latin typeface="Arial"/>
                <a:ea typeface="Arial"/>
                <a:cs typeface="Arial"/>
                <a:sym typeface="Arial"/>
              </a:rPr>
              <a:t>Distribution des prix asymétrique : beaucoup de biens à prix modéré et quelques biens très chers tirant la moyenne vers le haut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fr">
                <a:latin typeface="Arial"/>
                <a:ea typeface="Arial"/>
                <a:cs typeface="Arial"/>
                <a:sym typeface="Arial"/>
              </a:rPr>
              <a:t>Période couverte : 2014-2024, donnant une bonne perspective historique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7" name="Google Shape;167;p17"/>
          <p:cNvSpPr txBox="1"/>
          <p:nvPr/>
        </p:nvSpPr>
        <p:spPr>
          <a:xfrm>
            <a:off x="1683325" y="1011375"/>
            <a:ext cx="52128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Origine et objectifs de l’étude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 données 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200" y="1370200"/>
            <a:ext cx="5773593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1683325" y="1011375"/>
            <a:ext cx="52128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Analyse graphique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 données </a:t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13" y="1460250"/>
            <a:ext cx="8296275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1683325" y="1011375"/>
            <a:ext cx="52128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Analyse Graphique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 données</a:t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Nous obtenons donc que les variables explicatives les plus importantes de ce dataset pour prédire les prix sont 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La commune du bien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Le type de bien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La surface du bien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La date de mise sur le marché du bien </a:t>
            </a:r>
            <a:endParaRPr/>
          </a:p>
        </p:txBody>
      </p:sp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196" name="Google Shape;1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Variables ajoutées</a:t>
            </a:r>
            <a:endParaRPr/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650" y="1202600"/>
            <a:ext cx="4358700" cy="37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