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3493370c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3493370c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3493370c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3493370c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3493370c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3493370c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3c9e1032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3c9e1032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3493370c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3493370c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3493370c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3493370c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3c9e1032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3c9e1032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3493370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3493370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3c9e1032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3c9e1032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3c9e1032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23c9e1032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493370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493370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3493370c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3493370c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c9e103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c9e103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c9e103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c9e103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493370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3493370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493370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3493370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3493370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3493370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3493370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3493370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3493370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3493370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92750" y="979100"/>
            <a:ext cx="52620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Prédictions des coûts de l’immobilier en île de France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23075" y="3643150"/>
            <a:ext cx="4786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Stephen Cohen - Kien PHAM TRUNG - Antoine Rech--Tronville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Régression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Linéaire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75" y="1143075"/>
            <a:ext cx="4419400" cy="377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75" y="1307850"/>
            <a:ext cx="4919450" cy="3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25" y="1633425"/>
            <a:ext cx="5631876" cy="3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788" y="1307850"/>
            <a:ext cx="608042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75" y="1307850"/>
            <a:ext cx="4643399" cy="37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89" y="1494875"/>
            <a:ext cx="5631919" cy="31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863" y="1307850"/>
            <a:ext cx="55201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1198425" y="1063350"/>
            <a:ext cx="2580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5" y="2017000"/>
            <a:ext cx="5327075" cy="14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/>
        </p:nvSpPr>
        <p:spPr>
          <a:xfrm>
            <a:off x="733275" y="3669250"/>
            <a:ext cx="351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XGBoost montre la meilleure performance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5324500" y="2252525"/>
            <a:ext cx="3620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Comme il y a une tendance temporelle, la </a:t>
            </a:r>
            <a:r>
              <a:rPr lang="f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cross-validation est imparfaite 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 il faudrait découper les données par années.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1556850" y="839325"/>
            <a:ext cx="367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 les transactions de 2024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" y="1603625"/>
            <a:ext cx="4388932" cy="327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9" y="1603626"/>
            <a:ext cx="4250768" cy="32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0" name="Google Shape;28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1556850" y="839325"/>
            <a:ext cx="367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 les transactions de 2024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40" y="1231650"/>
            <a:ext cx="5079435" cy="3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Présentation de la base de données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Origine et objectifs de l’étude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Analyse graphique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Corrélation entre les variables explicatives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Modèles prédictifs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Variables </a:t>
            </a:r>
            <a:r>
              <a:rPr lang="fr"/>
              <a:t>ajoutées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Régression Linéaire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Conclusion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242400" y="1617525"/>
            <a:ext cx="86592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L'analyse du marché immobilier francilien révèle une dynamique où la géographie prime sur l'économie. Notre modélisation XGBoost, avec un R² de 0.74, démontre que le département est le facteur déterminant des prix, loin devant les variables macroéconomiques (corrélations &lt; 0.03).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comparaison entre Paris (médiane ~10,000€/m²) et sa périphérie (2,500-5,000€/m²) illustre une forte segmentation géographique. L'évolution 2014-2024 montre une hausse continue des prix (+29%), accélérée post-2020, témoignant d'un marché dynamique malgré les crises.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Bien que performant, le modèle pourrait être amélioré par l'intégration de données locales (transports, services) et une segmentation plus fine.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Objectif :</a:t>
            </a:r>
            <a:r>
              <a:rPr lang="fr"/>
              <a:t> Prédire au plus juste les prix de l’immobilier en Ile de France dans l’optique d’un modèle interne Solvabilité.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u="sng"/>
              <a:t>Données :</a:t>
            </a:r>
            <a:r>
              <a:rPr lang="fr"/>
              <a:t> Pour cela nous prenons les </a:t>
            </a:r>
            <a:r>
              <a:rPr i="1" lang="fr"/>
              <a:t>données du CEREMA </a:t>
            </a:r>
            <a:r>
              <a:rPr lang="fr"/>
              <a:t>ainsi que des </a:t>
            </a:r>
            <a:r>
              <a:rPr i="1" lang="fr"/>
              <a:t>indicateurs macroéconomiques</a:t>
            </a:r>
            <a:r>
              <a:rPr lang="fr"/>
              <a:t> explicatifs (cours du pétrole de Brent, taux directeur de la BCE, Indice de confiance des ménages).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507200" y="895500"/>
            <a:ext cx="10665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Prétraitement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52223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-1225825" y="2897900"/>
            <a:ext cx="5967900" cy="761700"/>
          </a:xfrm>
          <a:prstGeom prst="brace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975050" y="3005450"/>
            <a:ext cx="3620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Interpolation linéaire pour compléter les valeurs hors date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5555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Provenance CEREMA : </a:t>
            </a:r>
            <a:r>
              <a:rPr b="1" lang="fr" sz="900">
                <a:latin typeface="Arial"/>
                <a:ea typeface="Arial"/>
                <a:cs typeface="Arial"/>
                <a:sym typeface="Arial"/>
              </a:rPr>
              <a:t>Centre d'études et d'expertise sur les risques, l'environnement, la mobilité et l'aménagement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Prix moyen au m² : 4,547€ avec un écart-type de 3,818€, indiquant une forte dispersion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Les surfaces varient considérablement (moyenne 619m², écart-type 14,011m²)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Distribution des prix asymétrique : beaucoup de biens à prix modéré et quelques biens très chers tirant la moyenne vers le haut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Période couverte : 2014-2024, donnant une bonne perspective historique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Origine et objectifs de l’étude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42300" y="3946325"/>
            <a:ext cx="78855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Attention : 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Ces prix aux mètres carrés incluent </a:t>
            </a:r>
            <a:r>
              <a:rPr lang="f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tous les types de transactions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(commercial, professionnel, privé, pré)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00" y="1370200"/>
            <a:ext cx="5773593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13" y="1460250"/>
            <a:ext cx="82962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obtenons donc que les variables explicatives les plus importantes de ce dataset pour prédire les prix sont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commune du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 type de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surface du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date de mise sur le marché du bien </a:t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ajoutées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50" y="1202600"/>
            <a:ext cx="4358700" cy="3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