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720"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7A21-00EE-B9B8-4ACD-0AD4AD72F6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F74C4D-6333-D986-048D-004AF78F9F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2DAC84-2980-D240-B102-2272D68E0F30}"/>
              </a:ext>
            </a:extLst>
          </p:cNvPr>
          <p:cNvSpPr>
            <a:spLocks noGrp="1"/>
          </p:cNvSpPr>
          <p:nvPr>
            <p:ph type="dt" sz="half" idx="10"/>
          </p:nvPr>
        </p:nvSpPr>
        <p:spPr/>
        <p:txBody>
          <a:bodyPr/>
          <a:lstStyle/>
          <a:p>
            <a:fld id="{A176D653-5E06-452E-859F-27F738176ADC}" type="datetimeFigureOut">
              <a:rPr lang="en-US" smtClean="0"/>
              <a:t>4/8/2023</a:t>
            </a:fld>
            <a:endParaRPr lang="en-US"/>
          </a:p>
        </p:txBody>
      </p:sp>
      <p:sp>
        <p:nvSpPr>
          <p:cNvPr id="5" name="Footer Placeholder 4">
            <a:extLst>
              <a:ext uri="{FF2B5EF4-FFF2-40B4-BE49-F238E27FC236}">
                <a16:creationId xmlns:a16="http://schemas.microsoft.com/office/drawing/2014/main" id="{7884366B-C16D-905E-EBEE-D1F5CFA78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0920E3-3FC8-4298-C9A2-D433B951CEC0}"/>
              </a:ext>
            </a:extLst>
          </p:cNvPr>
          <p:cNvSpPr>
            <a:spLocks noGrp="1"/>
          </p:cNvSpPr>
          <p:nvPr>
            <p:ph type="sldNum" sz="quarter" idx="12"/>
          </p:nvPr>
        </p:nvSpPr>
        <p:spPr/>
        <p:txBody>
          <a:bodyPr/>
          <a:lstStyle/>
          <a:p>
            <a:fld id="{727CB9D6-4BA3-4A08-B8D1-9C38FA9800C3}" type="slidenum">
              <a:rPr lang="en-US" smtClean="0"/>
              <a:t>‹#›</a:t>
            </a:fld>
            <a:endParaRPr lang="en-US"/>
          </a:p>
        </p:txBody>
      </p:sp>
    </p:spTree>
    <p:extLst>
      <p:ext uri="{BB962C8B-B14F-4D97-AF65-F5344CB8AC3E}">
        <p14:creationId xmlns:p14="http://schemas.microsoft.com/office/powerpoint/2010/main" val="1506479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6A158-37FF-5655-08AC-DCD693959F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4B2A61-4223-1560-16AB-8AFF5C7FD1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DDF2FC-BA12-1E55-3777-CCAAF6E54BD6}"/>
              </a:ext>
            </a:extLst>
          </p:cNvPr>
          <p:cNvSpPr>
            <a:spLocks noGrp="1"/>
          </p:cNvSpPr>
          <p:nvPr>
            <p:ph type="dt" sz="half" idx="10"/>
          </p:nvPr>
        </p:nvSpPr>
        <p:spPr/>
        <p:txBody>
          <a:bodyPr/>
          <a:lstStyle/>
          <a:p>
            <a:fld id="{A176D653-5E06-452E-859F-27F738176ADC}" type="datetimeFigureOut">
              <a:rPr lang="en-US" smtClean="0"/>
              <a:t>4/8/2023</a:t>
            </a:fld>
            <a:endParaRPr lang="en-US"/>
          </a:p>
        </p:txBody>
      </p:sp>
      <p:sp>
        <p:nvSpPr>
          <p:cNvPr id="5" name="Footer Placeholder 4">
            <a:extLst>
              <a:ext uri="{FF2B5EF4-FFF2-40B4-BE49-F238E27FC236}">
                <a16:creationId xmlns:a16="http://schemas.microsoft.com/office/drawing/2014/main" id="{6B99E0AF-0AC5-33E8-71A8-54292601E9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06ACE9-1AC5-0DE0-F2CE-6532466EF52A}"/>
              </a:ext>
            </a:extLst>
          </p:cNvPr>
          <p:cNvSpPr>
            <a:spLocks noGrp="1"/>
          </p:cNvSpPr>
          <p:nvPr>
            <p:ph type="sldNum" sz="quarter" idx="12"/>
          </p:nvPr>
        </p:nvSpPr>
        <p:spPr/>
        <p:txBody>
          <a:bodyPr/>
          <a:lstStyle/>
          <a:p>
            <a:fld id="{727CB9D6-4BA3-4A08-B8D1-9C38FA9800C3}" type="slidenum">
              <a:rPr lang="en-US" smtClean="0"/>
              <a:t>‹#›</a:t>
            </a:fld>
            <a:endParaRPr lang="en-US"/>
          </a:p>
        </p:txBody>
      </p:sp>
    </p:spTree>
    <p:extLst>
      <p:ext uri="{BB962C8B-B14F-4D97-AF65-F5344CB8AC3E}">
        <p14:creationId xmlns:p14="http://schemas.microsoft.com/office/powerpoint/2010/main" val="2188208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C97088-A178-F2FA-385D-78BB59ECA5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A95F9D-4559-AF13-FC5B-FFC6023038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0835A9-1A0E-BE2E-A311-536DADBB82AF}"/>
              </a:ext>
            </a:extLst>
          </p:cNvPr>
          <p:cNvSpPr>
            <a:spLocks noGrp="1"/>
          </p:cNvSpPr>
          <p:nvPr>
            <p:ph type="dt" sz="half" idx="10"/>
          </p:nvPr>
        </p:nvSpPr>
        <p:spPr/>
        <p:txBody>
          <a:bodyPr/>
          <a:lstStyle/>
          <a:p>
            <a:fld id="{A176D653-5E06-452E-859F-27F738176ADC}" type="datetimeFigureOut">
              <a:rPr lang="en-US" smtClean="0"/>
              <a:t>4/8/2023</a:t>
            </a:fld>
            <a:endParaRPr lang="en-US"/>
          </a:p>
        </p:txBody>
      </p:sp>
      <p:sp>
        <p:nvSpPr>
          <p:cNvPr id="5" name="Footer Placeholder 4">
            <a:extLst>
              <a:ext uri="{FF2B5EF4-FFF2-40B4-BE49-F238E27FC236}">
                <a16:creationId xmlns:a16="http://schemas.microsoft.com/office/drawing/2014/main" id="{18C65B5F-AB75-9112-917B-39A1B9EDBF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186858-778A-C749-727A-A423932A8A36}"/>
              </a:ext>
            </a:extLst>
          </p:cNvPr>
          <p:cNvSpPr>
            <a:spLocks noGrp="1"/>
          </p:cNvSpPr>
          <p:nvPr>
            <p:ph type="sldNum" sz="quarter" idx="12"/>
          </p:nvPr>
        </p:nvSpPr>
        <p:spPr/>
        <p:txBody>
          <a:bodyPr/>
          <a:lstStyle/>
          <a:p>
            <a:fld id="{727CB9D6-4BA3-4A08-B8D1-9C38FA9800C3}" type="slidenum">
              <a:rPr lang="en-US" smtClean="0"/>
              <a:t>‹#›</a:t>
            </a:fld>
            <a:endParaRPr lang="en-US"/>
          </a:p>
        </p:txBody>
      </p:sp>
    </p:spTree>
    <p:extLst>
      <p:ext uri="{BB962C8B-B14F-4D97-AF65-F5344CB8AC3E}">
        <p14:creationId xmlns:p14="http://schemas.microsoft.com/office/powerpoint/2010/main" val="2397099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A09F7-4EE2-AA59-5DB7-76B66A8B78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6E9B46-6CB3-D4D5-5BF3-6B0345FDF4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CC53E-7F8C-7B3F-CDFE-746B9BB08F1E}"/>
              </a:ext>
            </a:extLst>
          </p:cNvPr>
          <p:cNvSpPr>
            <a:spLocks noGrp="1"/>
          </p:cNvSpPr>
          <p:nvPr>
            <p:ph type="dt" sz="half" idx="10"/>
          </p:nvPr>
        </p:nvSpPr>
        <p:spPr/>
        <p:txBody>
          <a:bodyPr/>
          <a:lstStyle/>
          <a:p>
            <a:fld id="{A176D653-5E06-452E-859F-27F738176ADC}" type="datetimeFigureOut">
              <a:rPr lang="en-US" smtClean="0"/>
              <a:t>4/8/2023</a:t>
            </a:fld>
            <a:endParaRPr lang="en-US"/>
          </a:p>
        </p:txBody>
      </p:sp>
      <p:sp>
        <p:nvSpPr>
          <p:cNvPr id="5" name="Footer Placeholder 4">
            <a:extLst>
              <a:ext uri="{FF2B5EF4-FFF2-40B4-BE49-F238E27FC236}">
                <a16:creationId xmlns:a16="http://schemas.microsoft.com/office/drawing/2014/main" id="{3A874255-44A9-8F84-CECA-6687290ED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2CE5DF-2306-6452-F981-4EBD3BD071CE}"/>
              </a:ext>
            </a:extLst>
          </p:cNvPr>
          <p:cNvSpPr>
            <a:spLocks noGrp="1"/>
          </p:cNvSpPr>
          <p:nvPr>
            <p:ph type="sldNum" sz="quarter" idx="12"/>
          </p:nvPr>
        </p:nvSpPr>
        <p:spPr/>
        <p:txBody>
          <a:bodyPr/>
          <a:lstStyle/>
          <a:p>
            <a:fld id="{727CB9D6-4BA3-4A08-B8D1-9C38FA9800C3}" type="slidenum">
              <a:rPr lang="en-US" smtClean="0"/>
              <a:t>‹#›</a:t>
            </a:fld>
            <a:endParaRPr lang="en-US"/>
          </a:p>
        </p:txBody>
      </p:sp>
    </p:spTree>
    <p:extLst>
      <p:ext uri="{BB962C8B-B14F-4D97-AF65-F5344CB8AC3E}">
        <p14:creationId xmlns:p14="http://schemas.microsoft.com/office/powerpoint/2010/main" val="595560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DF67-0233-614E-7D62-6291A817A3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74C409-49DC-3161-F5DE-83666FF86F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DA27EB-3EAC-7DB4-2D5A-46EFEC9FAC19}"/>
              </a:ext>
            </a:extLst>
          </p:cNvPr>
          <p:cNvSpPr>
            <a:spLocks noGrp="1"/>
          </p:cNvSpPr>
          <p:nvPr>
            <p:ph type="dt" sz="half" idx="10"/>
          </p:nvPr>
        </p:nvSpPr>
        <p:spPr/>
        <p:txBody>
          <a:bodyPr/>
          <a:lstStyle/>
          <a:p>
            <a:fld id="{A176D653-5E06-452E-859F-27F738176ADC}" type="datetimeFigureOut">
              <a:rPr lang="en-US" smtClean="0"/>
              <a:t>4/8/2023</a:t>
            </a:fld>
            <a:endParaRPr lang="en-US"/>
          </a:p>
        </p:txBody>
      </p:sp>
      <p:sp>
        <p:nvSpPr>
          <p:cNvPr id="5" name="Footer Placeholder 4">
            <a:extLst>
              <a:ext uri="{FF2B5EF4-FFF2-40B4-BE49-F238E27FC236}">
                <a16:creationId xmlns:a16="http://schemas.microsoft.com/office/drawing/2014/main" id="{1E445B4E-BD1E-A8ED-93FE-1F5114F94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8201B8-38F5-81CF-2F3A-D6CFD1032735}"/>
              </a:ext>
            </a:extLst>
          </p:cNvPr>
          <p:cNvSpPr>
            <a:spLocks noGrp="1"/>
          </p:cNvSpPr>
          <p:nvPr>
            <p:ph type="sldNum" sz="quarter" idx="12"/>
          </p:nvPr>
        </p:nvSpPr>
        <p:spPr/>
        <p:txBody>
          <a:bodyPr/>
          <a:lstStyle/>
          <a:p>
            <a:fld id="{727CB9D6-4BA3-4A08-B8D1-9C38FA9800C3}" type="slidenum">
              <a:rPr lang="en-US" smtClean="0"/>
              <a:t>‹#›</a:t>
            </a:fld>
            <a:endParaRPr lang="en-US"/>
          </a:p>
        </p:txBody>
      </p:sp>
    </p:spTree>
    <p:extLst>
      <p:ext uri="{BB962C8B-B14F-4D97-AF65-F5344CB8AC3E}">
        <p14:creationId xmlns:p14="http://schemas.microsoft.com/office/powerpoint/2010/main" val="1800372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8983C-7840-3036-96B6-3AB49D35B7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E4D46C-C053-F0A8-2D6F-6E0F433B0B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EA834D-9CCA-94DE-E0FB-FAD0E2EC55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0C6457-7F4A-22D5-97D7-6DD4FB8A1A59}"/>
              </a:ext>
            </a:extLst>
          </p:cNvPr>
          <p:cNvSpPr>
            <a:spLocks noGrp="1"/>
          </p:cNvSpPr>
          <p:nvPr>
            <p:ph type="dt" sz="half" idx="10"/>
          </p:nvPr>
        </p:nvSpPr>
        <p:spPr/>
        <p:txBody>
          <a:bodyPr/>
          <a:lstStyle/>
          <a:p>
            <a:fld id="{A176D653-5E06-452E-859F-27F738176ADC}" type="datetimeFigureOut">
              <a:rPr lang="en-US" smtClean="0"/>
              <a:t>4/8/2023</a:t>
            </a:fld>
            <a:endParaRPr lang="en-US"/>
          </a:p>
        </p:txBody>
      </p:sp>
      <p:sp>
        <p:nvSpPr>
          <p:cNvPr id="6" name="Footer Placeholder 5">
            <a:extLst>
              <a:ext uri="{FF2B5EF4-FFF2-40B4-BE49-F238E27FC236}">
                <a16:creationId xmlns:a16="http://schemas.microsoft.com/office/drawing/2014/main" id="{6DF8E1ED-1202-CC09-09D0-94FB9B521B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2514DE-9F6C-B049-14EE-08A401DE7973}"/>
              </a:ext>
            </a:extLst>
          </p:cNvPr>
          <p:cNvSpPr>
            <a:spLocks noGrp="1"/>
          </p:cNvSpPr>
          <p:nvPr>
            <p:ph type="sldNum" sz="quarter" idx="12"/>
          </p:nvPr>
        </p:nvSpPr>
        <p:spPr/>
        <p:txBody>
          <a:bodyPr/>
          <a:lstStyle/>
          <a:p>
            <a:fld id="{727CB9D6-4BA3-4A08-B8D1-9C38FA9800C3}" type="slidenum">
              <a:rPr lang="en-US" smtClean="0"/>
              <a:t>‹#›</a:t>
            </a:fld>
            <a:endParaRPr lang="en-US"/>
          </a:p>
        </p:txBody>
      </p:sp>
    </p:spTree>
    <p:extLst>
      <p:ext uri="{BB962C8B-B14F-4D97-AF65-F5344CB8AC3E}">
        <p14:creationId xmlns:p14="http://schemas.microsoft.com/office/powerpoint/2010/main" val="3590115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CEE85-09BD-10EC-790B-5B131A46CC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60C3D5-649E-8EB7-92FA-0F5D66FD41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0B19F3-F03C-62A6-79A7-CB6E6B0172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F9E4E2-EEA9-7C28-6D94-CFD6E6C8D0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BE0B37-AC0B-A997-46BB-26C2DFB1E1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1F8D6A-A684-5799-C227-31F8E4047774}"/>
              </a:ext>
            </a:extLst>
          </p:cNvPr>
          <p:cNvSpPr>
            <a:spLocks noGrp="1"/>
          </p:cNvSpPr>
          <p:nvPr>
            <p:ph type="dt" sz="half" idx="10"/>
          </p:nvPr>
        </p:nvSpPr>
        <p:spPr/>
        <p:txBody>
          <a:bodyPr/>
          <a:lstStyle/>
          <a:p>
            <a:fld id="{A176D653-5E06-452E-859F-27F738176ADC}" type="datetimeFigureOut">
              <a:rPr lang="en-US" smtClean="0"/>
              <a:t>4/8/2023</a:t>
            </a:fld>
            <a:endParaRPr lang="en-US"/>
          </a:p>
        </p:txBody>
      </p:sp>
      <p:sp>
        <p:nvSpPr>
          <p:cNvPr id="8" name="Footer Placeholder 7">
            <a:extLst>
              <a:ext uri="{FF2B5EF4-FFF2-40B4-BE49-F238E27FC236}">
                <a16:creationId xmlns:a16="http://schemas.microsoft.com/office/drawing/2014/main" id="{DD805B9F-0994-2AE5-13F0-02D75BAFA2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0B7B21-0A01-520C-5358-7D24E9B59597}"/>
              </a:ext>
            </a:extLst>
          </p:cNvPr>
          <p:cNvSpPr>
            <a:spLocks noGrp="1"/>
          </p:cNvSpPr>
          <p:nvPr>
            <p:ph type="sldNum" sz="quarter" idx="12"/>
          </p:nvPr>
        </p:nvSpPr>
        <p:spPr/>
        <p:txBody>
          <a:bodyPr/>
          <a:lstStyle/>
          <a:p>
            <a:fld id="{727CB9D6-4BA3-4A08-B8D1-9C38FA9800C3}" type="slidenum">
              <a:rPr lang="en-US" smtClean="0"/>
              <a:t>‹#›</a:t>
            </a:fld>
            <a:endParaRPr lang="en-US"/>
          </a:p>
        </p:txBody>
      </p:sp>
    </p:spTree>
    <p:extLst>
      <p:ext uri="{BB962C8B-B14F-4D97-AF65-F5344CB8AC3E}">
        <p14:creationId xmlns:p14="http://schemas.microsoft.com/office/powerpoint/2010/main" val="843929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90D42-B918-21FF-6CA6-9E8328BFFD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754361-CD07-6C61-5B1B-F49D3D73A77F}"/>
              </a:ext>
            </a:extLst>
          </p:cNvPr>
          <p:cNvSpPr>
            <a:spLocks noGrp="1"/>
          </p:cNvSpPr>
          <p:nvPr>
            <p:ph type="dt" sz="half" idx="10"/>
          </p:nvPr>
        </p:nvSpPr>
        <p:spPr/>
        <p:txBody>
          <a:bodyPr/>
          <a:lstStyle/>
          <a:p>
            <a:fld id="{A176D653-5E06-452E-859F-27F738176ADC}" type="datetimeFigureOut">
              <a:rPr lang="en-US" smtClean="0"/>
              <a:t>4/8/2023</a:t>
            </a:fld>
            <a:endParaRPr lang="en-US"/>
          </a:p>
        </p:txBody>
      </p:sp>
      <p:sp>
        <p:nvSpPr>
          <p:cNvPr id="4" name="Footer Placeholder 3">
            <a:extLst>
              <a:ext uri="{FF2B5EF4-FFF2-40B4-BE49-F238E27FC236}">
                <a16:creationId xmlns:a16="http://schemas.microsoft.com/office/drawing/2014/main" id="{2C3D7E65-941C-8333-4792-8691BD6DC5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A93F6C-E681-C903-988B-089146C21D49}"/>
              </a:ext>
            </a:extLst>
          </p:cNvPr>
          <p:cNvSpPr>
            <a:spLocks noGrp="1"/>
          </p:cNvSpPr>
          <p:nvPr>
            <p:ph type="sldNum" sz="quarter" idx="12"/>
          </p:nvPr>
        </p:nvSpPr>
        <p:spPr/>
        <p:txBody>
          <a:bodyPr/>
          <a:lstStyle/>
          <a:p>
            <a:fld id="{727CB9D6-4BA3-4A08-B8D1-9C38FA9800C3}" type="slidenum">
              <a:rPr lang="en-US" smtClean="0"/>
              <a:t>‹#›</a:t>
            </a:fld>
            <a:endParaRPr lang="en-US"/>
          </a:p>
        </p:txBody>
      </p:sp>
    </p:spTree>
    <p:extLst>
      <p:ext uri="{BB962C8B-B14F-4D97-AF65-F5344CB8AC3E}">
        <p14:creationId xmlns:p14="http://schemas.microsoft.com/office/powerpoint/2010/main" val="3874621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9441F9-2DB2-9436-2E3C-C1B6F4A8378C}"/>
              </a:ext>
            </a:extLst>
          </p:cNvPr>
          <p:cNvSpPr>
            <a:spLocks noGrp="1"/>
          </p:cNvSpPr>
          <p:nvPr>
            <p:ph type="dt" sz="half" idx="10"/>
          </p:nvPr>
        </p:nvSpPr>
        <p:spPr/>
        <p:txBody>
          <a:bodyPr/>
          <a:lstStyle/>
          <a:p>
            <a:fld id="{A176D653-5E06-452E-859F-27F738176ADC}" type="datetimeFigureOut">
              <a:rPr lang="en-US" smtClean="0"/>
              <a:t>4/8/2023</a:t>
            </a:fld>
            <a:endParaRPr lang="en-US"/>
          </a:p>
        </p:txBody>
      </p:sp>
      <p:sp>
        <p:nvSpPr>
          <p:cNvPr id="3" name="Footer Placeholder 2">
            <a:extLst>
              <a:ext uri="{FF2B5EF4-FFF2-40B4-BE49-F238E27FC236}">
                <a16:creationId xmlns:a16="http://schemas.microsoft.com/office/drawing/2014/main" id="{9DEE5517-31FF-C651-FA43-BD05F19CB8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0F8626-1A76-B694-4C6A-3FA69E8AEB0E}"/>
              </a:ext>
            </a:extLst>
          </p:cNvPr>
          <p:cNvSpPr>
            <a:spLocks noGrp="1"/>
          </p:cNvSpPr>
          <p:nvPr>
            <p:ph type="sldNum" sz="quarter" idx="12"/>
          </p:nvPr>
        </p:nvSpPr>
        <p:spPr/>
        <p:txBody>
          <a:bodyPr/>
          <a:lstStyle/>
          <a:p>
            <a:fld id="{727CB9D6-4BA3-4A08-B8D1-9C38FA9800C3}" type="slidenum">
              <a:rPr lang="en-US" smtClean="0"/>
              <a:t>‹#›</a:t>
            </a:fld>
            <a:endParaRPr lang="en-US"/>
          </a:p>
        </p:txBody>
      </p:sp>
    </p:spTree>
    <p:extLst>
      <p:ext uri="{BB962C8B-B14F-4D97-AF65-F5344CB8AC3E}">
        <p14:creationId xmlns:p14="http://schemas.microsoft.com/office/powerpoint/2010/main" val="24242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2317F-5412-FF3E-5E4B-5DA1DD396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480642-0CA6-463B-B053-A5421FC64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6A292D-1022-775B-3AE6-DFA1837862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C25D8F-56B7-FD28-171B-C46ECF8C4250}"/>
              </a:ext>
            </a:extLst>
          </p:cNvPr>
          <p:cNvSpPr>
            <a:spLocks noGrp="1"/>
          </p:cNvSpPr>
          <p:nvPr>
            <p:ph type="dt" sz="half" idx="10"/>
          </p:nvPr>
        </p:nvSpPr>
        <p:spPr/>
        <p:txBody>
          <a:bodyPr/>
          <a:lstStyle/>
          <a:p>
            <a:fld id="{A176D653-5E06-452E-859F-27F738176ADC}" type="datetimeFigureOut">
              <a:rPr lang="en-US" smtClean="0"/>
              <a:t>4/8/2023</a:t>
            </a:fld>
            <a:endParaRPr lang="en-US"/>
          </a:p>
        </p:txBody>
      </p:sp>
      <p:sp>
        <p:nvSpPr>
          <p:cNvPr id="6" name="Footer Placeholder 5">
            <a:extLst>
              <a:ext uri="{FF2B5EF4-FFF2-40B4-BE49-F238E27FC236}">
                <a16:creationId xmlns:a16="http://schemas.microsoft.com/office/drawing/2014/main" id="{9FBF474D-D52E-452F-1AF0-B335E015C9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5FB36D-685B-97CD-220B-487D5BCE8109}"/>
              </a:ext>
            </a:extLst>
          </p:cNvPr>
          <p:cNvSpPr>
            <a:spLocks noGrp="1"/>
          </p:cNvSpPr>
          <p:nvPr>
            <p:ph type="sldNum" sz="quarter" idx="12"/>
          </p:nvPr>
        </p:nvSpPr>
        <p:spPr/>
        <p:txBody>
          <a:bodyPr/>
          <a:lstStyle/>
          <a:p>
            <a:fld id="{727CB9D6-4BA3-4A08-B8D1-9C38FA9800C3}" type="slidenum">
              <a:rPr lang="en-US" smtClean="0"/>
              <a:t>‹#›</a:t>
            </a:fld>
            <a:endParaRPr lang="en-US"/>
          </a:p>
        </p:txBody>
      </p:sp>
    </p:spTree>
    <p:extLst>
      <p:ext uri="{BB962C8B-B14F-4D97-AF65-F5344CB8AC3E}">
        <p14:creationId xmlns:p14="http://schemas.microsoft.com/office/powerpoint/2010/main" val="4136579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2DA4B-2CCC-71EF-2331-CDB38DD76D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6FF33C-18E1-CC4B-576E-28F8FCFBE8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1EF19F-CDFF-8A74-99F5-6CDD46A611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C7DB5D-3914-F286-377D-EDEAF7BD7F1A}"/>
              </a:ext>
            </a:extLst>
          </p:cNvPr>
          <p:cNvSpPr>
            <a:spLocks noGrp="1"/>
          </p:cNvSpPr>
          <p:nvPr>
            <p:ph type="dt" sz="half" idx="10"/>
          </p:nvPr>
        </p:nvSpPr>
        <p:spPr/>
        <p:txBody>
          <a:bodyPr/>
          <a:lstStyle/>
          <a:p>
            <a:fld id="{A176D653-5E06-452E-859F-27F738176ADC}" type="datetimeFigureOut">
              <a:rPr lang="en-US" smtClean="0"/>
              <a:t>4/8/2023</a:t>
            </a:fld>
            <a:endParaRPr lang="en-US"/>
          </a:p>
        </p:txBody>
      </p:sp>
      <p:sp>
        <p:nvSpPr>
          <p:cNvPr id="6" name="Footer Placeholder 5">
            <a:extLst>
              <a:ext uri="{FF2B5EF4-FFF2-40B4-BE49-F238E27FC236}">
                <a16:creationId xmlns:a16="http://schemas.microsoft.com/office/drawing/2014/main" id="{68D22BEE-AAF7-3721-0489-4D7C1FEE4C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68511-FC2F-82AF-086C-95F10B0A74E7}"/>
              </a:ext>
            </a:extLst>
          </p:cNvPr>
          <p:cNvSpPr>
            <a:spLocks noGrp="1"/>
          </p:cNvSpPr>
          <p:nvPr>
            <p:ph type="sldNum" sz="quarter" idx="12"/>
          </p:nvPr>
        </p:nvSpPr>
        <p:spPr/>
        <p:txBody>
          <a:bodyPr/>
          <a:lstStyle/>
          <a:p>
            <a:fld id="{727CB9D6-4BA3-4A08-B8D1-9C38FA9800C3}" type="slidenum">
              <a:rPr lang="en-US" smtClean="0"/>
              <a:t>‹#›</a:t>
            </a:fld>
            <a:endParaRPr lang="en-US"/>
          </a:p>
        </p:txBody>
      </p:sp>
    </p:spTree>
    <p:extLst>
      <p:ext uri="{BB962C8B-B14F-4D97-AF65-F5344CB8AC3E}">
        <p14:creationId xmlns:p14="http://schemas.microsoft.com/office/powerpoint/2010/main" val="1034493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77BC4B-CEFB-AAAB-10BE-32F66BD161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8B1CAD-DDE5-0E99-40DE-F5A2A201CB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56708F-4CFF-5518-FE58-BEE2D1307F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76D653-5E06-452E-859F-27F738176ADC}" type="datetimeFigureOut">
              <a:rPr lang="en-US" smtClean="0"/>
              <a:t>4/8/2023</a:t>
            </a:fld>
            <a:endParaRPr lang="en-US"/>
          </a:p>
        </p:txBody>
      </p:sp>
      <p:sp>
        <p:nvSpPr>
          <p:cNvPr id="5" name="Footer Placeholder 4">
            <a:extLst>
              <a:ext uri="{FF2B5EF4-FFF2-40B4-BE49-F238E27FC236}">
                <a16:creationId xmlns:a16="http://schemas.microsoft.com/office/drawing/2014/main" id="{D45BB304-81BE-289A-4218-4D5C98674F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C5CDFC-812A-127F-E9E5-2126F4FB39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7CB9D6-4BA3-4A08-B8D1-9C38FA9800C3}" type="slidenum">
              <a:rPr lang="en-US" smtClean="0"/>
              <a:t>‹#›</a:t>
            </a:fld>
            <a:endParaRPr lang="en-US"/>
          </a:p>
        </p:txBody>
      </p:sp>
    </p:spTree>
    <p:extLst>
      <p:ext uri="{BB962C8B-B14F-4D97-AF65-F5344CB8AC3E}">
        <p14:creationId xmlns:p14="http://schemas.microsoft.com/office/powerpoint/2010/main" val="2080702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15A88-001A-4EEF-8984-D87E6435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28E14F-982F-D488-6FCE-F9E3D189F90C}"/>
              </a:ext>
            </a:extLst>
          </p:cNvPr>
          <p:cNvSpPr>
            <a:spLocks noGrp="1"/>
          </p:cNvSpPr>
          <p:nvPr>
            <p:ph type="ctrTitle"/>
          </p:nvPr>
        </p:nvSpPr>
        <p:spPr>
          <a:xfrm>
            <a:off x="5232400" y="1367673"/>
            <a:ext cx="6124576" cy="2665509"/>
          </a:xfrm>
        </p:spPr>
        <p:txBody>
          <a:bodyPr>
            <a:normAutofit/>
          </a:bodyPr>
          <a:lstStyle/>
          <a:p>
            <a:pPr algn="r"/>
            <a:r>
              <a:rPr lang="en-US" sz="6100" dirty="0">
                <a:solidFill>
                  <a:schemeClr val="bg1"/>
                </a:solidFill>
              </a:rPr>
              <a:t>Recipe for a Hit Song on YouTube and Spotify</a:t>
            </a:r>
          </a:p>
        </p:txBody>
      </p:sp>
      <p:sp>
        <p:nvSpPr>
          <p:cNvPr id="3" name="Subtitle 2">
            <a:extLst>
              <a:ext uri="{FF2B5EF4-FFF2-40B4-BE49-F238E27FC236}">
                <a16:creationId xmlns:a16="http://schemas.microsoft.com/office/drawing/2014/main" id="{542C8D83-1D57-2C14-90EC-672B8976DFF7}"/>
              </a:ext>
            </a:extLst>
          </p:cNvPr>
          <p:cNvSpPr>
            <a:spLocks noGrp="1"/>
          </p:cNvSpPr>
          <p:nvPr>
            <p:ph type="subTitle" idx="1"/>
          </p:nvPr>
        </p:nvSpPr>
        <p:spPr>
          <a:xfrm>
            <a:off x="5228702" y="4330757"/>
            <a:ext cx="6128274" cy="884538"/>
          </a:xfrm>
        </p:spPr>
        <p:txBody>
          <a:bodyPr>
            <a:normAutofit/>
          </a:bodyPr>
          <a:lstStyle/>
          <a:p>
            <a:pPr algn="r"/>
            <a:r>
              <a:rPr lang="en-US" sz="2200" dirty="0">
                <a:solidFill>
                  <a:schemeClr val="bg1"/>
                </a:solidFill>
              </a:rPr>
              <a:t>A data journey showing the commonalities of the attributes of top 10 tracks for two thousand Artists</a:t>
            </a:r>
          </a:p>
        </p:txBody>
      </p:sp>
      <p:pic>
        <p:nvPicPr>
          <p:cNvPr id="5" name="Picture 4">
            <a:extLst>
              <a:ext uri="{FF2B5EF4-FFF2-40B4-BE49-F238E27FC236}">
                <a16:creationId xmlns:a16="http://schemas.microsoft.com/office/drawing/2014/main" id="{46D32373-F13A-6E7A-5A38-A06E4342EDD2}"/>
              </a:ext>
            </a:extLst>
          </p:cNvPr>
          <p:cNvPicPr>
            <a:picLocks noChangeAspect="1"/>
          </p:cNvPicPr>
          <p:nvPr/>
        </p:nvPicPr>
        <p:blipFill rotWithShape="1">
          <a:blip r:embed="rId2"/>
          <a:srcRect l="24789" r="27761"/>
          <a:stretch/>
        </p:blipFill>
        <p:spPr>
          <a:xfrm>
            <a:off x="1" y="10"/>
            <a:ext cx="4551219" cy="6857990"/>
          </a:xfrm>
          <a:custGeom>
            <a:avLst/>
            <a:gdLst/>
            <a:ahLst/>
            <a:cxnLst/>
            <a:rect l="l" t="t" r="r" b="b"/>
            <a:pathLst>
              <a:path w="4551219" h="6858000">
                <a:moveTo>
                  <a:pt x="4194211" y="6564619"/>
                </a:moveTo>
                <a:lnTo>
                  <a:pt x="4194211" y="6564620"/>
                </a:lnTo>
                <a:cubicBezTo>
                  <a:pt x="4204498" y="6575478"/>
                  <a:pt x="4210595" y="6582146"/>
                  <a:pt x="4216690" y="6588625"/>
                </a:cubicBezTo>
                <a:lnTo>
                  <a:pt x="4233312" y="6625224"/>
                </a:lnTo>
                <a:lnTo>
                  <a:pt x="4226218" y="6662539"/>
                </a:lnTo>
                <a:lnTo>
                  <a:pt x="4226217" y="6662540"/>
                </a:lnTo>
                <a:lnTo>
                  <a:pt x="4226216" y="6662543"/>
                </a:lnTo>
                <a:lnTo>
                  <a:pt x="4214767" y="6683026"/>
                </a:lnTo>
                <a:lnTo>
                  <a:pt x="4211619" y="6702975"/>
                </a:lnTo>
                <a:lnTo>
                  <a:pt x="4211619" y="6702976"/>
                </a:lnTo>
                <a:cubicBezTo>
                  <a:pt x="4212024" y="6716168"/>
                  <a:pt x="4217168" y="6729218"/>
                  <a:pt x="4225455" y="6742552"/>
                </a:cubicBezTo>
                <a:lnTo>
                  <a:pt x="4225456" y="6742554"/>
                </a:lnTo>
                <a:lnTo>
                  <a:pt x="4244933" y="6812061"/>
                </a:lnTo>
                <a:lnTo>
                  <a:pt x="4244933" y="6812063"/>
                </a:lnTo>
                <a:lnTo>
                  <a:pt x="4244933" y="6812062"/>
                </a:lnTo>
                <a:lnTo>
                  <a:pt x="4244933" y="6812061"/>
                </a:lnTo>
                <a:lnTo>
                  <a:pt x="4240159" y="6776799"/>
                </a:lnTo>
                <a:lnTo>
                  <a:pt x="4225456" y="6742554"/>
                </a:lnTo>
                <a:lnTo>
                  <a:pt x="4225455" y="6742551"/>
                </a:lnTo>
                <a:lnTo>
                  <a:pt x="4211619" y="6702975"/>
                </a:lnTo>
                <a:lnTo>
                  <a:pt x="4226216" y="6662543"/>
                </a:lnTo>
                <a:lnTo>
                  <a:pt x="4226217" y="6662541"/>
                </a:lnTo>
                <a:lnTo>
                  <a:pt x="4226218" y="6662539"/>
                </a:lnTo>
                <a:lnTo>
                  <a:pt x="4233301" y="6645551"/>
                </a:lnTo>
                <a:lnTo>
                  <a:pt x="4233312" y="6625224"/>
                </a:lnTo>
                <a:lnTo>
                  <a:pt x="4233312" y="6625223"/>
                </a:lnTo>
                <a:cubicBezTo>
                  <a:pt x="4231216" y="6611340"/>
                  <a:pt x="4225168" y="6597577"/>
                  <a:pt x="4216690" y="6588624"/>
                </a:cubicBezTo>
                <a:close/>
                <a:moveTo>
                  <a:pt x="4274532" y="6438980"/>
                </a:moveTo>
                <a:lnTo>
                  <a:pt x="4254602" y="6463839"/>
                </a:lnTo>
                <a:lnTo>
                  <a:pt x="4254600" y="6463848"/>
                </a:lnTo>
                <a:lnTo>
                  <a:pt x="4240803" y="6513011"/>
                </a:lnTo>
                <a:lnTo>
                  <a:pt x="4221998" y="6546193"/>
                </a:lnTo>
                <a:lnTo>
                  <a:pt x="4221998" y="6546194"/>
                </a:lnTo>
                <a:lnTo>
                  <a:pt x="4238336" y="6521803"/>
                </a:lnTo>
                <a:lnTo>
                  <a:pt x="4240803" y="6513011"/>
                </a:lnTo>
                <a:lnTo>
                  <a:pt x="4243614" y="6508051"/>
                </a:lnTo>
                <a:lnTo>
                  <a:pt x="4254600" y="6463848"/>
                </a:lnTo>
                <a:lnTo>
                  <a:pt x="4254602" y="6463840"/>
                </a:lnTo>
                <a:cubicBezTo>
                  <a:pt x="4257553" y="6451649"/>
                  <a:pt x="4265030" y="6444076"/>
                  <a:pt x="4274532" y="6438980"/>
                </a:cubicBezTo>
                <a:close/>
                <a:moveTo>
                  <a:pt x="4360506" y="6365203"/>
                </a:moveTo>
                <a:lnTo>
                  <a:pt x="4359224" y="6387909"/>
                </a:lnTo>
                <a:lnTo>
                  <a:pt x="4357461" y="6391548"/>
                </a:lnTo>
                <a:lnTo>
                  <a:pt x="4349806" y="6407331"/>
                </a:lnTo>
                <a:lnTo>
                  <a:pt x="4349806" y="6407332"/>
                </a:lnTo>
                <a:lnTo>
                  <a:pt x="4357461" y="6391548"/>
                </a:lnTo>
                <a:lnTo>
                  <a:pt x="4359225" y="6387909"/>
                </a:lnTo>
                <a:close/>
                <a:moveTo>
                  <a:pt x="4121437" y="4221390"/>
                </a:moveTo>
                <a:lnTo>
                  <a:pt x="4121437" y="4221391"/>
                </a:lnTo>
                <a:cubicBezTo>
                  <a:pt x="4122199" y="4232060"/>
                  <a:pt x="4122389" y="4243872"/>
                  <a:pt x="4127153" y="4253014"/>
                </a:cubicBezTo>
                <a:cubicBezTo>
                  <a:pt x="4139346" y="4277401"/>
                  <a:pt x="4154966" y="4300070"/>
                  <a:pt x="4166969" y="4324645"/>
                </a:cubicBezTo>
                <a:lnTo>
                  <a:pt x="4175923" y="4363890"/>
                </a:lnTo>
                <a:lnTo>
                  <a:pt x="4175161" y="4482003"/>
                </a:lnTo>
                <a:cubicBezTo>
                  <a:pt x="4172493" y="4546775"/>
                  <a:pt x="4171921" y="4612499"/>
                  <a:pt x="4115151" y="4659173"/>
                </a:cubicBezTo>
                <a:cubicBezTo>
                  <a:pt x="4110579" y="4662985"/>
                  <a:pt x="4107911" y="4671175"/>
                  <a:pt x="4107149" y="4677654"/>
                </a:cubicBezTo>
                <a:cubicBezTo>
                  <a:pt x="4103530" y="4707563"/>
                  <a:pt x="4103148" y="4738234"/>
                  <a:pt x="4097242" y="4767763"/>
                </a:cubicBezTo>
                <a:cubicBezTo>
                  <a:pt x="4094861" y="4779574"/>
                  <a:pt x="4094052" y="4790386"/>
                  <a:pt x="4095933" y="4800482"/>
                </a:cubicBezTo>
                <a:lnTo>
                  <a:pt x="4095933" y="4800483"/>
                </a:lnTo>
                <a:cubicBezTo>
                  <a:pt x="4097814" y="4810580"/>
                  <a:pt x="4102387" y="4819963"/>
                  <a:pt x="4110769" y="4828916"/>
                </a:cubicBezTo>
                <a:lnTo>
                  <a:pt x="4132950" y="4863342"/>
                </a:lnTo>
                <a:lnTo>
                  <a:pt x="4140479" y="4889274"/>
                </a:lnTo>
                <a:lnTo>
                  <a:pt x="4138774" y="4912167"/>
                </a:lnTo>
                <a:cubicBezTo>
                  <a:pt x="4137059" y="4919977"/>
                  <a:pt x="4136702" y="4927121"/>
                  <a:pt x="4137372" y="4933803"/>
                </a:cubicBezTo>
                <a:lnTo>
                  <a:pt x="4137372" y="4933804"/>
                </a:lnTo>
                <a:lnTo>
                  <a:pt x="4142131" y="4952672"/>
                </a:lnTo>
                <a:lnTo>
                  <a:pt x="4144924" y="4957453"/>
                </a:lnTo>
                <a:lnTo>
                  <a:pt x="4146202" y="4961455"/>
                </a:lnTo>
                <a:cubicBezTo>
                  <a:pt x="4150713" y="4970096"/>
                  <a:pt x="4156419" y="4978393"/>
                  <a:pt x="4162206" y="4987037"/>
                </a:cubicBezTo>
                <a:cubicBezTo>
                  <a:pt x="4173445" y="5003801"/>
                  <a:pt x="4187543" y="5022852"/>
                  <a:pt x="4188685" y="5041521"/>
                </a:cubicBezTo>
                <a:cubicBezTo>
                  <a:pt x="4189304" y="5052095"/>
                  <a:pt x="4192222" y="5062299"/>
                  <a:pt x="4195901" y="5072375"/>
                </a:cubicBezTo>
                <a:lnTo>
                  <a:pt x="4201805" y="5087442"/>
                </a:lnTo>
                <a:lnTo>
                  <a:pt x="4214832" y="5133219"/>
                </a:lnTo>
                <a:lnTo>
                  <a:pt x="4214833" y="5133224"/>
                </a:lnTo>
                <a:lnTo>
                  <a:pt x="4208118" y="5166112"/>
                </a:lnTo>
                <a:lnTo>
                  <a:pt x="4208118" y="5166113"/>
                </a:lnTo>
                <a:cubicBezTo>
                  <a:pt x="4207356" y="5167637"/>
                  <a:pt x="4207928" y="5169780"/>
                  <a:pt x="4208809" y="5172090"/>
                </a:cubicBezTo>
                <a:lnTo>
                  <a:pt x="4211356" y="5179067"/>
                </a:lnTo>
                <a:cubicBezTo>
                  <a:pt x="4214976" y="5196594"/>
                  <a:pt x="4215024" y="5213597"/>
                  <a:pt x="4211190" y="5229433"/>
                </a:cubicBezTo>
                <a:lnTo>
                  <a:pt x="4200644" y="5248928"/>
                </a:lnTo>
                <a:lnTo>
                  <a:pt x="4187733" y="5272795"/>
                </a:lnTo>
                <a:cubicBezTo>
                  <a:pt x="4176088" y="5285440"/>
                  <a:pt x="4168382" y="5298594"/>
                  <a:pt x="4163830" y="5312287"/>
                </a:cubicBezTo>
                <a:lnTo>
                  <a:pt x="4162774" y="5321350"/>
                </a:lnTo>
                <a:lnTo>
                  <a:pt x="4160300" y="5326162"/>
                </a:lnTo>
                <a:lnTo>
                  <a:pt x="4158854" y="5355013"/>
                </a:lnTo>
                <a:lnTo>
                  <a:pt x="4158854" y="5355014"/>
                </a:lnTo>
                <a:cubicBezTo>
                  <a:pt x="4159503" y="5364882"/>
                  <a:pt x="4161206" y="5375002"/>
                  <a:pt x="4163730" y="5385384"/>
                </a:cubicBezTo>
                <a:cubicBezTo>
                  <a:pt x="4166969" y="5398721"/>
                  <a:pt x="4169255" y="5412057"/>
                  <a:pt x="4171921" y="5425582"/>
                </a:cubicBezTo>
                <a:cubicBezTo>
                  <a:pt x="4175731" y="5443870"/>
                  <a:pt x="4179733" y="5462351"/>
                  <a:pt x="4183543" y="5480637"/>
                </a:cubicBezTo>
                <a:lnTo>
                  <a:pt x="4188067" y="5507667"/>
                </a:lnTo>
                <a:lnTo>
                  <a:pt x="4177448" y="5531691"/>
                </a:lnTo>
                <a:lnTo>
                  <a:pt x="4177447" y="5531692"/>
                </a:lnTo>
                <a:cubicBezTo>
                  <a:pt x="4170398" y="5537599"/>
                  <a:pt x="4167206" y="5542648"/>
                  <a:pt x="4167302" y="5547577"/>
                </a:cubicBezTo>
                <a:lnTo>
                  <a:pt x="4167302" y="5547578"/>
                </a:lnTo>
                <a:cubicBezTo>
                  <a:pt x="4167397" y="5552507"/>
                  <a:pt x="4170779" y="5557317"/>
                  <a:pt x="4176875" y="5562746"/>
                </a:cubicBezTo>
                <a:cubicBezTo>
                  <a:pt x="4219548" y="5600467"/>
                  <a:pt x="4246219" y="5646189"/>
                  <a:pt x="4248123" y="5704483"/>
                </a:cubicBezTo>
                <a:cubicBezTo>
                  <a:pt x="4248505" y="5716485"/>
                  <a:pt x="4251171" y="5728678"/>
                  <a:pt x="4254029" y="5740488"/>
                </a:cubicBezTo>
                <a:cubicBezTo>
                  <a:pt x="4255744" y="5747728"/>
                  <a:pt x="4257650" y="5756493"/>
                  <a:pt x="4262794" y="5760873"/>
                </a:cubicBezTo>
                <a:cubicBezTo>
                  <a:pt x="4302037" y="5794974"/>
                  <a:pt x="4329280" y="5837457"/>
                  <a:pt x="4351189" y="5883751"/>
                </a:cubicBezTo>
                <a:lnTo>
                  <a:pt x="4351191" y="5883755"/>
                </a:lnTo>
                <a:lnTo>
                  <a:pt x="4369094" y="5935945"/>
                </a:lnTo>
                <a:lnTo>
                  <a:pt x="4369096" y="5935949"/>
                </a:lnTo>
                <a:lnTo>
                  <a:pt x="4365476" y="5993289"/>
                </a:lnTo>
                <a:lnTo>
                  <a:pt x="4365475" y="5993290"/>
                </a:lnTo>
                <a:cubicBezTo>
                  <a:pt x="4364334" y="6004530"/>
                  <a:pt x="4364524" y="6017484"/>
                  <a:pt x="4358999" y="6026439"/>
                </a:cubicBezTo>
                <a:cubicBezTo>
                  <a:pt x="4341662" y="6054824"/>
                  <a:pt x="4322994" y="6082257"/>
                  <a:pt x="4302799" y="6108737"/>
                </a:cubicBezTo>
                <a:cubicBezTo>
                  <a:pt x="4294131" y="6120073"/>
                  <a:pt x="4289178" y="6126883"/>
                  <a:pt x="4289107" y="6133313"/>
                </a:cubicBezTo>
                <a:lnTo>
                  <a:pt x="4289107" y="6133314"/>
                </a:lnTo>
                <a:lnTo>
                  <a:pt x="4292807" y="6143189"/>
                </a:lnTo>
                <a:lnTo>
                  <a:pt x="4304703" y="6155599"/>
                </a:lnTo>
                <a:lnTo>
                  <a:pt x="4304706" y="6155602"/>
                </a:lnTo>
                <a:cubicBezTo>
                  <a:pt x="4326994" y="6175797"/>
                  <a:pt x="4338614" y="6200944"/>
                  <a:pt x="4343376" y="6228756"/>
                </a:cubicBezTo>
                <a:lnTo>
                  <a:pt x="4360713" y="6361539"/>
                </a:lnTo>
                <a:lnTo>
                  <a:pt x="4360713" y="6361538"/>
                </a:lnTo>
                <a:cubicBezTo>
                  <a:pt x="4357093" y="6317150"/>
                  <a:pt x="4350808" y="6272763"/>
                  <a:pt x="4343376" y="6228755"/>
                </a:cubicBezTo>
                <a:cubicBezTo>
                  <a:pt x="4338614" y="6200943"/>
                  <a:pt x="4326994" y="6175796"/>
                  <a:pt x="4304706" y="6155601"/>
                </a:cubicBezTo>
                <a:lnTo>
                  <a:pt x="4304703" y="6155599"/>
                </a:lnTo>
                <a:lnTo>
                  <a:pt x="4289107" y="6133314"/>
                </a:lnTo>
                <a:lnTo>
                  <a:pt x="4302799" y="6108738"/>
                </a:lnTo>
                <a:cubicBezTo>
                  <a:pt x="4322994" y="6082258"/>
                  <a:pt x="4341662" y="6054825"/>
                  <a:pt x="4358999" y="6026440"/>
                </a:cubicBezTo>
                <a:cubicBezTo>
                  <a:pt x="4364524" y="6017485"/>
                  <a:pt x="4364334" y="6004531"/>
                  <a:pt x="4365475" y="5993291"/>
                </a:cubicBezTo>
                <a:lnTo>
                  <a:pt x="4365476" y="5993289"/>
                </a:lnTo>
                <a:lnTo>
                  <a:pt x="4368929" y="5964476"/>
                </a:lnTo>
                <a:lnTo>
                  <a:pt x="4369096" y="5935949"/>
                </a:lnTo>
                <a:lnTo>
                  <a:pt x="4369096" y="5935948"/>
                </a:lnTo>
                <a:lnTo>
                  <a:pt x="4369094" y="5935945"/>
                </a:lnTo>
                <a:lnTo>
                  <a:pt x="4362214" y="5909350"/>
                </a:lnTo>
                <a:lnTo>
                  <a:pt x="4351191" y="5883755"/>
                </a:lnTo>
                <a:lnTo>
                  <a:pt x="4351189" y="5883750"/>
                </a:lnTo>
                <a:cubicBezTo>
                  <a:pt x="4329280" y="5837456"/>
                  <a:pt x="4302037" y="5794973"/>
                  <a:pt x="4262794" y="5760872"/>
                </a:cubicBezTo>
                <a:cubicBezTo>
                  <a:pt x="4257650" y="5756492"/>
                  <a:pt x="4255744" y="5747727"/>
                  <a:pt x="4254029" y="5740487"/>
                </a:cubicBezTo>
                <a:cubicBezTo>
                  <a:pt x="4251171" y="5728677"/>
                  <a:pt x="4248505" y="5716484"/>
                  <a:pt x="4248123" y="5704482"/>
                </a:cubicBezTo>
                <a:cubicBezTo>
                  <a:pt x="4246219" y="5646188"/>
                  <a:pt x="4219548" y="5600466"/>
                  <a:pt x="4176875" y="5562745"/>
                </a:cubicBezTo>
                <a:lnTo>
                  <a:pt x="4167302" y="5547577"/>
                </a:lnTo>
                <a:lnTo>
                  <a:pt x="4177447" y="5531693"/>
                </a:lnTo>
                <a:lnTo>
                  <a:pt x="4177448" y="5531691"/>
                </a:lnTo>
                <a:lnTo>
                  <a:pt x="4185847" y="5520421"/>
                </a:lnTo>
                <a:lnTo>
                  <a:pt x="4188067" y="5507667"/>
                </a:lnTo>
                <a:lnTo>
                  <a:pt x="4188067" y="5507666"/>
                </a:lnTo>
                <a:cubicBezTo>
                  <a:pt x="4188020" y="5498831"/>
                  <a:pt x="4185448" y="5489496"/>
                  <a:pt x="4183543" y="5480636"/>
                </a:cubicBezTo>
                <a:cubicBezTo>
                  <a:pt x="4179733" y="5462350"/>
                  <a:pt x="4175731" y="5443869"/>
                  <a:pt x="4171921" y="5425581"/>
                </a:cubicBezTo>
                <a:cubicBezTo>
                  <a:pt x="4169255" y="5412056"/>
                  <a:pt x="4166969" y="5398720"/>
                  <a:pt x="4163730" y="5385383"/>
                </a:cubicBezTo>
                <a:lnTo>
                  <a:pt x="4158854" y="5355013"/>
                </a:lnTo>
                <a:lnTo>
                  <a:pt x="4162774" y="5321350"/>
                </a:lnTo>
                <a:lnTo>
                  <a:pt x="4187733" y="5272796"/>
                </a:lnTo>
                <a:lnTo>
                  <a:pt x="4200644" y="5248928"/>
                </a:lnTo>
                <a:lnTo>
                  <a:pt x="4211191" y="5229432"/>
                </a:lnTo>
                <a:lnTo>
                  <a:pt x="4211356" y="5179067"/>
                </a:lnTo>
                <a:lnTo>
                  <a:pt x="4211356" y="5179066"/>
                </a:lnTo>
                <a:cubicBezTo>
                  <a:pt x="4210880" y="5176875"/>
                  <a:pt x="4209690" y="5174399"/>
                  <a:pt x="4208809" y="5172089"/>
                </a:cubicBezTo>
                <a:lnTo>
                  <a:pt x="4208118" y="5166113"/>
                </a:lnTo>
                <a:lnTo>
                  <a:pt x="4214833" y="5133224"/>
                </a:lnTo>
                <a:lnTo>
                  <a:pt x="4214833" y="5133223"/>
                </a:lnTo>
                <a:lnTo>
                  <a:pt x="4214832" y="5133219"/>
                </a:lnTo>
                <a:lnTo>
                  <a:pt x="4207690" y="5102460"/>
                </a:lnTo>
                <a:lnTo>
                  <a:pt x="4201805" y="5087442"/>
                </a:lnTo>
                <a:lnTo>
                  <a:pt x="4201799" y="5087422"/>
                </a:lnTo>
                <a:cubicBezTo>
                  <a:pt x="4195713" y="5072410"/>
                  <a:pt x="4189614" y="5057380"/>
                  <a:pt x="4188685" y="5041520"/>
                </a:cubicBezTo>
                <a:cubicBezTo>
                  <a:pt x="4187543" y="5022851"/>
                  <a:pt x="4173445" y="5003800"/>
                  <a:pt x="4162206" y="4987036"/>
                </a:cubicBezTo>
                <a:lnTo>
                  <a:pt x="4144924" y="4957453"/>
                </a:lnTo>
                <a:lnTo>
                  <a:pt x="4137372" y="4933804"/>
                </a:lnTo>
                <a:lnTo>
                  <a:pt x="4138774" y="4912168"/>
                </a:lnTo>
                <a:cubicBezTo>
                  <a:pt x="4140536" y="4904357"/>
                  <a:pt x="4141048" y="4896713"/>
                  <a:pt x="4140479" y="4889275"/>
                </a:cubicBezTo>
                <a:lnTo>
                  <a:pt x="4140479" y="4889274"/>
                </a:lnTo>
                <a:lnTo>
                  <a:pt x="4135701" y="4867613"/>
                </a:lnTo>
                <a:lnTo>
                  <a:pt x="4132950" y="4863342"/>
                </a:lnTo>
                <a:lnTo>
                  <a:pt x="4131200" y="4857316"/>
                </a:lnTo>
                <a:cubicBezTo>
                  <a:pt x="4126057" y="4847213"/>
                  <a:pt x="4119056" y="4837702"/>
                  <a:pt x="4110769" y="4828915"/>
                </a:cubicBezTo>
                <a:lnTo>
                  <a:pt x="4095933" y="4800482"/>
                </a:lnTo>
                <a:lnTo>
                  <a:pt x="4097242" y="4767764"/>
                </a:lnTo>
                <a:cubicBezTo>
                  <a:pt x="4103148" y="4738235"/>
                  <a:pt x="4103530" y="4707564"/>
                  <a:pt x="4107149" y="4677655"/>
                </a:cubicBezTo>
                <a:cubicBezTo>
                  <a:pt x="4107911" y="4671176"/>
                  <a:pt x="4110579" y="4662986"/>
                  <a:pt x="4115151" y="4659174"/>
                </a:cubicBezTo>
                <a:cubicBezTo>
                  <a:pt x="4171921" y="4612500"/>
                  <a:pt x="4172493" y="4546776"/>
                  <a:pt x="4175161" y="4482004"/>
                </a:cubicBezTo>
                <a:cubicBezTo>
                  <a:pt x="4176875" y="4442761"/>
                  <a:pt x="4176875" y="4403325"/>
                  <a:pt x="4175923" y="4363890"/>
                </a:cubicBezTo>
                <a:lnTo>
                  <a:pt x="4175923" y="4363889"/>
                </a:lnTo>
                <a:cubicBezTo>
                  <a:pt x="4175731" y="4350553"/>
                  <a:pt x="4172683" y="4336456"/>
                  <a:pt x="4166969" y="4324644"/>
                </a:cubicBezTo>
                <a:cubicBezTo>
                  <a:pt x="4154966" y="4300069"/>
                  <a:pt x="4139346" y="4277400"/>
                  <a:pt x="4127153" y="4253013"/>
                </a:cubicBezTo>
                <a:close/>
                <a:moveTo>
                  <a:pt x="4190328" y="2836171"/>
                </a:moveTo>
                <a:lnTo>
                  <a:pt x="4181637" y="2848792"/>
                </a:lnTo>
                <a:cubicBezTo>
                  <a:pt x="4176637" y="2865009"/>
                  <a:pt x="4170779" y="2881306"/>
                  <a:pt x="4166033" y="2897784"/>
                </a:cubicBezTo>
                <a:lnTo>
                  <a:pt x="4165004" y="2903549"/>
                </a:lnTo>
                <a:lnTo>
                  <a:pt x="4161730" y="2914327"/>
                </a:lnTo>
                <a:lnTo>
                  <a:pt x="4157099" y="2947858"/>
                </a:lnTo>
                <a:lnTo>
                  <a:pt x="4157098" y="2947861"/>
                </a:lnTo>
                <a:lnTo>
                  <a:pt x="4157098" y="2947862"/>
                </a:lnTo>
                <a:cubicBezTo>
                  <a:pt x="4156729" y="2959156"/>
                  <a:pt x="4157729" y="2970575"/>
                  <a:pt x="4160682" y="2982148"/>
                </a:cubicBezTo>
                <a:lnTo>
                  <a:pt x="4172375" y="3077401"/>
                </a:lnTo>
                <a:lnTo>
                  <a:pt x="4159920" y="3172653"/>
                </a:lnTo>
                <a:cubicBezTo>
                  <a:pt x="4134011" y="3276479"/>
                  <a:pt x="4106579" y="3380304"/>
                  <a:pt x="4112293" y="3489466"/>
                </a:cubicBezTo>
                <a:cubicBezTo>
                  <a:pt x="4113245" y="3507562"/>
                  <a:pt x="4101624" y="3529089"/>
                  <a:pt x="4090194" y="3544712"/>
                </a:cubicBezTo>
                <a:cubicBezTo>
                  <a:pt x="4079336" y="3559667"/>
                  <a:pt x="4073477" y="3566811"/>
                  <a:pt x="4072572" y="3574407"/>
                </a:cubicBezTo>
                <a:lnTo>
                  <a:pt x="4072572" y="3574408"/>
                </a:lnTo>
                <a:cubicBezTo>
                  <a:pt x="4071667" y="3582004"/>
                  <a:pt x="4075716" y="3590053"/>
                  <a:pt x="4084670" y="3606817"/>
                </a:cubicBezTo>
                <a:cubicBezTo>
                  <a:pt x="4089052" y="3614819"/>
                  <a:pt x="4091718" y="3624725"/>
                  <a:pt x="4098196" y="3630632"/>
                </a:cubicBezTo>
                <a:lnTo>
                  <a:pt x="4115925" y="3654415"/>
                </a:lnTo>
                <a:lnTo>
                  <a:pt x="4118836" y="3665923"/>
                </a:lnTo>
                <a:lnTo>
                  <a:pt x="4122437" y="3680163"/>
                </a:lnTo>
                <a:lnTo>
                  <a:pt x="4118389" y="3734836"/>
                </a:lnTo>
                <a:lnTo>
                  <a:pt x="4118389" y="3734837"/>
                </a:lnTo>
                <a:cubicBezTo>
                  <a:pt x="4117437" y="3741315"/>
                  <a:pt x="4116103" y="3749125"/>
                  <a:pt x="4118771" y="3754652"/>
                </a:cubicBezTo>
                <a:lnTo>
                  <a:pt x="4125128" y="3789775"/>
                </a:lnTo>
                <a:lnTo>
                  <a:pt x="4110197" y="3822471"/>
                </a:lnTo>
                <a:cubicBezTo>
                  <a:pt x="4103149" y="3831901"/>
                  <a:pt x="4097529" y="3842045"/>
                  <a:pt x="4095862" y="3852618"/>
                </a:cubicBezTo>
                <a:lnTo>
                  <a:pt x="4095862" y="3852619"/>
                </a:lnTo>
                <a:lnTo>
                  <a:pt x="4096642" y="3868763"/>
                </a:lnTo>
                <a:lnTo>
                  <a:pt x="4105245" y="3885336"/>
                </a:lnTo>
                <a:lnTo>
                  <a:pt x="4105245" y="3885338"/>
                </a:lnTo>
                <a:cubicBezTo>
                  <a:pt x="4114961" y="3897721"/>
                  <a:pt x="4122367" y="3910318"/>
                  <a:pt x="4127626" y="3923124"/>
                </a:cubicBezTo>
                <a:lnTo>
                  <a:pt x="4137130" y="3962159"/>
                </a:lnTo>
                <a:lnTo>
                  <a:pt x="4121438" y="4043837"/>
                </a:lnTo>
                <a:lnTo>
                  <a:pt x="4121437" y="4043838"/>
                </a:lnTo>
                <a:cubicBezTo>
                  <a:pt x="4112674" y="4063841"/>
                  <a:pt x="4107292" y="4083701"/>
                  <a:pt x="4106316" y="4103824"/>
                </a:cubicBezTo>
                <a:lnTo>
                  <a:pt x="4106316" y="4103825"/>
                </a:lnTo>
                <a:lnTo>
                  <a:pt x="4108283" y="4134255"/>
                </a:lnTo>
                <a:lnTo>
                  <a:pt x="4117627" y="4165381"/>
                </a:lnTo>
                <a:lnTo>
                  <a:pt x="4117627" y="4165383"/>
                </a:lnTo>
                <a:lnTo>
                  <a:pt x="4121532" y="4192387"/>
                </a:lnTo>
                <a:lnTo>
                  <a:pt x="4121532" y="4192386"/>
                </a:lnTo>
                <a:cubicBezTo>
                  <a:pt x="4121628" y="4182766"/>
                  <a:pt x="4121056" y="4173479"/>
                  <a:pt x="4117627" y="4165382"/>
                </a:cubicBezTo>
                <a:lnTo>
                  <a:pt x="4117627" y="4165381"/>
                </a:lnTo>
                <a:lnTo>
                  <a:pt x="4106316" y="4103825"/>
                </a:lnTo>
                <a:lnTo>
                  <a:pt x="4121437" y="4043839"/>
                </a:lnTo>
                <a:lnTo>
                  <a:pt x="4121438" y="4043837"/>
                </a:lnTo>
                <a:lnTo>
                  <a:pt x="4134740" y="4002409"/>
                </a:lnTo>
                <a:lnTo>
                  <a:pt x="4137130" y="3962159"/>
                </a:lnTo>
                <a:lnTo>
                  <a:pt x="4137130" y="3962158"/>
                </a:lnTo>
                <a:cubicBezTo>
                  <a:pt x="4134868" y="3935726"/>
                  <a:pt x="4124677" y="3910103"/>
                  <a:pt x="4105245" y="3885337"/>
                </a:cubicBezTo>
                <a:lnTo>
                  <a:pt x="4105245" y="3885336"/>
                </a:lnTo>
                <a:lnTo>
                  <a:pt x="4095862" y="3852619"/>
                </a:lnTo>
                <a:lnTo>
                  <a:pt x="4110197" y="3822472"/>
                </a:lnTo>
                <a:cubicBezTo>
                  <a:pt x="4118389" y="3811613"/>
                  <a:pt x="4123533" y="3800896"/>
                  <a:pt x="4125128" y="3789776"/>
                </a:cubicBezTo>
                <a:lnTo>
                  <a:pt x="4125128" y="3789775"/>
                </a:lnTo>
                <a:cubicBezTo>
                  <a:pt x="4126724" y="3778654"/>
                  <a:pt x="4124771" y="3767129"/>
                  <a:pt x="4118771" y="3754651"/>
                </a:cubicBezTo>
                <a:lnTo>
                  <a:pt x="4118389" y="3734837"/>
                </a:lnTo>
                <a:lnTo>
                  <a:pt x="4122437" y="3680163"/>
                </a:lnTo>
                <a:lnTo>
                  <a:pt x="4122437" y="3680162"/>
                </a:lnTo>
                <a:lnTo>
                  <a:pt x="4118836" y="3665923"/>
                </a:lnTo>
                <a:lnTo>
                  <a:pt x="4115925" y="3654415"/>
                </a:lnTo>
                <a:lnTo>
                  <a:pt x="4115925" y="3654415"/>
                </a:lnTo>
                <a:lnTo>
                  <a:pt x="4115925" y="3654415"/>
                </a:lnTo>
                <a:cubicBezTo>
                  <a:pt x="4112115" y="3646122"/>
                  <a:pt x="4106436" y="3638156"/>
                  <a:pt x="4098196" y="3630631"/>
                </a:cubicBezTo>
                <a:cubicBezTo>
                  <a:pt x="4091718" y="3624724"/>
                  <a:pt x="4089052" y="3614818"/>
                  <a:pt x="4084670" y="3606816"/>
                </a:cubicBezTo>
                <a:cubicBezTo>
                  <a:pt x="4080193" y="3598434"/>
                  <a:pt x="4076942" y="3592231"/>
                  <a:pt x="4074924" y="3587173"/>
                </a:cubicBezTo>
                <a:lnTo>
                  <a:pt x="4072572" y="3574407"/>
                </a:lnTo>
                <a:lnTo>
                  <a:pt x="4077651" y="3562320"/>
                </a:lnTo>
                <a:cubicBezTo>
                  <a:pt x="4080586" y="3557715"/>
                  <a:pt x="4084765" y="3552190"/>
                  <a:pt x="4090194" y="3544713"/>
                </a:cubicBezTo>
                <a:cubicBezTo>
                  <a:pt x="4101624" y="3529090"/>
                  <a:pt x="4113245" y="3507563"/>
                  <a:pt x="4112293" y="3489467"/>
                </a:cubicBezTo>
                <a:cubicBezTo>
                  <a:pt x="4106579" y="3380305"/>
                  <a:pt x="4134011" y="3276480"/>
                  <a:pt x="4159920" y="3172654"/>
                </a:cubicBezTo>
                <a:cubicBezTo>
                  <a:pt x="4167922" y="3140649"/>
                  <a:pt x="4172160" y="3109025"/>
                  <a:pt x="4172375" y="3077401"/>
                </a:cubicBezTo>
                <a:lnTo>
                  <a:pt x="4172375" y="3077400"/>
                </a:lnTo>
                <a:cubicBezTo>
                  <a:pt x="4172589" y="3045776"/>
                  <a:pt x="4168779" y="3014152"/>
                  <a:pt x="4160682" y="2982147"/>
                </a:cubicBezTo>
                <a:lnTo>
                  <a:pt x="4157098" y="2947862"/>
                </a:lnTo>
                <a:lnTo>
                  <a:pt x="4157099" y="2947858"/>
                </a:lnTo>
                <a:lnTo>
                  <a:pt x="4165004" y="2903549"/>
                </a:lnTo>
                <a:lnTo>
                  <a:pt x="4181637" y="2848793"/>
                </a:lnTo>
                <a:cubicBezTo>
                  <a:pt x="4182970" y="2844316"/>
                  <a:pt x="4186256" y="2839982"/>
                  <a:pt x="4190328" y="2836172"/>
                </a:cubicBezTo>
                <a:close/>
                <a:moveTo>
                  <a:pt x="3705842" y="1508457"/>
                </a:moveTo>
                <a:lnTo>
                  <a:pt x="3677748" y="1596213"/>
                </a:lnTo>
                <a:cubicBezTo>
                  <a:pt x="3675271" y="1604978"/>
                  <a:pt x="3676796" y="1615836"/>
                  <a:pt x="3679653" y="1624980"/>
                </a:cubicBezTo>
                <a:cubicBezTo>
                  <a:pt x="3689369" y="1656223"/>
                  <a:pt x="3713754" y="1676036"/>
                  <a:pt x="3736234" y="1697753"/>
                </a:cubicBezTo>
                <a:cubicBezTo>
                  <a:pt x="3746141" y="1707279"/>
                  <a:pt x="3753189" y="1720423"/>
                  <a:pt x="3758903" y="1733188"/>
                </a:cubicBezTo>
                <a:cubicBezTo>
                  <a:pt x="3773574" y="1766335"/>
                  <a:pt x="3786718" y="1800246"/>
                  <a:pt x="3800624" y="1833775"/>
                </a:cubicBezTo>
                <a:cubicBezTo>
                  <a:pt x="3801958" y="1837013"/>
                  <a:pt x="3805387" y="1839679"/>
                  <a:pt x="3808245" y="1842158"/>
                </a:cubicBezTo>
                <a:cubicBezTo>
                  <a:pt x="3838346" y="1866922"/>
                  <a:pt x="3868635" y="1891497"/>
                  <a:pt x="3898736" y="1916454"/>
                </a:cubicBezTo>
                <a:cubicBezTo>
                  <a:pt x="3904450" y="1921216"/>
                  <a:pt x="3908642" y="1928076"/>
                  <a:pt x="3914166" y="1933219"/>
                </a:cubicBezTo>
                <a:cubicBezTo>
                  <a:pt x="3921786" y="1940459"/>
                  <a:pt x="3929027" y="1949603"/>
                  <a:pt x="3938171" y="1953413"/>
                </a:cubicBezTo>
                <a:cubicBezTo>
                  <a:pt x="3966936" y="1965224"/>
                  <a:pt x="3979320" y="1987894"/>
                  <a:pt x="3984654" y="2016469"/>
                </a:cubicBezTo>
                <a:cubicBezTo>
                  <a:pt x="3989607" y="2042570"/>
                  <a:pt x="3993799" y="2068669"/>
                  <a:pt x="3999513" y="2094578"/>
                </a:cubicBezTo>
                <a:cubicBezTo>
                  <a:pt x="4006371" y="2126201"/>
                  <a:pt x="4013801" y="2157636"/>
                  <a:pt x="4022184" y="2188879"/>
                </a:cubicBezTo>
                <a:cubicBezTo>
                  <a:pt x="4025804" y="2202404"/>
                  <a:pt x="4029994" y="2216692"/>
                  <a:pt x="4037424" y="2228314"/>
                </a:cubicBezTo>
                <a:cubicBezTo>
                  <a:pt x="4057999" y="2260890"/>
                  <a:pt x="4071905" y="2295753"/>
                  <a:pt x="4066381" y="2334044"/>
                </a:cubicBezTo>
                <a:cubicBezTo>
                  <a:pt x="4061999" y="2364715"/>
                  <a:pt x="4073239" y="2390434"/>
                  <a:pt x="4090766" y="2409485"/>
                </a:cubicBezTo>
                <a:cubicBezTo>
                  <a:pt x="4098720" y="2418154"/>
                  <a:pt x="4104233" y="2426976"/>
                  <a:pt x="4107867" y="2435912"/>
                </a:cubicBezTo>
                <a:lnTo>
                  <a:pt x="4113698" y="2463017"/>
                </a:lnTo>
                <a:lnTo>
                  <a:pt x="4105056" y="2518262"/>
                </a:lnTo>
                <a:lnTo>
                  <a:pt x="4105055" y="2518263"/>
                </a:lnTo>
                <a:cubicBezTo>
                  <a:pt x="4102388" y="2527789"/>
                  <a:pt x="4101244" y="2536456"/>
                  <a:pt x="4101411" y="2545005"/>
                </a:cubicBezTo>
                <a:lnTo>
                  <a:pt x="4101411" y="2545006"/>
                </a:lnTo>
                <a:cubicBezTo>
                  <a:pt x="4101577" y="2553555"/>
                  <a:pt x="4103054" y="2561985"/>
                  <a:pt x="4105625" y="2571034"/>
                </a:cubicBezTo>
                <a:cubicBezTo>
                  <a:pt x="4117627" y="2612945"/>
                  <a:pt x="4150204" y="2640950"/>
                  <a:pt x="4178779" y="2668001"/>
                </a:cubicBezTo>
                <a:cubicBezTo>
                  <a:pt x="4203164" y="2691054"/>
                  <a:pt x="4216880" y="2716963"/>
                  <a:pt x="4227170" y="2745348"/>
                </a:cubicBezTo>
                <a:lnTo>
                  <a:pt x="4227170" y="2745351"/>
                </a:lnTo>
                <a:lnTo>
                  <a:pt x="4233090" y="2778005"/>
                </a:lnTo>
                <a:lnTo>
                  <a:pt x="4232670" y="2785439"/>
                </a:lnTo>
                <a:lnTo>
                  <a:pt x="4222591" y="2811779"/>
                </a:lnTo>
                <a:lnTo>
                  <a:pt x="4222587" y="2811786"/>
                </a:lnTo>
                <a:lnTo>
                  <a:pt x="4222588" y="2811786"/>
                </a:lnTo>
                <a:lnTo>
                  <a:pt x="4222591" y="2811779"/>
                </a:lnTo>
                <a:lnTo>
                  <a:pt x="4232241" y="2793022"/>
                </a:lnTo>
                <a:lnTo>
                  <a:pt x="4232670" y="2785439"/>
                </a:lnTo>
                <a:lnTo>
                  <a:pt x="4233870" y="2782304"/>
                </a:lnTo>
                <a:lnTo>
                  <a:pt x="4233090" y="2778005"/>
                </a:lnTo>
                <a:lnTo>
                  <a:pt x="4233500" y="2770757"/>
                </a:lnTo>
                <a:lnTo>
                  <a:pt x="4227170" y="2745351"/>
                </a:lnTo>
                <a:lnTo>
                  <a:pt x="4227170" y="2745347"/>
                </a:lnTo>
                <a:cubicBezTo>
                  <a:pt x="4216880" y="2716962"/>
                  <a:pt x="4203164" y="2691053"/>
                  <a:pt x="4178779" y="2668000"/>
                </a:cubicBezTo>
                <a:cubicBezTo>
                  <a:pt x="4150204" y="2640949"/>
                  <a:pt x="4117627" y="2612944"/>
                  <a:pt x="4105625" y="2571033"/>
                </a:cubicBezTo>
                <a:lnTo>
                  <a:pt x="4101411" y="2545006"/>
                </a:lnTo>
                <a:lnTo>
                  <a:pt x="4105055" y="2518264"/>
                </a:lnTo>
                <a:lnTo>
                  <a:pt x="4105056" y="2518262"/>
                </a:lnTo>
                <a:lnTo>
                  <a:pt x="4111636" y="2490550"/>
                </a:lnTo>
                <a:lnTo>
                  <a:pt x="4113698" y="2463017"/>
                </a:lnTo>
                <a:lnTo>
                  <a:pt x="4113698" y="2463016"/>
                </a:lnTo>
                <a:cubicBezTo>
                  <a:pt x="4112817" y="2444776"/>
                  <a:pt x="4106674" y="2426821"/>
                  <a:pt x="4090766" y="2409484"/>
                </a:cubicBezTo>
                <a:cubicBezTo>
                  <a:pt x="4073239" y="2390433"/>
                  <a:pt x="4061999" y="2364714"/>
                  <a:pt x="4066381" y="2334043"/>
                </a:cubicBezTo>
                <a:cubicBezTo>
                  <a:pt x="4071905" y="2295752"/>
                  <a:pt x="4057999" y="2260889"/>
                  <a:pt x="4037424" y="2228313"/>
                </a:cubicBezTo>
                <a:cubicBezTo>
                  <a:pt x="4029994" y="2216691"/>
                  <a:pt x="4025804" y="2202403"/>
                  <a:pt x="4022184" y="2188878"/>
                </a:cubicBezTo>
                <a:cubicBezTo>
                  <a:pt x="4013801" y="2157635"/>
                  <a:pt x="4006371" y="2126200"/>
                  <a:pt x="3999513" y="2094577"/>
                </a:cubicBezTo>
                <a:cubicBezTo>
                  <a:pt x="3993799" y="2068668"/>
                  <a:pt x="3989607" y="2042569"/>
                  <a:pt x="3984654" y="2016468"/>
                </a:cubicBezTo>
                <a:cubicBezTo>
                  <a:pt x="3979320" y="1987893"/>
                  <a:pt x="3966936" y="1965223"/>
                  <a:pt x="3938171" y="1953412"/>
                </a:cubicBezTo>
                <a:cubicBezTo>
                  <a:pt x="3929027" y="1949602"/>
                  <a:pt x="3921786" y="1940458"/>
                  <a:pt x="3914166" y="1933218"/>
                </a:cubicBezTo>
                <a:cubicBezTo>
                  <a:pt x="3908642" y="1928075"/>
                  <a:pt x="3904450" y="1921215"/>
                  <a:pt x="3898736" y="1916453"/>
                </a:cubicBezTo>
                <a:cubicBezTo>
                  <a:pt x="3868635" y="1891496"/>
                  <a:pt x="3838346" y="1866921"/>
                  <a:pt x="3808245" y="1842157"/>
                </a:cubicBezTo>
                <a:cubicBezTo>
                  <a:pt x="3805387" y="1839678"/>
                  <a:pt x="3801958" y="1837012"/>
                  <a:pt x="3800624" y="1833774"/>
                </a:cubicBezTo>
                <a:cubicBezTo>
                  <a:pt x="3786718" y="1800245"/>
                  <a:pt x="3773575" y="1766334"/>
                  <a:pt x="3758903" y="1733187"/>
                </a:cubicBezTo>
                <a:cubicBezTo>
                  <a:pt x="3753189" y="1720422"/>
                  <a:pt x="3746141" y="1707278"/>
                  <a:pt x="3736235" y="1697752"/>
                </a:cubicBezTo>
                <a:cubicBezTo>
                  <a:pt x="3713755" y="1676035"/>
                  <a:pt x="3689369" y="1656222"/>
                  <a:pt x="3679653" y="1624979"/>
                </a:cubicBezTo>
                <a:cubicBezTo>
                  <a:pt x="3676797" y="1615835"/>
                  <a:pt x="3675272" y="1604977"/>
                  <a:pt x="3677749" y="1596212"/>
                </a:cubicBezTo>
                <a:close/>
                <a:moveTo>
                  <a:pt x="3724447" y="1459072"/>
                </a:moveTo>
                <a:lnTo>
                  <a:pt x="3724446" y="1459073"/>
                </a:lnTo>
                <a:lnTo>
                  <a:pt x="3715229" y="1481571"/>
                </a:lnTo>
                <a:close/>
                <a:moveTo>
                  <a:pt x="3743640" y="1268757"/>
                </a:moveTo>
                <a:cubicBezTo>
                  <a:pt x="3744092" y="1275401"/>
                  <a:pt x="3745664" y="1281688"/>
                  <a:pt x="3748807" y="1286069"/>
                </a:cubicBezTo>
                <a:cubicBezTo>
                  <a:pt x="3763380" y="1306929"/>
                  <a:pt x="3769620" y="1328552"/>
                  <a:pt x="3771144" y="1350627"/>
                </a:cubicBezTo>
                <a:lnTo>
                  <a:pt x="3765550" y="1413839"/>
                </a:lnTo>
                <a:lnTo>
                  <a:pt x="3771145" y="1350626"/>
                </a:lnTo>
                <a:cubicBezTo>
                  <a:pt x="3769620" y="1328551"/>
                  <a:pt x="3763381" y="1306929"/>
                  <a:pt x="3748807" y="1286068"/>
                </a:cubicBezTo>
                <a:close/>
                <a:moveTo>
                  <a:pt x="3685369" y="773034"/>
                </a:moveTo>
                <a:lnTo>
                  <a:pt x="3685369" y="773035"/>
                </a:lnTo>
                <a:cubicBezTo>
                  <a:pt x="3687655" y="800276"/>
                  <a:pt x="3690893" y="827329"/>
                  <a:pt x="3693369" y="854379"/>
                </a:cubicBezTo>
                <a:cubicBezTo>
                  <a:pt x="3695655" y="878956"/>
                  <a:pt x="3696417" y="903722"/>
                  <a:pt x="3724422" y="915343"/>
                </a:cubicBezTo>
                <a:cubicBezTo>
                  <a:pt x="3728804" y="917059"/>
                  <a:pt x="3732042" y="922773"/>
                  <a:pt x="3734900" y="927155"/>
                </a:cubicBezTo>
                <a:cubicBezTo>
                  <a:pt x="3778908" y="994785"/>
                  <a:pt x="3777764" y="1030980"/>
                  <a:pt x="3731280" y="1097087"/>
                </a:cubicBezTo>
                <a:cubicBezTo>
                  <a:pt x="3726518" y="1103945"/>
                  <a:pt x="3723088" y="1118613"/>
                  <a:pt x="3726898" y="1123185"/>
                </a:cubicBezTo>
                <a:cubicBezTo>
                  <a:pt x="3742710" y="1142617"/>
                  <a:pt x="3749759" y="1162953"/>
                  <a:pt x="3751617" y="1184028"/>
                </a:cubicBezTo>
                <a:cubicBezTo>
                  <a:pt x="3749759" y="1162953"/>
                  <a:pt x="3742711" y="1142616"/>
                  <a:pt x="3726899" y="1123184"/>
                </a:cubicBezTo>
                <a:cubicBezTo>
                  <a:pt x="3723089" y="1118612"/>
                  <a:pt x="3726519" y="1103944"/>
                  <a:pt x="3731281" y="1097086"/>
                </a:cubicBezTo>
                <a:cubicBezTo>
                  <a:pt x="3777765" y="1030979"/>
                  <a:pt x="3778909" y="994784"/>
                  <a:pt x="3734901" y="927154"/>
                </a:cubicBezTo>
                <a:cubicBezTo>
                  <a:pt x="3732043" y="922772"/>
                  <a:pt x="3728805" y="917058"/>
                  <a:pt x="3724423" y="915342"/>
                </a:cubicBezTo>
                <a:cubicBezTo>
                  <a:pt x="3696417" y="903721"/>
                  <a:pt x="3695655" y="878955"/>
                  <a:pt x="3693369" y="854378"/>
                </a:cubicBezTo>
                <a:close/>
                <a:moveTo>
                  <a:pt x="3740770" y="517850"/>
                </a:moveTo>
                <a:lnTo>
                  <a:pt x="3731852" y="556047"/>
                </a:lnTo>
                <a:cubicBezTo>
                  <a:pt x="3729756" y="564048"/>
                  <a:pt x="3724232" y="572622"/>
                  <a:pt x="3725374" y="580050"/>
                </a:cubicBezTo>
                <a:cubicBezTo>
                  <a:pt x="3728708" y="601578"/>
                  <a:pt x="3726279" y="622200"/>
                  <a:pt x="3721993" y="642537"/>
                </a:cubicBezTo>
                <a:lnTo>
                  <a:pt x="3709470" y="694927"/>
                </a:lnTo>
                <a:lnTo>
                  <a:pt x="3721994" y="642536"/>
                </a:lnTo>
                <a:cubicBezTo>
                  <a:pt x="3726280" y="622200"/>
                  <a:pt x="3728709" y="601577"/>
                  <a:pt x="3725375" y="580049"/>
                </a:cubicBezTo>
                <a:cubicBezTo>
                  <a:pt x="3724233" y="572621"/>
                  <a:pt x="3729757" y="564047"/>
                  <a:pt x="3731853" y="556046"/>
                </a:cubicBezTo>
                <a:close/>
                <a:moveTo>
                  <a:pt x="3754065" y="298168"/>
                </a:moveTo>
                <a:lnTo>
                  <a:pt x="3739283" y="313532"/>
                </a:lnTo>
                <a:lnTo>
                  <a:pt x="3739283" y="313532"/>
                </a:lnTo>
                <a:lnTo>
                  <a:pt x="3739282" y="313533"/>
                </a:lnTo>
                <a:cubicBezTo>
                  <a:pt x="3735090" y="316389"/>
                  <a:pt x="3737376" y="330298"/>
                  <a:pt x="3738710" y="338870"/>
                </a:cubicBezTo>
                <a:lnTo>
                  <a:pt x="3738716" y="338898"/>
                </a:lnTo>
                <a:lnTo>
                  <a:pt x="3748617" y="395639"/>
                </a:lnTo>
                <a:lnTo>
                  <a:pt x="3744807" y="367327"/>
                </a:lnTo>
                <a:lnTo>
                  <a:pt x="3738716" y="338898"/>
                </a:lnTo>
                <a:lnTo>
                  <a:pt x="3738711" y="338869"/>
                </a:lnTo>
                <a:cubicBezTo>
                  <a:pt x="3738044" y="334583"/>
                  <a:pt x="3737139" y="328963"/>
                  <a:pt x="3736925" y="324057"/>
                </a:cubicBezTo>
                <a:lnTo>
                  <a:pt x="3739283" y="313532"/>
                </a:lnTo>
                <a:close/>
                <a:moveTo>
                  <a:pt x="3761610" y="281567"/>
                </a:moveTo>
                <a:lnTo>
                  <a:pt x="3756715" y="295414"/>
                </a:lnTo>
                <a:lnTo>
                  <a:pt x="3756716" y="295414"/>
                </a:lnTo>
                <a:close/>
                <a:moveTo>
                  <a:pt x="3748290" y="24485"/>
                </a:moveTo>
                <a:lnTo>
                  <a:pt x="3746027" y="74128"/>
                </a:lnTo>
                <a:cubicBezTo>
                  <a:pt x="3746950" y="91491"/>
                  <a:pt x="3749260" y="108702"/>
                  <a:pt x="3751951" y="125860"/>
                </a:cubicBezTo>
                <a:lnTo>
                  <a:pt x="3756346" y="153386"/>
                </a:lnTo>
                <a:lnTo>
                  <a:pt x="3764619" y="228943"/>
                </a:lnTo>
                <a:lnTo>
                  <a:pt x="3760160" y="177270"/>
                </a:lnTo>
                <a:lnTo>
                  <a:pt x="3756346" y="153386"/>
                </a:lnTo>
                <a:lnTo>
                  <a:pt x="3756147" y="151568"/>
                </a:lnTo>
                <a:cubicBezTo>
                  <a:pt x="3751917" y="125875"/>
                  <a:pt x="3747412" y="100173"/>
                  <a:pt x="3746028" y="74128"/>
                </a:cubicBezTo>
                <a:close/>
                <a:moveTo>
                  <a:pt x="3745709" y="0"/>
                </a:moveTo>
                <a:lnTo>
                  <a:pt x="3748427" y="21485"/>
                </a:lnTo>
                <a:lnTo>
                  <a:pt x="3745709" y="0"/>
                </a:lnTo>
                <a:lnTo>
                  <a:pt x="4209817" y="0"/>
                </a:lnTo>
                <a:lnTo>
                  <a:pt x="4208690" y="2816"/>
                </a:lnTo>
                <a:cubicBezTo>
                  <a:pt x="4200308" y="21485"/>
                  <a:pt x="4197640" y="43011"/>
                  <a:pt x="4194592" y="63586"/>
                </a:cubicBezTo>
                <a:cubicBezTo>
                  <a:pt x="4189067" y="101307"/>
                  <a:pt x="4185637" y="139218"/>
                  <a:pt x="4180685" y="176938"/>
                </a:cubicBezTo>
                <a:cubicBezTo>
                  <a:pt x="4179541" y="184940"/>
                  <a:pt x="4177447" y="194084"/>
                  <a:pt x="4172683" y="200181"/>
                </a:cubicBezTo>
                <a:cubicBezTo>
                  <a:pt x="4140678" y="241900"/>
                  <a:pt x="4131725" y="292578"/>
                  <a:pt x="4134771" y="340773"/>
                </a:cubicBezTo>
                <a:cubicBezTo>
                  <a:pt x="4137060" y="378685"/>
                  <a:pt x="4138774" y="415834"/>
                  <a:pt x="4135536" y="453363"/>
                </a:cubicBezTo>
                <a:cubicBezTo>
                  <a:pt x="4135344" y="456221"/>
                  <a:pt x="4135726" y="460031"/>
                  <a:pt x="4137250" y="462125"/>
                </a:cubicBezTo>
                <a:cubicBezTo>
                  <a:pt x="4147346" y="475080"/>
                  <a:pt x="4148108" y="488606"/>
                  <a:pt x="4149822" y="505181"/>
                </a:cubicBezTo>
                <a:cubicBezTo>
                  <a:pt x="4152300" y="528614"/>
                  <a:pt x="4150584" y="550140"/>
                  <a:pt x="4146394" y="571859"/>
                </a:cubicBezTo>
                <a:cubicBezTo>
                  <a:pt x="4143346" y="587671"/>
                  <a:pt x="4137060" y="603672"/>
                  <a:pt x="4129057" y="617771"/>
                </a:cubicBezTo>
                <a:cubicBezTo>
                  <a:pt x="4117817" y="637391"/>
                  <a:pt x="4113437" y="656254"/>
                  <a:pt x="4128295" y="674922"/>
                </a:cubicBezTo>
                <a:cubicBezTo>
                  <a:pt x="4144108" y="695115"/>
                  <a:pt x="4138584" y="717976"/>
                  <a:pt x="4139154" y="740267"/>
                </a:cubicBezTo>
                <a:cubicBezTo>
                  <a:pt x="4139346" y="749981"/>
                  <a:pt x="4138964" y="760269"/>
                  <a:pt x="4141440" y="769604"/>
                </a:cubicBezTo>
                <a:cubicBezTo>
                  <a:pt x="4148490" y="796654"/>
                  <a:pt x="4159158" y="822755"/>
                  <a:pt x="4163920" y="850188"/>
                </a:cubicBezTo>
                <a:cubicBezTo>
                  <a:pt x="4166587" y="865429"/>
                  <a:pt x="4161824" y="882383"/>
                  <a:pt x="4158396" y="898197"/>
                </a:cubicBezTo>
                <a:cubicBezTo>
                  <a:pt x="4154776" y="914199"/>
                  <a:pt x="4149252" y="930010"/>
                  <a:pt x="4143536" y="945443"/>
                </a:cubicBezTo>
                <a:cubicBezTo>
                  <a:pt x="4139726" y="955919"/>
                  <a:pt x="4136106" y="967349"/>
                  <a:pt x="4129247" y="975732"/>
                </a:cubicBezTo>
                <a:cubicBezTo>
                  <a:pt x="4113627" y="994784"/>
                  <a:pt x="4110959" y="1014405"/>
                  <a:pt x="4119151" y="1036886"/>
                </a:cubicBezTo>
                <a:cubicBezTo>
                  <a:pt x="4120485" y="1040314"/>
                  <a:pt x="4120485" y="1044314"/>
                  <a:pt x="4120675" y="1048124"/>
                </a:cubicBezTo>
                <a:cubicBezTo>
                  <a:pt x="4124675" y="1109090"/>
                  <a:pt x="4127153" y="1170050"/>
                  <a:pt x="4133249" y="1230632"/>
                </a:cubicBezTo>
                <a:cubicBezTo>
                  <a:pt x="4135726" y="1255205"/>
                  <a:pt x="4146584" y="1278828"/>
                  <a:pt x="4153442" y="1303023"/>
                </a:cubicBezTo>
                <a:cubicBezTo>
                  <a:pt x="4154776" y="1307977"/>
                  <a:pt x="4156872" y="1313503"/>
                  <a:pt x="4155918" y="1318455"/>
                </a:cubicBezTo>
                <a:cubicBezTo>
                  <a:pt x="4146394" y="1372367"/>
                  <a:pt x="4160300" y="1422853"/>
                  <a:pt x="4178589" y="1472574"/>
                </a:cubicBezTo>
                <a:cubicBezTo>
                  <a:pt x="4180495" y="1477716"/>
                  <a:pt x="4179923" y="1484003"/>
                  <a:pt x="4179541" y="1489719"/>
                </a:cubicBezTo>
                <a:cubicBezTo>
                  <a:pt x="4178209" y="1505723"/>
                  <a:pt x="4171541" y="1523058"/>
                  <a:pt x="4175541" y="1537536"/>
                </a:cubicBezTo>
                <a:cubicBezTo>
                  <a:pt x="4186591" y="1576018"/>
                  <a:pt x="4199926" y="1614119"/>
                  <a:pt x="4216690" y="1650316"/>
                </a:cubicBezTo>
                <a:cubicBezTo>
                  <a:pt x="4233645" y="1687085"/>
                  <a:pt x="4247933" y="1721184"/>
                  <a:pt x="4230789" y="1763286"/>
                </a:cubicBezTo>
                <a:cubicBezTo>
                  <a:pt x="4223548" y="1781193"/>
                  <a:pt x="4228693" y="1804815"/>
                  <a:pt x="4230597" y="1825392"/>
                </a:cubicBezTo>
                <a:cubicBezTo>
                  <a:pt x="4232121" y="1840440"/>
                  <a:pt x="4240696" y="1854919"/>
                  <a:pt x="4240696" y="1869779"/>
                </a:cubicBezTo>
                <a:cubicBezTo>
                  <a:pt x="4240696" y="1909407"/>
                  <a:pt x="4250791" y="1944648"/>
                  <a:pt x="4271366" y="1978939"/>
                </a:cubicBezTo>
                <a:cubicBezTo>
                  <a:pt x="4279367" y="1992278"/>
                  <a:pt x="4274032" y="2013042"/>
                  <a:pt x="4276128" y="2030377"/>
                </a:cubicBezTo>
                <a:cubicBezTo>
                  <a:pt x="4278604" y="2048667"/>
                  <a:pt x="4280890" y="2067524"/>
                  <a:pt x="4286418" y="2085053"/>
                </a:cubicBezTo>
                <a:cubicBezTo>
                  <a:pt x="4300895" y="2130392"/>
                  <a:pt x="4317278" y="2175162"/>
                  <a:pt x="4332518" y="2220311"/>
                </a:cubicBezTo>
                <a:cubicBezTo>
                  <a:pt x="4345093" y="2257458"/>
                  <a:pt x="4335186" y="2294038"/>
                  <a:pt x="4329853" y="2330805"/>
                </a:cubicBezTo>
                <a:cubicBezTo>
                  <a:pt x="4326422" y="2353858"/>
                  <a:pt x="4318230" y="2375382"/>
                  <a:pt x="4330422" y="2401291"/>
                </a:cubicBezTo>
                <a:cubicBezTo>
                  <a:pt x="4342044" y="2426058"/>
                  <a:pt x="4339377" y="2457491"/>
                  <a:pt x="4345663" y="2485306"/>
                </a:cubicBezTo>
                <a:cubicBezTo>
                  <a:pt x="4350997" y="2508741"/>
                  <a:pt x="4359572" y="2531408"/>
                  <a:pt x="4367953" y="2554078"/>
                </a:cubicBezTo>
                <a:cubicBezTo>
                  <a:pt x="4379384" y="2584941"/>
                  <a:pt x="4391384" y="2615420"/>
                  <a:pt x="4385670" y="2649142"/>
                </a:cubicBezTo>
                <a:cubicBezTo>
                  <a:pt x="4379192" y="2687435"/>
                  <a:pt x="4403577" y="2713722"/>
                  <a:pt x="4419771" y="2743825"/>
                </a:cubicBezTo>
                <a:cubicBezTo>
                  <a:pt x="4430819" y="2764589"/>
                  <a:pt x="4439012" y="2787258"/>
                  <a:pt x="4445870" y="2809929"/>
                </a:cubicBezTo>
                <a:cubicBezTo>
                  <a:pt x="4454824" y="2840218"/>
                  <a:pt x="4460158" y="2871461"/>
                  <a:pt x="4468921" y="2901942"/>
                </a:cubicBezTo>
                <a:cubicBezTo>
                  <a:pt x="4482065" y="2948046"/>
                  <a:pt x="4492353" y="2994721"/>
                  <a:pt x="4485113" y="3042727"/>
                </a:cubicBezTo>
                <a:cubicBezTo>
                  <a:pt x="4481875" y="3064826"/>
                  <a:pt x="4482065" y="3085402"/>
                  <a:pt x="4486829" y="3107499"/>
                </a:cubicBezTo>
                <a:cubicBezTo>
                  <a:pt x="4494639" y="3143694"/>
                  <a:pt x="4495592" y="3180843"/>
                  <a:pt x="4524738" y="3209992"/>
                </a:cubicBezTo>
                <a:cubicBezTo>
                  <a:pt x="4535027" y="3220279"/>
                  <a:pt x="4537693" y="3238757"/>
                  <a:pt x="4543028" y="3253808"/>
                </a:cubicBezTo>
                <a:cubicBezTo>
                  <a:pt x="4549315" y="3271144"/>
                  <a:pt x="4546075" y="3283907"/>
                  <a:pt x="4527787" y="3293243"/>
                </a:cubicBezTo>
                <a:cubicBezTo>
                  <a:pt x="4519596" y="3297433"/>
                  <a:pt x="4511594" y="3309436"/>
                  <a:pt x="4510260" y="3318770"/>
                </a:cubicBezTo>
                <a:cubicBezTo>
                  <a:pt x="4506260" y="3346775"/>
                  <a:pt x="4512166" y="3372494"/>
                  <a:pt x="4525122" y="3399545"/>
                </a:cubicBezTo>
                <a:cubicBezTo>
                  <a:pt x="4537313" y="3424882"/>
                  <a:pt x="4535979" y="3456507"/>
                  <a:pt x="4540741" y="3485274"/>
                </a:cubicBezTo>
                <a:cubicBezTo>
                  <a:pt x="4544171" y="3505656"/>
                  <a:pt x="4551219" y="3526041"/>
                  <a:pt x="4551219" y="3546616"/>
                </a:cubicBezTo>
                <a:cubicBezTo>
                  <a:pt x="4551219" y="3572145"/>
                  <a:pt x="4545123" y="3597481"/>
                  <a:pt x="4542837" y="3623200"/>
                </a:cubicBezTo>
                <a:cubicBezTo>
                  <a:pt x="4540933" y="3643203"/>
                  <a:pt x="4541695" y="3663588"/>
                  <a:pt x="4539409" y="3683590"/>
                </a:cubicBezTo>
                <a:cubicBezTo>
                  <a:pt x="4537693" y="3699975"/>
                  <a:pt x="4533313" y="3716167"/>
                  <a:pt x="4529694" y="3732360"/>
                </a:cubicBezTo>
                <a:cubicBezTo>
                  <a:pt x="4528359" y="3738266"/>
                  <a:pt x="4523214" y="3744172"/>
                  <a:pt x="4523976" y="3749505"/>
                </a:cubicBezTo>
                <a:cubicBezTo>
                  <a:pt x="4532169" y="3802466"/>
                  <a:pt x="4495592" y="3840568"/>
                  <a:pt x="4479399" y="3885337"/>
                </a:cubicBezTo>
                <a:cubicBezTo>
                  <a:pt x="4462252" y="3932393"/>
                  <a:pt x="4435964" y="3977924"/>
                  <a:pt x="4443774" y="4030502"/>
                </a:cubicBezTo>
                <a:cubicBezTo>
                  <a:pt x="4448536" y="4062317"/>
                  <a:pt x="4459586" y="4092988"/>
                  <a:pt x="4466255" y="4124613"/>
                </a:cubicBezTo>
                <a:cubicBezTo>
                  <a:pt x="4468541" y="4135853"/>
                  <a:pt x="4468159" y="4148426"/>
                  <a:pt x="4465873" y="4159666"/>
                </a:cubicBezTo>
                <a:cubicBezTo>
                  <a:pt x="4455394" y="4213960"/>
                  <a:pt x="4453871" y="4267492"/>
                  <a:pt x="4471017" y="4320836"/>
                </a:cubicBezTo>
                <a:cubicBezTo>
                  <a:pt x="4473875" y="4329978"/>
                  <a:pt x="4476541" y="4339694"/>
                  <a:pt x="4476541" y="4349221"/>
                </a:cubicBezTo>
                <a:cubicBezTo>
                  <a:pt x="4476541" y="4401418"/>
                  <a:pt x="4472541" y="4452664"/>
                  <a:pt x="4453871" y="4502578"/>
                </a:cubicBezTo>
                <a:cubicBezTo>
                  <a:pt x="4447584" y="4519342"/>
                  <a:pt x="4451584" y="4539727"/>
                  <a:pt x="4450060" y="4558206"/>
                </a:cubicBezTo>
                <a:cubicBezTo>
                  <a:pt x="4448728" y="4575350"/>
                  <a:pt x="4448156" y="4592877"/>
                  <a:pt x="4443774" y="4609451"/>
                </a:cubicBezTo>
                <a:cubicBezTo>
                  <a:pt x="4437298" y="4633646"/>
                  <a:pt x="4436536" y="4656125"/>
                  <a:pt x="4442250" y="4681082"/>
                </a:cubicBezTo>
                <a:cubicBezTo>
                  <a:pt x="4447584" y="4704894"/>
                  <a:pt x="4444919" y="4730613"/>
                  <a:pt x="4445108" y="4755380"/>
                </a:cubicBezTo>
                <a:cubicBezTo>
                  <a:pt x="4445298" y="4783003"/>
                  <a:pt x="4445488" y="4810626"/>
                  <a:pt x="4444537" y="4838249"/>
                </a:cubicBezTo>
                <a:cubicBezTo>
                  <a:pt x="4444156" y="4849299"/>
                  <a:pt x="4436536" y="4861872"/>
                  <a:pt x="4439584" y="4871018"/>
                </a:cubicBezTo>
                <a:cubicBezTo>
                  <a:pt x="4449870" y="4900545"/>
                  <a:pt x="4437488" y="4930074"/>
                  <a:pt x="4443012" y="4959601"/>
                </a:cubicBezTo>
                <a:cubicBezTo>
                  <a:pt x="4445870" y="4974081"/>
                  <a:pt x="4438060" y="4990464"/>
                  <a:pt x="4437298" y="5006085"/>
                </a:cubicBezTo>
                <a:cubicBezTo>
                  <a:pt x="4435964" y="5031613"/>
                  <a:pt x="4436536" y="5057140"/>
                  <a:pt x="4436154" y="5082669"/>
                </a:cubicBezTo>
                <a:cubicBezTo>
                  <a:pt x="4435964" y="5091051"/>
                  <a:pt x="4435203" y="5099244"/>
                  <a:pt x="4434819" y="5107626"/>
                </a:cubicBezTo>
                <a:cubicBezTo>
                  <a:pt x="4434439" y="5115056"/>
                  <a:pt x="4432725" y="5122866"/>
                  <a:pt x="4434057" y="5129915"/>
                </a:cubicBezTo>
                <a:cubicBezTo>
                  <a:pt x="4438822" y="5155444"/>
                  <a:pt x="4446632" y="5180590"/>
                  <a:pt x="4449680" y="5206307"/>
                </a:cubicBezTo>
                <a:cubicBezTo>
                  <a:pt x="4452346" y="5228596"/>
                  <a:pt x="4448728" y="5251649"/>
                  <a:pt x="4450632" y="5274128"/>
                </a:cubicBezTo>
                <a:cubicBezTo>
                  <a:pt x="4453871" y="5313753"/>
                  <a:pt x="4459586" y="5353378"/>
                  <a:pt x="4463207" y="5393004"/>
                </a:cubicBezTo>
                <a:cubicBezTo>
                  <a:pt x="4463968" y="5401578"/>
                  <a:pt x="4459204" y="5410530"/>
                  <a:pt x="4458824" y="5419294"/>
                </a:cubicBezTo>
                <a:cubicBezTo>
                  <a:pt x="4457872" y="5446727"/>
                  <a:pt x="4457680" y="5474160"/>
                  <a:pt x="4457110" y="5501593"/>
                </a:cubicBezTo>
                <a:cubicBezTo>
                  <a:pt x="4456918" y="5517214"/>
                  <a:pt x="4457490" y="5533026"/>
                  <a:pt x="4455776" y="5548459"/>
                </a:cubicBezTo>
                <a:cubicBezTo>
                  <a:pt x="4453490" y="5568841"/>
                  <a:pt x="4450060" y="5587320"/>
                  <a:pt x="4464920" y="5606371"/>
                </a:cubicBezTo>
                <a:cubicBezTo>
                  <a:pt x="4487972" y="5635710"/>
                  <a:pt x="4479018" y="5673049"/>
                  <a:pt x="4484351" y="5706958"/>
                </a:cubicBezTo>
                <a:cubicBezTo>
                  <a:pt x="4485685" y="5715722"/>
                  <a:pt x="4485875" y="5724677"/>
                  <a:pt x="4487399" y="5733439"/>
                </a:cubicBezTo>
                <a:cubicBezTo>
                  <a:pt x="4490257" y="5749633"/>
                  <a:pt x="4493495" y="5765634"/>
                  <a:pt x="4496736" y="5781829"/>
                </a:cubicBezTo>
                <a:cubicBezTo>
                  <a:pt x="4497306" y="5784685"/>
                  <a:pt x="4497498" y="5787923"/>
                  <a:pt x="4498450" y="5790591"/>
                </a:cubicBezTo>
                <a:cubicBezTo>
                  <a:pt x="4506450" y="5815168"/>
                  <a:pt x="4515594" y="5839360"/>
                  <a:pt x="4522072" y="5864317"/>
                </a:cubicBezTo>
                <a:cubicBezTo>
                  <a:pt x="4525311" y="5876510"/>
                  <a:pt x="4525693" y="5890036"/>
                  <a:pt x="4523976" y="5902609"/>
                </a:cubicBezTo>
                <a:cubicBezTo>
                  <a:pt x="4519024" y="5939376"/>
                  <a:pt x="4516928" y="5975763"/>
                  <a:pt x="4524168" y="6012722"/>
                </a:cubicBezTo>
                <a:cubicBezTo>
                  <a:pt x="4527025" y="6027391"/>
                  <a:pt x="4522263" y="6043775"/>
                  <a:pt x="4520548" y="6059396"/>
                </a:cubicBezTo>
                <a:cubicBezTo>
                  <a:pt x="4515976" y="6096735"/>
                  <a:pt x="4511022" y="6134074"/>
                  <a:pt x="4506642" y="6171604"/>
                </a:cubicBezTo>
                <a:cubicBezTo>
                  <a:pt x="4503975" y="6195036"/>
                  <a:pt x="4502450" y="6218659"/>
                  <a:pt x="4499785" y="6242092"/>
                </a:cubicBezTo>
                <a:cubicBezTo>
                  <a:pt x="4496544" y="6269143"/>
                  <a:pt x="4491591" y="6296004"/>
                  <a:pt x="4488923" y="6323057"/>
                </a:cubicBezTo>
                <a:cubicBezTo>
                  <a:pt x="4485875" y="6353918"/>
                  <a:pt x="4485305" y="6384971"/>
                  <a:pt x="4482065" y="6415832"/>
                </a:cubicBezTo>
                <a:cubicBezTo>
                  <a:pt x="4475779" y="6472224"/>
                  <a:pt x="4468349" y="6528423"/>
                  <a:pt x="4461300" y="6584811"/>
                </a:cubicBezTo>
                <a:cubicBezTo>
                  <a:pt x="4454442" y="6639487"/>
                  <a:pt x="4448346" y="6694163"/>
                  <a:pt x="4439775" y="6748457"/>
                </a:cubicBezTo>
                <a:cubicBezTo>
                  <a:pt x="4436154" y="6771318"/>
                  <a:pt x="4426247" y="6793034"/>
                  <a:pt x="4420723" y="6815515"/>
                </a:cubicBezTo>
                <a:lnTo>
                  <a:pt x="4411023" y="6858000"/>
                </a:lnTo>
                <a:lnTo>
                  <a:pt x="4238770" y="6858000"/>
                </a:lnTo>
                <a:lnTo>
                  <a:pt x="0" y="6858000"/>
                </a:lnTo>
                <a:lnTo>
                  <a:pt x="0" y="1"/>
                </a:lnTo>
                <a:close/>
              </a:path>
            </a:pathLst>
          </a:custGeom>
        </p:spPr>
      </p:pic>
      <p:grpSp>
        <p:nvGrpSpPr>
          <p:cNvPr id="11" name="Group 10">
            <a:extLst>
              <a:ext uri="{FF2B5EF4-FFF2-40B4-BE49-F238E27FC236}">
                <a16:creationId xmlns:a16="http://schemas.microsoft.com/office/drawing/2014/main" id="{A7900967-84CA-47B4-9F1C-E787BAC149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2" name="Freeform: Shape 11">
              <a:extLst>
                <a:ext uri="{FF2B5EF4-FFF2-40B4-BE49-F238E27FC236}">
                  <a16:creationId xmlns:a16="http://schemas.microsoft.com/office/drawing/2014/main" id="{CAB3C749-6482-440B-9386-94091006D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C5C6B36-2238-4BBF-87F8-B1B3F5DD5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Subtitle 2">
            <a:extLst>
              <a:ext uri="{FF2B5EF4-FFF2-40B4-BE49-F238E27FC236}">
                <a16:creationId xmlns:a16="http://schemas.microsoft.com/office/drawing/2014/main" id="{44FE318F-CECF-6CFE-5B12-F24C14EB0F21}"/>
              </a:ext>
            </a:extLst>
          </p:cNvPr>
          <p:cNvSpPr txBox="1">
            <a:spLocks/>
          </p:cNvSpPr>
          <p:nvPr/>
        </p:nvSpPr>
        <p:spPr>
          <a:xfrm>
            <a:off x="5219177" y="5193821"/>
            <a:ext cx="3019800" cy="8845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dirty="0">
                <a:solidFill>
                  <a:schemeClr val="bg1"/>
                </a:solidFill>
              </a:rPr>
              <a:t>Sean Papworth </a:t>
            </a:r>
          </a:p>
          <a:p>
            <a:r>
              <a:rPr lang="en-US" sz="2200" dirty="0">
                <a:solidFill>
                  <a:schemeClr val="bg1"/>
                </a:solidFill>
              </a:rPr>
              <a:t>Data Analyst in training </a:t>
            </a:r>
          </a:p>
        </p:txBody>
      </p:sp>
      <p:sp>
        <p:nvSpPr>
          <p:cNvPr id="6" name="Subtitle 2">
            <a:extLst>
              <a:ext uri="{FF2B5EF4-FFF2-40B4-BE49-F238E27FC236}">
                <a16:creationId xmlns:a16="http://schemas.microsoft.com/office/drawing/2014/main" id="{CF0ABAA7-4E03-E789-66C3-AC971FBF68F7}"/>
              </a:ext>
            </a:extLst>
          </p:cNvPr>
          <p:cNvSpPr txBox="1">
            <a:spLocks/>
          </p:cNvSpPr>
          <p:nvPr/>
        </p:nvSpPr>
        <p:spPr>
          <a:xfrm>
            <a:off x="8297041" y="5211751"/>
            <a:ext cx="3019800" cy="8845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dirty="0">
                <a:solidFill>
                  <a:schemeClr val="bg1"/>
                </a:solidFill>
              </a:rPr>
              <a:t>Gayle Murphy</a:t>
            </a:r>
          </a:p>
          <a:p>
            <a:r>
              <a:rPr lang="en-US" sz="2200" dirty="0">
                <a:solidFill>
                  <a:schemeClr val="bg1"/>
                </a:solidFill>
              </a:rPr>
              <a:t>Data Analyst in training</a:t>
            </a:r>
            <a:r>
              <a:rPr lang="en-US" sz="2200" baseline="30000" dirty="0">
                <a:solidFill>
                  <a:schemeClr val="bg1"/>
                </a:solidFill>
              </a:rPr>
              <a:t>2</a:t>
            </a:r>
            <a:r>
              <a:rPr lang="en-US" sz="2200" dirty="0">
                <a:solidFill>
                  <a:schemeClr val="bg1"/>
                </a:solidFill>
              </a:rPr>
              <a:t> </a:t>
            </a:r>
          </a:p>
        </p:txBody>
      </p:sp>
    </p:spTree>
    <p:extLst>
      <p:ext uri="{BB962C8B-B14F-4D97-AF65-F5344CB8AC3E}">
        <p14:creationId xmlns:p14="http://schemas.microsoft.com/office/powerpoint/2010/main" val="1072075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21">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697E1D-E81B-F548-43C2-66DD7984D32E}"/>
              </a:ext>
            </a:extLst>
          </p:cNvPr>
          <p:cNvSpPr>
            <a:spLocks noGrp="1"/>
          </p:cNvSpPr>
          <p:nvPr>
            <p:ph type="title"/>
          </p:nvPr>
        </p:nvSpPr>
        <p:spPr>
          <a:xfrm>
            <a:off x="6726578" y="1220740"/>
            <a:ext cx="4688788" cy="4662823"/>
          </a:xfrm>
        </p:spPr>
        <p:txBody>
          <a:bodyPr vert="horz" lIns="91440" tIns="45720" rIns="91440" bIns="45720" rtlCol="0" anchor="b">
            <a:noAutofit/>
          </a:bodyPr>
          <a:lstStyle/>
          <a:p>
            <a:pPr algn="r"/>
            <a:r>
              <a:rPr lang="en-US" b="1" kern="1200" dirty="0">
                <a:solidFill>
                  <a:schemeClr val="bg1"/>
                </a:solidFill>
                <a:latin typeface="+mj-lt"/>
                <a:ea typeface="+mj-ea"/>
                <a:cs typeface="+mj-cs"/>
              </a:rPr>
              <a:t>Conclusion</a:t>
            </a:r>
            <a:r>
              <a:rPr lang="en-US" sz="2800" kern="1200" dirty="0">
                <a:solidFill>
                  <a:schemeClr val="bg1"/>
                </a:solidFill>
                <a:latin typeface="+mj-lt"/>
                <a:ea typeface="+mj-ea"/>
                <a:cs typeface="+mj-cs"/>
              </a:rPr>
              <a:t> </a:t>
            </a:r>
            <a:br>
              <a:rPr lang="en-US" sz="2800" kern="1200" dirty="0">
                <a:solidFill>
                  <a:schemeClr val="bg1"/>
                </a:solidFill>
                <a:latin typeface="+mj-lt"/>
                <a:ea typeface="+mj-ea"/>
                <a:cs typeface="+mj-cs"/>
              </a:rPr>
            </a:br>
            <a:r>
              <a:rPr lang="en-US" sz="2800" kern="1200" dirty="0">
                <a:solidFill>
                  <a:schemeClr val="bg1"/>
                </a:solidFill>
                <a:latin typeface="+mj-lt"/>
                <a:ea typeface="+mj-ea"/>
                <a:cs typeface="+mj-cs"/>
              </a:rPr>
              <a:t>Based on the data we analyzed, the variability of tracks </a:t>
            </a:r>
            <a:r>
              <a:rPr lang="en-US" sz="2800" dirty="0">
                <a:solidFill>
                  <a:schemeClr val="bg1"/>
                </a:solidFill>
              </a:rPr>
              <a:t>liked on Spotify and YouTube, gave us a very weak probability of providing a conclusive statement. However, there is a very slight chance that </a:t>
            </a:r>
            <a:r>
              <a:rPr lang="en-US" sz="2800" kern="1200" dirty="0">
                <a:solidFill>
                  <a:schemeClr val="bg1"/>
                </a:solidFill>
                <a:latin typeface="+mj-lt"/>
                <a:ea typeface="+mj-ea"/>
                <a:cs typeface="+mj-cs"/>
              </a:rPr>
              <a:t>artists can get another hit song if they write and record songs that are happier and with a positive tone, with less words, and less “live” background noise!!   </a:t>
            </a:r>
          </a:p>
        </p:txBody>
      </p:sp>
      <p:grpSp>
        <p:nvGrpSpPr>
          <p:cNvPr id="54" name="Group 23">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25" name="Rectangle 24">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25">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6" name="Freeform: Shape 27">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57" name="Freeform: Shape 29">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58" name="Rectangle 31">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33">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35">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1" name="Oval 37">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7" name="Graphic 6" descr="Checkmark">
            <a:extLst>
              <a:ext uri="{FF2B5EF4-FFF2-40B4-BE49-F238E27FC236}">
                <a16:creationId xmlns:a16="http://schemas.microsoft.com/office/drawing/2014/main" id="{C602902F-4F04-0DB0-4E8B-3024F33758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37099" y="1552339"/>
            <a:ext cx="2967614" cy="2967614"/>
          </a:xfrm>
          <a:prstGeom prst="rect">
            <a:avLst/>
          </a:prstGeom>
          <a:ln w="28575">
            <a:noFill/>
          </a:ln>
        </p:spPr>
      </p:pic>
      <p:sp>
        <p:nvSpPr>
          <p:cNvPr id="62"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3"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64"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65" name="Freeform: Shape 44">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6" name="Freeform: Shape 45">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7" name="Freeform: Shape 46">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8" name="Freeform: Shape 48">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791759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ECFB9B-496F-939D-768E-9D65568711B2}"/>
              </a:ext>
            </a:extLst>
          </p:cNvPr>
          <p:cNvSpPr>
            <a:spLocks noGrp="1"/>
          </p:cNvSpPr>
          <p:nvPr>
            <p:ph type="title"/>
          </p:nvPr>
        </p:nvSpPr>
        <p:spPr>
          <a:xfrm>
            <a:off x="838200" y="365125"/>
            <a:ext cx="10515600" cy="1325563"/>
          </a:xfrm>
        </p:spPr>
        <p:txBody>
          <a:bodyPr>
            <a:normAutofit/>
          </a:bodyPr>
          <a:lstStyle/>
          <a:p>
            <a:r>
              <a:rPr lang="en-US" sz="5400" dirty="0"/>
              <a:t>Genesis</a:t>
            </a:r>
          </a:p>
        </p:txBody>
      </p:sp>
      <p:sp>
        <p:nvSpPr>
          <p:cNvPr id="2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080D4-C824-2E6F-319C-D842A785D4EB}"/>
              </a:ext>
            </a:extLst>
          </p:cNvPr>
          <p:cNvSpPr>
            <a:spLocks noGrp="1"/>
          </p:cNvSpPr>
          <p:nvPr>
            <p:ph idx="1"/>
          </p:nvPr>
        </p:nvSpPr>
        <p:spPr>
          <a:xfrm>
            <a:off x="838200" y="1929384"/>
            <a:ext cx="10515600" cy="4251960"/>
          </a:xfrm>
        </p:spPr>
        <p:txBody>
          <a:bodyPr>
            <a:normAutofit/>
          </a:bodyPr>
          <a:lstStyle/>
          <a:p>
            <a:pPr marL="0" indent="0">
              <a:buNone/>
            </a:pPr>
            <a:r>
              <a:rPr lang="en-US" sz="2200" dirty="0"/>
              <a:t>Brainstorming </a:t>
            </a:r>
          </a:p>
          <a:p>
            <a:pPr marL="0" indent="0">
              <a:buNone/>
            </a:pPr>
            <a:r>
              <a:rPr lang="en-US" sz="2200" dirty="0"/>
              <a:t>A discussion of our hobbies and interests led to YouTube videos / music. </a:t>
            </a:r>
          </a:p>
          <a:p>
            <a:pPr marL="0" indent="0">
              <a:buNone/>
            </a:pPr>
            <a:r>
              <a:rPr lang="en-US" sz="2200" dirty="0"/>
              <a:t>--- </a:t>
            </a:r>
          </a:p>
          <a:p>
            <a:pPr marL="0" indent="0">
              <a:buNone/>
            </a:pPr>
            <a:r>
              <a:rPr lang="en-US" sz="2200" dirty="0"/>
              <a:t>What are the popular songs on YouTube and Spotify? </a:t>
            </a:r>
          </a:p>
          <a:p>
            <a:pPr marL="0" indent="0">
              <a:buNone/>
            </a:pPr>
            <a:r>
              <a:rPr lang="en-US" sz="2200" dirty="0"/>
              <a:t>Who are the top 50 artists by likes? </a:t>
            </a:r>
          </a:p>
          <a:p>
            <a:pPr marL="0" indent="0">
              <a:buNone/>
            </a:pPr>
            <a:r>
              <a:rPr lang="en-US" sz="2200" dirty="0"/>
              <a:t>Who are the bottom 50 artists by likes? </a:t>
            </a:r>
          </a:p>
          <a:p>
            <a:pPr marL="0" indent="0">
              <a:buNone/>
            </a:pPr>
            <a:r>
              <a:rPr lang="en-US" sz="2200" dirty="0"/>
              <a:t>What are some attributes that make up the top liked songs? </a:t>
            </a:r>
          </a:p>
          <a:p>
            <a:pPr marL="0" indent="0">
              <a:buNone/>
            </a:pPr>
            <a:r>
              <a:rPr lang="en-US" sz="2200" dirty="0"/>
              <a:t>Can we break it down to distinct combinations of attributes to predict if a song will be popular or not? </a:t>
            </a:r>
          </a:p>
        </p:txBody>
      </p:sp>
    </p:spTree>
    <p:extLst>
      <p:ext uri="{BB962C8B-B14F-4D97-AF65-F5344CB8AC3E}">
        <p14:creationId xmlns:p14="http://schemas.microsoft.com/office/powerpoint/2010/main" val="2983928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3F4B13-E101-4BA0-E91F-FDA0DD0632BD}"/>
              </a:ext>
            </a:extLst>
          </p:cNvPr>
          <p:cNvSpPr>
            <a:spLocks noGrp="1"/>
          </p:cNvSpPr>
          <p:nvPr>
            <p:ph type="title"/>
          </p:nvPr>
        </p:nvSpPr>
        <p:spPr>
          <a:xfrm>
            <a:off x="838200" y="365125"/>
            <a:ext cx="10515600" cy="1325563"/>
          </a:xfrm>
        </p:spPr>
        <p:txBody>
          <a:bodyPr>
            <a:normAutofit/>
          </a:bodyPr>
          <a:lstStyle/>
          <a:p>
            <a:r>
              <a:rPr lang="en-US" sz="5400"/>
              <a:t>The Data Source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26CE56-7E44-8707-3761-4B28129797E7}"/>
              </a:ext>
            </a:extLst>
          </p:cNvPr>
          <p:cNvSpPr>
            <a:spLocks noGrp="1"/>
          </p:cNvSpPr>
          <p:nvPr>
            <p:ph idx="1"/>
          </p:nvPr>
        </p:nvSpPr>
        <p:spPr>
          <a:xfrm>
            <a:off x="838200" y="1929384"/>
            <a:ext cx="10515600" cy="4251960"/>
          </a:xfrm>
        </p:spPr>
        <p:txBody>
          <a:bodyPr>
            <a:normAutofit/>
          </a:bodyPr>
          <a:lstStyle/>
          <a:p>
            <a:pPr marL="0" indent="0">
              <a:buNone/>
            </a:pPr>
            <a:r>
              <a:rPr lang="en-US" sz="1000" dirty="0"/>
              <a:t>We were able to find a published data set on Kaggle.com about the top 10 songs from (~2k unique) artists and the songs’ different measurable attributes as listed below. </a:t>
            </a:r>
          </a:p>
          <a:p>
            <a:pPr marL="0" indent="0">
              <a:buNone/>
            </a:pPr>
            <a:endParaRPr lang="en-US" sz="1000" dirty="0"/>
          </a:p>
          <a:p>
            <a:pPr marL="0" indent="0" fontAlgn="base">
              <a:buNone/>
            </a:pPr>
            <a:r>
              <a:rPr lang="en-US" sz="1000" b="1" i="0" dirty="0">
                <a:effectLst/>
                <a:latin typeface="inherit"/>
              </a:rPr>
              <a:t>Track</a:t>
            </a:r>
            <a:r>
              <a:rPr lang="en-US" sz="1000" b="0" i="0" dirty="0">
                <a:effectLst/>
                <a:latin typeface="inherit"/>
              </a:rPr>
              <a:t>: name of the song, as visible on the Spotify platform.</a:t>
            </a:r>
          </a:p>
          <a:p>
            <a:pPr marL="0" indent="0" fontAlgn="base">
              <a:buNone/>
            </a:pPr>
            <a:r>
              <a:rPr lang="en-US" sz="1000" b="1" i="0" dirty="0">
                <a:effectLst/>
                <a:latin typeface="inherit"/>
              </a:rPr>
              <a:t>Artist</a:t>
            </a:r>
            <a:r>
              <a:rPr lang="en-US" sz="1000" b="0" i="0" dirty="0">
                <a:effectLst/>
                <a:latin typeface="inherit"/>
              </a:rPr>
              <a:t>: name of the artist.</a:t>
            </a:r>
          </a:p>
          <a:p>
            <a:pPr marL="0" indent="0">
              <a:buNone/>
            </a:pPr>
            <a:r>
              <a:rPr lang="en-US" sz="1000" b="1" i="0" dirty="0">
                <a:effectLst/>
                <a:latin typeface="inherit"/>
              </a:rPr>
              <a:t>Energy</a:t>
            </a:r>
            <a:r>
              <a:rPr lang="en-US" sz="1000" b="0" i="0" dirty="0">
                <a:effectLst/>
                <a:latin typeface="inherit"/>
              </a:rPr>
              <a:t>: is a measure from 0.0 to 1.0 and represents a perceptual measure of intensity and activity. Typically, energetic tracks feel fast, loud, and noisy. For example, death metal has high energy, while a Bach prelude scores low on the scale. Perceptual features contributing to this attribute include dynamic range, perceived loudness, timbre, onset rate, and general entropy.</a:t>
            </a:r>
          </a:p>
          <a:p>
            <a:pPr marL="0" indent="0">
              <a:buNone/>
            </a:pPr>
            <a:r>
              <a:rPr lang="en-US" sz="1000" b="1" i="0" dirty="0" err="1">
                <a:effectLst/>
                <a:latin typeface="inherit"/>
              </a:rPr>
              <a:t>Speechiness</a:t>
            </a:r>
            <a:r>
              <a:rPr lang="en-US" sz="1000" b="0" i="0" dirty="0">
                <a:effectLst/>
                <a:latin typeface="inherit"/>
              </a:rPr>
              <a:t>: detects the presence of spoken words in a track. The more exclusively speech-like the recording (e.g. talk show, audio book, poetry), the closer to 1.0 the attribute value. Values above 0.66 describe tracks that are probably made entirely of spoken words. Values between 0.33 and 0.66 describe tracks that may contain both music and speech, either in sections or layered, including such cases as rap music. Values below 0.33 most likely represent music and other non-speech-like tracks.</a:t>
            </a:r>
          </a:p>
          <a:p>
            <a:pPr marL="0" indent="0">
              <a:buNone/>
            </a:pPr>
            <a:r>
              <a:rPr lang="en-US" sz="1000" b="1" i="0" dirty="0" err="1">
                <a:effectLst/>
                <a:latin typeface="inherit"/>
              </a:rPr>
              <a:t>Acousticness</a:t>
            </a:r>
            <a:r>
              <a:rPr lang="en-US" sz="1000" b="0" i="0" dirty="0">
                <a:effectLst/>
                <a:latin typeface="inherit"/>
              </a:rPr>
              <a:t>: a confidence measure from 0.0 to 1.0 of whether the track is acoustic. 1.0 represents high confidence the track is acoustic.</a:t>
            </a:r>
          </a:p>
          <a:p>
            <a:pPr marL="0" indent="0">
              <a:buNone/>
            </a:pPr>
            <a:r>
              <a:rPr lang="en-US" sz="1000" b="1" i="0" dirty="0" err="1">
                <a:effectLst/>
                <a:latin typeface="inherit"/>
              </a:rPr>
              <a:t>Instrumentalness</a:t>
            </a:r>
            <a:r>
              <a:rPr lang="en-US" sz="1000" b="0" i="0" dirty="0">
                <a:effectLst/>
                <a:latin typeface="inherit"/>
              </a:rPr>
              <a:t>: predicts whether a track contains no vocals. "Ooh" and "aah" sounds are treated as instrumental in this context. Rap or spoken word tracks are clearly "vocal". The closer the </a:t>
            </a:r>
            <a:r>
              <a:rPr lang="en-US" sz="1000" b="0" i="0" dirty="0" err="1">
                <a:effectLst/>
                <a:latin typeface="inherit"/>
              </a:rPr>
              <a:t>instrumentalness</a:t>
            </a:r>
            <a:r>
              <a:rPr lang="en-US" sz="1000" b="0" i="0" dirty="0">
                <a:effectLst/>
                <a:latin typeface="inherit"/>
              </a:rPr>
              <a:t> value is to 1.0, the greater likelihood the track contains no vocal content. Values above 0.5 are intended to represent instrumental tracks, but confidence is higher as the value approaches 1.0.</a:t>
            </a:r>
          </a:p>
          <a:p>
            <a:pPr marL="0" indent="0">
              <a:buNone/>
            </a:pPr>
            <a:r>
              <a:rPr lang="en-US" sz="1000" b="1" i="0" dirty="0">
                <a:effectLst/>
                <a:latin typeface="inherit"/>
              </a:rPr>
              <a:t>Liveness</a:t>
            </a:r>
            <a:r>
              <a:rPr lang="en-US" sz="1000" b="0" i="0" dirty="0">
                <a:effectLst/>
                <a:latin typeface="inherit"/>
              </a:rPr>
              <a:t>: detects the presence of an audience in the recording. Higher liveness values represent an increased probability that the track was performed live. A value above 0.8 provides strong likelihood that the track is live.</a:t>
            </a:r>
          </a:p>
          <a:p>
            <a:pPr marL="0" indent="0">
              <a:buNone/>
            </a:pPr>
            <a:r>
              <a:rPr lang="en-US" sz="1000" b="1" i="0" dirty="0">
                <a:effectLst/>
                <a:latin typeface="inherit"/>
              </a:rPr>
              <a:t>Valence</a:t>
            </a:r>
            <a:r>
              <a:rPr lang="en-US" sz="1000" b="0" i="0" dirty="0">
                <a:effectLst/>
                <a:latin typeface="inherit"/>
              </a:rPr>
              <a:t>: a measure from 0.0 to 1.0 describing the musical positiveness conveyed by a track. Tracks with high valence sound more positive (e.g. happy, cheerful, euphoric), while tracks with low valence sound more negative (e.g. sad, depressed, angry).</a:t>
            </a:r>
          </a:p>
          <a:p>
            <a:pPr marL="0" indent="0">
              <a:buNone/>
            </a:pPr>
            <a:r>
              <a:rPr lang="en-US" sz="1000" b="1" dirty="0">
                <a:latin typeface="inherit"/>
              </a:rPr>
              <a:t>Likes</a:t>
            </a:r>
            <a:r>
              <a:rPr lang="en-US" sz="1000" dirty="0">
                <a:latin typeface="inherit"/>
              </a:rPr>
              <a:t>: number of likes</a:t>
            </a:r>
          </a:p>
          <a:p>
            <a:pPr marL="0" indent="0">
              <a:buNone/>
            </a:pPr>
            <a:endParaRPr lang="en-US" sz="1000" dirty="0"/>
          </a:p>
        </p:txBody>
      </p:sp>
    </p:spTree>
    <p:extLst>
      <p:ext uri="{BB962C8B-B14F-4D97-AF65-F5344CB8AC3E}">
        <p14:creationId xmlns:p14="http://schemas.microsoft.com/office/powerpoint/2010/main" val="244143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Freeform: Shape 2056">
            <a:extLst>
              <a:ext uri="{FF2B5EF4-FFF2-40B4-BE49-F238E27FC236}">
                <a16:creationId xmlns:a16="http://schemas.microsoft.com/office/drawing/2014/main" id="{50811073-89F5-46D6-83D8-BA7644649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3442855"/>
          </a:xfrm>
          <a:custGeom>
            <a:avLst/>
            <a:gdLst>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325930 w 12192000"/>
              <a:gd name="connsiteY44" fmla="*/ 3149646 h 3442855"/>
              <a:gd name="connsiteX45" fmla="*/ 2304043 w 12192000"/>
              <a:gd name="connsiteY45" fmla="*/ 3152858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325930 w 12192000"/>
              <a:gd name="connsiteY44" fmla="*/ 3149646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763355 w 12192000"/>
              <a:gd name="connsiteY53" fmla="*/ 3224928 h 3442855"/>
              <a:gd name="connsiteX54" fmla="*/ 1654444 w 12192000"/>
              <a:gd name="connsiteY54" fmla="*/ 3229661 h 3442855"/>
              <a:gd name="connsiteX55" fmla="*/ 1629483 w 12192000"/>
              <a:gd name="connsiteY55" fmla="*/ 3232675 h 3442855"/>
              <a:gd name="connsiteX56" fmla="*/ 1573012 w 12192000"/>
              <a:gd name="connsiteY56" fmla="*/ 3250275 h 3442855"/>
              <a:gd name="connsiteX57" fmla="*/ 1525936 w 12192000"/>
              <a:gd name="connsiteY57" fmla="*/ 3243056 h 3442855"/>
              <a:gd name="connsiteX58" fmla="*/ 1515932 w 12192000"/>
              <a:gd name="connsiteY58" fmla="*/ 3243699 h 3442855"/>
              <a:gd name="connsiteX59" fmla="*/ 1418247 w 12192000"/>
              <a:gd name="connsiteY59" fmla="*/ 3236042 h 3442855"/>
              <a:gd name="connsiteX60" fmla="*/ 1311781 w 12192000"/>
              <a:gd name="connsiteY60" fmla="*/ 3207733 h 3442855"/>
              <a:gd name="connsiteX61" fmla="*/ 1287526 w 12192000"/>
              <a:gd name="connsiteY61" fmla="*/ 3195564 h 3442855"/>
              <a:gd name="connsiteX62" fmla="*/ 1275912 w 12192000"/>
              <a:gd name="connsiteY62" fmla="*/ 3202348 h 3442855"/>
              <a:gd name="connsiteX63" fmla="*/ 1160923 w 12192000"/>
              <a:gd name="connsiteY63" fmla="*/ 3219676 h 3442855"/>
              <a:gd name="connsiteX64" fmla="*/ 909690 w 12192000"/>
              <a:gd name="connsiteY64" fmla="*/ 3216919 h 3442855"/>
              <a:gd name="connsiteX65" fmla="*/ 764020 w 12192000"/>
              <a:gd name="connsiteY65" fmla="*/ 3235844 h 3442855"/>
              <a:gd name="connsiteX66" fmla="*/ 701915 w 12192000"/>
              <a:gd name="connsiteY66" fmla="*/ 3250223 h 3442855"/>
              <a:gd name="connsiteX67" fmla="*/ 463292 w 12192000"/>
              <a:gd name="connsiteY67" fmla="*/ 3316636 h 3442855"/>
              <a:gd name="connsiteX68" fmla="*/ 369865 w 12192000"/>
              <a:gd name="connsiteY68" fmla="*/ 3339094 h 3442855"/>
              <a:gd name="connsiteX69" fmla="*/ 318911 w 12192000"/>
              <a:gd name="connsiteY69" fmla="*/ 3367912 h 3442855"/>
              <a:gd name="connsiteX70" fmla="*/ 119548 w 12192000"/>
              <a:gd name="connsiteY70" fmla="*/ 3404651 h 3442855"/>
              <a:gd name="connsiteX71" fmla="*/ 0 w 12192000"/>
              <a:gd name="connsiteY71" fmla="*/ 3414000 h 3442855"/>
              <a:gd name="connsiteX72" fmla="*/ 0 w 12192000"/>
              <a:gd name="connsiteY72" fmla="*/ 2 h 3442855"/>
              <a:gd name="connsiteX73" fmla="*/ 3459904 w 12192000"/>
              <a:gd name="connsiteY73" fmla="*/ 1 h 3442855"/>
              <a:gd name="connsiteX74" fmla="*/ 3459907 w 12192000"/>
              <a:gd name="connsiteY74"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763355 w 12192000"/>
              <a:gd name="connsiteY52" fmla="*/ 3224928 h 3442855"/>
              <a:gd name="connsiteX53" fmla="*/ 1654444 w 12192000"/>
              <a:gd name="connsiteY53" fmla="*/ 3229661 h 3442855"/>
              <a:gd name="connsiteX54" fmla="*/ 1629483 w 12192000"/>
              <a:gd name="connsiteY54" fmla="*/ 3232675 h 3442855"/>
              <a:gd name="connsiteX55" fmla="*/ 1573012 w 12192000"/>
              <a:gd name="connsiteY55" fmla="*/ 3250275 h 3442855"/>
              <a:gd name="connsiteX56" fmla="*/ 1525936 w 12192000"/>
              <a:gd name="connsiteY56" fmla="*/ 3243056 h 3442855"/>
              <a:gd name="connsiteX57" fmla="*/ 1515932 w 12192000"/>
              <a:gd name="connsiteY57" fmla="*/ 3243699 h 3442855"/>
              <a:gd name="connsiteX58" fmla="*/ 1418247 w 12192000"/>
              <a:gd name="connsiteY58" fmla="*/ 3236042 h 3442855"/>
              <a:gd name="connsiteX59" fmla="*/ 1311781 w 12192000"/>
              <a:gd name="connsiteY59" fmla="*/ 3207733 h 3442855"/>
              <a:gd name="connsiteX60" fmla="*/ 1287526 w 12192000"/>
              <a:gd name="connsiteY60" fmla="*/ 3195564 h 3442855"/>
              <a:gd name="connsiteX61" fmla="*/ 1275912 w 12192000"/>
              <a:gd name="connsiteY61" fmla="*/ 3202348 h 3442855"/>
              <a:gd name="connsiteX62" fmla="*/ 1160923 w 12192000"/>
              <a:gd name="connsiteY62" fmla="*/ 3219676 h 3442855"/>
              <a:gd name="connsiteX63" fmla="*/ 909690 w 12192000"/>
              <a:gd name="connsiteY63" fmla="*/ 3216919 h 3442855"/>
              <a:gd name="connsiteX64" fmla="*/ 764020 w 12192000"/>
              <a:gd name="connsiteY64" fmla="*/ 3235844 h 3442855"/>
              <a:gd name="connsiteX65" fmla="*/ 701915 w 12192000"/>
              <a:gd name="connsiteY65" fmla="*/ 3250223 h 3442855"/>
              <a:gd name="connsiteX66" fmla="*/ 463292 w 12192000"/>
              <a:gd name="connsiteY66" fmla="*/ 3316636 h 3442855"/>
              <a:gd name="connsiteX67" fmla="*/ 369865 w 12192000"/>
              <a:gd name="connsiteY67" fmla="*/ 3339094 h 3442855"/>
              <a:gd name="connsiteX68" fmla="*/ 318911 w 12192000"/>
              <a:gd name="connsiteY68" fmla="*/ 3367912 h 3442855"/>
              <a:gd name="connsiteX69" fmla="*/ 119548 w 12192000"/>
              <a:gd name="connsiteY69" fmla="*/ 3404651 h 3442855"/>
              <a:gd name="connsiteX70" fmla="*/ 0 w 12192000"/>
              <a:gd name="connsiteY70" fmla="*/ 3414000 h 3442855"/>
              <a:gd name="connsiteX71" fmla="*/ 0 w 12192000"/>
              <a:gd name="connsiteY71" fmla="*/ 2 h 3442855"/>
              <a:gd name="connsiteX72" fmla="*/ 3459904 w 12192000"/>
              <a:gd name="connsiteY72" fmla="*/ 1 h 3442855"/>
              <a:gd name="connsiteX73" fmla="*/ 3459907 w 12192000"/>
              <a:gd name="connsiteY73"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763355 w 12192000"/>
              <a:gd name="connsiteY52" fmla="*/ 3224928 h 3442855"/>
              <a:gd name="connsiteX53" fmla="*/ 1654444 w 12192000"/>
              <a:gd name="connsiteY53" fmla="*/ 3229661 h 3442855"/>
              <a:gd name="connsiteX54" fmla="*/ 1629483 w 12192000"/>
              <a:gd name="connsiteY54" fmla="*/ 3232675 h 3442855"/>
              <a:gd name="connsiteX55" fmla="*/ 1573012 w 12192000"/>
              <a:gd name="connsiteY55" fmla="*/ 3250275 h 3442855"/>
              <a:gd name="connsiteX56" fmla="*/ 1525936 w 12192000"/>
              <a:gd name="connsiteY56" fmla="*/ 3243056 h 3442855"/>
              <a:gd name="connsiteX57" fmla="*/ 1515932 w 12192000"/>
              <a:gd name="connsiteY57" fmla="*/ 3243699 h 3442855"/>
              <a:gd name="connsiteX58" fmla="*/ 1418247 w 12192000"/>
              <a:gd name="connsiteY58" fmla="*/ 3236042 h 3442855"/>
              <a:gd name="connsiteX59" fmla="*/ 1311781 w 12192000"/>
              <a:gd name="connsiteY59" fmla="*/ 3207733 h 3442855"/>
              <a:gd name="connsiteX60" fmla="*/ 1287526 w 12192000"/>
              <a:gd name="connsiteY60" fmla="*/ 3195564 h 3442855"/>
              <a:gd name="connsiteX61" fmla="*/ 1275912 w 12192000"/>
              <a:gd name="connsiteY61" fmla="*/ 3202348 h 3442855"/>
              <a:gd name="connsiteX62" fmla="*/ 1160923 w 12192000"/>
              <a:gd name="connsiteY62" fmla="*/ 3219676 h 3442855"/>
              <a:gd name="connsiteX63" fmla="*/ 909690 w 12192000"/>
              <a:gd name="connsiteY63" fmla="*/ 3216919 h 3442855"/>
              <a:gd name="connsiteX64" fmla="*/ 764020 w 12192000"/>
              <a:gd name="connsiteY64" fmla="*/ 3235844 h 3442855"/>
              <a:gd name="connsiteX65" fmla="*/ 701915 w 12192000"/>
              <a:gd name="connsiteY65" fmla="*/ 3250223 h 3442855"/>
              <a:gd name="connsiteX66" fmla="*/ 463292 w 12192000"/>
              <a:gd name="connsiteY66" fmla="*/ 3316636 h 3442855"/>
              <a:gd name="connsiteX67" fmla="*/ 369865 w 12192000"/>
              <a:gd name="connsiteY67" fmla="*/ 3339094 h 3442855"/>
              <a:gd name="connsiteX68" fmla="*/ 318911 w 12192000"/>
              <a:gd name="connsiteY68" fmla="*/ 3367912 h 3442855"/>
              <a:gd name="connsiteX69" fmla="*/ 119548 w 12192000"/>
              <a:gd name="connsiteY69" fmla="*/ 3404651 h 3442855"/>
              <a:gd name="connsiteX70" fmla="*/ 0 w 12192000"/>
              <a:gd name="connsiteY70" fmla="*/ 3414000 h 3442855"/>
              <a:gd name="connsiteX71" fmla="*/ 0 w 12192000"/>
              <a:gd name="connsiteY71" fmla="*/ 2 h 3442855"/>
              <a:gd name="connsiteX72" fmla="*/ 3459904 w 12192000"/>
              <a:gd name="connsiteY72" fmla="*/ 1 h 3442855"/>
              <a:gd name="connsiteX73" fmla="*/ 3459907 w 12192000"/>
              <a:gd name="connsiteY73"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654444 w 12192000"/>
              <a:gd name="connsiteY52" fmla="*/ 3229661 h 3442855"/>
              <a:gd name="connsiteX53" fmla="*/ 1629483 w 12192000"/>
              <a:gd name="connsiteY53" fmla="*/ 3232675 h 3442855"/>
              <a:gd name="connsiteX54" fmla="*/ 1573012 w 12192000"/>
              <a:gd name="connsiteY54" fmla="*/ 3250275 h 3442855"/>
              <a:gd name="connsiteX55" fmla="*/ 1525936 w 12192000"/>
              <a:gd name="connsiteY55" fmla="*/ 3243056 h 3442855"/>
              <a:gd name="connsiteX56" fmla="*/ 1515932 w 12192000"/>
              <a:gd name="connsiteY56" fmla="*/ 3243699 h 3442855"/>
              <a:gd name="connsiteX57" fmla="*/ 1418247 w 12192000"/>
              <a:gd name="connsiteY57" fmla="*/ 3236042 h 3442855"/>
              <a:gd name="connsiteX58" fmla="*/ 1311781 w 12192000"/>
              <a:gd name="connsiteY58" fmla="*/ 3207733 h 3442855"/>
              <a:gd name="connsiteX59" fmla="*/ 1287526 w 12192000"/>
              <a:gd name="connsiteY59" fmla="*/ 3195564 h 3442855"/>
              <a:gd name="connsiteX60" fmla="*/ 1275912 w 12192000"/>
              <a:gd name="connsiteY60" fmla="*/ 3202348 h 3442855"/>
              <a:gd name="connsiteX61" fmla="*/ 1160923 w 12192000"/>
              <a:gd name="connsiteY61" fmla="*/ 3219676 h 3442855"/>
              <a:gd name="connsiteX62" fmla="*/ 909690 w 12192000"/>
              <a:gd name="connsiteY62" fmla="*/ 3216919 h 3442855"/>
              <a:gd name="connsiteX63" fmla="*/ 764020 w 12192000"/>
              <a:gd name="connsiteY63" fmla="*/ 3235844 h 3442855"/>
              <a:gd name="connsiteX64" fmla="*/ 701915 w 12192000"/>
              <a:gd name="connsiteY64" fmla="*/ 3250223 h 3442855"/>
              <a:gd name="connsiteX65" fmla="*/ 463292 w 12192000"/>
              <a:gd name="connsiteY65" fmla="*/ 3316636 h 3442855"/>
              <a:gd name="connsiteX66" fmla="*/ 369865 w 12192000"/>
              <a:gd name="connsiteY66" fmla="*/ 3339094 h 3442855"/>
              <a:gd name="connsiteX67" fmla="*/ 318911 w 12192000"/>
              <a:gd name="connsiteY67" fmla="*/ 3367912 h 3442855"/>
              <a:gd name="connsiteX68" fmla="*/ 119548 w 12192000"/>
              <a:gd name="connsiteY68" fmla="*/ 3404651 h 3442855"/>
              <a:gd name="connsiteX69" fmla="*/ 0 w 12192000"/>
              <a:gd name="connsiteY69" fmla="*/ 3414000 h 3442855"/>
              <a:gd name="connsiteX70" fmla="*/ 0 w 12192000"/>
              <a:gd name="connsiteY70" fmla="*/ 2 h 3442855"/>
              <a:gd name="connsiteX71" fmla="*/ 3459904 w 12192000"/>
              <a:gd name="connsiteY71" fmla="*/ 1 h 3442855"/>
              <a:gd name="connsiteX72" fmla="*/ 3459907 w 12192000"/>
              <a:gd name="connsiteY72"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654444 w 12192000"/>
              <a:gd name="connsiteY52" fmla="*/ 3229661 h 3442855"/>
              <a:gd name="connsiteX53" fmla="*/ 1573012 w 12192000"/>
              <a:gd name="connsiteY53" fmla="*/ 3250275 h 3442855"/>
              <a:gd name="connsiteX54" fmla="*/ 1525936 w 12192000"/>
              <a:gd name="connsiteY54" fmla="*/ 3243056 h 3442855"/>
              <a:gd name="connsiteX55" fmla="*/ 1515932 w 12192000"/>
              <a:gd name="connsiteY55" fmla="*/ 3243699 h 3442855"/>
              <a:gd name="connsiteX56" fmla="*/ 1418247 w 12192000"/>
              <a:gd name="connsiteY56" fmla="*/ 3236042 h 3442855"/>
              <a:gd name="connsiteX57" fmla="*/ 1311781 w 12192000"/>
              <a:gd name="connsiteY57" fmla="*/ 3207733 h 3442855"/>
              <a:gd name="connsiteX58" fmla="*/ 1287526 w 12192000"/>
              <a:gd name="connsiteY58" fmla="*/ 3195564 h 3442855"/>
              <a:gd name="connsiteX59" fmla="*/ 1275912 w 12192000"/>
              <a:gd name="connsiteY59" fmla="*/ 3202348 h 3442855"/>
              <a:gd name="connsiteX60" fmla="*/ 1160923 w 12192000"/>
              <a:gd name="connsiteY60" fmla="*/ 3219676 h 3442855"/>
              <a:gd name="connsiteX61" fmla="*/ 909690 w 12192000"/>
              <a:gd name="connsiteY61" fmla="*/ 3216919 h 3442855"/>
              <a:gd name="connsiteX62" fmla="*/ 764020 w 12192000"/>
              <a:gd name="connsiteY62" fmla="*/ 3235844 h 3442855"/>
              <a:gd name="connsiteX63" fmla="*/ 701915 w 12192000"/>
              <a:gd name="connsiteY63" fmla="*/ 3250223 h 3442855"/>
              <a:gd name="connsiteX64" fmla="*/ 463292 w 12192000"/>
              <a:gd name="connsiteY64" fmla="*/ 3316636 h 3442855"/>
              <a:gd name="connsiteX65" fmla="*/ 369865 w 12192000"/>
              <a:gd name="connsiteY65" fmla="*/ 3339094 h 3442855"/>
              <a:gd name="connsiteX66" fmla="*/ 318911 w 12192000"/>
              <a:gd name="connsiteY66" fmla="*/ 3367912 h 3442855"/>
              <a:gd name="connsiteX67" fmla="*/ 119548 w 12192000"/>
              <a:gd name="connsiteY67" fmla="*/ 3404651 h 3442855"/>
              <a:gd name="connsiteX68" fmla="*/ 0 w 12192000"/>
              <a:gd name="connsiteY68" fmla="*/ 3414000 h 3442855"/>
              <a:gd name="connsiteX69" fmla="*/ 0 w 12192000"/>
              <a:gd name="connsiteY69" fmla="*/ 2 h 3442855"/>
              <a:gd name="connsiteX70" fmla="*/ 3459904 w 12192000"/>
              <a:gd name="connsiteY70" fmla="*/ 1 h 3442855"/>
              <a:gd name="connsiteX71" fmla="*/ 3459907 w 12192000"/>
              <a:gd name="connsiteY71"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715859 w 12192000"/>
              <a:gd name="connsiteY52" fmla="*/ 3229661 h 3442855"/>
              <a:gd name="connsiteX53" fmla="*/ 1573012 w 12192000"/>
              <a:gd name="connsiteY53" fmla="*/ 3250275 h 3442855"/>
              <a:gd name="connsiteX54" fmla="*/ 1525936 w 12192000"/>
              <a:gd name="connsiteY54" fmla="*/ 3243056 h 3442855"/>
              <a:gd name="connsiteX55" fmla="*/ 1515932 w 12192000"/>
              <a:gd name="connsiteY55" fmla="*/ 3243699 h 3442855"/>
              <a:gd name="connsiteX56" fmla="*/ 1418247 w 12192000"/>
              <a:gd name="connsiteY56" fmla="*/ 3236042 h 3442855"/>
              <a:gd name="connsiteX57" fmla="*/ 1311781 w 12192000"/>
              <a:gd name="connsiteY57" fmla="*/ 3207733 h 3442855"/>
              <a:gd name="connsiteX58" fmla="*/ 1287526 w 12192000"/>
              <a:gd name="connsiteY58" fmla="*/ 3195564 h 3442855"/>
              <a:gd name="connsiteX59" fmla="*/ 1275912 w 12192000"/>
              <a:gd name="connsiteY59" fmla="*/ 3202348 h 3442855"/>
              <a:gd name="connsiteX60" fmla="*/ 1160923 w 12192000"/>
              <a:gd name="connsiteY60" fmla="*/ 3219676 h 3442855"/>
              <a:gd name="connsiteX61" fmla="*/ 909690 w 12192000"/>
              <a:gd name="connsiteY61" fmla="*/ 3216919 h 3442855"/>
              <a:gd name="connsiteX62" fmla="*/ 764020 w 12192000"/>
              <a:gd name="connsiteY62" fmla="*/ 3235844 h 3442855"/>
              <a:gd name="connsiteX63" fmla="*/ 701915 w 12192000"/>
              <a:gd name="connsiteY63" fmla="*/ 3250223 h 3442855"/>
              <a:gd name="connsiteX64" fmla="*/ 463292 w 12192000"/>
              <a:gd name="connsiteY64" fmla="*/ 3316636 h 3442855"/>
              <a:gd name="connsiteX65" fmla="*/ 369865 w 12192000"/>
              <a:gd name="connsiteY65" fmla="*/ 3339094 h 3442855"/>
              <a:gd name="connsiteX66" fmla="*/ 318911 w 12192000"/>
              <a:gd name="connsiteY66" fmla="*/ 3367912 h 3442855"/>
              <a:gd name="connsiteX67" fmla="*/ 119548 w 12192000"/>
              <a:gd name="connsiteY67" fmla="*/ 3404651 h 3442855"/>
              <a:gd name="connsiteX68" fmla="*/ 0 w 12192000"/>
              <a:gd name="connsiteY68" fmla="*/ 3414000 h 3442855"/>
              <a:gd name="connsiteX69" fmla="*/ 0 w 12192000"/>
              <a:gd name="connsiteY69" fmla="*/ 2 h 3442855"/>
              <a:gd name="connsiteX70" fmla="*/ 3459904 w 12192000"/>
              <a:gd name="connsiteY70" fmla="*/ 1 h 3442855"/>
              <a:gd name="connsiteX71" fmla="*/ 3459907 w 12192000"/>
              <a:gd name="connsiteY71"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32874 w 12192000"/>
              <a:gd name="connsiteY33" fmla="*/ 2826106 h 3442855"/>
              <a:gd name="connsiteX34" fmla="*/ 9340481 w 12192000"/>
              <a:gd name="connsiteY34" fmla="*/ 2831628 h 3442855"/>
              <a:gd name="connsiteX35" fmla="*/ 9191002 w 12192000"/>
              <a:gd name="connsiteY35" fmla="*/ 2776544 h 3442855"/>
              <a:gd name="connsiteX36" fmla="*/ 9181756 w 12192000"/>
              <a:gd name="connsiteY36" fmla="*/ 2773801 h 3442855"/>
              <a:gd name="connsiteX37" fmla="*/ 8912415 w 12192000"/>
              <a:gd name="connsiteY37" fmla="*/ 2765023 h 3442855"/>
              <a:gd name="connsiteX38" fmla="*/ 7709716 w 12192000"/>
              <a:gd name="connsiteY38" fmla="*/ 2795956 h 3442855"/>
              <a:gd name="connsiteX39" fmla="*/ 6923164 w 12192000"/>
              <a:gd name="connsiteY39" fmla="*/ 2920980 h 3442855"/>
              <a:gd name="connsiteX40" fmla="*/ 3308915 w 12192000"/>
              <a:gd name="connsiteY40" fmla="*/ 3049912 h 3442855"/>
              <a:gd name="connsiteX41" fmla="*/ 2643050 w 12192000"/>
              <a:gd name="connsiteY41" fmla="*/ 3112559 h 3442855"/>
              <a:gd name="connsiteX42" fmla="*/ 2426006 w 12192000"/>
              <a:gd name="connsiteY42" fmla="*/ 3161942 h 3442855"/>
              <a:gd name="connsiteX43" fmla="*/ 2291811 w 12192000"/>
              <a:gd name="connsiteY43" fmla="*/ 3176941 h 3442855"/>
              <a:gd name="connsiteX44" fmla="*/ 2201685 w 12192000"/>
              <a:gd name="connsiteY44" fmla="*/ 3200625 h 3442855"/>
              <a:gd name="connsiteX45" fmla="*/ 2046141 w 12192000"/>
              <a:gd name="connsiteY45" fmla="*/ 3203263 h 3442855"/>
              <a:gd name="connsiteX46" fmla="*/ 1953987 w 12192000"/>
              <a:gd name="connsiteY46" fmla="*/ 3176250 h 3442855"/>
              <a:gd name="connsiteX47" fmla="*/ 1924440 w 12192000"/>
              <a:gd name="connsiteY47" fmla="*/ 3170393 h 3442855"/>
              <a:gd name="connsiteX48" fmla="*/ 1907653 w 12192000"/>
              <a:gd name="connsiteY48" fmla="*/ 3175484 h 3442855"/>
              <a:gd name="connsiteX49" fmla="*/ 1856828 w 12192000"/>
              <a:gd name="connsiteY49" fmla="*/ 3184705 h 3442855"/>
              <a:gd name="connsiteX50" fmla="*/ 1831611 w 12192000"/>
              <a:gd name="connsiteY50" fmla="*/ 3205201 h 3442855"/>
              <a:gd name="connsiteX51" fmla="*/ 1715859 w 12192000"/>
              <a:gd name="connsiteY51" fmla="*/ 3229661 h 3442855"/>
              <a:gd name="connsiteX52" fmla="*/ 1573012 w 12192000"/>
              <a:gd name="connsiteY52" fmla="*/ 3250275 h 3442855"/>
              <a:gd name="connsiteX53" fmla="*/ 1525936 w 12192000"/>
              <a:gd name="connsiteY53" fmla="*/ 3243056 h 3442855"/>
              <a:gd name="connsiteX54" fmla="*/ 1515932 w 12192000"/>
              <a:gd name="connsiteY54" fmla="*/ 3243699 h 3442855"/>
              <a:gd name="connsiteX55" fmla="*/ 1418247 w 12192000"/>
              <a:gd name="connsiteY55" fmla="*/ 3236042 h 3442855"/>
              <a:gd name="connsiteX56" fmla="*/ 1311781 w 12192000"/>
              <a:gd name="connsiteY56" fmla="*/ 3207733 h 3442855"/>
              <a:gd name="connsiteX57" fmla="*/ 1287526 w 12192000"/>
              <a:gd name="connsiteY57" fmla="*/ 3195564 h 3442855"/>
              <a:gd name="connsiteX58" fmla="*/ 1275912 w 12192000"/>
              <a:gd name="connsiteY58" fmla="*/ 3202348 h 3442855"/>
              <a:gd name="connsiteX59" fmla="*/ 1160923 w 12192000"/>
              <a:gd name="connsiteY59" fmla="*/ 3219676 h 3442855"/>
              <a:gd name="connsiteX60" fmla="*/ 909690 w 12192000"/>
              <a:gd name="connsiteY60" fmla="*/ 3216919 h 3442855"/>
              <a:gd name="connsiteX61" fmla="*/ 764020 w 12192000"/>
              <a:gd name="connsiteY61" fmla="*/ 3235844 h 3442855"/>
              <a:gd name="connsiteX62" fmla="*/ 701915 w 12192000"/>
              <a:gd name="connsiteY62" fmla="*/ 3250223 h 3442855"/>
              <a:gd name="connsiteX63" fmla="*/ 463292 w 12192000"/>
              <a:gd name="connsiteY63" fmla="*/ 3316636 h 3442855"/>
              <a:gd name="connsiteX64" fmla="*/ 369865 w 12192000"/>
              <a:gd name="connsiteY64" fmla="*/ 3339094 h 3442855"/>
              <a:gd name="connsiteX65" fmla="*/ 318911 w 12192000"/>
              <a:gd name="connsiteY65" fmla="*/ 3367912 h 3442855"/>
              <a:gd name="connsiteX66" fmla="*/ 119548 w 12192000"/>
              <a:gd name="connsiteY66" fmla="*/ 3404651 h 3442855"/>
              <a:gd name="connsiteX67" fmla="*/ 0 w 12192000"/>
              <a:gd name="connsiteY67" fmla="*/ 3414000 h 3442855"/>
              <a:gd name="connsiteX68" fmla="*/ 0 w 12192000"/>
              <a:gd name="connsiteY68" fmla="*/ 2 h 3442855"/>
              <a:gd name="connsiteX69" fmla="*/ 3459904 w 12192000"/>
              <a:gd name="connsiteY69" fmla="*/ 1 h 3442855"/>
              <a:gd name="connsiteX70" fmla="*/ 3459907 w 12192000"/>
              <a:gd name="connsiteY70"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71588 w 12192000"/>
              <a:gd name="connsiteY11" fmla="*/ 3113441 h 3442855"/>
              <a:gd name="connsiteX12" fmla="*/ 11270977 w 12192000"/>
              <a:gd name="connsiteY12" fmla="*/ 3100396 h 3442855"/>
              <a:gd name="connsiteX13" fmla="*/ 11250574 w 12192000"/>
              <a:gd name="connsiteY13" fmla="*/ 3091174 h 3442855"/>
              <a:gd name="connsiteX14" fmla="*/ 11246505 w 12192000"/>
              <a:gd name="connsiteY14" fmla="*/ 3086783 h 3442855"/>
              <a:gd name="connsiteX15" fmla="*/ 11221805 w 12192000"/>
              <a:gd name="connsiteY15" fmla="*/ 3063540 h 3442855"/>
              <a:gd name="connsiteX16" fmla="*/ 11135382 w 12192000"/>
              <a:gd name="connsiteY16" fmla="*/ 3062095 h 3442855"/>
              <a:gd name="connsiteX17" fmla="*/ 11056771 w 12192000"/>
              <a:gd name="connsiteY17" fmla="*/ 3020684 h 3442855"/>
              <a:gd name="connsiteX18" fmla="*/ 10800887 w 12192000"/>
              <a:gd name="connsiteY18" fmla="*/ 2963080 h 3442855"/>
              <a:gd name="connsiteX19" fmla="*/ 10701230 w 12192000"/>
              <a:gd name="connsiteY19" fmla="*/ 2935785 h 3442855"/>
              <a:gd name="connsiteX20" fmla="*/ 10529686 w 12192000"/>
              <a:gd name="connsiteY20" fmla="*/ 2918071 h 3442855"/>
              <a:gd name="connsiteX21" fmla="*/ 10337584 w 12192000"/>
              <a:gd name="connsiteY21" fmla="*/ 2926238 h 3442855"/>
              <a:gd name="connsiteX22" fmla="*/ 10179941 w 12192000"/>
              <a:gd name="connsiteY22" fmla="*/ 2930174 h 3442855"/>
              <a:gd name="connsiteX23" fmla="*/ 10129038 w 12192000"/>
              <a:gd name="connsiteY23" fmla="*/ 2929992 h 3442855"/>
              <a:gd name="connsiteX24" fmla="*/ 10044809 w 12192000"/>
              <a:gd name="connsiteY24" fmla="*/ 2932587 h 3442855"/>
              <a:gd name="connsiteX25" fmla="*/ 9923926 w 12192000"/>
              <a:gd name="connsiteY25" fmla="*/ 2936679 h 3442855"/>
              <a:gd name="connsiteX26" fmla="*/ 9825938 w 12192000"/>
              <a:gd name="connsiteY26" fmla="*/ 2915287 h 3442855"/>
              <a:gd name="connsiteX27" fmla="*/ 9761662 w 12192000"/>
              <a:gd name="connsiteY27" fmla="*/ 2916695 h 3442855"/>
              <a:gd name="connsiteX28" fmla="*/ 9688436 w 12192000"/>
              <a:gd name="connsiteY28" fmla="*/ 2894364 h 3442855"/>
              <a:gd name="connsiteX29" fmla="*/ 9626359 w 12192000"/>
              <a:gd name="connsiteY29" fmla="*/ 2876388 h 3442855"/>
              <a:gd name="connsiteX30" fmla="*/ 9536686 w 12192000"/>
              <a:gd name="connsiteY30" fmla="*/ 2845662 h 3442855"/>
              <a:gd name="connsiteX31" fmla="*/ 9500517 w 12192000"/>
              <a:gd name="connsiteY31" fmla="*/ 2847197 h 3442855"/>
              <a:gd name="connsiteX32" fmla="*/ 9432874 w 12192000"/>
              <a:gd name="connsiteY32" fmla="*/ 2826106 h 3442855"/>
              <a:gd name="connsiteX33" fmla="*/ 9340481 w 12192000"/>
              <a:gd name="connsiteY33" fmla="*/ 2831628 h 3442855"/>
              <a:gd name="connsiteX34" fmla="*/ 9191002 w 12192000"/>
              <a:gd name="connsiteY34" fmla="*/ 2776544 h 3442855"/>
              <a:gd name="connsiteX35" fmla="*/ 9181756 w 12192000"/>
              <a:gd name="connsiteY35" fmla="*/ 2773801 h 3442855"/>
              <a:gd name="connsiteX36" fmla="*/ 8912415 w 12192000"/>
              <a:gd name="connsiteY36" fmla="*/ 2765023 h 3442855"/>
              <a:gd name="connsiteX37" fmla="*/ 7709716 w 12192000"/>
              <a:gd name="connsiteY37" fmla="*/ 2795956 h 3442855"/>
              <a:gd name="connsiteX38" fmla="*/ 6923164 w 12192000"/>
              <a:gd name="connsiteY38" fmla="*/ 2920980 h 3442855"/>
              <a:gd name="connsiteX39" fmla="*/ 3308915 w 12192000"/>
              <a:gd name="connsiteY39" fmla="*/ 3049912 h 3442855"/>
              <a:gd name="connsiteX40" fmla="*/ 2643050 w 12192000"/>
              <a:gd name="connsiteY40" fmla="*/ 3112559 h 3442855"/>
              <a:gd name="connsiteX41" fmla="*/ 2426006 w 12192000"/>
              <a:gd name="connsiteY41" fmla="*/ 3161942 h 3442855"/>
              <a:gd name="connsiteX42" fmla="*/ 2291811 w 12192000"/>
              <a:gd name="connsiteY42" fmla="*/ 3176941 h 3442855"/>
              <a:gd name="connsiteX43" fmla="*/ 2201685 w 12192000"/>
              <a:gd name="connsiteY43" fmla="*/ 3200625 h 3442855"/>
              <a:gd name="connsiteX44" fmla="*/ 2046141 w 12192000"/>
              <a:gd name="connsiteY44" fmla="*/ 3203263 h 3442855"/>
              <a:gd name="connsiteX45" fmla="*/ 1953987 w 12192000"/>
              <a:gd name="connsiteY45" fmla="*/ 3176250 h 3442855"/>
              <a:gd name="connsiteX46" fmla="*/ 1924440 w 12192000"/>
              <a:gd name="connsiteY46" fmla="*/ 3170393 h 3442855"/>
              <a:gd name="connsiteX47" fmla="*/ 1907653 w 12192000"/>
              <a:gd name="connsiteY47" fmla="*/ 3175484 h 3442855"/>
              <a:gd name="connsiteX48" fmla="*/ 1856828 w 12192000"/>
              <a:gd name="connsiteY48" fmla="*/ 3184705 h 3442855"/>
              <a:gd name="connsiteX49" fmla="*/ 1831611 w 12192000"/>
              <a:gd name="connsiteY49" fmla="*/ 3205201 h 3442855"/>
              <a:gd name="connsiteX50" fmla="*/ 1715859 w 12192000"/>
              <a:gd name="connsiteY50" fmla="*/ 3229661 h 3442855"/>
              <a:gd name="connsiteX51" fmla="*/ 1573012 w 12192000"/>
              <a:gd name="connsiteY51" fmla="*/ 3250275 h 3442855"/>
              <a:gd name="connsiteX52" fmla="*/ 1525936 w 12192000"/>
              <a:gd name="connsiteY52" fmla="*/ 3243056 h 3442855"/>
              <a:gd name="connsiteX53" fmla="*/ 1515932 w 12192000"/>
              <a:gd name="connsiteY53" fmla="*/ 3243699 h 3442855"/>
              <a:gd name="connsiteX54" fmla="*/ 1418247 w 12192000"/>
              <a:gd name="connsiteY54" fmla="*/ 3236042 h 3442855"/>
              <a:gd name="connsiteX55" fmla="*/ 1311781 w 12192000"/>
              <a:gd name="connsiteY55" fmla="*/ 3207733 h 3442855"/>
              <a:gd name="connsiteX56" fmla="*/ 1287526 w 12192000"/>
              <a:gd name="connsiteY56" fmla="*/ 3195564 h 3442855"/>
              <a:gd name="connsiteX57" fmla="*/ 1275912 w 12192000"/>
              <a:gd name="connsiteY57" fmla="*/ 3202348 h 3442855"/>
              <a:gd name="connsiteX58" fmla="*/ 1160923 w 12192000"/>
              <a:gd name="connsiteY58" fmla="*/ 3219676 h 3442855"/>
              <a:gd name="connsiteX59" fmla="*/ 909690 w 12192000"/>
              <a:gd name="connsiteY59" fmla="*/ 3216919 h 3442855"/>
              <a:gd name="connsiteX60" fmla="*/ 764020 w 12192000"/>
              <a:gd name="connsiteY60" fmla="*/ 3235844 h 3442855"/>
              <a:gd name="connsiteX61" fmla="*/ 701915 w 12192000"/>
              <a:gd name="connsiteY61" fmla="*/ 3250223 h 3442855"/>
              <a:gd name="connsiteX62" fmla="*/ 463292 w 12192000"/>
              <a:gd name="connsiteY62" fmla="*/ 3316636 h 3442855"/>
              <a:gd name="connsiteX63" fmla="*/ 369865 w 12192000"/>
              <a:gd name="connsiteY63" fmla="*/ 3339094 h 3442855"/>
              <a:gd name="connsiteX64" fmla="*/ 318911 w 12192000"/>
              <a:gd name="connsiteY64" fmla="*/ 3367912 h 3442855"/>
              <a:gd name="connsiteX65" fmla="*/ 119548 w 12192000"/>
              <a:gd name="connsiteY65" fmla="*/ 3404651 h 3442855"/>
              <a:gd name="connsiteX66" fmla="*/ 0 w 12192000"/>
              <a:gd name="connsiteY66" fmla="*/ 3414000 h 3442855"/>
              <a:gd name="connsiteX67" fmla="*/ 0 w 12192000"/>
              <a:gd name="connsiteY67" fmla="*/ 2 h 3442855"/>
              <a:gd name="connsiteX68" fmla="*/ 3459904 w 12192000"/>
              <a:gd name="connsiteY68" fmla="*/ 1 h 3442855"/>
              <a:gd name="connsiteX69" fmla="*/ 3459907 w 12192000"/>
              <a:gd name="connsiteY69" fmla="*/ 0 h 344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2192000" h="3442855">
                <a:moveTo>
                  <a:pt x="3459907" y="0"/>
                </a:moveTo>
                <a:lnTo>
                  <a:pt x="12192000" y="0"/>
                </a:lnTo>
                <a:lnTo>
                  <a:pt x="12192000" y="3442855"/>
                </a:lnTo>
                <a:lnTo>
                  <a:pt x="12076094" y="3423357"/>
                </a:lnTo>
                <a:cubicBezTo>
                  <a:pt x="12005159" y="3438127"/>
                  <a:pt x="12014346" y="3381657"/>
                  <a:pt x="11974360" y="3396494"/>
                </a:cubicBezTo>
                <a:cubicBezTo>
                  <a:pt x="11904719" y="3371812"/>
                  <a:pt x="11861782" y="3344051"/>
                  <a:pt x="11825709" y="3356473"/>
                </a:cubicBezTo>
                <a:cubicBezTo>
                  <a:pt x="11795915" y="3337312"/>
                  <a:pt x="11776282" y="3287434"/>
                  <a:pt x="11731940" y="3297768"/>
                </a:cubicBezTo>
                <a:cubicBezTo>
                  <a:pt x="11745979" y="3276550"/>
                  <a:pt x="11683245" y="3292173"/>
                  <a:pt x="11676634" y="3269119"/>
                </a:cubicBezTo>
                <a:cubicBezTo>
                  <a:pt x="11673835" y="3250701"/>
                  <a:pt x="11654148" y="3251146"/>
                  <a:pt x="11639416" y="3243537"/>
                </a:cubicBezTo>
                <a:cubicBezTo>
                  <a:pt x="11629359" y="3224298"/>
                  <a:pt x="11554687" y="3202798"/>
                  <a:pt x="11528409" y="3203904"/>
                </a:cubicBezTo>
                <a:cubicBezTo>
                  <a:pt x="11453995" y="3217978"/>
                  <a:pt x="11397027" y="3139530"/>
                  <a:pt x="11337600" y="3148858"/>
                </a:cubicBezTo>
                <a:cubicBezTo>
                  <a:pt x="11294796" y="3133781"/>
                  <a:pt x="11282692" y="3121518"/>
                  <a:pt x="11271588" y="3113441"/>
                </a:cubicBezTo>
                <a:cubicBezTo>
                  <a:pt x="11271384" y="3109093"/>
                  <a:pt x="11271181" y="3104744"/>
                  <a:pt x="11270977" y="3100396"/>
                </a:cubicBezTo>
                <a:lnTo>
                  <a:pt x="11250574" y="3091174"/>
                </a:lnTo>
                <a:lnTo>
                  <a:pt x="11246505" y="3086783"/>
                </a:lnTo>
                <a:cubicBezTo>
                  <a:pt x="11238764" y="3078354"/>
                  <a:pt x="11230851" y="3070308"/>
                  <a:pt x="11221805" y="3063540"/>
                </a:cubicBezTo>
                <a:cubicBezTo>
                  <a:pt x="11194819" y="3110734"/>
                  <a:pt x="11140396" y="3013748"/>
                  <a:pt x="11135382" y="3062095"/>
                </a:cubicBezTo>
                <a:cubicBezTo>
                  <a:pt x="11080975" y="3033115"/>
                  <a:pt x="11090475" y="3086737"/>
                  <a:pt x="11056771" y="3020684"/>
                </a:cubicBezTo>
                <a:cubicBezTo>
                  <a:pt x="10950489" y="2984550"/>
                  <a:pt x="10968513" y="2976705"/>
                  <a:pt x="10800887" y="2963080"/>
                </a:cubicBezTo>
                <a:cubicBezTo>
                  <a:pt x="10782723" y="2947697"/>
                  <a:pt x="10721294" y="2942886"/>
                  <a:pt x="10701230" y="2935785"/>
                </a:cubicBezTo>
                <a:lnTo>
                  <a:pt x="10529686" y="2918071"/>
                </a:lnTo>
                <a:cubicBezTo>
                  <a:pt x="10467898" y="2936564"/>
                  <a:pt x="10391723" y="2920684"/>
                  <a:pt x="10337584" y="2926238"/>
                </a:cubicBezTo>
                <a:cubicBezTo>
                  <a:pt x="10271486" y="2936266"/>
                  <a:pt x="10261085" y="2903356"/>
                  <a:pt x="10179941" y="2930174"/>
                </a:cubicBezTo>
                <a:cubicBezTo>
                  <a:pt x="10171294" y="2901323"/>
                  <a:pt x="10143743" y="2928373"/>
                  <a:pt x="10129038" y="2929992"/>
                </a:cubicBezTo>
                <a:cubicBezTo>
                  <a:pt x="10111049" y="2935411"/>
                  <a:pt x="10080763" y="2928965"/>
                  <a:pt x="10044809" y="2932587"/>
                </a:cubicBezTo>
                <a:cubicBezTo>
                  <a:pt x="9986964" y="2934979"/>
                  <a:pt x="10040427" y="2926217"/>
                  <a:pt x="9923926" y="2936679"/>
                </a:cubicBezTo>
                <a:cubicBezTo>
                  <a:pt x="9890801" y="2937500"/>
                  <a:pt x="9863184" y="2908407"/>
                  <a:pt x="9825938" y="2915287"/>
                </a:cubicBezTo>
                <a:lnTo>
                  <a:pt x="9761662" y="2916695"/>
                </a:lnTo>
                <a:lnTo>
                  <a:pt x="9688436" y="2894364"/>
                </a:lnTo>
                <a:lnTo>
                  <a:pt x="9626359" y="2876388"/>
                </a:lnTo>
                <a:lnTo>
                  <a:pt x="9536686" y="2845662"/>
                </a:lnTo>
                <a:cubicBezTo>
                  <a:pt x="9530621" y="2846717"/>
                  <a:pt x="9510170" y="2854046"/>
                  <a:pt x="9500517" y="2847197"/>
                </a:cubicBezTo>
                <a:lnTo>
                  <a:pt x="9432874" y="2826106"/>
                </a:lnTo>
                <a:cubicBezTo>
                  <a:pt x="9425326" y="2827008"/>
                  <a:pt x="9347481" y="2827961"/>
                  <a:pt x="9340481" y="2831628"/>
                </a:cubicBezTo>
                <a:cubicBezTo>
                  <a:pt x="9293603" y="2778331"/>
                  <a:pt x="9255558" y="2808341"/>
                  <a:pt x="9191002" y="2776544"/>
                </a:cubicBezTo>
                <a:lnTo>
                  <a:pt x="9181756" y="2773801"/>
                </a:lnTo>
                <a:lnTo>
                  <a:pt x="8912415" y="2765023"/>
                </a:lnTo>
                <a:lnTo>
                  <a:pt x="7709716" y="2795956"/>
                </a:lnTo>
                <a:cubicBezTo>
                  <a:pt x="7352819" y="2829880"/>
                  <a:pt x="7380767" y="2943418"/>
                  <a:pt x="6923164" y="2920980"/>
                </a:cubicBezTo>
                <a:cubicBezTo>
                  <a:pt x="5970798" y="2826379"/>
                  <a:pt x="4381146" y="3024064"/>
                  <a:pt x="3308915" y="3049912"/>
                </a:cubicBezTo>
                <a:cubicBezTo>
                  <a:pt x="3098453" y="3075471"/>
                  <a:pt x="2865005" y="3091676"/>
                  <a:pt x="2643050" y="3112559"/>
                </a:cubicBezTo>
                <a:lnTo>
                  <a:pt x="2426006" y="3161942"/>
                </a:lnTo>
                <a:lnTo>
                  <a:pt x="2291811" y="3176941"/>
                </a:lnTo>
                <a:lnTo>
                  <a:pt x="2201685" y="3200625"/>
                </a:lnTo>
                <a:cubicBezTo>
                  <a:pt x="2115718" y="3217427"/>
                  <a:pt x="2132108" y="3186461"/>
                  <a:pt x="2046141" y="3203263"/>
                </a:cubicBezTo>
                <a:cubicBezTo>
                  <a:pt x="2010569" y="3191771"/>
                  <a:pt x="1980262" y="3182883"/>
                  <a:pt x="1953987" y="3176250"/>
                </a:cubicBezTo>
                <a:lnTo>
                  <a:pt x="1924440" y="3170393"/>
                </a:lnTo>
                <a:lnTo>
                  <a:pt x="1907653" y="3175484"/>
                </a:lnTo>
                <a:cubicBezTo>
                  <a:pt x="1878061" y="3178004"/>
                  <a:pt x="1876006" y="3207968"/>
                  <a:pt x="1856828" y="3184705"/>
                </a:cubicBezTo>
                <a:lnTo>
                  <a:pt x="1831611" y="3205201"/>
                </a:lnTo>
                <a:lnTo>
                  <a:pt x="1715859" y="3229661"/>
                </a:lnTo>
                <a:lnTo>
                  <a:pt x="1573012" y="3250275"/>
                </a:lnTo>
                <a:lnTo>
                  <a:pt x="1525936" y="3243056"/>
                </a:lnTo>
                <a:lnTo>
                  <a:pt x="1515932" y="3243699"/>
                </a:lnTo>
                <a:cubicBezTo>
                  <a:pt x="1483797" y="3247820"/>
                  <a:pt x="1486309" y="3252662"/>
                  <a:pt x="1418247" y="3236042"/>
                </a:cubicBezTo>
                <a:cubicBezTo>
                  <a:pt x="1389292" y="3213946"/>
                  <a:pt x="1345427" y="3216968"/>
                  <a:pt x="1311781" y="3207733"/>
                </a:cubicBezTo>
                <a:lnTo>
                  <a:pt x="1287526" y="3195564"/>
                </a:lnTo>
                <a:lnTo>
                  <a:pt x="1275912" y="3202348"/>
                </a:lnTo>
                <a:cubicBezTo>
                  <a:pt x="1219626" y="3232740"/>
                  <a:pt x="1230867" y="3206674"/>
                  <a:pt x="1160923" y="3219676"/>
                </a:cubicBezTo>
                <a:cubicBezTo>
                  <a:pt x="1120939" y="3215839"/>
                  <a:pt x="1029087" y="3185516"/>
                  <a:pt x="909690" y="3216919"/>
                </a:cubicBezTo>
                <a:cubicBezTo>
                  <a:pt x="860463" y="3220671"/>
                  <a:pt x="794970" y="3221233"/>
                  <a:pt x="764020" y="3235844"/>
                </a:cubicBezTo>
                <a:cubicBezTo>
                  <a:pt x="713142" y="3261931"/>
                  <a:pt x="769145" y="3237498"/>
                  <a:pt x="701915" y="3250223"/>
                </a:cubicBezTo>
                <a:cubicBezTo>
                  <a:pt x="644188" y="3215027"/>
                  <a:pt x="531278" y="3284445"/>
                  <a:pt x="463292" y="3316636"/>
                </a:cubicBezTo>
                <a:cubicBezTo>
                  <a:pt x="456096" y="3336479"/>
                  <a:pt x="389128" y="3337531"/>
                  <a:pt x="369865" y="3339094"/>
                </a:cubicBezTo>
                <a:cubicBezTo>
                  <a:pt x="365488" y="3372375"/>
                  <a:pt x="330307" y="3346614"/>
                  <a:pt x="318911" y="3367912"/>
                </a:cubicBezTo>
                <a:cubicBezTo>
                  <a:pt x="256531" y="3381126"/>
                  <a:pt x="186611" y="3396061"/>
                  <a:pt x="119548" y="3404651"/>
                </a:cubicBezTo>
                <a:lnTo>
                  <a:pt x="0" y="3414000"/>
                </a:lnTo>
                <a:lnTo>
                  <a:pt x="0" y="2"/>
                </a:lnTo>
                <a:lnTo>
                  <a:pt x="3459904" y="1"/>
                </a:lnTo>
                <a:cubicBezTo>
                  <a:pt x="3459905" y="1"/>
                  <a:pt x="3459906" y="0"/>
                  <a:pt x="3459907" y="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D3CEA19-2B2E-4541-9B8D-8990CD086ABA}"/>
              </a:ext>
            </a:extLst>
          </p:cNvPr>
          <p:cNvSpPr>
            <a:spLocks noGrp="1"/>
          </p:cNvSpPr>
          <p:nvPr>
            <p:ph type="title"/>
          </p:nvPr>
        </p:nvSpPr>
        <p:spPr>
          <a:xfrm>
            <a:off x="1304924" y="627385"/>
            <a:ext cx="9620251" cy="856248"/>
          </a:xfrm>
        </p:spPr>
        <p:txBody>
          <a:bodyPr>
            <a:normAutofit/>
          </a:bodyPr>
          <a:lstStyle/>
          <a:p>
            <a:pPr algn="ctr"/>
            <a:r>
              <a:rPr lang="en-US" b="1" dirty="0"/>
              <a:t>Top 50…</a:t>
            </a:r>
          </a:p>
        </p:txBody>
      </p:sp>
      <p:sp>
        <p:nvSpPr>
          <p:cNvPr id="2059" name="Freeform: Shape 2058">
            <a:extLst>
              <a:ext uri="{FF2B5EF4-FFF2-40B4-BE49-F238E27FC236}">
                <a16:creationId xmlns:a16="http://schemas.microsoft.com/office/drawing/2014/main" id="{608CD17C-4A7C-477D-A659-BA8A89A7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71775" y="1609518"/>
            <a:ext cx="6610350" cy="294235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052" name="Picture 4">
            <a:extLst>
              <a:ext uri="{FF2B5EF4-FFF2-40B4-BE49-F238E27FC236}">
                <a16:creationId xmlns:a16="http://schemas.microsoft.com/office/drawing/2014/main" id="{F3DEA6DE-157E-E087-7EC6-8868EED043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275" y="1408789"/>
            <a:ext cx="9049828" cy="4524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32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9" name="Rectangle 1044">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676986-C012-5357-6101-701789282936}"/>
              </a:ext>
            </a:extLst>
          </p:cNvPr>
          <p:cNvSpPr>
            <a:spLocks noGrp="1"/>
          </p:cNvSpPr>
          <p:nvPr>
            <p:ph type="title"/>
          </p:nvPr>
        </p:nvSpPr>
        <p:spPr>
          <a:xfrm>
            <a:off x="8636295" y="744189"/>
            <a:ext cx="2613872" cy="4794567"/>
          </a:xfrm>
        </p:spPr>
        <p:txBody>
          <a:bodyPr vert="horz" lIns="91440" tIns="45720" rIns="91440" bIns="45720" rtlCol="0" anchor="ctr">
            <a:normAutofit/>
          </a:bodyPr>
          <a:lstStyle/>
          <a:p>
            <a:pPr algn="ctr"/>
            <a:r>
              <a:rPr lang="en-US" sz="4000" b="1" dirty="0">
                <a:solidFill>
                  <a:srgbClr val="FFFFFF"/>
                </a:solidFill>
              </a:rPr>
              <a:t>…And</a:t>
            </a:r>
            <a:br>
              <a:rPr lang="en-US" sz="4000" b="1" dirty="0">
                <a:solidFill>
                  <a:srgbClr val="FFFFFF"/>
                </a:solidFill>
              </a:rPr>
            </a:br>
            <a:r>
              <a:rPr lang="en-US" sz="4000" b="1" dirty="0">
                <a:solidFill>
                  <a:srgbClr val="FFFFFF"/>
                </a:solidFill>
              </a:rPr>
              <a:t>Bottom</a:t>
            </a:r>
            <a:br>
              <a:rPr lang="en-US" sz="4000" b="1" dirty="0">
                <a:solidFill>
                  <a:srgbClr val="FFFFFF"/>
                </a:solidFill>
              </a:rPr>
            </a:br>
            <a:r>
              <a:rPr lang="en-US" sz="4000" b="1" dirty="0">
                <a:solidFill>
                  <a:srgbClr val="FFFFFF"/>
                </a:solidFill>
              </a:rPr>
              <a:t>50</a:t>
            </a:r>
          </a:p>
        </p:txBody>
      </p:sp>
      <p:sp>
        <p:nvSpPr>
          <p:cNvPr id="1050"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BC01562D-9E4B-FE6C-05F8-35577F4250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354" y="1362628"/>
            <a:ext cx="8120294" cy="3968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648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30" name="Rectangle 3129">
            <a:extLst>
              <a:ext uri="{FF2B5EF4-FFF2-40B4-BE49-F238E27FC236}">
                <a16:creationId xmlns:a16="http://schemas.microsoft.com/office/drawing/2014/main" id="{AC0749D4-5D79-415F-A4FE-C04AA9FAF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2" name="Rectangle 3131">
            <a:extLst>
              <a:ext uri="{FF2B5EF4-FFF2-40B4-BE49-F238E27FC236}">
                <a16:creationId xmlns:a16="http://schemas.microsoft.com/office/drawing/2014/main" id="{E8C1EE2C-97A4-4801-8BC8-9D18F259B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B6998E-9481-0065-666A-5EC2D2E2DD1B}"/>
              </a:ext>
            </a:extLst>
          </p:cNvPr>
          <p:cNvSpPr>
            <a:spLocks noGrp="1"/>
          </p:cNvSpPr>
          <p:nvPr>
            <p:ph type="title"/>
          </p:nvPr>
        </p:nvSpPr>
        <p:spPr>
          <a:xfrm>
            <a:off x="325120" y="5212080"/>
            <a:ext cx="8280400" cy="1137920"/>
          </a:xfrm>
        </p:spPr>
        <p:txBody>
          <a:bodyPr vert="horz" lIns="91440" tIns="45720" rIns="91440" bIns="45720" rtlCol="0" anchor="b">
            <a:normAutofit fontScale="90000"/>
          </a:bodyPr>
          <a:lstStyle/>
          <a:p>
            <a:br>
              <a:rPr lang="en-US" sz="2200" b="1" kern="1200" dirty="0">
                <a:solidFill>
                  <a:schemeClr val="tx1"/>
                </a:solidFill>
                <a:latin typeface="+mj-lt"/>
                <a:ea typeface="+mj-ea"/>
                <a:cs typeface="+mj-cs"/>
              </a:rPr>
            </a:br>
            <a:r>
              <a:rPr lang="en-US" sz="2200" b="1" kern="1200" dirty="0">
                <a:solidFill>
                  <a:schemeClr val="tx1"/>
                </a:solidFill>
                <a:latin typeface="+mj-lt"/>
                <a:ea typeface="+mj-ea"/>
                <a:cs typeface="+mj-cs"/>
              </a:rPr>
              <a:t>THEY WANT TO HEAR THE ARTISTS, NOT THE AUDIENCE</a:t>
            </a:r>
            <a:br>
              <a:rPr lang="en-US" sz="1400" b="1" kern="1200" dirty="0">
                <a:solidFill>
                  <a:schemeClr val="tx1"/>
                </a:solidFill>
                <a:latin typeface="+mj-lt"/>
                <a:ea typeface="+mj-ea"/>
                <a:cs typeface="+mj-cs"/>
              </a:rPr>
            </a:br>
            <a:r>
              <a:rPr lang="en-US" sz="2200" b="1" kern="1200" dirty="0">
                <a:solidFill>
                  <a:schemeClr val="tx1"/>
                </a:solidFill>
                <a:latin typeface="+mj-lt"/>
                <a:ea typeface="+mj-ea"/>
                <a:cs typeface="+mj-cs"/>
              </a:rPr>
              <a:t>Liveness</a:t>
            </a:r>
            <a:br>
              <a:rPr lang="en-US" sz="1800" kern="1200" dirty="0">
                <a:solidFill>
                  <a:schemeClr val="tx1"/>
                </a:solidFill>
                <a:latin typeface="+mj-lt"/>
                <a:ea typeface="+mj-ea"/>
                <a:cs typeface="+mj-cs"/>
              </a:rPr>
            </a:br>
            <a:r>
              <a:rPr lang="en-US" sz="1800" kern="1200" dirty="0">
                <a:solidFill>
                  <a:schemeClr val="tx1"/>
                </a:solidFill>
                <a:latin typeface="+mj-lt"/>
                <a:ea typeface="+mj-ea"/>
                <a:cs typeface="+mj-cs"/>
              </a:rPr>
              <a:t>In this chart, you can easily see </a:t>
            </a:r>
            <a:r>
              <a:rPr lang="en-US" sz="1800" dirty="0"/>
              <a:t>the decline in popularity with tracks recorded live, or even with some audience noise captured. </a:t>
            </a:r>
            <a:br>
              <a:rPr lang="en-US" sz="1400" kern="1200" dirty="0">
                <a:solidFill>
                  <a:schemeClr val="tx1"/>
                </a:solidFill>
                <a:latin typeface="+mj-lt"/>
                <a:ea typeface="+mj-ea"/>
                <a:cs typeface="+mj-cs"/>
              </a:rPr>
            </a:br>
            <a:endParaRPr lang="en-US" sz="1400" kern="1200" dirty="0">
              <a:solidFill>
                <a:schemeClr val="tx1"/>
              </a:solidFill>
              <a:latin typeface="+mj-lt"/>
              <a:ea typeface="+mj-ea"/>
              <a:cs typeface="+mj-cs"/>
            </a:endParaRPr>
          </a:p>
        </p:txBody>
      </p:sp>
      <p:sp>
        <p:nvSpPr>
          <p:cNvPr id="4" name="AutoShape 4">
            <a:extLst>
              <a:ext uri="{FF2B5EF4-FFF2-40B4-BE49-F238E27FC236}">
                <a16:creationId xmlns:a16="http://schemas.microsoft.com/office/drawing/2014/main" id="{8981F2BE-2451-495A-87EA-BA34E50B947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descr="Chart, scatter chart&#10;&#10;Description automatically generated">
            <a:extLst>
              <a:ext uri="{FF2B5EF4-FFF2-40B4-BE49-F238E27FC236}">
                <a16:creationId xmlns:a16="http://schemas.microsoft.com/office/drawing/2014/main" id="{6C16A4CB-9C5D-C595-0721-E87AF823F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1003770"/>
            <a:ext cx="5852172" cy="4389129"/>
          </a:xfrm>
          <a:prstGeom prst="rect">
            <a:avLst/>
          </a:prstGeom>
        </p:spPr>
      </p:pic>
      <p:pic>
        <p:nvPicPr>
          <p:cNvPr id="9" name="Picture 8" descr="Chart, scatter chart&#10;&#10;Description automatically generated">
            <a:extLst>
              <a:ext uri="{FF2B5EF4-FFF2-40B4-BE49-F238E27FC236}">
                <a16:creationId xmlns:a16="http://schemas.microsoft.com/office/drawing/2014/main" id="{651EE33E-02D9-06EE-00BE-FA97ABE0D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320" y="167635"/>
            <a:ext cx="5852172" cy="4389129"/>
          </a:xfrm>
          <a:prstGeom prst="rect">
            <a:avLst/>
          </a:prstGeom>
        </p:spPr>
      </p:pic>
    </p:spTree>
    <p:extLst>
      <p:ext uri="{BB962C8B-B14F-4D97-AF65-F5344CB8AC3E}">
        <p14:creationId xmlns:p14="http://schemas.microsoft.com/office/powerpoint/2010/main" val="3490152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8" name="Rectangle 411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E81C3F-A68A-7CFF-2619-2F690FEE2B14}"/>
              </a:ext>
            </a:extLst>
          </p:cNvPr>
          <p:cNvSpPr>
            <a:spLocks noGrp="1"/>
          </p:cNvSpPr>
          <p:nvPr>
            <p:ph type="title"/>
          </p:nvPr>
        </p:nvSpPr>
        <p:spPr>
          <a:xfrm>
            <a:off x="1282992" y="4303980"/>
            <a:ext cx="4780956" cy="1866089"/>
          </a:xfrm>
        </p:spPr>
        <p:txBody>
          <a:bodyPr vert="horz" lIns="91440" tIns="45720" rIns="91440" bIns="45720" rtlCol="0" anchor="b">
            <a:noAutofit/>
          </a:bodyPr>
          <a:lstStyle/>
          <a:p>
            <a:pPr algn="ctr"/>
            <a:r>
              <a:rPr lang="en-US" sz="3200" dirty="0" err="1">
                <a:solidFill>
                  <a:schemeClr val="bg1"/>
                </a:solidFill>
              </a:rPr>
              <a:t>Shhhh</a:t>
            </a:r>
            <a:r>
              <a:rPr lang="en-US" sz="3200" dirty="0">
                <a:solidFill>
                  <a:schemeClr val="bg1"/>
                </a:solidFill>
              </a:rPr>
              <a:t>…. Speak less… or is it sing less?</a:t>
            </a:r>
            <a:br>
              <a:rPr lang="en-US" sz="3200" dirty="0">
                <a:solidFill>
                  <a:schemeClr val="bg1"/>
                </a:solidFill>
              </a:rPr>
            </a:br>
            <a:r>
              <a:rPr lang="en-US" sz="3200" dirty="0">
                <a:solidFill>
                  <a:schemeClr val="bg1"/>
                </a:solidFill>
              </a:rPr>
              <a:t>Less wordy songs tend to get the likes.  </a:t>
            </a:r>
          </a:p>
        </p:txBody>
      </p:sp>
      <p:sp>
        <p:nvSpPr>
          <p:cNvPr id="4120" name="Freeform: Shape 4119">
            <a:extLst>
              <a:ext uri="{FF2B5EF4-FFF2-40B4-BE49-F238E27FC236}">
                <a16:creationId xmlns:a16="http://schemas.microsoft.com/office/drawing/2014/main" id="{64856DF8-E786-4A2B-BCE9-1D3AA7C5D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65353"/>
            <a:ext cx="1297983" cy="277779"/>
          </a:xfrm>
          <a:custGeom>
            <a:avLst/>
            <a:gdLst>
              <a:gd name="connsiteX0" fmla="*/ 94113 w 1297983"/>
              <a:gd name="connsiteY0" fmla="*/ 0 h 277779"/>
              <a:gd name="connsiteX1" fmla="*/ 332874 w 1297983"/>
              <a:gd name="connsiteY1" fmla="*/ 238761 h 277779"/>
              <a:gd name="connsiteX2" fmla="*/ 571883 w 1297983"/>
              <a:gd name="connsiteY2" fmla="*/ 0 h 277779"/>
              <a:gd name="connsiteX3" fmla="*/ 810645 w 1297983"/>
              <a:gd name="connsiteY3" fmla="*/ 238761 h 277779"/>
              <a:gd name="connsiteX4" fmla="*/ 1049406 w 1297983"/>
              <a:gd name="connsiteY4" fmla="*/ 0 h 277779"/>
              <a:gd name="connsiteX5" fmla="*/ 1297983 w 1297983"/>
              <a:gd name="connsiteY5" fmla="*/ 248577 h 277779"/>
              <a:gd name="connsiteX6" fmla="*/ 1278599 w 1297983"/>
              <a:gd name="connsiteY6" fmla="*/ 267963 h 277779"/>
              <a:gd name="connsiteX7" fmla="*/ 1049406 w 1297983"/>
              <a:gd name="connsiteY7" fmla="*/ 39017 h 277779"/>
              <a:gd name="connsiteX8" fmla="*/ 810645 w 1297983"/>
              <a:gd name="connsiteY8" fmla="*/ 277779 h 277779"/>
              <a:gd name="connsiteX9" fmla="*/ 571883 w 1297983"/>
              <a:gd name="connsiteY9" fmla="*/ 39017 h 277779"/>
              <a:gd name="connsiteX10" fmla="*/ 332874 w 1297983"/>
              <a:gd name="connsiteY10" fmla="*/ 277779 h 277779"/>
              <a:gd name="connsiteX11" fmla="*/ 94113 w 1297983"/>
              <a:gd name="connsiteY11" fmla="*/ 39017 h 277779"/>
              <a:gd name="connsiteX12" fmla="*/ 0 w 1297983"/>
              <a:gd name="connsiteY12" fmla="*/ 133130 h 277779"/>
              <a:gd name="connsiteX13" fmla="*/ 0 w 1297983"/>
              <a:gd name="connsiteY13" fmla="*/ 94113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97983" h="277779">
                <a:moveTo>
                  <a:pt x="94113" y="0"/>
                </a:moveTo>
                <a:lnTo>
                  <a:pt x="332874" y="238761"/>
                </a:lnTo>
                <a:lnTo>
                  <a:pt x="571883" y="0"/>
                </a:lnTo>
                <a:lnTo>
                  <a:pt x="810645" y="238761"/>
                </a:lnTo>
                <a:lnTo>
                  <a:pt x="1049406" y="0"/>
                </a:lnTo>
                <a:lnTo>
                  <a:pt x="1297983" y="248577"/>
                </a:lnTo>
                <a:lnTo>
                  <a:pt x="1278599" y="267963"/>
                </a:lnTo>
                <a:lnTo>
                  <a:pt x="1049406" y="39017"/>
                </a:lnTo>
                <a:lnTo>
                  <a:pt x="810645" y="277779"/>
                </a:lnTo>
                <a:lnTo>
                  <a:pt x="571883" y="39017"/>
                </a:lnTo>
                <a:lnTo>
                  <a:pt x="332874" y="277779"/>
                </a:lnTo>
                <a:lnTo>
                  <a:pt x="94113" y="39017"/>
                </a:lnTo>
                <a:lnTo>
                  <a:pt x="0" y="133130"/>
                </a:lnTo>
                <a:lnTo>
                  <a:pt x="0" y="94113"/>
                </a:lnTo>
                <a:close/>
              </a:path>
            </a:pathLst>
          </a:custGeom>
          <a:solidFill>
            <a:schemeClr val="bg1"/>
          </a:solidFill>
          <a:ln w="9525" cap="flat">
            <a:noFill/>
            <a:prstDash val="solid"/>
            <a:miter/>
          </a:ln>
        </p:spPr>
        <p:txBody>
          <a:bodyPr wrap="square" rtlCol="0" anchor="ctr">
            <a:noAutofit/>
          </a:bodyPr>
          <a:lstStyle/>
          <a:p>
            <a:endParaRPr lang="en-US"/>
          </a:p>
        </p:txBody>
      </p:sp>
      <p:sp>
        <p:nvSpPr>
          <p:cNvPr id="4122" name="Freeform: Shape 4121">
            <a:extLst>
              <a:ext uri="{FF2B5EF4-FFF2-40B4-BE49-F238E27FC236}">
                <a16:creationId xmlns:a16="http://schemas.microsoft.com/office/drawing/2014/main" id="{E646A872-7F34-4E27-B0A7-9720177E37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05088"/>
            <a:ext cx="1297983" cy="277779"/>
          </a:xfrm>
          <a:custGeom>
            <a:avLst/>
            <a:gdLst>
              <a:gd name="connsiteX0" fmla="*/ 94113 w 1297983"/>
              <a:gd name="connsiteY0" fmla="*/ 0 h 277779"/>
              <a:gd name="connsiteX1" fmla="*/ 332874 w 1297983"/>
              <a:gd name="connsiteY1" fmla="*/ 238761 h 277779"/>
              <a:gd name="connsiteX2" fmla="*/ 571883 w 1297983"/>
              <a:gd name="connsiteY2" fmla="*/ 0 h 277779"/>
              <a:gd name="connsiteX3" fmla="*/ 810645 w 1297983"/>
              <a:gd name="connsiteY3" fmla="*/ 238761 h 277779"/>
              <a:gd name="connsiteX4" fmla="*/ 1049406 w 1297983"/>
              <a:gd name="connsiteY4" fmla="*/ 0 h 277779"/>
              <a:gd name="connsiteX5" fmla="*/ 1297983 w 1297983"/>
              <a:gd name="connsiteY5" fmla="*/ 248577 h 277779"/>
              <a:gd name="connsiteX6" fmla="*/ 1278599 w 1297983"/>
              <a:gd name="connsiteY6" fmla="*/ 268208 h 277779"/>
              <a:gd name="connsiteX7" fmla="*/ 1049406 w 1297983"/>
              <a:gd name="connsiteY7" fmla="*/ 39017 h 277779"/>
              <a:gd name="connsiteX8" fmla="*/ 810645 w 1297983"/>
              <a:gd name="connsiteY8" fmla="*/ 277779 h 277779"/>
              <a:gd name="connsiteX9" fmla="*/ 571883 w 1297983"/>
              <a:gd name="connsiteY9" fmla="*/ 39017 h 277779"/>
              <a:gd name="connsiteX10" fmla="*/ 332874 w 1297983"/>
              <a:gd name="connsiteY10" fmla="*/ 277779 h 277779"/>
              <a:gd name="connsiteX11" fmla="*/ 94113 w 1297983"/>
              <a:gd name="connsiteY11" fmla="*/ 39017 h 277779"/>
              <a:gd name="connsiteX12" fmla="*/ 0 w 1297983"/>
              <a:gd name="connsiteY12" fmla="*/ 133130 h 277779"/>
              <a:gd name="connsiteX13" fmla="*/ 0 w 1297983"/>
              <a:gd name="connsiteY13" fmla="*/ 94113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97983" h="277779">
                <a:moveTo>
                  <a:pt x="94113" y="0"/>
                </a:moveTo>
                <a:lnTo>
                  <a:pt x="332874" y="238761"/>
                </a:lnTo>
                <a:lnTo>
                  <a:pt x="571883" y="0"/>
                </a:lnTo>
                <a:lnTo>
                  <a:pt x="810645" y="238761"/>
                </a:lnTo>
                <a:lnTo>
                  <a:pt x="1049406" y="0"/>
                </a:lnTo>
                <a:lnTo>
                  <a:pt x="1297983" y="248577"/>
                </a:lnTo>
                <a:lnTo>
                  <a:pt x="1278599" y="268208"/>
                </a:lnTo>
                <a:lnTo>
                  <a:pt x="1049406" y="39017"/>
                </a:lnTo>
                <a:lnTo>
                  <a:pt x="810645" y="277779"/>
                </a:lnTo>
                <a:lnTo>
                  <a:pt x="571883" y="39017"/>
                </a:lnTo>
                <a:lnTo>
                  <a:pt x="332874" y="277779"/>
                </a:lnTo>
                <a:lnTo>
                  <a:pt x="94113" y="39017"/>
                </a:lnTo>
                <a:lnTo>
                  <a:pt x="0" y="133130"/>
                </a:lnTo>
                <a:lnTo>
                  <a:pt x="0" y="94113"/>
                </a:lnTo>
                <a:close/>
              </a:path>
            </a:pathLst>
          </a:custGeom>
          <a:solidFill>
            <a:schemeClr val="bg1"/>
          </a:solidFill>
          <a:ln w="9525" cap="flat">
            <a:noFill/>
            <a:prstDash val="solid"/>
            <a:miter/>
          </a:ln>
        </p:spPr>
        <p:txBody>
          <a:bodyPr wrap="square" rtlCol="0" anchor="ctr">
            <a:noAutofit/>
          </a:bodyPr>
          <a:lstStyle/>
          <a:p>
            <a:endParaRPr lang="en-US"/>
          </a:p>
        </p:txBody>
      </p:sp>
      <p:sp>
        <p:nvSpPr>
          <p:cNvPr id="4124" name="Oval 4123">
            <a:extLst>
              <a:ext uri="{FF2B5EF4-FFF2-40B4-BE49-F238E27FC236}">
                <a16:creationId xmlns:a16="http://schemas.microsoft.com/office/drawing/2014/main" id="{AE689860-A291-4B0F-AB65-421F8C20E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3640" y="2714402"/>
            <a:ext cx="3938846" cy="3938846"/>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6" name="Oval 4125">
            <a:extLst>
              <a:ext uri="{FF2B5EF4-FFF2-40B4-BE49-F238E27FC236}">
                <a16:creationId xmlns:a16="http://schemas.microsoft.com/office/drawing/2014/main" id="{C82BEF57-041E-4DE3-B65C-CBE71211B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3640" y="2714402"/>
            <a:ext cx="3938846" cy="3938846"/>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8" name="Oval 4127">
            <a:extLst>
              <a:ext uri="{FF2B5EF4-FFF2-40B4-BE49-F238E27FC236}">
                <a16:creationId xmlns:a16="http://schemas.microsoft.com/office/drawing/2014/main" id="{D9DFE8A5-DCEC-4A43-B613-D62AC8C57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438" y="267945"/>
            <a:ext cx="3055711" cy="305571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0" name="Oval 4129">
            <a:extLst>
              <a:ext uri="{FF2B5EF4-FFF2-40B4-BE49-F238E27FC236}">
                <a16:creationId xmlns:a16="http://schemas.microsoft.com/office/drawing/2014/main" id="{45E0BF71-78CD-4FD9-BB54-48CD14158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438" y="267945"/>
            <a:ext cx="3055711" cy="305571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2" name="Oval 4131">
            <a:extLst>
              <a:ext uri="{FF2B5EF4-FFF2-40B4-BE49-F238E27FC236}">
                <a16:creationId xmlns:a16="http://schemas.microsoft.com/office/drawing/2014/main" id="{26B7664A-BE61-4A65-B937-A31E08B8B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0042" y="201891"/>
            <a:ext cx="3055711" cy="3055711"/>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4"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297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136" name="Graphic 212">
            <a:extLst>
              <a:ext uri="{FF2B5EF4-FFF2-40B4-BE49-F238E27FC236}">
                <a16:creationId xmlns:a16="http://schemas.microsoft.com/office/drawing/2014/main" id="{0AE773EE-DD7B-4F25-945A-3F59DEE6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297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4138"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1467" y="1770675"/>
            <a:ext cx="1054466" cy="469689"/>
            <a:chOff x="9841624" y="4115729"/>
            <a:chExt cx="602169" cy="268223"/>
          </a:xfrm>
          <a:solidFill>
            <a:schemeClr val="bg1"/>
          </a:solidFill>
        </p:grpSpPr>
        <p:sp>
          <p:nvSpPr>
            <p:cNvPr id="4139" name="Freeform: Shape 413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40" name="Freeform: Shape 4139">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41" name="Freeform: Shape 414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42" name="Freeform: Shape 4141">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43" name="Freeform: Shape 4142">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145" name="Oval 4144">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47" name="Oval 4146">
            <a:extLst>
              <a:ext uri="{FF2B5EF4-FFF2-40B4-BE49-F238E27FC236}">
                <a16:creationId xmlns:a16="http://schemas.microsoft.com/office/drawing/2014/main" id="{2A7F3B2F-8A53-4176-8D77-ECA28FF4D6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49" name="Oval 4148">
            <a:extLst>
              <a:ext uri="{FF2B5EF4-FFF2-40B4-BE49-F238E27FC236}">
                <a16:creationId xmlns:a16="http://schemas.microsoft.com/office/drawing/2014/main" id="{87045360-A428-4E4B-989C-E4EF4D920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0947" y="2618037"/>
            <a:ext cx="3938846" cy="3938846"/>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B26893BA-F99B-2744-AFA6-4B547F3D941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460" r="3983"/>
          <a:stretch/>
        </p:blipFill>
        <p:spPr bwMode="auto">
          <a:xfrm>
            <a:off x="2195574" y="132956"/>
            <a:ext cx="5224540" cy="378899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1CD0618-32C4-189A-5578-A750892742AF}"/>
              </a:ext>
            </a:extLst>
          </p:cNvPr>
          <p:cNvPicPr>
            <a:picLocks noChangeAspect="1"/>
          </p:cNvPicPr>
          <p:nvPr/>
        </p:nvPicPr>
        <p:blipFill>
          <a:blip r:embed="rId3"/>
          <a:stretch>
            <a:fillRect/>
          </a:stretch>
        </p:blipFill>
        <p:spPr>
          <a:xfrm>
            <a:off x="6686128" y="2003255"/>
            <a:ext cx="5354093" cy="4015568"/>
          </a:xfrm>
          <a:prstGeom prst="rect">
            <a:avLst/>
          </a:prstGeom>
        </p:spPr>
      </p:pic>
    </p:spTree>
    <p:extLst>
      <p:ext uri="{BB962C8B-B14F-4D97-AF65-F5344CB8AC3E}">
        <p14:creationId xmlns:p14="http://schemas.microsoft.com/office/powerpoint/2010/main" val="2992661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51" name="Rectangle 5150">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3" name="Freeform: Shape 5152">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D7DE2F61-1055-1DD2-7C9A-F3697880A5D1}"/>
              </a:ext>
            </a:extLst>
          </p:cNvPr>
          <p:cNvSpPr>
            <a:spLocks noGrp="1"/>
          </p:cNvSpPr>
          <p:nvPr>
            <p:ph type="title"/>
          </p:nvPr>
        </p:nvSpPr>
        <p:spPr>
          <a:xfrm>
            <a:off x="497973" y="634380"/>
            <a:ext cx="8082609" cy="739881"/>
          </a:xfrm>
        </p:spPr>
        <p:txBody>
          <a:bodyPr vert="horz" lIns="91440" tIns="45720" rIns="91440" bIns="45720" rtlCol="0" anchor="b">
            <a:normAutofit/>
          </a:bodyPr>
          <a:lstStyle/>
          <a:p>
            <a:r>
              <a:rPr lang="en-US" sz="3600" dirty="0"/>
              <a:t>Don’t Worry… Be Happy!!!</a:t>
            </a:r>
            <a:endParaRPr lang="en-US" sz="3600" b="1" dirty="0"/>
          </a:p>
        </p:txBody>
      </p:sp>
      <p:sp>
        <p:nvSpPr>
          <p:cNvPr id="3" name="Content Placeholder 2">
            <a:extLst>
              <a:ext uri="{FF2B5EF4-FFF2-40B4-BE49-F238E27FC236}">
                <a16:creationId xmlns:a16="http://schemas.microsoft.com/office/drawing/2014/main" id="{2956DC66-EBCA-6C97-3DE6-FC4D3E008CBF}"/>
              </a:ext>
            </a:extLst>
          </p:cNvPr>
          <p:cNvSpPr>
            <a:spLocks noGrp="1"/>
          </p:cNvSpPr>
          <p:nvPr>
            <p:ph idx="1"/>
          </p:nvPr>
        </p:nvSpPr>
        <p:spPr>
          <a:xfrm>
            <a:off x="507696" y="1374261"/>
            <a:ext cx="5126972" cy="1246139"/>
          </a:xfrm>
        </p:spPr>
        <p:txBody>
          <a:bodyPr vert="horz" lIns="91440" tIns="45720" rIns="91440" bIns="45720" rtlCol="0">
            <a:normAutofit/>
          </a:bodyPr>
          <a:lstStyle/>
          <a:p>
            <a:pPr marL="0" indent="0">
              <a:buNone/>
            </a:pPr>
            <a:r>
              <a:rPr lang="en-US" sz="1600" b="1" dirty="0"/>
              <a:t>Valence</a:t>
            </a:r>
            <a:r>
              <a:rPr lang="en-US" sz="1600" dirty="0"/>
              <a:t> measures the “happiness” of a song. This shows a slight positive correlation to the popularity of a song indicating lighter songs sprinkled with positivity, will help with its popularity. </a:t>
            </a:r>
          </a:p>
        </p:txBody>
      </p:sp>
      <p:pic>
        <p:nvPicPr>
          <p:cNvPr id="5122" name="Picture 2">
            <a:extLst>
              <a:ext uri="{FF2B5EF4-FFF2-40B4-BE49-F238E27FC236}">
                <a16:creationId xmlns:a16="http://schemas.microsoft.com/office/drawing/2014/main" id="{2350B9BF-27D5-F0D4-266A-8F3553806D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280" y="2338799"/>
            <a:ext cx="5926230" cy="444467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D1AA8C8-E691-975E-8D4F-DDC28504076B}"/>
              </a:ext>
            </a:extLst>
          </p:cNvPr>
          <p:cNvPicPr>
            <a:picLocks noChangeAspect="1"/>
          </p:cNvPicPr>
          <p:nvPr/>
        </p:nvPicPr>
        <p:blipFill>
          <a:blip r:embed="rId3"/>
          <a:stretch>
            <a:fillRect/>
          </a:stretch>
        </p:blipFill>
        <p:spPr>
          <a:xfrm>
            <a:off x="5797756" y="1635272"/>
            <a:ext cx="6090894" cy="4568170"/>
          </a:xfrm>
          <a:prstGeom prst="rect">
            <a:avLst/>
          </a:prstGeom>
        </p:spPr>
      </p:pic>
      <p:sp>
        <p:nvSpPr>
          <p:cNvPr id="5155" name="Freeform: Shape 5154">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8725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4" name="Rectangle 6163">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6" name="Rectangle 6165">
            <a:extLst>
              <a:ext uri="{FF2B5EF4-FFF2-40B4-BE49-F238E27FC236}">
                <a16:creationId xmlns:a16="http://schemas.microsoft.com/office/drawing/2014/main" id="{BE149CDF-5DAC-4860-A285-9492CF209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68" name="Picture 6167">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6170" name="Rectangle 6169">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72" name="Rectangle 6171">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pic>
        <p:nvPicPr>
          <p:cNvPr id="6146" name="Picture 2">
            <a:extLst>
              <a:ext uri="{FF2B5EF4-FFF2-40B4-BE49-F238E27FC236}">
                <a16:creationId xmlns:a16="http://schemas.microsoft.com/office/drawing/2014/main" id="{380C0972-D489-66BB-7127-22C8ED2815A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59151" y="1134433"/>
            <a:ext cx="6107166" cy="4580374"/>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5">
            <a:extLst>
              <a:ext uri="{FF2B5EF4-FFF2-40B4-BE49-F238E27FC236}">
                <a16:creationId xmlns:a16="http://schemas.microsoft.com/office/drawing/2014/main" id="{D4A21215-30A2-62C5-5951-FA3FC3B5B682}"/>
              </a:ext>
            </a:extLst>
          </p:cNvPr>
          <p:cNvPicPr>
            <a:picLocks noGrp="1" noChangeAspect="1"/>
          </p:cNvPicPr>
          <p:nvPr>
            <p:ph idx="1"/>
          </p:nvPr>
        </p:nvPicPr>
        <p:blipFill>
          <a:blip r:embed="rId4"/>
          <a:stretch>
            <a:fillRect/>
          </a:stretch>
        </p:blipFill>
        <p:spPr bwMode="auto">
          <a:xfrm>
            <a:off x="1357777" y="3538039"/>
            <a:ext cx="3182140" cy="142074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02779C8-A865-B008-93A0-98B4332E9331}"/>
              </a:ext>
            </a:extLst>
          </p:cNvPr>
          <p:cNvSpPr txBox="1"/>
          <p:nvPr/>
        </p:nvSpPr>
        <p:spPr>
          <a:xfrm>
            <a:off x="1198179" y="1597572"/>
            <a:ext cx="4160972" cy="1477328"/>
          </a:xfrm>
          <a:prstGeom prst="rect">
            <a:avLst/>
          </a:prstGeom>
          <a:noFill/>
        </p:spPr>
        <p:txBody>
          <a:bodyPr wrap="square" rtlCol="0">
            <a:spAutoFit/>
          </a:bodyPr>
          <a:lstStyle/>
          <a:p>
            <a:r>
              <a:rPr lang="en-US" dirty="0"/>
              <a:t>According to the data on hand, and as shown in the correlation table below, the three attributes with the strongest correlation to a song’s popularity are Liveness, Instrumentalness, and Valence. </a:t>
            </a:r>
          </a:p>
        </p:txBody>
      </p:sp>
    </p:spTree>
    <p:extLst>
      <p:ext uri="{BB962C8B-B14F-4D97-AF65-F5344CB8AC3E}">
        <p14:creationId xmlns:p14="http://schemas.microsoft.com/office/powerpoint/2010/main" val="911975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757</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inherit</vt:lpstr>
      <vt:lpstr>Office Theme</vt:lpstr>
      <vt:lpstr>Recipe for a Hit Song on YouTube and Spotify</vt:lpstr>
      <vt:lpstr>Genesis</vt:lpstr>
      <vt:lpstr>The Data Source</vt:lpstr>
      <vt:lpstr>Top 50…</vt:lpstr>
      <vt:lpstr>…And Bottom 50</vt:lpstr>
      <vt:lpstr> THEY WANT TO HEAR THE ARTISTS, NOT THE AUDIENCE Liveness In this chart, you can easily see the decline in popularity with tracks recorded live, or even with some audience noise captured.  </vt:lpstr>
      <vt:lpstr>Shhhh…. Speak less… or is it sing less? Less wordy songs tend to get the likes.  </vt:lpstr>
      <vt:lpstr>Don’t Worry… Be Happy!!!</vt:lpstr>
      <vt:lpstr>PowerPoint Presentation</vt:lpstr>
      <vt:lpstr>Conclusion  Based on the data we analyzed, the variability of tracks liked on Spotify and YouTube, gave us a very weak probability of providing a conclusive statement. However, there is a very slight chance that artists can get another hit song if they write and record songs that are happier and with a positive tone, with less words, and less “live” background noise!!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Recipe for a Hit Song on YouTube and Spotify</dc:title>
  <dc:creator>Gayle Murphy</dc:creator>
  <cp:lastModifiedBy>Sean Papworth</cp:lastModifiedBy>
  <cp:revision>8</cp:revision>
  <dcterms:created xsi:type="dcterms:W3CDTF">2023-04-08T22:41:46Z</dcterms:created>
  <dcterms:modified xsi:type="dcterms:W3CDTF">2023-04-09T02:57:07Z</dcterms:modified>
</cp:coreProperties>
</file>