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7" r:id="rId7"/>
    <p:sldId id="268" r:id="rId8"/>
    <p:sldId id="269" r:id="rId9"/>
    <p:sldId id="270"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C0CCCF-577E-4C0A-B4FD-A844CAEDA47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15551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0CCCF-577E-4C0A-B4FD-A844CAEDA47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324696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0CCCF-577E-4C0A-B4FD-A844CAEDA47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769138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0CCCF-577E-4C0A-B4FD-A844CAEDA47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DD539-5862-4FD8-B24A-3171C62773B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1680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0CCCF-577E-4C0A-B4FD-A844CAEDA47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625941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C0CCCF-577E-4C0A-B4FD-A844CAEDA47D}" type="datetimeFigureOut">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524340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C0CCCF-577E-4C0A-B4FD-A844CAEDA47D}" type="datetimeFigureOut">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811570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0CCCF-577E-4C0A-B4FD-A844CAEDA47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925585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0CCCF-577E-4C0A-B4FD-A844CAEDA47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75562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0CCCF-577E-4C0A-B4FD-A844CAEDA47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27169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0CCCF-577E-4C0A-B4FD-A844CAEDA47D}"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35407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C0CCCF-577E-4C0A-B4FD-A844CAEDA47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276253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C0CCCF-577E-4C0A-B4FD-A844CAEDA47D}" type="datetimeFigureOut">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3754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C0CCCF-577E-4C0A-B4FD-A844CAEDA47D}" type="datetimeFigureOut">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340818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4C0CCCF-577E-4C0A-B4FD-A844CAEDA47D}" type="datetimeFigureOut">
              <a:rPr lang="en-US" smtClean="0"/>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48994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0CCCF-577E-4C0A-B4FD-A844CAEDA47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04279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0CCCF-577E-4C0A-B4FD-A844CAEDA47D}"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DD539-5862-4FD8-B24A-3171C62773B2}" type="slidenum">
              <a:rPr lang="en-US" smtClean="0"/>
              <a:t>‹#›</a:t>
            </a:fld>
            <a:endParaRPr lang="en-US"/>
          </a:p>
        </p:txBody>
      </p:sp>
    </p:spTree>
    <p:extLst>
      <p:ext uri="{BB962C8B-B14F-4D97-AF65-F5344CB8AC3E}">
        <p14:creationId xmlns:p14="http://schemas.microsoft.com/office/powerpoint/2010/main" val="141196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4C0CCCF-577E-4C0A-B4FD-A844CAEDA47D}" type="datetimeFigureOut">
              <a:rPr lang="en-US" smtClean="0"/>
              <a:t>7/30/2020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5EDD539-5862-4FD8-B24A-3171C62773B2}" type="slidenum">
              <a:rPr lang="en-US" smtClean="0"/>
              <a:t>‹#›</a:t>
            </a:fld>
            <a:endParaRPr lang="en-US"/>
          </a:p>
        </p:txBody>
      </p:sp>
    </p:spTree>
    <p:extLst>
      <p:ext uri="{BB962C8B-B14F-4D97-AF65-F5344CB8AC3E}">
        <p14:creationId xmlns:p14="http://schemas.microsoft.com/office/powerpoint/2010/main" val="260162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1751011" y="1300785"/>
            <a:ext cx="9078913" cy="2509213"/>
          </a:xfrm>
        </p:spPr>
        <p:txBody>
          <a:bodyPr/>
          <a:lstStyle/>
          <a:p>
            <a:r>
              <a:rPr lang="en-US" b="1" dirty="0">
                <a:effectLst>
                  <a:outerShdw blurRad="38100" dist="38100" dir="2700000" algn="tl">
                    <a:srgbClr val="000000">
                      <a:alpha val="43137"/>
                    </a:srgbClr>
                  </a:outerShdw>
                </a:effectLst>
              </a:rPr>
              <a:t>The DATA SCIENCE PROCESS: </a:t>
            </a:r>
            <a:br>
              <a:rPr lang="en-US" dirty="0"/>
            </a:br>
            <a:r>
              <a:rPr lang="en-US" b="1" cap="none" dirty="0">
                <a:solidFill>
                  <a:srgbClr val="002060"/>
                </a:solidFill>
              </a:rPr>
              <a:t>A Report On</a:t>
            </a:r>
            <a:br>
              <a:rPr lang="en-US" b="1" dirty="0">
                <a:solidFill>
                  <a:srgbClr val="002060"/>
                </a:solidFill>
              </a:rPr>
            </a:br>
            <a:r>
              <a:rPr lang="en-US" b="1" cap="none" dirty="0">
                <a:solidFill>
                  <a:srgbClr val="002060"/>
                </a:solidFill>
              </a:rPr>
              <a:t>Credit One Scoring Service</a:t>
            </a:r>
            <a:endParaRPr lang="en-US" b="1" dirty="0">
              <a:solidFill>
                <a:srgbClr val="002060"/>
              </a:solidFill>
            </a:endParaRPr>
          </a:p>
        </p:txBody>
      </p:sp>
      <p:sp>
        <p:nvSpPr>
          <p:cNvPr id="3" name="Subtitle 2">
            <a:extLst>
              <a:ext uri="{FF2B5EF4-FFF2-40B4-BE49-F238E27FC236}">
                <a16:creationId xmlns:a16="http://schemas.microsoft.com/office/drawing/2014/main" id="{032D5A37-0D5D-4ABE-917D-7A11F0C71A9F}"/>
              </a:ext>
            </a:extLst>
          </p:cNvPr>
          <p:cNvSpPr>
            <a:spLocks noGrp="1"/>
          </p:cNvSpPr>
          <p:nvPr>
            <p:ph type="subTitle" idx="1"/>
          </p:nvPr>
        </p:nvSpPr>
        <p:spPr>
          <a:xfrm>
            <a:off x="1751012" y="3886200"/>
            <a:ext cx="8689976" cy="714375"/>
          </a:xfrm>
        </p:spPr>
        <p:txBody>
          <a:bodyPr/>
          <a:lstStyle/>
          <a:p>
            <a:r>
              <a:rPr lang="en-US" b="1" cap="none" dirty="0"/>
              <a:t>Presented By</a:t>
            </a:r>
            <a:r>
              <a:rPr lang="en-US" b="1" dirty="0"/>
              <a:t>: </a:t>
            </a:r>
            <a:r>
              <a:rPr lang="en-US" b="1" cap="none" dirty="0"/>
              <a:t>Papyss Ntoukap</a:t>
            </a:r>
            <a:endParaRPr lang="en-US" b="1" dirty="0"/>
          </a:p>
        </p:txBody>
      </p:sp>
    </p:spTree>
    <p:extLst>
      <p:ext uri="{BB962C8B-B14F-4D97-AF65-F5344CB8AC3E}">
        <p14:creationId xmlns:p14="http://schemas.microsoft.com/office/powerpoint/2010/main" val="260359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497817" y="1857375"/>
            <a:ext cx="4605339" cy="1964842"/>
          </a:xfrm>
        </p:spPr>
        <p:txBody>
          <a:bodyPr>
            <a:normAutofit/>
          </a:bodyPr>
          <a:lstStyle/>
          <a:p>
            <a:r>
              <a:rPr lang="en-US" sz="4400" b="1" cap="none" dirty="0"/>
              <a:t>The Data Science Process</a:t>
            </a:r>
            <a:r>
              <a:rPr lang="en-US" sz="4400" b="1" dirty="0"/>
              <a:t>:</a:t>
            </a:r>
            <a:r>
              <a:rPr lang="en-US" sz="4400" b="1" cap="none" dirty="0"/>
              <a:t> </a:t>
            </a:r>
            <a:r>
              <a:rPr lang="en-US" sz="4400" b="1" cap="none" dirty="0">
                <a:solidFill>
                  <a:srgbClr val="0070C0"/>
                </a:solidFill>
              </a:rPr>
              <a:t>Recommendation</a:t>
            </a:r>
            <a:endParaRPr lang="en-US" sz="4400" b="1" dirty="0">
              <a:solidFill>
                <a:srgbClr val="0070C0"/>
              </a:solidFill>
            </a:endParaRPr>
          </a:p>
        </p:txBody>
      </p:sp>
      <p:pic>
        <p:nvPicPr>
          <p:cNvPr id="17"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27B5E1B7-1A4D-4A04-AE0B-6B9B958F8497}"/>
              </a:ext>
            </a:extLst>
          </p:cNvPr>
          <p:cNvSpPr>
            <a:spLocks noGrp="1"/>
          </p:cNvSpPr>
          <p:nvPr>
            <p:ph type="subTitle" idx="1"/>
          </p:nvPr>
        </p:nvSpPr>
        <p:spPr>
          <a:xfrm>
            <a:off x="5219700" y="1118235"/>
            <a:ext cx="6848475" cy="5463540"/>
          </a:xfrm>
        </p:spPr>
        <p:txBody>
          <a:bodyPr>
            <a:normAutofit lnSpcReduction="10000"/>
          </a:bodyPr>
          <a:lstStyle/>
          <a:p>
            <a:pPr marL="342900" indent="-342900" algn="l">
              <a:buFont typeface="Wingdings" panose="05000000000000000000" pitchFamily="2" charset="2"/>
              <a:buChar char="§"/>
            </a:pPr>
            <a:r>
              <a:rPr lang="en-US" cap="none" dirty="0">
                <a:solidFill>
                  <a:schemeClr val="tx1"/>
                </a:solidFill>
              </a:rPr>
              <a:t>Consider the variety of the audience and their technical and non- technical knowledge concerning their understanding of the project presentation</a:t>
            </a:r>
          </a:p>
          <a:p>
            <a:pPr marL="342900" indent="-342900" algn="l">
              <a:buFont typeface="Wingdings" panose="05000000000000000000" pitchFamily="2" charset="2"/>
              <a:buChar char="§"/>
            </a:pPr>
            <a:r>
              <a:rPr lang="en-US" cap="none" dirty="0">
                <a:solidFill>
                  <a:schemeClr val="tx1"/>
                </a:solidFill>
              </a:rPr>
              <a:t>Avoid the use of technical words, or define them if used  </a:t>
            </a:r>
          </a:p>
          <a:p>
            <a:pPr marL="342900" indent="-342900" algn="l">
              <a:buFont typeface="Wingdings" panose="05000000000000000000" pitchFamily="2" charset="2"/>
              <a:buChar char="§"/>
            </a:pPr>
            <a:r>
              <a:rPr lang="en-US" cap="none" dirty="0">
                <a:solidFill>
                  <a:schemeClr val="tx1"/>
                </a:solidFill>
              </a:rPr>
              <a:t>Recall the project purpose/scope and the underlying business question to address</a:t>
            </a:r>
          </a:p>
          <a:p>
            <a:pPr marL="342900" indent="-342900" algn="l">
              <a:buFont typeface="Wingdings" panose="05000000000000000000" pitchFamily="2" charset="2"/>
              <a:buChar char="§"/>
            </a:pPr>
            <a:r>
              <a:rPr lang="en-US" cap="none" dirty="0">
                <a:solidFill>
                  <a:schemeClr val="tx1"/>
                </a:solidFill>
              </a:rPr>
              <a:t>Present the methodology and any technical tools used to solve the problem and address the question</a:t>
            </a:r>
          </a:p>
          <a:p>
            <a:pPr marL="342900" indent="-342900" algn="l">
              <a:buFont typeface="Wingdings" panose="05000000000000000000" pitchFamily="2" charset="2"/>
              <a:buChar char="§"/>
            </a:pPr>
            <a:r>
              <a:rPr lang="en-US" cap="none" dirty="0">
                <a:solidFill>
                  <a:schemeClr val="tx1"/>
                </a:solidFill>
              </a:rPr>
              <a:t> Present the analysis result and any key insights or takeaways from the derived result</a:t>
            </a:r>
          </a:p>
          <a:p>
            <a:pPr marL="342900" indent="-342900" algn="l">
              <a:buFont typeface="Wingdings" panose="05000000000000000000" pitchFamily="2" charset="2"/>
              <a:buChar char="§"/>
            </a:pPr>
            <a:r>
              <a:rPr lang="en-US" cap="none" dirty="0">
                <a:solidFill>
                  <a:schemeClr val="tx1"/>
                </a:solidFill>
              </a:rPr>
              <a:t>Provide any recommendation useful for addressing any such future business problem </a:t>
            </a:r>
          </a:p>
          <a:p>
            <a:pPr algn="l"/>
            <a:endParaRPr lang="en-US" cap="none" dirty="0">
              <a:solidFill>
                <a:schemeClr val="tx1"/>
              </a:solidFill>
            </a:endParaRPr>
          </a:p>
          <a:p>
            <a:pPr algn="l"/>
            <a:endParaRPr lang="en-US" cap="none" dirty="0">
              <a:solidFill>
                <a:schemeClr val="tx1"/>
              </a:solidFill>
            </a:endParaRPr>
          </a:p>
        </p:txBody>
      </p:sp>
    </p:spTree>
    <p:extLst>
      <p:ext uri="{BB962C8B-B14F-4D97-AF65-F5344CB8AC3E}">
        <p14:creationId xmlns:p14="http://schemas.microsoft.com/office/powerpoint/2010/main" val="232890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1126761" y="2352675"/>
            <a:ext cx="4712063" cy="1488592"/>
          </a:xfrm>
        </p:spPr>
        <p:txBody>
          <a:bodyPr vert="horz" lIns="91440" tIns="45720" rIns="91440" bIns="45720" rtlCol="0">
            <a:normAutofit/>
          </a:bodyPr>
          <a:lstStyle/>
          <a:p>
            <a:r>
              <a:rPr lang="en-US" sz="4400" b="1" cap="none" dirty="0"/>
              <a:t>The Data Science Process: </a:t>
            </a:r>
            <a:r>
              <a:rPr lang="en-US" sz="4400" b="1" cap="none" dirty="0">
                <a:solidFill>
                  <a:srgbClr val="0070C0"/>
                </a:solidFill>
              </a:rPr>
              <a:t>Definition</a:t>
            </a:r>
          </a:p>
        </p:txBody>
      </p:sp>
      <p:pic>
        <p:nvPicPr>
          <p:cNvPr id="27" name="Picture 2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29" name="Picture 2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31" name="Picture 3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BE53A2A6-7306-4DE3-B2B6-2B11E5FE971C}"/>
              </a:ext>
            </a:extLst>
          </p:cNvPr>
          <p:cNvSpPr>
            <a:spLocks noGrp="1"/>
          </p:cNvSpPr>
          <p:nvPr>
            <p:ph type="subTitle" idx="1"/>
          </p:nvPr>
        </p:nvSpPr>
        <p:spPr>
          <a:xfrm>
            <a:off x="6096000" y="1676400"/>
            <a:ext cx="5791200" cy="3581399"/>
          </a:xfrm>
        </p:spPr>
        <p:txBody>
          <a:bodyPr>
            <a:normAutofit fontScale="92500" lnSpcReduction="10000"/>
          </a:bodyPr>
          <a:lstStyle/>
          <a:p>
            <a:pPr marL="114300" indent="-342900" algn="l">
              <a:buFont typeface="Wingdings" panose="05000000000000000000" pitchFamily="2" charset="2"/>
              <a:buChar char="§"/>
            </a:pPr>
            <a:r>
              <a:rPr lang="en-US" sz="2400" cap="none" dirty="0">
                <a:solidFill>
                  <a:schemeClr val="tx1"/>
                </a:solidFill>
              </a:rPr>
              <a:t>Involves extracting insights from vast amounts of data </a:t>
            </a:r>
          </a:p>
          <a:p>
            <a:pPr marL="114300" indent="-342900" algn="l">
              <a:buFont typeface="Wingdings" panose="05000000000000000000" pitchFamily="2" charset="2"/>
              <a:buChar char="§"/>
            </a:pPr>
            <a:r>
              <a:rPr lang="en-US" sz="2400" cap="none" dirty="0">
                <a:solidFill>
                  <a:schemeClr val="tx1"/>
                </a:solidFill>
              </a:rPr>
              <a:t>Use various scientific methods, algorithms, and processes to extract data information</a:t>
            </a:r>
          </a:p>
          <a:p>
            <a:pPr marL="114300" indent="-342900" algn="l">
              <a:buFont typeface="Wingdings" panose="05000000000000000000" pitchFamily="2" charset="2"/>
              <a:buChar char="§"/>
            </a:pPr>
            <a:r>
              <a:rPr lang="en-US" sz="2400" cap="none" dirty="0">
                <a:solidFill>
                  <a:schemeClr val="tx1"/>
                </a:solidFill>
              </a:rPr>
              <a:t>Helps to discover hidden patterns from the raw data </a:t>
            </a:r>
          </a:p>
          <a:p>
            <a:pPr marL="114300" indent="-342900" algn="l">
              <a:buFont typeface="Wingdings" panose="05000000000000000000" pitchFamily="2" charset="2"/>
              <a:buChar char="§"/>
            </a:pPr>
            <a:r>
              <a:rPr lang="en-US" sz="2400" cap="none" dirty="0">
                <a:solidFill>
                  <a:schemeClr val="tx1"/>
                </a:solidFill>
              </a:rPr>
              <a:t>Helps to provide an answer to the business question behind the data</a:t>
            </a:r>
          </a:p>
          <a:p>
            <a:pPr algn="l"/>
            <a:endParaRPr lang="en-US" dirty="0"/>
          </a:p>
        </p:txBody>
      </p:sp>
    </p:spTree>
    <p:extLst>
      <p:ext uri="{BB962C8B-B14F-4D97-AF65-F5344CB8AC3E}">
        <p14:creationId xmlns:p14="http://schemas.microsoft.com/office/powerpoint/2010/main" val="167569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942976" y="2343150"/>
            <a:ext cx="4512606" cy="1498117"/>
          </a:xfrm>
        </p:spPr>
        <p:txBody>
          <a:bodyPr>
            <a:normAutofit fontScale="90000"/>
          </a:bodyPr>
          <a:lstStyle/>
          <a:p>
            <a:r>
              <a:rPr lang="en-US" b="1" cap="none" dirty="0"/>
              <a:t>The Data Science Process: </a:t>
            </a:r>
            <a:r>
              <a:rPr lang="en-US" b="1" cap="none" dirty="0">
                <a:solidFill>
                  <a:srgbClr val="0070C0"/>
                </a:solidFill>
              </a:rPr>
              <a:t>Definition</a:t>
            </a:r>
            <a:br>
              <a:rPr lang="en-US" cap="none" dirty="0">
                <a:solidFill>
                  <a:srgbClr val="0070C0"/>
                </a:solidFill>
              </a:rPr>
            </a:br>
            <a:r>
              <a:rPr lang="en-US" sz="2000" cap="none" dirty="0">
                <a:solidFill>
                  <a:srgbClr val="0070C0"/>
                </a:solidFill>
              </a:rPr>
              <a:t>(continued)</a:t>
            </a:r>
          </a:p>
        </p:txBody>
      </p:sp>
      <p:pic>
        <p:nvPicPr>
          <p:cNvPr id="11" name="Picture 10">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3" name="Picture 1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 name="Picture 3">
            <a:extLst>
              <a:ext uri="{FF2B5EF4-FFF2-40B4-BE49-F238E27FC236}">
                <a16:creationId xmlns:a16="http://schemas.microsoft.com/office/drawing/2014/main" id="{5BF5EA8D-B0CC-4EB2-8C79-91E009B245D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732101" y="2808943"/>
            <a:ext cx="6083437" cy="3715682"/>
          </a:xfrm>
          <a:prstGeom prst="rect">
            <a:avLst/>
          </a:prstGeom>
          <a:noFill/>
        </p:spPr>
      </p:pic>
      <p:pic>
        <p:nvPicPr>
          <p:cNvPr id="15" name="Picture 14">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Rectangle 4">
            <a:extLst>
              <a:ext uri="{FF2B5EF4-FFF2-40B4-BE49-F238E27FC236}">
                <a16:creationId xmlns:a16="http://schemas.microsoft.com/office/drawing/2014/main" id="{5E56F9E2-CD3B-4F6E-8E2F-1947DBE4AD8A}"/>
              </a:ext>
            </a:extLst>
          </p:cNvPr>
          <p:cNvSpPr/>
          <p:nvPr/>
        </p:nvSpPr>
        <p:spPr>
          <a:xfrm>
            <a:off x="5781674" y="1553260"/>
            <a:ext cx="6238875" cy="707886"/>
          </a:xfrm>
          <a:prstGeom prst="rect">
            <a:avLst/>
          </a:prstGeom>
        </p:spPr>
        <p:txBody>
          <a:bodyPr wrap="square">
            <a:spAutoFit/>
          </a:bodyPr>
          <a:lstStyle/>
          <a:p>
            <a:pPr marL="342900" indent="-342900">
              <a:buFont typeface="Wingdings" panose="05000000000000000000" pitchFamily="2" charset="2"/>
              <a:buChar char="§"/>
            </a:pPr>
            <a:r>
              <a:rPr lang="en-US" sz="2000" dirty="0"/>
              <a:t>Encompasses five steps known under the acronym called “</a:t>
            </a:r>
            <a:r>
              <a:rPr lang="en-US" sz="2000" i="1" dirty="0"/>
              <a:t>The O.S.E.M.N” Framework:</a:t>
            </a:r>
          </a:p>
        </p:txBody>
      </p:sp>
    </p:spTree>
    <p:extLst>
      <p:ext uri="{BB962C8B-B14F-4D97-AF65-F5344CB8AC3E}">
        <p14:creationId xmlns:p14="http://schemas.microsoft.com/office/powerpoint/2010/main" val="37703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774337" y="1771650"/>
            <a:ext cx="4328819" cy="1964842"/>
          </a:xfrm>
        </p:spPr>
        <p:txBody>
          <a:bodyPr>
            <a:normAutofit fontScale="90000"/>
          </a:bodyPr>
          <a:lstStyle/>
          <a:p>
            <a:r>
              <a:rPr lang="en-US" sz="4400" b="1" cap="none" dirty="0"/>
              <a:t>The Data Science Process</a:t>
            </a:r>
            <a:r>
              <a:rPr lang="en-US" sz="4400" b="1" dirty="0"/>
              <a:t>: </a:t>
            </a:r>
            <a:r>
              <a:rPr lang="en-US" sz="4400" b="1" cap="none" dirty="0">
                <a:solidFill>
                  <a:srgbClr val="0070C0"/>
                </a:solidFill>
              </a:rPr>
              <a:t>The Business Question</a:t>
            </a:r>
            <a:endParaRPr lang="en-US" sz="4400" b="1" dirty="0">
              <a:solidFill>
                <a:srgbClr val="0070C0"/>
              </a:solidFill>
            </a:endParaRPr>
          </a:p>
        </p:txBody>
      </p:sp>
      <p:pic>
        <p:nvPicPr>
          <p:cNvPr id="17"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27B5E1B7-1A4D-4A04-AE0B-6B9B958F8497}"/>
              </a:ext>
            </a:extLst>
          </p:cNvPr>
          <p:cNvSpPr>
            <a:spLocks noGrp="1"/>
          </p:cNvSpPr>
          <p:nvPr>
            <p:ph type="subTitle" idx="1"/>
          </p:nvPr>
        </p:nvSpPr>
        <p:spPr>
          <a:xfrm>
            <a:off x="5219700" y="1194435"/>
            <a:ext cx="6848475" cy="5463540"/>
          </a:xfrm>
        </p:spPr>
        <p:txBody>
          <a:bodyPr>
            <a:normAutofit fontScale="92500"/>
          </a:bodyPr>
          <a:lstStyle/>
          <a:p>
            <a:pPr marL="342900" indent="-342900" algn="l">
              <a:buFont typeface="Wingdings" panose="05000000000000000000" pitchFamily="2" charset="2"/>
              <a:buChar char="§"/>
            </a:pPr>
            <a:r>
              <a:rPr lang="en-US" cap="none" dirty="0">
                <a:solidFill>
                  <a:schemeClr val="tx1"/>
                </a:solidFill>
              </a:rPr>
              <a:t>Credit One’s is looking for a much better way to understand at the very least, if a customer should be approved or not, and how much credit to allow to each customer</a:t>
            </a:r>
          </a:p>
          <a:p>
            <a:pPr marL="342900" indent="-342900" algn="l">
              <a:buFont typeface="Wingdings" panose="05000000000000000000" pitchFamily="2" charset="2"/>
              <a:buChar char="§"/>
            </a:pPr>
            <a:r>
              <a:rPr lang="en-US" cap="none" dirty="0">
                <a:solidFill>
                  <a:schemeClr val="tx1"/>
                </a:solidFill>
              </a:rPr>
              <a:t>The intent underlying the question is the increase in the number of defaulted loans granted to customers, and the derived likely risk of losing business if the problem persists </a:t>
            </a:r>
          </a:p>
          <a:p>
            <a:pPr marL="342900" indent="-342900" algn="l">
              <a:buFont typeface="Wingdings" panose="05000000000000000000" pitchFamily="2" charset="2"/>
              <a:buChar char="§"/>
            </a:pPr>
            <a:r>
              <a:rPr lang="en-US" cap="none" dirty="0">
                <a:solidFill>
                  <a:schemeClr val="tx1"/>
                </a:solidFill>
              </a:rPr>
              <a:t>The business consideration is to analyzing at the very least, factors to be used in the loan approval process, the amount of credit to allow to each customer</a:t>
            </a:r>
          </a:p>
          <a:p>
            <a:pPr marL="342900" indent="-342900" algn="l">
              <a:buFont typeface="Wingdings" panose="05000000000000000000" pitchFamily="2" charset="2"/>
              <a:buChar char="§"/>
            </a:pPr>
            <a:r>
              <a:rPr lang="en-US" cap="none" dirty="0">
                <a:solidFill>
                  <a:schemeClr val="tx1"/>
                </a:solidFill>
              </a:rPr>
              <a:t>The analysis will rely on Credit One’s historical credit scoring data extracted from its database, and will consist of determining the possibilities of solving the increase of customer defaulted loans </a:t>
            </a:r>
          </a:p>
          <a:p>
            <a:pPr algn="l"/>
            <a:endParaRPr lang="en-US" cap="none" dirty="0">
              <a:solidFill>
                <a:schemeClr val="tx1"/>
              </a:solidFill>
            </a:endParaRPr>
          </a:p>
          <a:p>
            <a:pPr algn="l"/>
            <a:endParaRPr lang="en-US" cap="none" dirty="0">
              <a:solidFill>
                <a:schemeClr val="tx1"/>
              </a:solidFill>
            </a:endParaRPr>
          </a:p>
        </p:txBody>
      </p:sp>
    </p:spTree>
    <p:extLst>
      <p:ext uri="{BB962C8B-B14F-4D97-AF65-F5344CB8AC3E}">
        <p14:creationId xmlns:p14="http://schemas.microsoft.com/office/powerpoint/2010/main" val="354161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238126" y="1844675"/>
            <a:ext cx="4857750" cy="1964842"/>
          </a:xfrm>
        </p:spPr>
        <p:txBody>
          <a:bodyPr>
            <a:normAutofit/>
          </a:bodyPr>
          <a:lstStyle/>
          <a:p>
            <a:r>
              <a:rPr lang="en-US" sz="4400" b="1" cap="none" dirty="0"/>
              <a:t>The Data Science Process</a:t>
            </a:r>
            <a:r>
              <a:rPr lang="en-US" sz="4400" b="1" dirty="0"/>
              <a:t>: </a:t>
            </a:r>
            <a:r>
              <a:rPr lang="en-US" sz="4400" b="1" cap="none" dirty="0">
                <a:solidFill>
                  <a:srgbClr val="0070C0"/>
                </a:solidFill>
              </a:rPr>
              <a:t>Analysis Plan</a:t>
            </a:r>
            <a:endParaRPr lang="en-US" sz="4400" b="1" dirty="0">
              <a:solidFill>
                <a:srgbClr val="0070C0"/>
              </a:solidFill>
            </a:endParaRPr>
          </a:p>
        </p:txBody>
      </p:sp>
      <p:pic>
        <p:nvPicPr>
          <p:cNvPr id="17"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27B5E1B7-1A4D-4A04-AE0B-6B9B958F8497}"/>
              </a:ext>
            </a:extLst>
          </p:cNvPr>
          <p:cNvSpPr>
            <a:spLocks noGrp="1"/>
          </p:cNvSpPr>
          <p:nvPr>
            <p:ph type="subTitle" idx="1"/>
          </p:nvPr>
        </p:nvSpPr>
        <p:spPr>
          <a:xfrm>
            <a:off x="5219700" y="869315"/>
            <a:ext cx="6848475" cy="2595245"/>
          </a:xfrm>
        </p:spPr>
        <p:txBody>
          <a:bodyPr>
            <a:normAutofit fontScale="92500" lnSpcReduction="10000"/>
          </a:bodyPr>
          <a:lstStyle/>
          <a:p>
            <a:pPr marL="342900" indent="-342900" algn="l">
              <a:buFont typeface="Wingdings" panose="05000000000000000000" pitchFamily="2" charset="2"/>
              <a:buChar char="§"/>
            </a:pPr>
            <a:r>
              <a:rPr lang="en-US" b="1" cap="none" dirty="0">
                <a:solidFill>
                  <a:schemeClr val="tx1"/>
                </a:solidFill>
              </a:rPr>
              <a:t>What is the Analysis Goal?</a:t>
            </a:r>
          </a:p>
          <a:p>
            <a:pPr marL="342900" indent="-342900" algn="l">
              <a:buFont typeface="Courier New" panose="02070309020205020404" pitchFamily="49" charset="0"/>
              <a:buChar char="o"/>
            </a:pPr>
            <a:r>
              <a:rPr lang="en-US" cap="none" dirty="0">
                <a:solidFill>
                  <a:schemeClr val="tx1"/>
                </a:solidFill>
              </a:rPr>
              <a:t>The analysis goal derives from an iterative process as described in the graph below, and consists of using the Machine Learning model to draw insights from historical data on each customer credit score analysis and the amount of loan granted to individual customer in order to predict the future trend of loan reimbursements and maintain the business </a:t>
            </a:r>
          </a:p>
          <a:p>
            <a:pPr algn="l"/>
            <a:endParaRPr lang="en-US" cap="none" dirty="0">
              <a:solidFill>
                <a:schemeClr val="tx1"/>
              </a:solidFill>
            </a:endParaRPr>
          </a:p>
          <a:p>
            <a:pPr algn="l"/>
            <a:endParaRPr lang="en-US" cap="none" dirty="0">
              <a:solidFill>
                <a:schemeClr val="tx1"/>
              </a:solidFill>
            </a:endParaRPr>
          </a:p>
        </p:txBody>
      </p:sp>
      <p:pic>
        <p:nvPicPr>
          <p:cNvPr id="8" name="Picture 7">
            <a:extLst>
              <a:ext uri="{FF2B5EF4-FFF2-40B4-BE49-F238E27FC236}">
                <a16:creationId xmlns:a16="http://schemas.microsoft.com/office/drawing/2014/main" id="{69C030B9-E134-40F0-9EAD-5ECDAEC846BD}"/>
              </a:ext>
            </a:extLst>
          </p:cNvPr>
          <p:cNvPicPr/>
          <p:nvPr/>
        </p:nvPicPr>
        <p:blipFill>
          <a:blip r:embed="rId4"/>
          <a:stretch>
            <a:fillRect/>
          </a:stretch>
        </p:blipFill>
        <p:spPr>
          <a:xfrm>
            <a:off x="6035040" y="3545840"/>
            <a:ext cx="5334000" cy="3159760"/>
          </a:xfrm>
          <a:prstGeom prst="rect">
            <a:avLst/>
          </a:prstGeom>
        </p:spPr>
      </p:pic>
    </p:spTree>
    <p:extLst>
      <p:ext uri="{BB962C8B-B14F-4D97-AF65-F5344CB8AC3E}">
        <p14:creationId xmlns:p14="http://schemas.microsoft.com/office/powerpoint/2010/main" val="411144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314325" y="2114550"/>
            <a:ext cx="4788831" cy="1964842"/>
          </a:xfrm>
        </p:spPr>
        <p:txBody>
          <a:bodyPr>
            <a:normAutofit/>
          </a:bodyPr>
          <a:lstStyle/>
          <a:p>
            <a:r>
              <a:rPr lang="en-US" sz="4400" b="1" cap="none" dirty="0"/>
              <a:t>The Data Science Process</a:t>
            </a:r>
            <a:r>
              <a:rPr lang="en-US" sz="4400" b="1" dirty="0"/>
              <a:t>: </a:t>
            </a:r>
            <a:r>
              <a:rPr lang="en-US" sz="4400" b="1" cap="none" dirty="0">
                <a:solidFill>
                  <a:srgbClr val="0070C0"/>
                </a:solidFill>
              </a:rPr>
              <a:t>Analysis Plan </a:t>
            </a:r>
            <a:r>
              <a:rPr lang="en-US" sz="1800" cap="none" dirty="0">
                <a:solidFill>
                  <a:srgbClr val="0070C0"/>
                </a:solidFill>
              </a:rPr>
              <a:t>(Continued)</a:t>
            </a:r>
            <a:endParaRPr lang="en-US" sz="1800" dirty="0">
              <a:solidFill>
                <a:srgbClr val="0070C0"/>
              </a:solidFill>
            </a:endParaRPr>
          </a:p>
        </p:txBody>
      </p:sp>
      <p:pic>
        <p:nvPicPr>
          <p:cNvPr id="17"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27B5E1B7-1A4D-4A04-AE0B-6B9B958F8497}"/>
              </a:ext>
            </a:extLst>
          </p:cNvPr>
          <p:cNvSpPr>
            <a:spLocks noGrp="1"/>
          </p:cNvSpPr>
          <p:nvPr>
            <p:ph type="subTitle" idx="1"/>
          </p:nvPr>
        </p:nvSpPr>
        <p:spPr>
          <a:xfrm>
            <a:off x="5219700" y="514349"/>
            <a:ext cx="6848475" cy="6134101"/>
          </a:xfrm>
        </p:spPr>
        <p:txBody>
          <a:bodyPr>
            <a:normAutofit fontScale="25000" lnSpcReduction="20000"/>
          </a:bodyPr>
          <a:lstStyle/>
          <a:p>
            <a:pPr marL="342900" indent="-342900" algn="l">
              <a:buFont typeface="Wingdings" panose="05000000000000000000" pitchFamily="2" charset="2"/>
              <a:buChar char="§"/>
            </a:pPr>
            <a:r>
              <a:rPr lang="en-US" sz="8000" b="1" cap="none" dirty="0">
                <a:solidFill>
                  <a:schemeClr val="tx1"/>
                </a:solidFill>
              </a:rPr>
              <a:t>What Hypotheses are to be Tested?</a:t>
            </a:r>
          </a:p>
          <a:p>
            <a:pPr marL="342900" indent="-342900" algn="l">
              <a:buFont typeface="Courier New" panose="02070309020205020404" pitchFamily="49" charset="0"/>
              <a:buChar char="o"/>
            </a:pPr>
            <a:r>
              <a:rPr lang="en-US" sz="8000" cap="none" dirty="0">
                <a:solidFill>
                  <a:schemeClr val="tx1"/>
                </a:solidFill>
              </a:rPr>
              <a:t>Analyzing how and if the credit scoring process of customers is carried out by Credit One to determine:</a:t>
            </a:r>
          </a:p>
          <a:p>
            <a:pPr marL="800100" lvl="1" indent="-342900" algn="l">
              <a:buFont typeface="Wingdings" panose="05000000000000000000" pitchFamily="2" charset="2"/>
              <a:buChar char="ü"/>
            </a:pPr>
            <a:r>
              <a:rPr lang="en-US" sz="8000" cap="none" dirty="0">
                <a:solidFill>
                  <a:schemeClr val="tx1"/>
                </a:solidFill>
              </a:rPr>
              <a:t>The basis of the loan approval decision concerning each customer</a:t>
            </a:r>
          </a:p>
          <a:p>
            <a:pPr marL="800100" lvl="1" indent="-342900" algn="l">
              <a:buFont typeface="Wingdings" panose="05000000000000000000" pitchFamily="2" charset="2"/>
              <a:buChar char="ü"/>
            </a:pPr>
            <a:r>
              <a:rPr lang="en-US" sz="8000" cap="none" dirty="0">
                <a:solidFill>
                  <a:schemeClr val="tx1"/>
                </a:solidFill>
              </a:rPr>
              <a:t>The basis of the loan amount granted to each customer</a:t>
            </a:r>
          </a:p>
          <a:p>
            <a:pPr marL="800100" lvl="1" indent="-342900" algn="l">
              <a:buFont typeface="Wingdings" panose="05000000000000000000" pitchFamily="2" charset="2"/>
              <a:buChar char="ü"/>
            </a:pPr>
            <a:r>
              <a:rPr lang="en-US" sz="8000" cap="none" dirty="0">
                <a:solidFill>
                  <a:schemeClr val="tx1"/>
                </a:solidFill>
              </a:rPr>
              <a:t>The reason of </a:t>
            </a:r>
            <a:r>
              <a:rPr lang="en-US" sz="8000" cap="none" dirty="0"/>
              <a:t>the </a:t>
            </a:r>
            <a:r>
              <a:rPr lang="en-US" sz="8000" cap="none" dirty="0">
                <a:solidFill>
                  <a:schemeClr val="tx1"/>
                </a:solidFill>
              </a:rPr>
              <a:t>defaulted loans and the increase in number of defaulted loans</a:t>
            </a:r>
          </a:p>
          <a:p>
            <a:pPr marL="342900" indent="-342900" algn="l">
              <a:buFont typeface="Wingdings" panose="05000000000000000000" pitchFamily="2" charset="2"/>
              <a:buChar char="§"/>
            </a:pPr>
            <a:r>
              <a:rPr lang="en-US" sz="8000" b="1" cap="none" dirty="0">
                <a:solidFill>
                  <a:schemeClr val="tx1"/>
                </a:solidFill>
              </a:rPr>
              <a:t>What Data is Required/Available to Test the Hypotheses?</a:t>
            </a:r>
          </a:p>
          <a:p>
            <a:pPr marL="342900" indent="-342900" algn="l">
              <a:buFont typeface="Courier New" panose="02070309020205020404" pitchFamily="49" charset="0"/>
              <a:buChar char="o"/>
            </a:pPr>
            <a:r>
              <a:rPr lang="en-US" sz="8000" cap="none" dirty="0">
                <a:solidFill>
                  <a:schemeClr val="tx1"/>
                </a:solidFill>
              </a:rPr>
              <a:t>Knowledge of Credit One’s historical credit score data and other customers physical/personal characteristics (age, gender, education level, marital status) </a:t>
            </a:r>
          </a:p>
          <a:p>
            <a:pPr algn="l"/>
            <a:r>
              <a:rPr lang="en-US" sz="8000" b="1" cap="none" dirty="0">
                <a:solidFill>
                  <a:srgbClr val="0070C0"/>
                </a:solidFill>
              </a:rPr>
              <a:t>NOTE:</a:t>
            </a:r>
            <a:r>
              <a:rPr lang="en-US" sz="8000" b="1" cap="none" dirty="0">
                <a:solidFill>
                  <a:srgbClr val="FF0000"/>
                </a:solidFill>
              </a:rPr>
              <a:t> </a:t>
            </a:r>
            <a:r>
              <a:rPr lang="en-US" sz="8000" cap="none" dirty="0">
                <a:solidFill>
                  <a:srgbClr val="C00000"/>
                </a:solidFill>
              </a:rPr>
              <a:t>For a comprehensive analysis and an insightful answer to the business question, Credit One’s data present some limitations, including: </a:t>
            </a:r>
            <a:r>
              <a:rPr lang="en-US" sz="7200" cap="none" dirty="0">
                <a:solidFill>
                  <a:srgbClr val="C00000"/>
                </a:solidFill>
              </a:rPr>
              <a:t>The customers income status,</a:t>
            </a:r>
            <a:r>
              <a:rPr lang="en-US" sz="7400" cap="none" dirty="0">
                <a:solidFill>
                  <a:srgbClr val="C00000"/>
                </a:solidFill>
              </a:rPr>
              <a:t> housing status (homeowner or renter?), and debt status and any other expenses driving factors (extra alimonies)  </a:t>
            </a:r>
          </a:p>
          <a:p>
            <a:pPr marL="342900" indent="-342900" algn="l">
              <a:buFont typeface="Wingdings" panose="05000000000000000000" pitchFamily="2" charset="2"/>
              <a:buChar char="§"/>
            </a:pPr>
            <a:endParaRPr lang="en-US" cap="none" dirty="0">
              <a:solidFill>
                <a:schemeClr val="tx1"/>
              </a:solidFill>
            </a:endParaRPr>
          </a:p>
          <a:p>
            <a:pPr algn="l"/>
            <a:endParaRPr lang="en-US" cap="none" dirty="0">
              <a:solidFill>
                <a:schemeClr val="tx1"/>
              </a:solidFill>
            </a:endParaRPr>
          </a:p>
          <a:p>
            <a:pPr algn="l"/>
            <a:endParaRPr lang="en-US" cap="none" dirty="0">
              <a:solidFill>
                <a:schemeClr val="tx1"/>
              </a:solidFill>
            </a:endParaRPr>
          </a:p>
          <a:p>
            <a:pPr algn="l"/>
            <a:endParaRPr lang="en-US" cap="none" dirty="0">
              <a:solidFill>
                <a:schemeClr val="tx1"/>
              </a:solidFill>
            </a:endParaRPr>
          </a:p>
        </p:txBody>
      </p:sp>
    </p:spTree>
    <p:extLst>
      <p:ext uri="{BB962C8B-B14F-4D97-AF65-F5344CB8AC3E}">
        <p14:creationId xmlns:p14="http://schemas.microsoft.com/office/powerpoint/2010/main" val="176846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238125" y="1914525"/>
            <a:ext cx="4865032" cy="1964842"/>
          </a:xfrm>
        </p:spPr>
        <p:txBody>
          <a:bodyPr>
            <a:normAutofit/>
          </a:bodyPr>
          <a:lstStyle/>
          <a:p>
            <a:r>
              <a:rPr lang="en-US" sz="4400" b="1" cap="none" dirty="0"/>
              <a:t>The Data Science Process</a:t>
            </a:r>
            <a:r>
              <a:rPr lang="en-US" sz="4400" b="1" dirty="0"/>
              <a:t>: </a:t>
            </a:r>
            <a:r>
              <a:rPr lang="en-US" sz="4400" b="1" cap="none" dirty="0">
                <a:solidFill>
                  <a:srgbClr val="0070C0"/>
                </a:solidFill>
              </a:rPr>
              <a:t>Analysis Plan</a:t>
            </a:r>
            <a:r>
              <a:rPr lang="en-US" sz="4400" b="1" cap="none" dirty="0"/>
              <a:t> </a:t>
            </a:r>
            <a:r>
              <a:rPr lang="en-US" sz="1800" cap="none" dirty="0">
                <a:solidFill>
                  <a:srgbClr val="0070C0"/>
                </a:solidFill>
              </a:rPr>
              <a:t>(Continued)</a:t>
            </a:r>
            <a:endParaRPr lang="en-US" sz="4400" dirty="0">
              <a:solidFill>
                <a:srgbClr val="0070C0"/>
              </a:solidFill>
            </a:endParaRPr>
          </a:p>
        </p:txBody>
      </p:sp>
      <p:pic>
        <p:nvPicPr>
          <p:cNvPr id="17"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27B5E1B7-1A4D-4A04-AE0B-6B9B958F8497}"/>
              </a:ext>
            </a:extLst>
          </p:cNvPr>
          <p:cNvSpPr>
            <a:spLocks noGrp="1"/>
          </p:cNvSpPr>
          <p:nvPr>
            <p:ph type="subTitle" idx="1"/>
          </p:nvPr>
        </p:nvSpPr>
        <p:spPr>
          <a:xfrm>
            <a:off x="5219700" y="575310"/>
            <a:ext cx="6848475" cy="6130290"/>
          </a:xfrm>
        </p:spPr>
        <p:txBody>
          <a:bodyPr>
            <a:normAutofit fontScale="92500" lnSpcReduction="20000"/>
          </a:bodyPr>
          <a:lstStyle/>
          <a:p>
            <a:pPr marL="342900" indent="-342900" algn="l">
              <a:buFont typeface="Wingdings" panose="05000000000000000000" pitchFamily="2" charset="2"/>
              <a:buChar char="§"/>
            </a:pPr>
            <a:r>
              <a:rPr lang="en-US" b="1" cap="none" dirty="0">
                <a:solidFill>
                  <a:schemeClr val="tx1"/>
                </a:solidFill>
              </a:rPr>
              <a:t>What Methodology(ies) Will You Employ?</a:t>
            </a:r>
          </a:p>
          <a:p>
            <a:pPr marL="342900" indent="-342900" algn="l">
              <a:buFont typeface="Courier New" panose="02070309020205020404" pitchFamily="49" charset="0"/>
              <a:buChar char="o"/>
            </a:pPr>
            <a:r>
              <a:rPr lang="en-US" cap="none" dirty="0">
                <a:solidFill>
                  <a:schemeClr val="tx1"/>
                </a:solidFill>
              </a:rPr>
              <a:t>Define the predicted variable referring to the business question to answer, and the independent variables (training and testing the data)</a:t>
            </a:r>
          </a:p>
          <a:p>
            <a:pPr marL="342900" indent="-342900" algn="l">
              <a:buFont typeface="Courier New" panose="02070309020205020404" pitchFamily="49" charset="0"/>
              <a:buChar char="o"/>
            </a:pPr>
            <a:r>
              <a:rPr lang="en-US" cap="none" dirty="0">
                <a:solidFill>
                  <a:schemeClr val="tx1"/>
                </a:solidFill>
              </a:rPr>
              <a:t>Model will be trained and validated </a:t>
            </a:r>
          </a:p>
          <a:p>
            <a:pPr marL="342900" indent="-342900" algn="l">
              <a:buFont typeface="Courier New" panose="02070309020205020404" pitchFamily="49" charset="0"/>
              <a:buChar char="o"/>
            </a:pPr>
            <a:r>
              <a:rPr lang="en-US" cap="none" dirty="0">
                <a:solidFill>
                  <a:schemeClr val="tx1"/>
                </a:solidFill>
              </a:rPr>
              <a:t>Based on business context, the best model will be adopted</a:t>
            </a:r>
          </a:p>
          <a:p>
            <a:pPr marL="342900" indent="-342900" algn="l">
              <a:buFont typeface="Courier New" panose="02070309020205020404" pitchFamily="49" charset="0"/>
              <a:buChar char="o"/>
            </a:pPr>
            <a:r>
              <a:rPr lang="en-US" cap="none" dirty="0">
                <a:solidFill>
                  <a:schemeClr val="tx1"/>
                </a:solidFill>
              </a:rPr>
              <a:t>Use the Machine Learning to build the model (a linear regression aims at predicting the quantitative response) based on historical data values – single feature (input variable or predictor)</a:t>
            </a:r>
            <a:endParaRPr lang="en-US" b="1" cap="none" dirty="0">
              <a:solidFill>
                <a:schemeClr val="tx1"/>
              </a:solidFill>
            </a:endParaRPr>
          </a:p>
          <a:p>
            <a:pPr marL="342900" indent="-342900" algn="l">
              <a:buFont typeface="Wingdings" panose="05000000000000000000" pitchFamily="2" charset="2"/>
              <a:buChar char="§"/>
            </a:pPr>
            <a:r>
              <a:rPr lang="en-US" b="1" cap="none" dirty="0">
                <a:solidFill>
                  <a:schemeClr val="tx1"/>
                </a:solidFill>
              </a:rPr>
              <a:t>What is the Project Plan (Timeline and Milestones, Risks, Phasing, Prioritization, …)?</a:t>
            </a:r>
          </a:p>
          <a:p>
            <a:pPr marL="342900" indent="-342900" algn="l">
              <a:buFont typeface="Courier New" panose="02070309020205020404" pitchFamily="49" charset="0"/>
              <a:buChar char="o"/>
            </a:pPr>
            <a:r>
              <a:rPr lang="en-US" cap="none" dirty="0">
                <a:solidFill>
                  <a:schemeClr val="tx1"/>
                </a:solidFill>
              </a:rPr>
              <a:t>Considering the iterative process of the data science analysis, any poor or unexpected outcome at any step of the process might trigger a review of the previous steps and can cause the process to be re-executed on a regular basis depending on the gravity of the business problem </a:t>
            </a:r>
            <a:endParaRPr lang="en-US" b="1" cap="none" dirty="0">
              <a:solidFill>
                <a:schemeClr val="tx1"/>
              </a:solidFill>
            </a:endParaRPr>
          </a:p>
          <a:p>
            <a:pPr marL="342900" indent="-342900" algn="l">
              <a:buFont typeface="Wingdings" panose="05000000000000000000" pitchFamily="2" charset="2"/>
              <a:buChar char="§"/>
            </a:pPr>
            <a:endParaRPr lang="en-US" cap="none" dirty="0">
              <a:solidFill>
                <a:schemeClr val="tx1"/>
              </a:solidFill>
            </a:endParaRPr>
          </a:p>
          <a:p>
            <a:pPr algn="l"/>
            <a:endParaRPr lang="en-US" cap="none" dirty="0">
              <a:solidFill>
                <a:schemeClr val="tx1"/>
              </a:solidFill>
            </a:endParaRPr>
          </a:p>
          <a:p>
            <a:pPr algn="l"/>
            <a:endParaRPr lang="en-US" cap="none" dirty="0">
              <a:solidFill>
                <a:schemeClr val="tx1"/>
              </a:solidFill>
            </a:endParaRPr>
          </a:p>
        </p:txBody>
      </p:sp>
    </p:spTree>
    <p:extLst>
      <p:ext uri="{BB962C8B-B14F-4D97-AF65-F5344CB8AC3E}">
        <p14:creationId xmlns:p14="http://schemas.microsoft.com/office/powerpoint/2010/main" val="196529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774337" y="1971675"/>
            <a:ext cx="4328819" cy="1964842"/>
          </a:xfrm>
        </p:spPr>
        <p:txBody>
          <a:bodyPr>
            <a:normAutofit/>
          </a:bodyPr>
          <a:lstStyle/>
          <a:p>
            <a:r>
              <a:rPr lang="en-US" sz="4400" b="1" cap="none" dirty="0"/>
              <a:t>The Data Science Process</a:t>
            </a:r>
            <a:r>
              <a:rPr lang="en-US" sz="4400" b="1" dirty="0"/>
              <a:t>: </a:t>
            </a:r>
            <a:r>
              <a:rPr lang="en-US" sz="4400" b="1" cap="none" dirty="0">
                <a:solidFill>
                  <a:srgbClr val="0070C0"/>
                </a:solidFill>
              </a:rPr>
              <a:t>Data Collection</a:t>
            </a:r>
            <a:endParaRPr lang="en-US" sz="4400" b="1" dirty="0">
              <a:solidFill>
                <a:srgbClr val="0070C0"/>
              </a:solidFill>
            </a:endParaRPr>
          </a:p>
        </p:txBody>
      </p:sp>
      <p:pic>
        <p:nvPicPr>
          <p:cNvPr id="17"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27B5E1B7-1A4D-4A04-AE0B-6B9B958F8497}"/>
              </a:ext>
            </a:extLst>
          </p:cNvPr>
          <p:cNvSpPr>
            <a:spLocks noGrp="1"/>
          </p:cNvSpPr>
          <p:nvPr>
            <p:ph type="subTitle" idx="1"/>
          </p:nvPr>
        </p:nvSpPr>
        <p:spPr>
          <a:xfrm>
            <a:off x="5219700" y="571500"/>
            <a:ext cx="6848475" cy="6134100"/>
          </a:xfrm>
        </p:spPr>
        <p:txBody>
          <a:bodyPr>
            <a:noAutofit/>
          </a:bodyPr>
          <a:lstStyle/>
          <a:p>
            <a:pPr marL="342900" indent="-342900" algn="l">
              <a:buFont typeface="Wingdings" panose="05000000000000000000" pitchFamily="2" charset="2"/>
              <a:buChar char="§"/>
            </a:pPr>
            <a:r>
              <a:rPr lang="en-US" sz="2000" b="1" cap="none" dirty="0">
                <a:solidFill>
                  <a:schemeClr val="tx1"/>
                </a:solidFill>
              </a:rPr>
              <a:t>From Where Can the Data be Obtained? </a:t>
            </a:r>
            <a:r>
              <a:rPr lang="en-US" b="1" cap="none" dirty="0">
                <a:solidFill>
                  <a:schemeClr val="tx1"/>
                </a:solidFill>
              </a:rPr>
              <a:t>How Must the Data be Cleansed and Validated?</a:t>
            </a:r>
            <a:endParaRPr lang="en-US" sz="2000" b="1" cap="none" dirty="0">
              <a:solidFill>
                <a:schemeClr val="tx1"/>
              </a:solidFill>
            </a:endParaRPr>
          </a:p>
          <a:p>
            <a:pPr marL="342900" indent="-342900" algn="l">
              <a:buFont typeface="Courier New" panose="02070309020205020404" pitchFamily="49" charset="0"/>
              <a:buChar char="o"/>
            </a:pPr>
            <a:r>
              <a:rPr lang="en-US" sz="2000" cap="none" dirty="0">
                <a:solidFill>
                  <a:schemeClr val="tx1"/>
                </a:solidFill>
              </a:rPr>
              <a:t>Involve three steps:</a:t>
            </a:r>
          </a:p>
          <a:p>
            <a:pPr marL="342900" indent="-342900" algn="l">
              <a:buFont typeface="Arial" panose="020B0604020202020204" pitchFamily="34" charset="0"/>
              <a:buChar char="•"/>
            </a:pPr>
            <a:r>
              <a:rPr lang="en-US" sz="2000" b="1" cap="none" dirty="0">
                <a:solidFill>
                  <a:schemeClr val="tx1"/>
                </a:solidFill>
              </a:rPr>
              <a:t>Data Selection: </a:t>
            </a:r>
            <a:r>
              <a:rPr lang="en-US" sz="2000" cap="none" dirty="0">
                <a:solidFill>
                  <a:schemeClr val="tx1"/>
                </a:solidFill>
              </a:rPr>
              <a:t>As an external client storing its data in a MySQL database, Credit One’s data will be obtained from its database using a structured query language or sql to query to database table and retrieving the data into a pandas dataframe</a:t>
            </a:r>
          </a:p>
          <a:p>
            <a:pPr marL="342900" indent="-342900" algn="l">
              <a:buFont typeface="Arial" panose="020B0604020202020204" pitchFamily="34" charset="0"/>
              <a:buChar char="•"/>
            </a:pPr>
            <a:r>
              <a:rPr lang="en-US" sz="2000" b="1" cap="none" dirty="0">
                <a:solidFill>
                  <a:schemeClr val="tx1"/>
                </a:solidFill>
              </a:rPr>
              <a:t>Data Preprocessing: </a:t>
            </a:r>
            <a:r>
              <a:rPr lang="en-US" sz="2000" cap="none" dirty="0">
                <a:solidFill>
                  <a:schemeClr val="tx1"/>
                </a:solidFill>
              </a:rPr>
              <a:t>Organizing the above selected data by formatting, scrubbing (cleaning and filtering), sampling from it, and explore the data</a:t>
            </a:r>
          </a:p>
          <a:p>
            <a:pPr marL="342900" indent="-342900" algn="l">
              <a:buFont typeface="Arial" panose="020B0604020202020204" pitchFamily="34" charset="0"/>
              <a:buChar char="•"/>
            </a:pPr>
            <a:r>
              <a:rPr lang="en-US" sz="2000" b="1" cap="none" dirty="0">
                <a:solidFill>
                  <a:schemeClr val="tx1"/>
                </a:solidFill>
              </a:rPr>
              <a:t>Data transformation: </a:t>
            </a:r>
            <a:r>
              <a:rPr lang="en-US" sz="2000" cap="none" dirty="0">
                <a:solidFill>
                  <a:schemeClr val="tx1"/>
                </a:solidFill>
              </a:rPr>
              <a:t>Use scaling, attribute decomposition, and attribute aggregation to convert the preprocessed data above to be ready for machine learning – Data Modeling (distributes datasets for training and testing)</a:t>
            </a:r>
          </a:p>
          <a:p>
            <a:pPr algn="l"/>
            <a:endParaRPr lang="en-US" cap="none" dirty="0">
              <a:solidFill>
                <a:schemeClr val="tx1"/>
              </a:solidFill>
            </a:endParaRPr>
          </a:p>
          <a:p>
            <a:pPr algn="l"/>
            <a:endParaRPr lang="en-US" cap="none" dirty="0">
              <a:solidFill>
                <a:schemeClr val="tx1"/>
              </a:solidFill>
            </a:endParaRPr>
          </a:p>
        </p:txBody>
      </p:sp>
    </p:spTree>
    <p:extLst>
      <p:ext uri="{BB962C8B-B14F-4D97-AF65-F5344CB8AC3E}">
        <p14:creationId xmlns:p14="http://schemas.microsoft.com/office/powerpoint/2010/main" val="401121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8C261-29EF-4C69-88A3-E9C397081B2F}"/>
              </a:ext>
            </a:extLst>
          </p:cNvPr>
          <p:cNvSpPr>
            <a:spLocks noGrp="1"/>
          </p:cNvSpPr>
          <p:nvPr>
            <p:ph type="ctrTitle"/>
          </p:nvPr>
        </p:nvSpPr>
        <p:spPr>
          <a:xfrm>
            <a:off x="497818" y="2190749"/>
            <a:ext cx="4605339" cy="1440967"/>
          </a:xfrm>
        </p:spPr>
        <p:txBody>
          <a:bodyPr>
            <a:normAutofit/>
          </a:bodyPr>
          <a:lstStyle/>
          <a:p>
            <a:r>
              <a:rPr lang="en-US" sz="4400" b="1" cap="none" dirty="0"/>
              <a:t>The Data Science Process</a:t>
            </a:r>
            <a:r>
              <a:rPr lang="en-US" sz="4400" b="1" dirty="0"/>
              <a:t>: </a:t>
            </a:r>
            <a:r>
              <a:rPr lang="en-US" sz="4400" b="1" cap="none" dirty="0">
                <a:solidFill>
                  <a:srgbClr val="0070C0"/>
                </a:solidFill>
              </a:rPr>
              <a:t>Insights</a:t>
            </a:r>
            <a:endParaRPr lang="en-US" sz="4400" b="1" dirty="0">
              <a:solidFill>
                <a:srgbClr val="0070C0"/>
              </a:solidFill>
            </a:endParaRPr>
          </a:p>
        </p:txBody>
      </p:sp>
      <p:pic>
        <p:nvPicPr>
          <p:cNvPr id="17" name="Picture 1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14" name="Picture 13">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16" name="Picture 15">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
        <p:nvSpPr>
          <p:cNvPr id="5" name="Subtitle 4">
            <a:extLst>
              <a:ext uri="{FF2B5EF4-FFF2-40B4-BE49-F238E27FC236}">
                <a16:creationId xmlns:a16="http://schemas.microsoft.com/office/drawing/2014/main" id="{27B5E1B7-1A4D-4A04-AE0B-6B9B958F8497}"/>
              </a:ext>
            </a:extLst>
          </p:cNvPr>
          <p:cNvSpPr>
            <a:spLocks noGrp="1"/>
          </p:cNvSpPr>
          <p:nvPr>
            <p:ph type="subTitle" idx="1"/>
          </p:nvPr>
        </p:nvSpPr>
        <p:spPr>
          <a:xfrm>
            <a:off x="5219700" y="518159"/>
            <a:ext cx="6848475" cy="6206491"/>
          </a:xfrm>
        </p:spPr>
        <p:txBody>
          <a:bodyPr>
            <a:noAutofit/>
          </a:bodyPr>
          <a:lstStyle/>
          <a:p>
            <a:pPr marL="342900" indent="-342900" algn="l">
              <a:buFont typeface="Wingdings" panose="05000000000000000000" pitchFamily="2" charset="2"/>
              <a:buChar char="§"/>
            </a:pPr>
            <a:r>
              <a:rPr lang="en-US" sz="2000" b="1" cap="none" dirty="0">
                <a:solidFill>
                  <a:schemeClr val="tx1"/>
                </a:solidFill>
              </a:rPr>
              <a:t>Patterns in the Data</a:t>
            </a:r>
          </a:p>
          <a:p>
            <a:pPr marL="342900" indent="-342900" algn="l">
              <a:buFont typeface="Courier New" panose="02070309020205020404" pitchFamily="49" charset="0"/>
              <a:buChar char="o"/>
            </a:pPr>
            <a:r>
              <a:rPr lang="en-US" sz="2000" cap="none" dirty="0">
                <a:solidFill>
                  <a:schemeClr val="tx1"/>
                </a:solidFill>
              </a:rPr>
              <a:t>Data will be analyzed to find any existing correlation between variables, null values, duplicated values, etc.</a:t>
            </a:r>
          </a:p>
          <a:p>
            <a:pPr marL="342900" indent="-342900" algn="l">
              <a:buFont typeface="Wingdings" panose="05000000000000000000" pitchFamily="2" charset="2"/>
              <a:buChar char="§"/>
            </a:pPr>
            <a:r>
              <a:rPr lang="en-US" sz="2000" b="1" cap="none" dirty="0">
                <a:solidFill>
                  <a:schemeClr val="tx1"/>
                </a:solidFill>
              </a:rPr>
              <a:t>Analysis of Hypothesis </a:t>
            </a:r>
          </a:p>
          <a:p>
            <a:pPr marL="342900" indent="-342900" algn="l">
              <a:buFont typeface="Courier New" panose="02070309020205020404" pitchFamily="49" charset="0"/>
              <a:buChar char="o"/>
            </a:pPr>
            <a:r>
              <a:rPr lang="en-US" sz="2000" cap="none" dirty="0">
                <a:solidFill>
                  <a:schemeClr val="tx1"/>
                </a:solidFill>
              </a:rPr>
              <a:t>The results obtained from each hypothesis analysis will be verified observed to see if they provide or not (proven or disproven?) an accurate answer that addresses the business question</a:t>
            </a:r>
          </a:p>
          <a:p>
            <a:pPr marL="342900" indent="-342900" algn="l">
              <a:buFont typeface="Wingdings" panose="05000000000000000000" pitchFamily="2" charset="2"/>
              <a:buChar char="§"/>
            </a:pPr>
            <a:r>
              <a:rPr lang="en-US" sz="2000" b="1" cap="none" dirty="0">
                <a:solidFill>
                  <a:schemeClr val="tx1"/>
                </a:solidFill>
              </a:rPr>
              <a:t>Ranking of the Results</a:t>
            </a:r>
          </a:p>
          <a:p>
            <a:pPr marL="342900" indent="-342900" algn="l">
              <a:buFont typeface="Courier New" panose="02070309020205020404" pitchFamily="49" charset="0"/>
              <a:buChar char="o"/>
            </a:pPr>
            <a:r>
              <a:rPr lang="en-US" sz="2000" cap="none" dirty="0">
                <a:solidFill>
                  <a:schemeClr val="tx1"/>
                </a:solidFill>
              </a:rPr>
              <a:t>The quantified impact of the finding will be ranked based on the result of each of the hypothesis</a:t>
            </a:r>
          </a:p>
          <a:p>
            <a:pPr marL="342900" indent="-342900" algn="l">
              <a:buFont typeface="Wingdings" panose="05000000000000000000" pitchFamily="2" charset="2"/>
              <a:buChar char="§"/>
            </a:pPr>
            <a:r>
              <a:rPr lang="en-US" sz="2000" b="1" cap="none" dirty="0">
                <a:solidFill>
                  <a:schemeClr val="tx1"/>
                </a:solidFill>
              </a:rPr>
              <a:t>Level of Confidence of the Results</a:t>
            </a:r>
          </a:p>
          <a:p>
            <a:pPr marL="342900" indent="-342900" algn="l">
              <a:buFont typeface="Courier New" panose="02070309020205020404" pitchFamily="49" charset="0"/>
              <a:buChar char="o"/>
            </a:pPr>
            <a:r>
              <a:rPr lang="en-US" sz="2000" cap="none" dirty="0">
                <a:solidFill>
                  <a:schemeClr val="tx1"/>
                </a:solidFill>
              </a:rPr>
              <a:t>Each result will enable and determine the level of confidence to place on each hypothesis result by stakeholders</a:t>
            </a:r>
          </a:p>
          <a:p>
            <a:pPr algn="l"/>
            <a:r>
              <a:rPr lang="en-US" sz="2000" cap="none" dirty="0">
                <a:solidFill>
                  <a:schemeClr val="tx1"/>
                </a:solidFill>
              </a:rPr>
              <a:t> </a:t>
            </a:r>
          </a:p>
          <a:p>
            <a:pPr marL="342900" indent="-342900" algn="l">
              <a:buFont typeface="Wingdings" panose="05000000000000000000" pitchFamily="2" charset="2"/>
              <a:buChar char="§"/>
            </a:pPr>
            <a:endParaRPr lang="en-US" sz="2000" cap="none" dirty="0">
              <a:solidFill>
                <a:schemeClr val="tx1"/>
              </a:solidFill>
            </a:endParaRPr>
          </a:p>
          <a:p>
            <a:pPr algn="l"/>
            <a:endParaRPr lang="en-US" sz="2000" cap="none" dirty="0">
              <a:solidFill>
                <a:schemeClr val="tx1"/>
              </a:solidFill>
            </a:endParaRPr>
          </a:p>
          <a:p>
            <a:pPr algn="l"/>
            <a:endParaRPr lang="en-US" sz="2000" cap="none" dirty="0">
              <a:solidFill>
                <a:schemeClr val="tx1"/>
              </a:solidFill>
            </a:endParaRPr>
          </a:p>
        </p:txBody>
      </p:sp>
    </p:spTree>
    <p:extLst>
      <p:ext uri="{BB962C8B-B14F-4D97-AF65-F5344CB8AC3E}">
        <p14:creationId xmlns:p14="http://schemas.microsoft.com/office/powerpoint/2010/main" val="27219569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2268</TotalTime>
  <Words>953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Courier New</vt:lpstr>
      <vt:lpstr>Tw Cen MT</vt:lpstr>
      <vt:lpstr>Wingdings</vt:lpstr>
      <vt:lpstr>Droplet</vt:lpstr>
      <vt:lpstr>The DATA SCIENCE PROCESS:  A Report On Credit One Scoring Service</vt:lpstr>
      <vt:lpstr>The Data Science Process: Definition</vt:lpstr>
      <vt:lpstr>The Data Science Process: Definition (continued)</vt:lpstr>
      <vt:lpstr>The Data Science Process: The Business Question</vt:lpstr>
      <vt:lpstr>The Data Science Process: Analysis Plan</vt:lpstr>
      <vt:lpstr>The Data Science Process: Analysis Plan (Continued)</vt:lpstr>
      <vt:lpstr>The Data Science Process: Analysis Plan (Continued)</vt:lpstr>
      <vt:lpstr>The Data Science Process: Data Collection</vt:lpstr>
      <vt:lpstr>The Data Science Process: Insights</vt:lpstr>
      <vt:lpstr>The Data Science Process: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A Report On Credit One Scoring Service</dc:title>
  <dc:creator>Papyss Ntoukap</dc:creator>
  <cp:lastModifiedBy>Papyss Ntoukap</cp:lastModifiedBy>
  <cp:revision>35</cp:revision>
  <dcterms:created xsi:type="dcterms:W3CDTF">2020-07-31T02:20:01Z</dcterms:created>
  <dcterms:modified xsi:type="dcterms:W3CDTF">2020-08-01T16:09:45Z</dcterms:modified>
</cp:coreProperties>
</file>