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XhqBToMclIII4TqJyIsB0IqTv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47" d="100"/>
          <a:sy n="47" d="100"/>
        </p:scale>
        <p:origin x="13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customschemas.google.com/relationships/presentationmetadata" Target="metadata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1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version of this is compulsory at each gateway meeting and optional for PST meetings.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terms of sizing, this should be legible printed on A3, but will probably be viewed on screen. Minimum font size =12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 in the middle should be a top level systems diagram.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plan will change as the project progresses – that is ok and expected.  </a:t>
            </a:r>
            <a:endParaRPr dirty="0"/>
          </a:p>
        </p:txBody>
      </p:sp>
      <p:sp>
        <p:nvSpPr>
          <p:cNvPr id="61" name="Google Shape;6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40080" y="384495"/>
            <a:ext cx="11521440" cy="10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40080" y="1574642"/>
            <a:ext cx="11521440" cy="658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40080" lvl="0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80160" lvl="1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920240" lvl="2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560320" lvl="3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200400" lvl="4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840480" lvl="5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480560" lvl="6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120640" lvl="7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760720" lvl="8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6400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373880" y="8898889"/>
            <a:ext cx="40538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1744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4989443" y="3288432"/>
            <a:ext cx="7661640" cy="84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4989443" y="4094921"/>
            <a:ext cx="7661640" cy="5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72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400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373880" y="8898889"/>
            <a:ext cx="40538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91744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11238" y="4775504"/>
            <a:ext cx="10881360" cy="190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011238" y="2381131"/>
            <a:ext cx="10881360" cy="210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40080" lvl="0" indent="-32004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800">
                <a:solidFill>
                  <a:srgbClr val="888888"/>
                </a:solidFill>
              </a:defRPr>
            </a:lvl1pPr>
            <a:lvl2pPr marL="1280160" lvl="1" indent="-320040" algn="l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520">
                <a:solidFill>
                  <a:srgbClr val="888888"/>
                </a:solidFill>
              </a:defRPr>
            </a:lvl2pPr>
            <a:lvl3pPr marL="1920240" lvl="2" indent="-320040" algn="l"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240">
                <a:solidFill>
                  <a:srgbClr val="888888"/>
                </a:solidFill>
              </a:defRPr>
            </a:lvl3pPr>
            <a:lvl4pPr marL="2560320" lvl="3" indent="-32004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960">
                <a:solidFill>
                  <a:srgbClr val="888888"/>
                </a:solidFill>
              </a:defRPr>
            </a:lvl4pPr>
            <a:lvl5pPr marL="3200400" lvl="4" indent="-32004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960">
                <a:solidFill>
                  <a:srgbClr val="888888"/>
                </a:solidFill>
              </a:defRPr>
            </a:lvl5pPr>
            <a:lvl6pPr marL="3840480" lvl="5" indent="-32004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960">
                <a:solidFill>
                  <a:srgbClr val="888888"/>
                </a:solidFill>
              </a:defRPr>
            </a:lvl6pPr>
            <a:lvl7pPr marL="4480560" lvl="6" indent="-32004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960">
                <a:solidFill>
                  <a:srgbClr val="888888"/>
                </a:solidFill>
              </a:defRPr>
            </a:lvl7pPr>
            <a:lvl8pPr marL="5120640" lvl="7" indent="-32004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960">
                <a:solidFill>
                  <a:srgbClr val="888888"/>
                </a:solidFill>
              </a:defRPr>
            </a:lvl8pPr>
            <a:lvl9pPr marL="5760720" lvl="8" indent="-32004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96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400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373880" y="8898889"/>
            <a:ext cx="40538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91744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40080" y="1574644"/>
            <a:ext cx="5654040" cy="700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40080" lvl="0" indent="-568960" algn="l"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920"/>
            </a:lvl1pPr>
            <a:lvl2pPr marL="1280160" lvl="1" indent="-53340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360"/>
            </a:lvl2pPr>
            <a:lvl3pPr marL="1920240" lvl="2" indent="-497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800"/>
            </a:lvl3pPr>
            <a:lvl4pPr marL="2560320" lvl="3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520"/>
            </a:lvl4pPr>
            <a:lvl5pPr marL="3200400" lvl="4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520"/>
            </a:lvl5pPr>
            <a:lvl6pPr marL="3840480" lvl="5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6pPr>
            <a:lvl7pPr marL="4480560" lvl="6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7pPr>
            <a:lvl8pPr marL="5120640" lvl="7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8pPr>
            <a:lvl9pPr marL="5760720" lvl="8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507480" y="1574644"/>
            <a:ext cx="5654040" cy="700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40080" lvl="0" indent="-568960" algn="l"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920"/>
            </a:lvl1pPr>
            <a:lvl2pPr marL="1280160" lvl="1" indent="-53340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360"/>
            </a:lvl2pPr>
            <a:lvl3pPr marL="1920240" lvl="2" indent="-497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800"/>
            </a:lvl3pPr>
            <a:lvl4pPr marL="2560320" lvl="3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520"/>
            </a:lvl4pPr>
            <a:lvl5pPr marL="3200400" lvl="4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520"/>
            </a:lvl5pPr>
            <a:lvl6pPr marL="3840480" lvl="5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6pPr>
            <a:lvl7pPr marL="4480560" lvl="6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7pPr>
            <a:lvl8pPr marL="5120640" lvl="7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8pPr>
            <a:lvl9pPr marL="5760720" lvl="8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40080" y="384495"/>
            <a:ext cx="11521440" cy="10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400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373880" y="8898889"/>
            <a:ext cx="40538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91744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40080" y="1574642"/>
            <a:ext cx="7676340" cy="658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40080" lvl="0" indent="-568960" algn="l"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920"/>
            </a:lvl1pPr>
            <a:lvl2pPr marL="1280160" lvl="1" indent="-53340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360"/>
            </a:lvl2pPr>
            <a:lvl3pPr marL="1920240" lvl="2" indent="-497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800"/>
            </a:lvl3pPr>
            <a:lvl4pPr marL="2560320" lvl="3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520"/>
            </a:lvl4pPr>
            <a:lvl5pPr marL="3200400" lvl="4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520"/>
            </a:lvl5pPr>
            <a:lvl6pPr marL="3840480" lvl="5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6pPr>
            <a:lvl7pPr marL="4480560" lvl="6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7pPr>
            <a:lvl8pPr marL="5120640" lvl="7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8pPr>
            <a:lvl9pPr marL="5760720" lvl="8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8517835" y="1574642"/>
            <a:ext cx="3643500" cy="577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40080" lvl="0" indent="-320040" algn="l"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920"/>
            </a:lvl1pPr>
            <a:lvl2pPr marL="1280160" lvl="1" indent="-53340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360"/>
            </a:lvl2pPr>
            <a:lvl3pPr marL="1920240" lvl="2" indent="-497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800"/>
            </a:lvl3pPr>
            <a:lvl4pPr marL="2560320" lvl="3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520"/>
            </a:lvl4pPr>
            <a:lvl5pPr marL="3200400" lvl="4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520"/>
            </a:lvl5pPr>
            <a:lvl6pPr marL="3840480" lvl="5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6pPr>
            <a:lvl7pPr marL="4480560" lvl="6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7pPr>
            <a:lvl8pPr marL="5120640" lvl="7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8pPr>
            <a:lvl9pPr marL="5760720" lvl="8" indent="-48006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52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40080" y="384495"/>
            <a:ext cx="11521440" cy="108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400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373880" y="8898889"/>
            <a:ext cx="40538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91744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400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4373880" y="8898889"/>
            <a:ext cx="40538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91744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52128" y="6716013"/>
            <a:ext cx="7680960" cy="79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>
            <a:spLocks noGrp="1"/>
          </p:cNvSpPr>
          <p:nvPr>
            <p:ph type="pic" idx="2"/>
          </p:nvPr>
        </p:nvSpPr>
        <p:spPr>
          <a:xfrm>
            <a:off x="352128" y="364908"/>
            <a:ext cx="11996460" cy="625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3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352128" y="7522502"/>
            <a:ext cx="1209726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40080" lvl="0" indent="-32004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960"/>
            </a:lvl1pPr>
            <a:lvl2pPr marL="1280160" lvl="1" indent="-32004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80"/>
            </a:lvl2pPr>
            <a:lvl3pPr marL="1920240" lvl="2" indent="-32004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/>
            </a:lvl3pPr>
            <a:lvl4pPr marL="2560320" lvl="3" indent="-32004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60"/>
            </a:lvl4pPr>
            <a:lvl5pPr marL="3200400" lvl="4" indent="-32004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60"/>
            </a:lvl5pPr>
            <a:lvl6pPr marL="3840480" lvl="5" indent="-32004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60"/>
            </a:lvl6pPr>
            <a:lvl7pPr marL="4480560" lvl="6" indent="-32004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60"/>
            </a:lvl7pPr>
            <a:lvl8pPr marL="5120640" lvl="7" indent="-32004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60"/>
            </a:lvl8pPr>
            <a:lvl9pPr marL="5760720" lvl="8" indent="-32004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6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400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373880" y="8898889"/>
            <a:ext cx="40538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91744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68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40080" y="2240280"/>
            <a:ext cx="11521440" cy="592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400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373880" y="8898889"/>
            <a:ext cx="40538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8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174480" y="8898889"/>
            <a:ext cx="2987040" cy="5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8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title"/>
          </p:nvPr>
        </p:nvSpPr>
        <p:spPr>
          <a:xfrm>
            <a:off x="640080" y="1120511"/>
            <a:ext cx="11521440" cy="90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95" tIns="63980" rIns="127995" bIns="63980" anchor="ctr" anchorCtr="0">
            <a:noAutofit/>
          </a:bodyPr>
          <a:lstStyle/>
          <a:p>
            <a:pPr algn="ctr"/>
            <a:r>
              <a:rPr lang="en-US" dirty="0"/>
              <a:t>19WSD001 Team Project</a:t>
            </a:r>
            <a:endParaRPr dirty="0"/>
          </a:p>
        </p:txBody>
      </p:sp>
      <p:sp>
        <p:nvSpPr>
          <p:cNvPr id="64" name="Google Shape;64;p1"/>
          <p:cNvSpPr txBox="1"/>
          <p:nvPr/>
        </p:nvSpPr>
        <p:spPr>
          <a:xfrm>
            <a:off x="11340549" y="918649"/>
            <a:ext cx="1078560" cy="40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95" tIns="63980" rIns="127995" bIns="63980" anchor="ctr" anchorCtr="0"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GB" sz="2955" dirty="0"/>
              <a:t>23/10/19</a:t>
            </a:r>
            <a:endParaRPr sz="2955" dirty="0"/>
          </a:p>
        </p:txBody>
      </p:sp>
      <p:sp>
        <p:nvSpPr>
          <p:cNvPr id="65" name="Google Shape;65;p1"/>
          <p:cNvSpPr txBox="1"/>
          <p:nvPr/>
        </p:nvSpPr>
        <p:spPr>
          <a:xfrm>
            <a:off x="251317" y="2028030"/>
            <a:ext cx="4035360" cy="1596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 fontScale="40000" lnSpcReduction="20000"/>
          </a:bodyPr>
          <a:lstStyle/>
          <a:p>
            <a:pPr>
              <a:lnSpc>
                <a:spcPct val="107916"/>
              </a:lnSpc>
              <a:buSzPts val="1100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AIMS &amp; OBJECTIVES</a:t>
            </a:r>
          </a:p>
          <a:p>
            <a:pPr>
              <a:lnSpc>
                <a:spcPct val="107916"/>
              </a:lnSpc>
              <a:buSzPts val="1100"/>
            </a:pPr>
            <a:r>
              <a:rPr lang="en-US" sz="3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Aim: </a:t>
            </a:r>
            <a:r>
              <a:rPr lang="en-US" sz="3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Utilise</a:t>
            </a:r>
            <a:r>
              <a:rPr lang="en-US" sz="3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integrated autonomous technologies to enhance and develop waste management in coastal areas. </a:t>
            </a:r>
          </a:p>
          <a:p>
            <a:pPr>
              <a:lnSpc>
                <a:spcPct val="107916"/>
              </a:lnSpc>
              <a:buSzPts val="1100"/>
            </a:pPr>
            <a:r>
              <a:rPr lang="en-US" sz="3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Objectives: Integration of several individual systems to produce a more complex system of systems, capable of delivering user specified tasks. </a:t>
            </a:r>
          </a:p>
          <a:p>
            <a:pPr>
              <a:lnSpc>
                <a:spcPct val="107916"/>
              </a:lnSpc>
              <a:buSzPts val="1100"/>
            </a:pPr>
            <a:r>
              <a:rPr lang="en-US" sz="3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 of whole system to </a:t>
            </a:r>
            <a:r>
              <a:rPr lang="en-US" sz="3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minimise</a:t>
            </a:r>
            <a:r>
              <a:rPr lang="en-US" sz="3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human interactions</a:t>
            </a:r>
          </a:p>
          <a:p>
            <a:pPr>
              <a:lnSpc>
                <a:spcPct val="107916"/>
              </a:lnSpc>
              <a:buSzPts val="1100"/>
            </a:pPr>
            <a:r>
              <a:rPr lang="en-US" sz="3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and comprehensive movement of different materials to specified areas</a:t>
            </a:r>
            <a:endParaRPr sz="3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120"/>
              </a:spcBef>
            </a:pPr>
            <a:endParaRPr sz="2520" b="1" dirty="0">
              <a:solidFill>
                <a:schemeClr val="dk1"/>
              </a:solidFill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122798" y="275815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95" tIns="63980" rIns="127995" bIns="63980" anchor="ctr" anchorCtr="0">
            <a:normAutofit fontScale="25000" lnSpcReduction="20000"/>
          </a:bodyPr>
          <a:lstStyle/>
          <a:p>
            <a:pPr>
              <a:lnSpc>
                <a:spcPct val="80000"/>
              </a:lnSpc>
            </a:pPr>
            <a:endParaRPr sz="630">
              <a:solidFill>
                <a:schemeClr val="dk1"/>
              </a:solidFill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384576" y="2028030"/>
            <a:ext cx="4035360" cy="2772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/>
          </a:bodyPr>
          <a:lstStyle/>
          <a:p>
            <a:r>
              <a:rPr lang="en-US" sz="2520" b="1" dirty="0">
                <a:solidFill>
                  <a:schemeClr val="dk1"/>
                </a:solidFill>
              </a:rPr>
              <a:t>Activities</a:t>
            </a:r>
            <a:endParaRPr sz="2955" dirty="0"/>
          </a:p>
          <a:p>
            <a:endParaRPr sz="2955" dirty="0"/>
          </a:p>
        </p:txBody>
      </p:sp>
      <p:sp>
        <p:nvSpPr>
          <p:cNvPr id="68" name="Google Shape;68;p1"/>
          <p:cNvSpPr txBox="1"/>
          <p:nvPr/>
        </p:nvSpPr>
        <p:spPr>
          <a:xfrm>
            <a:off x="8517835" y="2028030"/>
            <a:ext cx="4035360" cy="1428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/>
          </a:bodyPr>
          <a:lstStyle/>
          <a:p>
            <a:r>
              <a:rPr lang="en-US" sz="2520" b="1" dirty="0">
                <a:solidFill>
                  <a:schemeClr val="dk1"/>
                </a:solidFill>
              </a:rPr>
              <a:t>Budget statement</a:t>
            </a:r>
          </a:p>
          <a:p>
            <a:r>
              <a:rPr lang="en-US" sz="1400" i="1" dirty="0">
                <a:solidFill>
                  <a:schemeClr val="dk1"/>
                </a:solidFill>
              </a:rPr>
              <a:t>Current budget at £200, no immediate spending forecast.</a:t>
            </a:r>
            <a:endParaRPr lang="en-US" sz="1200" i="1" dirty="0">
              <a:solidFill>
                <a:schemeClr val="dk1"/>
              </a:solidFill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251317" y="3708478"/>
            <a:ext cx="4035360" cy="1596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 fontScale="85000" lnSpcReduction="10000"/>
          </a:bodyPr>
          <a:lstStyle/>
          <a:p>
            <a:r>
              <a:rPr lang="en-US" sz="2520" b="1" dirty="0">
                <a:solidFill>
                  <a:schemeClr val="dk1"/>
                </a:solidFill>
              </a:rPr>
              <a:t>Stakeholders</a:t>
            </a:r>
          </a:p>
          <a:p>
            <a:r>
              <a:rPr lang="en-US" sz="1400" dirty="0">
                <a:solidFill>
                  <a:schemeClr val="dk1"/>
                </a:solidFill>
              </a:rPr>
              <a:t>P: Environment Secretary, Local Councils</a:t>
            </a:r>
          </a:p>
          <a:p>
            <a:r>
              <a:rPr lang="en-US" sz="1400" dirty="0">
                <a:solidFill>
                  <a:schemeClr val="dk1"/>
                </a:solidFill>
              </a:rPr>
              <a:t>E: Private Investors, Gov’t grants, PST (Budget Approval)</a:t>
            </a:r>
          </a:p>
          <a:p>
            <a:r>
              <a:rPr lang="en-US" sz="1400" dirty="0">
                <a:solidFill>
                  <a:schemeClr val="dk1"/>
                </a:solidFill>
              </a:rPr>
              <a:t>S: Users, Media, Charities, Environmentalists, Public</a:t>
            </a:r>
          </a:p>
          <a:p>
            <a:r>
              <a:rPr lang="en-US" sz="1400" dirty="0">
                <a:solidFill>
                  <a:schemeClr val="dk1"/>
                </a:solidFill>
              </a:rPr>
              <a:t>T: PST, Researchers, Hard/Software developers</a:t>
            </a:r>
          </a:p>
          <a:p>
            <a:r>
              <a:rPr lang="en-US" sz="1400" dirty="0">
                <a:solidFill>
                  <a:schemeClr val="dk1"/>
                </a:solidFill>
              </a:rPr>
              <a:t>L: Environment Agency, Gov’t</a:t>
            </a:r>
          </a:p>
          <a:p>
            <a:r>
              <a:rPr lang="en-US" sz="1400" dirty="0">
                <a:solidFill>
                  <a:schemeClr val="dk1"/>
                </a:solidFill>
              </a:rPr>
              <a:t>E: Gov’t, Environmental </a:t>
            </a:r>
            <a:r>
              <a:rPr lang="en-US" sz="1400" dirty="0" err="1">
                <a:solidFill>
                  <a:schemeClr val="dk1"/>
                </a:solidFill>
              </a:rPr>
              <a:t>organisations</a:t>
            </a:r>
            <a:endParaRPr sz="1600"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51317" y="5367377"/>
            <a:ext cx="4035360" cy="166070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 fontScale="40000" lnSpcReduction="20000"/>
          </a:bodyPr>
          <a:lstStyle/>
          <a:p>
            <a:r>
              <a:rPr lang="en-US" sz="4300" b="1" dirty="0">
                <a:solidFill>
                  <a:schemeClr val="dk1"/>
                </a:solidFill>
              </a:rPr>
              <a:t>Strategy/ Plan </a:t>
            </a:r>
          </a:p>
          <a:p>
            <a:r>
              <a:rPr lang="en-GB" sz="2900" dirty="0"/>
              <a:t>Exploration: Explore initial ideas and ‘play around’ with issued kit.</a:t>
            </a:r>
          </a:p>
          <a:p>
            <a:r>
              <a:rPr lang="en-GB" sz="2900" dirty="0"/>
              <a:t>Design: Begin work on fixed design, slight flexibility due to likelihood of problems encountered in early stages</a:t>
            </a:r>
          </a:p>
          <a:p>
            <a:r>
              <a:rPr lang="en-GB" sz="2900" dirty="0"/>
              <a:t>Development: Continue to develop system, design should be more rigorous, and requirements verified</a:t>
            </a:r>
          </a:p>
          <a:p>
            <a:r>
              <a:rPr lang="en-GB" sz="2900" dirty="0"/>
              <a:t>Integration: Finalise integration between sub-systems and ensure </a:t>
            </a:r>
            <a:r>
              <a:rPr lang="en-GB" sz="2900" dirty="0" err="1"/>
              <a:t>SoS</a:t>
            </a:r>
            <a:r>
              <a:rPr lang="en-GB" sz="2900" dirty="0"/>
              <a:t> is validated and verified. System will be fully autonomous</a:t>
            </a:r>
            <a:endParaRPr sz="2900" dirty="0"/>
          </a:p>
        </p:txBody>
      </p:sp>
      <p:sp>
        <p:nvSpPr>
          <p:cNvPr id="71" name="Google Shape;71;p1"/>
          <p:cNvSpPr txBox="1"/>
          <p:nvPr/>
        </p:nvSpPr>
        <p:spPr>
          <a:xfrm>
            <a:off x="251317" y="7069376"/>
            <a:ext cx="8168580" cy="11558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/>
          </a:bodyPr>
          <a:lstStyle/>
          <a:p>
            <a:r>
              <a:rPr lang="en-US" sz="2520" b="1" dirty="0" err="1">
                <a:solidFill>
                  <a:schemeClr val="dk1"/>
                </a:solidFill>
              </a:rPr>
              <a:t>Programme</a:t>
            </a:r>
            <a:endParaRPr sz="2520" b="1" dirty="0">
              <a:solidFill>
                <a:schemeClr val="dk1"/>
              </a:solidFill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8537005" y="3547082"/>
            <a:ext cx="4035360" cy="14284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 fontScale="47500" lnSpcReduction="20000"/>
          </a:bodyPr>
          <a:lstStyle/>
          <a:p>
            <a:r>
              <a:rPr lang="en-US" sz="2520" b="1" dirty="0">
                <a:solidFill>
                  <a:schemeClr val="dk1"/>
                </a:solidFill>
              </a:rPr>
              <a:t>Mission phase completion</a:t>
            </a:r>
          </a:p>
          <a:p>
            <a:r>
              <a:rPr lang="en-GB" sz="2955" i="1" dirty="0">
                <a:solidFill>
                  <a:schemeClr val="dk1"/>
                </a:solidFill>
              </a:rPr>
              <a:t>4 main phases; completed exploration phase now onto design. Have tested components and researched varying ideas and now moving onto a more rigorous design although remaining pragmatic to counter potential issues during continued development of project.</a:t>
            </a:r>
          </a:p>
          <a:p>
            <a:endParaRPr lang="en-US" sz="2955" i="1" dirty="0">
              <a:solidFill>
                <a:schemeClr val="dk1"/>
              </a:solidFill>
            </a:endParaRPr>
          </a:p>
          <a:p>
            <a:endParaRPr lang="en-US" sz="2520" i="1" dirty="0">
              <a:solidFill>
                <a:schemeClr val="dk1"/>
              </a:solidFill>
            </a:endParaRPr>
          </a:p>
          <a:p>
            <a:endParaRPr sz="2955" dirty="0"/>
          </a:p>
        </p:txBody>
      </p:sp>
      <p:sp>
        <p:nvSpPr>
          <p:cNvPr id="73" name="Google Shape;73;p1"/>
          <p:cNvSpPr txBox="1"/>
          <p:nvPr/>
        </p:nvSpPr>
        <p:spPr>
          <a:xfrm>
            <a:off x="8556176" y="5066134"/>
            <a:ext cx="4035360" cy="1519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127995" tIns="63980" rIns="127995" bIns="63980" anchor="t" anchorCtr="0">
            <a:normAutofit/>
          </a:bodyPr>
          <a:lstStyle/>
          <a:p>
            <a:r>
              <a:rPr lang="en-US" sz="1400" b="1" dirty="0">
                <a:solidFill>
                  <a:schemeClr val="dk1"/>
                </a:solidFill>
              </a:rPr>
              <a:t>Key issues and risks</a:t>
            </a:r>
          </a:p>
          <a:p>
            <a:r>
              <a:rPr lang="en-US" sz="2520" dirty="0">
                <a:solidFill>
                  <a:schemeClr val="dk1"/>
                </a:solidFill>
              </a:rPr>
              <a:t> </a:t>
            </a:r>
          </a:p>
          <a:p>
            <a:endParaRPr sz="2955" dirty="0"/>
          </a:p>
        </p:txBody>
      </p:sp>
      <p:sp>
        <p:nvSpPr>
          <p:cNvPr id="74" name="Google Shape;74;p1"/>
          <p:cNvSpPr txBox="1"/>
          <p:nvPr/>
        </p:nvSpPr>
        <p:spPr>
          <a:xfrm>
            <a:off x="8578129" y="6703457"/>
            <a:ext cx="4035360" cy="159641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63980" rIns="127995" bIns="63980" anchor="t" anchorCtr="0">
            <a:normAutofit/>
          </a:bodyPr>
          <a:lstStyle/>
          <a:p>
            <a:r>
              <a:rPr lang="en-US" sz="1600" b="1" i="1" dirty="0">
                <a:solidFill>
                  <a:schemeClr val="dk1"/>
                </a:solidFill>
              </a:rPr>
              <a:t>The Buoys </a:t>
            </a:r>
          </a:p>
          <a:p>
            <a:r>
              <a:rPr lang="en-GB" sz="1600" i="1" dirty="0">
                <a:solidFill>
                  <a:schemeClr val="dk1"/>
                </a:solidFill>
              </a:rPr>
              <a:t>https://lunet-my.sharepoint.com/:f:/r/personal/elop4_lunet_lboro_ac_uk/Documents/MEng%20Group%20Project?csf=1&amp;e=qwLKEk</a:t>
            </a:r>
            <a:endParaRPr sz="1600" i="1" dirty="0">
              <a:solidFill>
                <a:schemeClr val="dk1"/>
              </a:solidFill>
            </a:endParaRPr>
          </a:p>
        </p:txBody>
      </p:sp>
      <p:cxnSp>
        <p:nvCxnSpPr>
          <p:cNvPr id="82" name="Google Shape;82;p1"/>
          <p:cNvCxnSpPr/>
          <p:nvPr/>
        </p:nvCxnSpPr>
        <p:spPr>
          <a:xfrm>
            <a:off x="452939" y="7573170"/>
            <a:ext cx="766164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6BAB1DA-61BD-45BA-B18C-3CD0D4010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1" t="35997" r="54351" b="18496"/>
          <a:stretch/>
        </p:blipFill>
        <p:spPr>
          <a:xfrm>
            <a:off x="4481325" y="2464549"/>
            <a:ext cx="3822693" cy="2231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3DC221-F89C-4C17-8652-771408B6D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549" y="5066135"/>
            <a:ext cx="4184584" cy="15964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6CC2A9-60AB-4C33-B140-826F574322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35" t="4833" r="31473" b="12767"/>
          <a:stretch/>
        </p:blipFill>
        <p:spPr>
          <a:xfrm>
            <a:off x="248404" y="213918"/>
            <a:ext cx="1631195" cy="1573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CC3031-E685-4A64-BF9B-EF0A6609FA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441" t="64109" r="34228" b="30247"/>
          <a:stretch/>
        </p:blipFill>
        <p:spPr>
          <a:xfrm>
            <a:off x="970280" y="7593978"/>
            <a:ext cx="6438336" cy="613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E32B01-F0BE-4546-9D5D-0C488FE7BC12}"/>
              </a:ext>
            </a:extLst>
          </p:cNvPr>
          <p:cNvSpPr txBox="1"/>
          <p:nvPr/>
        </p:nvSpPr>
        <p:spPr>
          <a:xfrm>
            <a:off x="5943600" y="43434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CCDF2-CF2A-4F53-B7F3-EC013BAB010E}"/>
              </a:ext>
            </a:extLst>
          </p:cNvPr>
          <p:cNvSpPr txBox="1"/>
          <p:nvPr/>
        </p:nvSpPr>
        <p:spPr>
          <a:xfrm>
            <a:off x="4478150" y="7112690"/>
            <a:ext cx="952500" cy="417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GW2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BCB164-B05F-4C25-84E1-B1FDB4B78589}"/>
              </a:ext>
            </a:extLst>
          </p:cNvPr>
          <p:cNvSpPr txBox="1"/>
          <p:nvPr/>
        </p:nvSpPr>
        <p:spPr>
          <a:xfrm>
            <a:off x="2879322" y="7137670"/>
            <a:ext cx="952500" cy="417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GW1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B0ABEA-3C39-4EB8-82B9-3A390493D716}"/>
              </a:ext>
            </a:extLst>
          </p:cNvPr>
          <p:cNvSpPr txBox="1"/>
          <p:nvPr/>
        </p:nvSpPr>
        <p:spPr>
          <a:xfrm>
            <a:off x="7080047" y="7112691"/>
            <a:ext cx="952500" cy="417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GW3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FCCCF3-7F53-4E4B-96B8-37371D984C13}"/>
              </a:ext>
            </a:extLst>
          </p:cNvPr>
          <p:cNvCxnSpPr/>
          <p:nvPr/>
        </p:nvCxnSpPr>
        <p:spPr>
          <a:xfrm>
            <a:off x="3225800" y="7501666"/>
            <a:ext cx="0" cy="26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A5B8E7-D40F-4EB5-AE8A-1B900D7B94CC}"/>
              </a:ext>
            </a:extLst>
          </p:cNvPr>
          <p:cNvCxnSpPr/>
          <p:nvPr/>
        </p:nvCxnSpPr>
        <p:spPr>
          <a:xfrm>
            <a:off x="4954400" y="7450866"/>
            <a:ext cx="0" cy="26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C7CFED-0B54-44C2-8F42-1DF8649EE1E4}"/>
              </a:ext>
            </a:extLst>
          </p:cNvPr>
          <p:cNvCxnSpPr>
            <a:cxnSpLocks/>
          </p:cNvCxnSpPr>
          <p:nvPr/>
        </p:nvCxnSpPr>
        <p:spPr>
          <a:xfrm>
            <a:off x="7543597" y="7450866"/>
            <a:ext cx="0" cy="51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C4263BB-5EB3-4C5B-9A1A-AD66B1FCC3D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10" t="33667" r="58635" b="35349"/>
          <a:stretch/>
        </p:blipFill>
        <p:spPr>
          <a:xfrm>
            <a:off x="9188790" y="5026892"/>
            <a:ext cx="3311649" cy="16607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973D19BAE244D979323E43D17CBDA" ma:contentTypeVersion="11" ma:contentTypeDescription="Create a new document." ma:contentTypeScope="" ma:versionID="960c455648294ee28b26f3d4fdc5ea36">
  <xsd:schema xmlns:xsd="http://www.w3.org/2001/XMLSchema" xmlns:xs="http://www.w3.org/2001/XMLSchema" xmlns:p="http://schemas.microsoft.com/office/2006/metadata/properties" xmlns:ns3="d45b8d34-3a51-4d23-9f59-fb6905f1cc0b" xmlns:ns4="f48a2ea1-5a13-4631-a639-98f2ab3ae512" targetNamespace="http://schemas.microsoft.com/office/2006/metadata/properties" ma:root="true" ma:fieldsID="d1b1ffc02beb7031872cf6b31d39bb44" ns3:_="" ns4:_="">
    <xsd:import namespace="d45b8d34-3a51-4d23-9f59-fb6905f1cc0b"/>
    <xsd:import namespace="f48a2ea1-5a13-4631-a639-98f2ab3ae5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5b8d34-3a51-4d23-9f59-fb6905f1cc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a2ea1-5a13-4631-a639-98f2ab3ae5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27202D-3E82-4E4B-A0BD-F1B49EA9EF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5b8d34-3a51-4d23-9f59-fb6905f1cc0b"/>
    <ds:schemaRef ds:uri="f48a2ea1-5a13-4631-a639-98f2ab3ae5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F0AB76-5790-4431-817A-88E0A795E0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61093B-BD9B-4CC4-B42F-E476E1008640}">
  <ds:schemaRefs>
    <ds:schemaRef ds:uri="http://purl.org/dc/elements/1.1/"/>
    <ds:schemaRef ds:uri="http://schemas.microsoft.com/office/2006/metadata/properties"/>
    <ds:schemaRef ds:uri="d45b8d34-3a51-4d23-9f59-fb6905f1cc0b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f48a2ea1-5a13-4631-a639-98f2ab3ae512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365</Words>
  <Application>Microsoft Office PowerPoint</Application>
  <PresentationFormat>A3 Paper (297x420 mm)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Theme</vt:lpstr>
      <vt:lpstr>19WSD001 Team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19WSD001 Team Project</dc:title>
  <dc:creator>Ella-Mae Hubbard</dc:creator>
  <cp:lastModifiedBy>Oly Pope</cp:lastModifiedBy>
  <cp:revision>16</cp:revision>
  <dcterms:created xsi:type="dcterms:W3CDTF">2019-08-16T13:40:26Z</dcterms:created>
  <dcterms:modified xsi:type="dcterms:W3CDTF">2019-10-23T11:27:53Z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0x010100D9B973D19BAE244D979323E43D17CBDA</vt:lpwstr>
  </property>
</Properties>
</file>