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801600" cy="9601200" type="A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1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1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1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1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1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1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1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1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1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hXhqBToMclIII4TqJyIsB0IqTv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52197F-9450-C476-31F1-F7FF36C9A6D7}" v="2" dt="2019-10-21T13:05:24.5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notesMaster" Target="notesMasters/notesMaster1.xml" /><Relationship Id="rId7" Type="http://schemas.openxmlformats.org/officeDocument/2006/relationships/presProps" Target="presProps.xml" /><Relationship Id="rId12" Type="http://schemas.microsoft.com/office/2015/10/relationships/revisionInfo" Target="revisionInfo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customschemas.google.com/relationships/presentationmetadata" Target="metadata" /><Relationship Id="rId11" Type="http://schemas.microsoft.com/office/2016/11/relationships/changesInfo" Target="changesInfos/changesInfo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(s) Stephen Jeranyama" userId="eec26d93-60a8-4155-87f0-665f4270521d" providerId="ADAL" clId="{66A2560F-CCB5-B146-B381-F801FC3C9BAB}"/>
    <pc:docChg chg="undo custSel modSld">
      <pc:chgData name="(s) Stephen Jeranyama" userId="eec26d93-60a8-4155-87f0-665f4270521d" providerId="ADAL" clId="{66A2560F-CCB5-B146-B381-F801FC3C9BAB}" dt="2019-10-21T17:36:25.824" v="27" actId="20577"/>
      <pc:docMkLst>
        <pc:docMk/>
      </pc:docMkLst>
      <pc:sldChg chg="modSp">
        <pc:chgData name="(s) Stephen Jeranyama" userId="eec26d93-60a8-4155-87f0-665f4270521d" providerId="ADAL" clId="{66A2560F-CCB5-B146-B381-F801FC3C9BAB}" dt="2019-10-21T17:36:25.824" v="27" actId="20577"/>
        <pc:sldMkLst>
          <pc:docMk/>
          <pc:sldMk cId="0" sldId="256"/>
        </pc:sldMkLst>
        <pc:spChg chg="mod">
          <ac:chgData name="(s) Stephen Jeranyama" userId="eec26d93-60a8-4155-87f0-665f4270521d" providerId="ADAL" clId="{66A2560F-CCB5-B146-B381-F801FC3C9BAB}" dt="2019-10-21T17:33:40.765" v="4" actId="20577"/>
          <ac:spMkLst>
            <pc:docMk/>
            <pc:sldMk cId="0" sldId="256"/>
            <ac:spMk id="65" creationId="{00000000-0000-0000-0000-000000000000}"/>
          </ac:spMkLst>
        </pc:spChg>
        <pc:spChg chg="mod">
          <ac:chgData name="(s) Stephen Jeranyama" userId="eec26d93-60a8-4155-87f0-665f4270521d" providerId="ADAL" clId="{66A2560F-CCB5-B146-B381-F801FC3C9BAB}" dt="2019-10-21T17:35:03.132" v="8" actId="20577"/>
          <ac:spMkLst>
            <pc:docMk/>
            <pc:sldMk cId="0" sldId="256"/>
            <ac:spMk id="72" creationId="{00000000-0000-0000-0000-000000000000}"/>
          </ac:spMkLst>
        </pc:spChg>
        <pc:spChg chg="mod">
          <ac:chgData name="(s) Stephen Jeranyama" userId="eec26d93-60a8-4155-87f0-665f4270521d" providerId="ADAL" clId="{66A2560F-CCB5-B146-B381-F801FC3C9BAB}" dt="2019-10-21T17:36:25.824" v="27" actId="20577"/>
          <ac:spMkLst>
            <pc:docMk/>
            <pc:sldMk cId="0" sldId="256"/>
            <ac:spMk id="73" creationId="{00000000-0000-0000-0000-000000000000}"/>
          </ac:spMkLst>
        </pc:spChg>
      </pc:sldChg>
    </pc:docChg>
  </pc:docChgLst>
  <pc:docChgLst>
    <pc:chgData name="(s) Oliver Pope" userId="S::elop4@lunet.lboro.ac.uk::180756ce-6dc5-4ac7-994b-78d71a9a9473" providerId="AD" clId="Web-{7052197F-9450-C476-31F1-F7FF36C9A6D7}"/>
    <pc:docChg chg="modSld">
      <pc:chgData name="(s) Oliver Pope" userId="S::elop4@lunet.lboro.ac.uk::180756ce-6dc5-4ac7-994b-78d71a9a9473" providerId="AD" clId="Web-{7052197F-9450-C476-31F1-F7FF36C9A6D7}" dt="2019-10-21T13:05:24.560" v="1" actId="1076"/>
      <pc:docMkLst>
        <pc:docMk/>
      </pc:docMkLst>
      <pc:sldChg chg="modSp">
        <pc:chgData name="(s) Oliver Pope" userId="S::elop4@lunet.lboro.ac.uk::180756ce-6dc5-4ac7-994b-78d71a9a9473" providerId="AD" clId="Web-{7052197F-9450-C476-31F1-F7FF36C9A6D7}" dt="2019-10-21T13:05:24.560" v="1" actId="1076"/>
        <pc:sldMkLst>
          <pc:docMk/>
          <pc:sldMk cId="0" sldId="256"/>
        </pc:sldMkLst>
        <pc:spChg chg="mod">
          <ac:chgData name="(s) Oliver Pope" userId="S::elop4@lunet.lboro.ac.uk::180756ce-6dc5-4ac7-994b-78d71a9a9473" providerId="AD" clId="Web-{7052197F-9450-C476-31F1-F7FF36C9A6D7}" dt="2019-10-21T13:05:24.560" v="1" actId="1076"/>
          <ac:spMkLst>
            <pc:docMk/>
            <pc:sldMk cId="0" sldId="256"/>
            <ac:spMk id="6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1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1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1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1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1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1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1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1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1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version of this is compulsory at each gateway meeting and optional for PST meetings.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terms of sizing, this should be legible printed on A3, but will probably be viewed on screen. Minimum font size =12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Diagram in the middle should be a top level systems diagram.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plan will change as the project progresses – that is ok and expected.  </a:t>
            </a:r>
            <a:endParaRPr/>
          </a:p>
        </p:txBody>
      </p:sp>
      <p:sp>
        <p:nvSpPr>
          <p:cNvPr id="61" name="Google Shape;6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640080" y="384495"/>
            <a:ext cx="11521440" cy="1089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640080" y="1574642"/>
            <a:ext cx="11521440" cy="6586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40080" lvl="0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80160" lvl="1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920240" lvl="2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560320" lvl="3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200400" lvl="4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840480" lvl="5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480560" lvl="6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120640" lvl="7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760720" lvl="8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640080" y="8898889"/>
            <a:ext cx="2987040" cy="5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373880" y="8898889"/>
            <a:ext cx="4053840" cy="5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9174480" y="8898889"/>
            <a:ext cx="2987040" cy="5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68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68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68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68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68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68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68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68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68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ctrTitle"/>
          </p:nvPr>
        </p:nvSpPr>
        <p:spPr>
          <a:xfrm>
            <a:off x="4989443" y="3288432"/>
            <a:ext cx="7661640" cy="840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4989443" y="4094921"/>
            <a:ext cx="7661640" cy="56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672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04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04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640080" y="8898889"/>
            <a:ext cx="2987040" cy="5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373880" y="8898889"/>
            <a:ext cx="4053840" cy="5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9174480" y="8898889"/>
            <a:ext cx="2987040" cy="5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011238" y="4775504"/>
            <a:ext cx="10881360" cy="1907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011238" y="2381131"/>
            <a:ext cx="10881360" cy="2100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640080" lvl="0" indent="-320040" algn="l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800">
                <a:solidFill>
                  <a:srgbClr val="888888"/>
                </a:solidFill>
              </a:defRPr>
            </a:lvl1pPr>
            <a:lvl2pPr marL="1280160" lvl="1" indent="-320040" algn="l">
              <a:spcBef>
                <a:spcPts val="504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520">
                <a:solidFill>
                  <a:srgbClr val="888888"/>
                </a:solidFill>
              </a:defRPr>
            </a:lvl2pPr>
            <a:lvl3pPr marL="1920240" lvl="2" indent="-320040" algn="l"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240">
                <a:solidFill>
                  <a:srgbClr val="888888"/>
                </a:solidFill>
              </a:defRPr>
            </a:lvl3pPr>
            <a:lvl4pPr marL="2560320" lvl="3" indent="-320040" algn="l">
              <a:spcBef>
                <a:spcPts val="392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960">
                <a:solidFill>
                  <a:srgbClr val="888888"/>
                </a:solidFill>
              </a:defRPr>
            </a:lvl4pPr>
            <a:lvl5pPr marL="3200400" lvl="4" indent="-320040" algn="l">
              <a:spcBef>
                <a:spcPts val="392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960">
                <a:solidFill>
                  <a:srgbClr val="888888"/>
                </a:solidFill>
              </a:defRPr>
            </a:lvl5pPr>
            <a:lvl6pPr marL="3840480" lvl="5" indent="-320040" algn="l">
              <a:spcBef>
                <a:spcPts val="392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960">
                <a:solidFill>
                  <a:srgbClr val="888888"/>
                </a:solidFill>
              </a:defRPr>
            </a:lvl6pPr>
            <a:lvl7pPr marL="4480560" lvl="6" indent="-320040" algn="l">
              <a:spcBef>
                <a:spcPts val="392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960">
                <a:solidFill>
                  <a:srgbClr val="888888"/>
                </a:solidFill>
              </a:defRPr>
            </a:lvl7pPr>
            <a:lvl8pPr marL="5120640" lvl="7" indent="-320040" algn="l">
              <a:spcBef>
                <a:spcPts val="392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960">
                <a:solidFill>
                  <a:srgbClr val="888888"/>
                </a:solidFill>
              </a:defRPr>
            </a:lvl8pPr>
            <a:lvl9pPr marL="5760720" lvl="8" indent="-320040" algn="l">
              <a:spcBef>
                <a:spcPts val="392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96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640080" y="8898889"/>
            <a:ext cx="2987040" cy="5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373880" y="8898889"/>
            <a:ext cx="4053840" cy="5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9174480" y="8898889"/>
            <a:ext cx="2987040" cy="5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640080" y="1574644"/>
            <a:ext cx="5654040" cy="7002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40080" lvl="0" indent="-568960" algn="l">
              <a:spcBef>
                <a:spcPts val="784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3920"/>
            </a:lvl1pPr>
            <a:lvl2pPr marL="1280160" lvl="1" indent="-533400" algn="l"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3360"/>
            </a:lvl2pPr>
            <a:lvl3pPr marL="1920240" lvl="2" indent="-49784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800"/>
            </a:lvl3pPr>
            <a:lvl4pPr marL="2560320" lvl="3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2520"/>
            </a:lvl4pPr>
            <a:lvl5pPr marL="3200400" lvl="4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2520"/>
            </a:lvl5pPr>
            <a:lvl6pPr marL="3840480" lvl="5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520"/>
            </a:lvl6pPr>
            <a:lvl7pPr marL="4480560" lvl="6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520"/>
            </a:lvl7pPr>
            <a:lvl8pPr marL="5120640" lvl="7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520"/>
            </a:lvl8pPr>
            <a:lvl9pPr marL="5760720" lvl="8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52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6507480" y="1574644"/>
            <a:ext cx="5654040" cy="7002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40080" lvl="0" indent="-568960" algn="l">
              <a:spcBef>
                <a:spcPts val="784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3920"/>
            </a:lvl1pPr>
            <a:lvl2pPr marL="1280160" lvl="1" indent="-533400" algn="l"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3360"/>
            </a:lvl2pPr>
            <a:lvl3pPr marL="1920240" lvl="2" indent="-49784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800"/>
            </a:lvl3pPr>
            <a:lvl4pPr marL="2560320" lvl="3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2520"/>
            </a:lvl4pPr>
            <a:lvl5pPr marL="3200400" lvl="4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2520"/>
            </a:lvl5pPr>
            <a:lvl6pPr marL="3840480" lvl="5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520"/>
            </a:lvl6pPr>
            <a:lvl7pPr marL="4480560" lvl="6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520"/>
            </a:lvl7pPr>
            <a:lvl8pPr marL="5120640" lvl="7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520"/>
            </a:lvl8pPr>
            <a:lvl9pPr marL="5760720" lvl="8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52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640080" y="384495"/>
            <a:ext cx="11521440" cy="1089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640080" y="8898889"/>
            <a:ext cx="2987040" cy="5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373880" y="8898889"/>
            <a:ext cx="4053840" cy="5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9174480" y="8898889"/>
            <a:ext cx="2987040" cy="5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640080" y="1574642"/>
            <a:ext cx="7676340" cy="6586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40080" lvl="0" indent="-568960" algn="l">
              <a:spcBef>
                <a:spcPts val="784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3920"/>
            </a:lvl1pPr>
            <a:lvl2pPr marL="1280160" lvl="1" indent="-533400" algn="l"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3360"/>
            </a:lvl2pPr>
            <a:lvl3pPr marL="1920240" lvl="2" indent="-49784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800"/>
            </a:lvl3pPr>
            <a:lvl4pPr marL="2560320" lvl="3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2520"/>
            </a:lvl4pPr>
            <a:lvl5pPr marL="3200400" lvl="4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2520"/>
            </a:lvl5pPr>
            <a:lvl6pPr marL="3840480" lvl="5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520"/>
            </a:lvl6pPr>
            <a:lvl7pPr marL="4480560" lvl="6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520"/>
            </a:lvl7pPr>
            <a:lvl8pPr marL="5120640" lvl="7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520"/>
            </a:lvl8pPr>
            <a:lvl9pPr marL="5760720" lvl="8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52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8517835" y="1574642"/>
            <a:ext cx="3643500" cy="5779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40080" lvl="0" indent="-320040" algn="l">
              <a:spcBef>
                <a:spcPts val="784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920"/>
            </a:lvl1pPr>
            <a:lvl2pPr marL="1280160" lvl="1" indent="-533400" algn="l"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3360"/>
            </a:lvl2pPr>
            <a:lvl3pPr marL="1920240" lvl="2" indent="-49784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800"/>
            </a:lvl3pPr>
            <a:lvl4pPr marL="2560320" lvl="3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2520"/>
            </a:lvl4pPr>
            <a:lvl5pPr marL="3200400" lvl="4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2520"/>
            </a:lvl5pPr>
            <a:lvl6pPr marL="3840480" lvl="5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520"/>
            </a:lvl6pPr>
            <a:lvl7pPr marL="4480560" lvl="6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520"/>
            </a:lvl7pPr>
            <a:lvl8pPr marL="5120640" lvl="7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520"/>
            </a:lvl8pPr>
            <a:lvl9pPr marL="5760720" lvl="8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52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640080" y="384495"/>
            <a:ext cx="11521440" cy="1089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640080" y="8898889"/>
            <a:ext cx="2987040" cy="5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4373880" y="8898889"/>
            <a:ext cx="4053840" cy="5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9174480" y="8898889"/>
            <a:ext cx="2987040" cy="5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dt" idx="10"/>
          </p:nvPr>
        </p:nvSpPr>
        <p:spPr>
          <a:xfrm>
            <a:off x="640080" y="8898889"/>
            <a:ext cx="2987040" cy="5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4373880" y="8898889"/>
            <a:ext cx="4053840" cy="5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9174480" y="8898889"/>
            <a:ext cx="2987040" cy="5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352128" y="6716013"/>
            <a:ext cx="7680960" cy="793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>
            <a:spLocks noGrp="1"/>
          </p:cNvSpPr>
          <p:nvPr>
            <p:ph type="pic" idx="2"/>
          </p:nvPr>
        </p:nvSpPr>
        <p:spPr>
          <a:xfrm>
            <a:off x="352128" y="364908"/>
            <a:ext cx="11996460" cy="6253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44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84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3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352128" y="7522502"/>
            <a:ext cx="12097260" cy="51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40080" lvl="0" indent="-32004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960"/>
            </a:lvl1pPr>
            <a:lvl2pPr marL="1280160" lvl="1" indent="-32004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80"/>
            </a:lvl2pPr>
            <a:lvl3pPr marL="1920240" lvl="2" indent="-32004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/>
            </a:lvl3pPr>
            <a:lvl4pPr marL="2560320" lvl="3" indent="-320040" algn="l">
              <a:spcBef>
                <a:spcPts val="252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60"/>
            </a:lvl4pPr>
            <a:lvl5pPr marL="3200400" lvl="4" indent="-320040" algn="l">
              <a:spcBef>
                <a:spcPts val="252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60"/>
            </a:lvl5pPr>
            <a:lvl6pPr marL="3840480" lvl="5" indent="-320040" algn="l">
              <a:spcBef>
                <a:spcPts val="252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60"/>
            </a:lvl6pPr>
            <a:lvl7pPr marL="4480560" lvl="6" indent="-320040" algn="l">
              <a:spcBef>
                <a:spcPts val="252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60"/>
            </a:lvl7pPr>
            <a:lvl8pPr marL="5120640" lvl="7" indent="-320040" algn="l">
              <a:spcBef>
                <a:spcPts val="252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60"/>
            </a:lvl8pPr>
            <a:lvl9pPr marL="5760720" lvl="8" indent="-320040" algn="l">
              <a:spcBef>
                <a:spcPts val="252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6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640080" y="8898889"/>
            <a:ext cx="2987040" cy="5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373880" y="8898889"/>
            <a:ext cx="4053840" cy="5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9174480" y="8898889"/>
            <a:ext cx="2987040" cy="5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Relationship Id="rId9" Type="http://schemas.openxmlformats.org/officeDocument/2006/relationships/image" Target="../media/image1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640080" y="2240280"/>
            <a:ext cx="11521440" cy="5920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640080" y="8898889"/>
            <a:ext cx="2987040" cy="5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8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373880" y="8898889"/>
            <a:ext cx="4053840" cy="5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8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9174480" y="8898889"/>
            <a:ext cx="2987040" cy="5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8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8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8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8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8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8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8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8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8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>
            <a:spLocks noGrp="1"/>
          </p:cNvSpPr>
          <p:nvPr>
            <p:ph type="title"/>
          </p:nvPr>
        </p:nvSpPr>
        <p:spPr>
          <a:xfrm>
            <a:off x="640080" y="1120511"/>
            <a:ext cx="11521440" cy="90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95" tIns="63980" rIns="127995" bIns="63980" anchor="ctr" anchorCtr="0">
            <a:noAutofit/>
          </a:bodyPr>
          <a:lstStyle/>
          <a:p>
            <a:pPr algn="ctr"/>
            <a:r>
              <a:rPr lang="en-US"/>
              <a:t>19WSD001 Team Project</a:t>
            </a:r>
            <a:endParaRPr/>
          </a:p>
        </p:txBody>
      </p:sp>
      <p:sp>
        <p:nvSpPr>
          <p:cNvPr id="64" name="Google Shape;64;p1"/>
          <p:cNvSpPr txBox="1"/>
          <p:nvPr/>
        </p:nvSpPr>
        <p:spPr>
          <a:xfrm>
            <a:off x="11340549" y="918649"/>
            <a:ext cx="1078560" cy="403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95" tIns="63980" rIns="127995" bIns="63980" anchor="ctr" anchorCtr="0"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z="2520">
                <a:solidFill>
                  <a:schemeClr val="dk1"/>
                </a:solidFill>
              </a:rPr>
              <a:t>[DATE]</a:t>
            </a:r>
            <a:endParaRPr sz="2955"/>
          </a:p>
        </p:txBody>
      </p:sp>
      <p:sp>
        <p:nvSpPr>
          <p:cNvPr id="65" name="Google Shape;65;p1"/>
          <p:cNvSpPr txBox="1"/>
          <p:nvPr/>
        </p:nvSpPr>
        <p:spPr>
          <a:xfrm>
            <a:off x="251317" y="2028030"/>
            <a:ext cx="4035360" cy="15964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995" tIns="63980" rIns="127995" bIns="63980" anchor="t" anchorCtr="0">
            <a:normAutofit fontScale="70000" lnSpcReduction="20000"/>
          </a:bodyPr>
          <a:lstStyle/>
          <a:p>
            <a:pPr>
              <a:lnSpc>
                <a:spcPct val="107916"/>
              </a:lnSpc>
              <a:buSzPts val="1100"/>
            </a:pPr>
            <a:r>
              <a:rPr lang="en-US" sz="154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Aim: </a:t>
            </a:r>
            <a:r>
              <a:rPr lang="en-US" sz="1540" i="1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Utilise</a:t>
            </a:r>
            <a:r>
              <a:rPr lang="en-US" sz="154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integrated autonomous technologies to enhance and develop waste management in coastal areas. </a:t>
            </a:r>
          </a:p>
          <a:p>
            <a:pPr>
              <a:lnSpc>
                <a:spcPct val="107916"/>
              </a:lnSpc>
              <a:buSzPts val="1100"/>
            </a:pPr>
            <a:endParaRPr lang="en-US" sz="154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07916"/>
              </a:lnSpc>
              <a:buSzPts val="1100"/>
            </a:pPr>
            <a:r>
              <a:rPr lang="en-US" sz="154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Objectives: Integration of several individual systems to produce a more complex system of systems, capable of delivering user specified tasks. </a:t>
            </a:r>
          </a:p>
          <a:p>
            <a:pPr>
              <a:lnSpc>
                <a:spcPct val="107916"/>
              </a:lnSpc>
              <a:buSzPts val="1100"/>
            </a:pPr>
            <a:r>
              <a:rPr lang="en-US" sz="154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Automation of whole system to </a:t>
            </a:r>
            <a:r>
              <a:rPr lang="en-US" sz="1540" i="1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minimise</a:t>
            </a:r>
            <a:r>
              <a:rPr lang="en-US" sz="154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human interactions</a:t>
            </a:r>
            <a:r>
              <a:rPr lang="en-GB" sz="154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lang="en-US" sz="154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07916"/>
              </a:lnSpc>
              <a:buSzPts val="1100"/>
            </a:pPr>
            <a:r>
              <a:rPr lang="en-GB" sz="154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54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ffective and comprehensive movement of different materials to specified areas</a:t>
            </a:r>
            <a:endParaRPr sz="154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120"/>
              </a:spcBef>
            </a:pPr>
            <a:endParaRPr sz="2520" b="1">
              <a:solidFill>
                <a:schemeClr val="dk1"/>
              </a:solidFill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2122798" y="275815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95" tIns="63980" rIns="127995" bIns="63980" anchor="ctr" anchorCtr="0">
            <a:normAutofit fontScale="25000" lnSpcReduction="20000"/>
          </a:bodyPr>
          <a:lstStyle/>
          <a:p>
            <a:pPr>
              <a:lnSpc>
                <a:spcPct val="80000"/>
              </a:lnSpc>
            </a:pPr>
            <a:endParaRPr sz="630">
              <a:solidFill>
                <a:schemeClr val="dk1"/>
              </a:solidFill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4384576" y="2028030"/>
            <a:ext cx="4035360" cy="27724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995" tIns="63980" rIns="127995" bIns="63980" anchor="t" anchorCtr="0">
            <a:normAutofit/>
          </a:bodyPr>
          <a:lstStyle/>
          <a:p>
            <a:r>
              <a:rPr lang="en-US" sz="2520" b="1">
                <a:solidFill>
                  <a:schemeClr val="dk1"/>
                </a:solidFill>
              </a:rPr>
              <a:t>Activities (How)</a:t>
            </a:r>
            <a:endParaRPr sz="2955"/>
          </a:p>
          <a:p>
            <a:r>
              <a:rPr lang="en-US" sz="2520" i="1">
                <a:solidFill>
                  <a:schemeClr val="dk1"/>
                </a:solidFill>
              </a:rPr>
              <a:t>Including status (with key). Will need to be clear as to the time period under consideration.</a:t>
            </a:r>
            <a:endParaRPr sz="2955"/>
          </a:p>
        </p:txBody>
      </p:sp>
      <p:sp>
        <p:nvSpPr>
          <p:cNvPr id="68" name="Google Shape;68;p1"/>
          <p:cNvSpPr txBox="1"/>
          <p:nvPr/>
        </p:nvSpPr>
        <p:spPr>
          <a:xfrm>
            <a:off x="8517835" y="2028030"/>
            <a:ext cx="4035360" cy="14284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995" tIns="63980" rIns="127995" bIns="63980" anchor="t" anchorCtr="0">
            <a:normAutofit/>
          </a:bodyPr>
          <a:lstStyle/>
          <a:p>
            <a:r>
              <a:rPr lang="en-US" sz="2520" b="1">
                <a:solidFill>
                  <a:schemeClr val="dk1"/>
                </a:solidFill>
              </a:rPr>
              <a:t>Budget statement</a:t>
            </a:r>
          </a:p>
          <a:p>
            <a:r>
              <a:rPr lang="en-US" sz="1400" i="1">
                <a:solidFill>
                  <a:schemeClr val="dk1"/>
                </a:solidFill>
              </a:rPr>
              <a:t>Current budget at £200, no immediate spending forecast.</a:t>
            </a:r>
            <a:endParaRPr lang="en-US" sz="1200" i="1">
              <a:solidFill>
                <a:schemeClr val="dk1"/>
              </a:solidFill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251317" y="3708478"/>
            <a:ext cx="4035360" cy="15964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995" tIns="63980" rIns="127995" bIns="63980" anchor="t" anchorCtr="0">
            <a:normAutofit/>
          </a:bodyPr>
          <a:lstStyle/>
          <a:p>
            <a:r>
              <a:rPr lang="en-US" sz="2520" b="1">
                <a:solidFill>
                  <a:schemeClr val="dk1"/>
                </a:solidFill>
              </a:rPr>
              <a:t>Stakeholders (Who?)</a:t>
            </a:r>
          </a:p>
          <a:p>
            <a:r>
              <a:rPr lang="en-US" sz="1400">
                <a:solidFill>
                  <a:schemeClr val="dk1"/>
                </a:solidFill>
              </a:rPr>
              <a:t>PST, Legislators, </a:t>
            </a:r>
            <a:endParaRPr sz="1600"/>
          </a:p>
        </p:txBody>
      </p:sp>
      <p:sp>
        <p:nvSpPr>
          <p:cNvPr id="70" name="Google Shape;70;p1"/>
          <p:cNvSpPr txBox="1"/>
          <p:nvPr/>
        </p:nvSpPr>
        <p:spPr>
          <a:xfrm>
            <a:off x="251317" y="5367377"/>
            <a:ext cx="4035360" cy="15964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995" tIns="63980" rIns="127995" bIns="63980" anchor="t" anchorCtr="0">
            <a:normAutofit/>
          </a:bodyPr>
          <a:lstStyle/>
          <a:p>
            <a:r>
              <a:rPr lang="en-US" sz="2520" b="1">
                <a:solidFill>
                  <a:schemeClr val="dk1"/>
                </a:solidFill>
              </a:rPr>
              <a:t>Strategy/ Plan (Why?)</a:t>
            </a:r>
          </a:p>
          <a:p>
            <a:endParaRPr sz="2955"/>
          </a:p>
        </p:txBody>
      </p:sp>
      <p:sp>
        <p:nvSpPr>
          <p:cNvPr id="71" name="Google Shape;71;p1"/>
          <p:cNvSpPr txBox="1"/>
          <p:nvPr/>
        </p:nvSpPr>
        <p:spPr>
          <a:xfrm>
            <a:off x="251317" y="7069376"/>
            <a:ext cx="8168580" cy="67158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995" tIns="63980" rIns="127995" bIns="63980" anchor="t" anchorCtr="0">
            <a:normAutofit/>
          </a:bodyPr>
          <a:lstStyle/>
          <a:p>
            <a:r>
              <a:rPr lang="en-US" sz="2520" b="1">
                <a:solidFill>
                  <a:schemeClr val="dk1"/>
                </a:solidFill>
              </a:rPr>
              <a:t>Programme</a:t>
            </a:r>
            <a:endParaRPr sz="2520" b="1">
              <a:solidFill>
                <a:schemeClr val="dk1"/>
              </a:solidFill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8537005" y="3547082"/>
            <a:ext cx="4035360" cy="14284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995" tIns="63980" rIns="127995" bIns="63980" anchor="t" anchorCtr="0">
            <a:normAutofit fontScale="47500" lnSpcReduction="20000"/>
          </a:bodyPr>
          <a:lstStyle/>
          <a:p>
            <a:r>
              <a:rPr lang="en-US" sz="2520" b="1">
                <a:solidFill>
                  <a:schemeClr val="dk1"/>
                </a:solidFill>
              </a:rPr>
              <a:t>Mission phase completion</a:t>
            </a:r>
          </a:p>
          <a:p>
            <a:r>
              <a:rPr lang="en-GB" sz="2955" i="1">
                <a:solidFill>
                  <a:schemeClr val="dk1"/>
                </a:solidFill>
              </a:rPr>
              <a:t>4 main phases; completed exploration phase now onto design. Have tested components and researched varying ideas and now moving onto a more rigorous design, although remaining pragmatic to counter potential issues during continued development of project.</a:t>
            </a:r>
          </a:p>
          <a:p>
            <a:endParaRPr lang="en-US" sz="2955" i="1">
              <a:solidFill>
                <a:schemeClr val="dk1"/>
              </a:solidFill>
            </a:endParaRPr>
          </a:p>
          <a:p>
            <a:endParaRPr lang="en-US" sz="2520" i="1">
              <a:solidFill>
                <a:schemeClr val="dk1"/>
              </a:solidFill>
            </a:endParaRPr>
          </a:p>
          <a:p>
            <a:endParaRPr sz="2955"/>
          </a:p>
        </p:txBody>
      </p:sp>
      <p:sp>
        <p:nvSpPr>
          <p:cNvPr id="73" name="Google Shape;73;p1"/>
          <p:cNvSpPr txBox="1"/>
          <p:nvPr/>
        </p:nvSpPr>
        <p:spPr>
          <a:xfrm>
            <a:off x="8556176" y="5066135"/>
            <a:ext cx="4035360" cy="14284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995" tIns="63980" rIns="127995" bIns="63980" anchor="t" anchorCtr="0">
            <a:normAutofit fontScale="92500" lnSpcReduction="10000"/>
          </a:bodyPr>
          <a:lstStyle/>
          <a:p>
            <a:r>
              <a:rPr lang="en-US" sz="2520" b="1">
                <a:solidFill>
                  <a:schemeClr val="dk1"/>
                </a:solidFill>
              </a:rPr>
              <a:t>Key issues and risks</a:t>
            </a:r>
          </a:p>
          <a:p>
            <a:r>
              <a:rPr lang="en-US" sz="2520">
                <a:solidFill>
                  <a:schemeClr val="dk1"/>
                </a:solidFill>
              </a:rPr>
              <a:t>Stay within time and budget</a:t>
            </a:r>
            <a:r>
              <a:rPr lang="en-GB" sz="2520">
                <a:solidFill>
                  <a:schemeClr val="dk1"/>
                </a:solidFill>
              </a:rPr>
              <a:t>.</a:t>
            </a:r>
            <a:endParaRPr lang="en-US" sz="2520">
              <a:solidFill>
                <a:schemeClr val="dk1"/>
              </a:solidFill>
            </a:endParaRPr>
          </a:p>
          <a:p>
            <a:r>
              <a:rPr lang="en-US" sz="2520">
                <a:solidFill>
                  <a:schemeClr val="dk1"/>
                </a:solidFill>
              </a:rPr>
              <a:t>Maintain focus</a:t>
            </a:r>
            <a:r>
              <a:rPr lang="en-GB" sz="2520">
                <a:solidFill>
                  <a:schemeClr val="dk1"/>
                </a:solidFill>
              </a:rPr>
              <a:t>.</a:t>
            </a:r>
            <a:r>
              <a:rPr lang="en-US" sz="2520">
                <a:solidFill>
                  <a:schemeClr val="dk1"/>
                </a:solidFill>
              </a:rPr>
              <a:t> </a:t>
            </a:r>
            <a:endParaRPr lang="en-GB" sz="2520">
              <a:solidFill>
                <a:schemeClr val="dk1"/>
              </a:solidFill>
            </a:endParaRPr>
          </a:p>
          <a:p>
            <a:r>
              <a:rPr lang="en-GB" sz="2520">
                <a:solidFill>
                  <a:schemeClr val="dk1"/>
                </a:solidFill>
              </a:rPr>
              <a:t>Maintain Communication</a:t>
            </a:r>
            <a:endParaRPr lang="en-US" sz="2520">
              <a:solidFill>
                <a:schemeClr val="dk1"/>
              </a:solidFill>
            </a:endParaRPr>
          </a:p>
          <a:p>
            <a:endParaRPr sz="2955"/>
          </a:p>
        </p:txBody>
      </p:sp>
      <p:sp>
        <p:nvSpPr>
          <p:cNvPr id="74" name="Google Shape;74;p1"/>
          <p:cNvSpPr txBox="1"/>
          <p:nvPr/>
        </p:nvSpPr>
        <p:spPr>
          <a:xfrm>
            <a:off x="8575346" y="6585187"/>
            <a:ext cx="4035360" cy="115584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995" tIns="63980" rIns="127995" bIns="63980" anchor="t" anchorCtr="0">
            <a:normAutofit fontScale="85000" lnSpcReduction="20000"/>
          </a:bodyPr>
          <a:lstStyle/>
          <a:p>
            <a:r>
              <a:rPr lang="en-US" sz="2520" b="1">
                <a:solidFill>
                  <a:schemeClr val="dk1"/>
                </a:solidFill>
              </a:rPr>
              <a:t>Team information</a:t>
            </a:r>
            <a:endParaRPr sz="2955"/>
          </a:p>
          <a:p>
            <a:r>
              <a:rPr lang="en-US" sz="2520" i="1">
                <a:solidFill>
                  <a:schemeClr val="dk1"/>
                </a:solidFill>
              </a:rPr>
              <a:t>Name, logo, link to portfolio, link to </a:t>
            </a:r>
            <a:r>
              <a:rPr lang="en-US" sz="2520" i="1" err="1">
                <a:solidFill>
                  <a:schemeClr val="dk1"/>
                </a:solidFill>
              </a:rPr>
              <a:t>Gihub</a:t>
            </a:r>
            <a:endParaRPr lang="en-US" sz="2520" i="1">
              <a:solidFill>
                <a:schemeClr val="dk1"/>
              </a:solidFill>
            </a:endParaRPr>
          </a:p>
          <a:p>
            <a:r>
              <a:rPr lang="en-US" sz="2520" i="1">
                <a:solidFill>
                  <a:schemeClr val="dk1"/>
                </a:solidFill>
              </a:rPr>
              <a:t>The Buoys </a:t>
            </a:r>
            <a:endParaRPr sz="2520" i="1">
              <a:solidFill>
                <a:schemeClr val="dk1"/>
              </a:solidFill>
            </a:endParaRPr>
          </a:p>
        </p:txBody>
      </p:sp>
      <p:grpSp>
        <p:nvGrpSpPr>
          <p:cNvPr id="75" name="Google Shape;75;p1"/>
          <p:cNvGrpSpPr/>
          <p:nvPr/>
        </p:nvGrpSpPr>
        <p:grpSpPr>
          <a:xfrm>
            <a:off x="5091146" y="4896385"/>
            <a:ext cx="2622277" cy="2062453"/>
            <a:chOff x="504692" y="22665"/>
            <a:chExt cx="1873055" cy="1767888"/>
          </a:xfrm>
        </p:grpSpPr>
        <p:sp>
          <p:nvSpPr>
            <p:cNvPr id="76" name="Google Shape;76;p1"/>
            <p:cNvSpPr/>
            <p:nvPr/>
          </p:nvSpPr>
          <p:spPr>
            <a:xfrm>
              <a:off x="897254" y="22665"/>
              <a:ext cx="1087931" cy="1087931"/>
            </a:xfrm>
            <a:prstGeom prst="ellipse">
              <a:avLst/>
            </a:prstGeom>
            <a:solidFill>
              <a:schemeClr val="accent1">
                <a:alpha val="49803"/>
              </a:scheme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7995" tIns="127995" rIns="127995" bIns="127995" anchor="ctr" anchorCtr="0">
              <a:noAutofit/>
            </a:bodyPr>
            <a:lstStyle/>
            <a:p>
              <a:endParaRPr sz="2955"/>
            </a:p>
          </p:txBody>
        </p:sp>
        <p:sp>
          <p:nvSpPr>
            <p:cNvPr id="77" name="Google Shape;77;p1"/>
            <p:cNvSpPr txBox="1"/>
            <p:nvPr/>
          </p:nvSpPr>
          <p:spPr>
            <a:xfrm>
              <a:off x="1042311" y="213053"/>
              <a:ext cx="797816" cy="4895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dk1"/>
                </a:buClr>
                <a:buSzPts val="2600"/>
              </a:pPr>
              <a:endParaRPr sz="3640">
                <a:solidFill>
                  <a:schemeClr val="dk1"/>
                </a:solidFill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1289816" y="702622"/>
              <a:ext cx="1087931" cy="1087931"/>
            </a:xfrm>
            <a:prstGeom prst="ellipse">
              <a:avLst/>
            </a:prstGeom>
            <a:solidFill>
              <a:schemeClr val="accent1">
                <a:alpha val="49803"/>
              </a:scheme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7995" tIns="127995" rIns="127995" bIns="127995" anchor="ctr" anchorCtr="0">
              <a:noAutofit/>
            </a:bodyPr>
            <a:lstStyle/>
            <a:p>
              <a:endParaRPr sz="2955"/>
            </a:p>
          </p:txBody>
        </p:sp>
        <p:sp>
          <p:nvSpPr>
            <p:cNvPr id="79" name="Google Shape;79;p1"/>
            <p:cNvSpPr txBox="1"/>
            <p:nvPr/>
          </p:nvSpPr>
          <p:spPr>
            <a:xfrm>
              <a:off x="1622541" y="983671"/>
              <a:ext cx="652758" cy="5983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dk1"/>
                </a:buClr>
                <a:buSzPts val="2100"/>
              </a:pPr>
              <a:endParaRPr sz="2940">
                <a:solidFill>
                  <a:schemeClr val="dk1"/>
                </a:solidFill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04692" y="702622"/>
              <a:ext cx="1087931" cy="1087931"/>
            </a:xfrm>
            <a:prstGeom prst="ellipse">
              <a:avLst/>
            </a:prstGeom>
            <a:solidFill>
              <a:schemeClr val="accent1">
                <a:alpha val="49803"/>
              </a:scheme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7995" tIns="127995" rIns="127995" bIns="127995" anchor="ctr" anchorCtr="0">
              <a:noAutofit/>
            </a:bodyPr>
            <a:lstStyle/>
            <a:p>
              <a:endParaRPr sz="2955"/>
            </a:p>
          </p:txBody>
        </p:sp>
        <p:sp>
          <p:nvSpPr>
            <p:cNvPr id="81" name="Google Shape;81;p1"/>
            <p:cNvSpPr txBox="1"/>
            <p:nvPr/>
          </p:nvSpPr>
          <p:spPr>
            <a:xfrm>
              <a:off x="607139" y="983671"/>
              <a:ext cx="652758" cy="5983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dk1"/>
                </a:buClr>
                <a:buSzPts val="2100"/>
              </a:pPr>
              <a:endParaRPr sz="2940">
                <a:solidFill>
                  <a:schemeClr val="dk1"/>
                </a:solidFill>
              </a:endParaRPr>
            </a:p>
          </p:txBody>
        </p:sp>
      </p:grpSp>
      <p:cxnSp>
        <p:nvCxnSpPr>
          <p:cNvPr id="82" name="Google Shape;82;p1"/>
          <p:cNvCxnSpPr/>
          <p:nvPr/>
        </p:nvCxnSpPr>
        <p:spPr>
          <a:xfrm>
            <a:off x="452939" y="7573170"/>
            <a:ext cx="766164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Google Shape;83;p1"/>
          <p:cNvSpPr/>
          <p:nvPr/>
        </p:nvSpPr>
        <p:spPr>
          <a:xfrm rot="10800000">
            <a:off x="2771630" y="7237170"/>
            <a:ext cx="302400" cy="336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995" tIns="63980" rIns="127995" bIns="63980" anchor="ctr" anchorCtr="0">
            <a:noAutofit/>
          </a:bodyPr>
          <a:lstStyle/>
          <a:p>
            <a:pPr algn="ctr"/>
            <a:endParaRPr sz="2520">
              <a:solidFill>
                <a:schemeClr val="lt1"/>
              </a:solidFill>
            </a:endParaRPr>
          </a:p>
        </p:txBody>
      </p:sp>
      <p:sp>
        <p:nvSpPr>
          <p:cNvPr id="84" name="Google Shape;84;p1"/>
          <p:cNvSpPr/>
          <p:nvPr/>
        </p:nvSpPr>
        <p:spPr>
          <a:xfrm rot="10800000">
            <a:off x="4787854" y="7237170"/>
            <a:ext cx="302400" cy="336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995" tIns="63980" rIns="127995" bIns="63980" anchor="ctr" anchorCtr="0">
            <a:noAutofit/>
          </a:bodyPr>
          <a:lstStyle/>
          <a:p>
            <a:pPr algn="ctr"/>
            <a:endParaRPr sz="2520">
              <a:solidFill>
                <a:schemeClr val="lt1"/>
              </a:solidFill>
            </a:endParaRPr>
          </a:p>
        </p:txBody>
      </p:sp>
      <p:sp>
        <p:nvSpPr>
          <p:cNvPr id="85" name="Google Shape;85;p1"/>
          <p:cNvSpPr/>
          <p:nvPr/>
        </p:nvSpPr>
        <p:spPr>
          <a:xfrm rot="10800000">
            <a:off x="6804078" y="7237170"/>
            <a:ext cx="302400" cy="336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995" tIns="63980" rIns="127995" bIns="63980" anchor="ctr" anchorCtr="0">
            <a:noAutofit/>
          </a:bodyPr>
          <a:lstStyle/>
          <a:p>
            <a:pPr algn="ctr"/>
            <a:endParaRPr sz="2520">
              <a:solidFill>
                <a:schemeClr val="lt1"/>
              </a:solidFill>
            </a:endParaRPr>
          </a:p>
        </p:txBody>
      </p:sp>
      <p:cxnSp>
        <p:nvCxnSpPr>
          <p:cNvPr id="86" name="Google Shape;86;p1"/>
          <p:cNvCxnSpPr/>
          <p:nvPr/>
        </p:nvCxnSpPr>
        <p:spPr>
          <a:xfrm>
            <a:off x="3756575" y="7237132"/>
            <a:ext cx="0" cy="5040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87" name="Google Shape;87;p1"/>
          <p:cNvCxnSpPr/>
          <p:nvPr/>
        </p:nvCxnSpPr>
        <p:spPr>
          <a:xfrm>
            <a:off x="7408912" y="7237132"/>
            <a:ext cx="0" cy="5040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A3 Paper (297x420 mm)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Theme</vt:lpstr>
      <vt:lpstr>19WSD001 Team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19WSD001 Team Project</dc:title>
  <dc:creator>Ella-Mae Hubbard</dc:creator>
  <cp:lastModifiedBy>stephen j</cp:lastModifiedBy>
  <cp:revision>2</cp:revision>
  <dcterms:created xsi:type="dcterms:W3CDTF">2019-08-16T13:40:26Z</dcterms:created>
  <dcterms:modified xsi:type="dcterms:W3CDTF">2019-10-21T17:36:29Z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0x010100E8F7C4DB326074459C3458FF10DB7C91</vt:lpwstr>
  </property>
</Properties>
</file>