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77"/>
      <p:regular r:id="rId23"/>
      <p:bold r:id="rId24"/>
      <p:italic r:id="rId25"/>
      <p:boldItalic r:id="rId26"/>
    </p:embeddedFont>
    <p:embeddedFont>
      <p:font typeface="Impact" panose="020B0806030902050204" pitchFamily="34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575"/>
  </p:normalViewPr>
  <p:slideViewPr>
    <p:cSldViewPr snapToGrid="0">
      <p:cViewPr varScale="1">
        <p:scale>
          <a:sx n="125" d="100"/>
          <a:sy n="125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A7A0D-95E0-FD4A-889A-BB393549467B}" type="doc">
      <dgm:prSet loTypeId="urn:microsoft.com/office/officeart/2005/8/layout/hList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26FC6C-881C-6442-9137-535E518CD921}">
      <dgm:prSet phldrT="[Text]"/>
      <dgm:spPr/>
      <dgm:t>
        <a:bodyPr/>
        <a:lstStyle/>
        <a:p>
          <a:pPr>
            <a:buClr>
              <a:schemeClr val="dk1"/>
            </a:buClr>
            <a:buSzPts val="1200"/>
            <a:buFont typeface="Oswald"/>
            <a:buChar char="➢"/>
          </a:pPr>
          <a:r>
            <a:rPr lang="en-US" dirty="0"/>
            <a:t>1. Analyze the Instacart Dataset Using Python</a:t>
          </a:r>
        </a:p>
      </dgm:t>
    </dgm:pt>
    <dgm:pt modelId="{0C9992A5-B2AD-BC4C-B988-4D5428B63CE3}" type="parTrans" cxnId="{697D8091-41B9-6644-B0F7-22953A5BDDA1}">
      <dgm:prSet/>
      <dgm:spPr/>
      <dgm:t>
        <a:bodyPr/>
        <a:lstStyle/>
        <a:p>
          <a:endParaRPr lang="en-US"/>
        </a:p>
      </dgm:t>
    </dgm:pt>
    <dgm:pt modelId="{DF32045E-D14C-BA4A-AC05-910949EED849}" type="sibTrans" cxnId="{697D8091-41B9-6644-B0F7-22953A5BDDA1}">
      <dgm:prSet/>
      <dgm:spPr/>
      <dgm:t>
        <a:bodyPr/>
        <a:lstStyle/>
        <a:p>
          <a:endParaRPr lang="en-US"/>
        </a:p>
      </dgm:t>
    </dgm:pt>
    <dgm:pt modelId="{AFB71D8A-1592-2949-8338-97097DCCB6E0}">
      <dgm:prSet/>
      <dgm:spPr/>
      <dgm:t>
        <a:bodyPr/>
        <a:lstStyle/>
        <a:p>
          <a:r>
            <a:rPr lang="en-US" dirty="0"/>
            <a:t>2. Identify User and Product Trends</a:t>
          </a:r>
        </a:p>
      </dgm:t>
    </dgm:pt>
    <dgm:pt modelId="{2A6A87C1-480C-794D-9385-304213880C60}" type="parTrans" cxnId="{82CDBDDE-C2AB-384F-A26E-6C3026807EC9}">
      <dgm:prSet/>
      <dgm:spPr/>
      <dgm:t>
        <a:bodyPr/>
        <a:lstStyle/>
        <a:p>
          <a:endParaRPr lang="en-US"/>
        </a:p>
      </dgm:t>
    </dgm:pt>
    <dgm:pt modelId="{235B6DE8-3CC8-5241-A7BA-9C765699AE1F}" type="sibTrans" cxnId="{82CDBDDE-C2AB-384F-A26E-6C3026807EC9}">
      <dgm:prSet/>
      <dgm:spPr/>
      <dgm:t>
        <a:bodyPr/>
        <a:lstStyle/>
        <a:p>
          <a:endParaRPr lang="en-US"/>
        </a:p>
      </dgm:t>
    </dgm:pt>
    <dgm:pt modelId="{E94E5BBF-C376-C24A-A661-03DE71ACA578}">
      <dgm:prSet/>
      <dgm:spPr/>
      <dgm:t>
        <a:bodyPr/>
        <a:lstStyle/>
        <a:p>
          <a:r>
            <a:rPr lang="en-US" dirty="0"/>
            <a:t>3. Predict the Next Order By the Customer</a:t>
          </a:r>
        </a:p>
      </dgm:t>
    </dgm:pt>
    <dgm:pt modelId="{A136557A-DBCA-1244-B19D-0174F9B84AB9}" type="parTrans" cxnId="{01DB2BAA-0741-8D4D-80F3-258C41BD8E38}">
      <dgm:prSet/>
      <dgm:spPr/>
      <dgm:t>
        <a:bodyPr/>
        <a:lstStyle/>
        <a:p>
          <a:endParaRPr lang="en-US"/>
        </a:p>
      </dgm:t>
    </dgm:pt>
    <dgm:pt modelId="{291F74AF-0355-B247-B14C-C4D10AD04031}" type="sibTrans" cxnId="{01DB2BAA-0741-8D4D-80F3-258C41BD8E38}">
      <dgm:prSet/>
      <dgm:spPr/>
      <dgm:t>
        <a:bodyPr/>
        <a:lstStyle/>
        <a:p>
          <a:endParaRPr lang="en-US"/>
        </a:p>
      </dgm:t>
    </dgm:pt>
    <dgm:pt modelId="{4928D553-4D00-3746-A0E8-762622F5A3B7}" type="pres">
      <dgm:prSet presAssocID="{049A7A0D-95E0-FD4A-889A-BB393549467B}" presName="Name0" presStyleCnt="0">
        <dgm:presLayoutVars>
          <dgm:dir/>
          <dgm:resizeHandles val="exact"/>
        </dgm:presLayoutVars>
      </dgm:prSet>
      <dgm:spPr/>
    </dgm:pt>
    <dgm:pt modelId="{1CDDD3F0-C0C2-9A4F-BB21-181B723BC026}" type="pres">
      <dgm:prSet presAssocID="{FC26FC6C-881C-6442-9137-535E518CD921}" presName="node" presStyleLbl="node1" presStyleIdx="0" presStyleCnt="3">
        <dgm:presLayoutVars>
          <dgm:bulletEnabled val="1"/>
        </dgm:presLayoutVars>
      </dgm:prSet>
      <dgm:spPr/>
    </dgm:pt>
    <dgm:pt modelId="{149E70F7-B19E-E54B-9EC1-F4A280FBB4FD}" type="pres">
      <dgm:prSet presAssocID="{DF32045E-D14C-BA4A-AC05-910949EED849}" presName="sibTrans" presStyleCnt="0"/>
      <dgm:spPr/>
    </dgm:pt>
    <dgm:pt modelId="{ADAB06A6-D6AF-9F46-8E0A-BB796AA7CA51}" type="pres">
      <dgm:prSet presAssocID="{AFB71D8A-1592-2949-8338-97097DCCB6E0}" presName="node" presStyleLbl="node1" presStyleIdx="1" presStyleCnt="3">
        <dgm:presLayoutVars>
          <dgm:bulletEnabled val="1"/>
        </dgm:presLayoutVars>
      </dgm:prSet>
      <dgm:spPr/>
    </dgm:pt>
    <dgm:pt modelId="{BB31D945-D8DD-0843-A1AE-D97274FA2584}" type="pres">
      <dgm:prSet presAssocID="{235B6DE8-3CC8-5241-A7BA-9C765699AE1F}" presName="sibTrans" presStyleCnt="0"/>
      <dgm:spPr/>
    </dgm:pt>
    <dgm:pt modelId="{DFA8EC76-2DEF-6D46-9C78-CE12F408DD30}" type="pres">
      <dgm:prSet presAssocID="{E94E5BBF-C376-C24A-A661-03DE71ACA578}" presName="node" presStyleLbl="node1" presStyleIdx="2" presStyleCnt="3">
        <dgm:presLayoutVars>
          <dgm:bulletEnabled val="1"/>
        </dgm:presLayoutVars>
      </dgm:prSet>
      <dgm:spPr/>
    </dgm:pt>
  </dgm:ptLst>
  <dgm:cxnLst>
    <dgm:cxn modelId="{697D8091-41B9-6644-B0F7-22953A5BDDA1}" srcId="{049A7A0D-95E0-FD4A-889A-BB393549467B}" destId="{FC26FC6C-881C-6442-9137-535E518CD921}" srcOrd="0" destOrd="0" parTransId="{0C9992A5-B2AD-BC4C-B988-4D5428B63CE3}" sibTransId="{DF32045E-D14C-BA4A-AC05-910949EED849}"/>
    <dgm:cxn modelId="{C4D10897-E78F-9A49-BD8F-5FC2A9077398}" type="presOf" srcId="{E94E5BBF-C376-C24A-A661-03DE71ACA578}" destId="{DFA8EC76-2DEF-6D46-9C78-CE12F408DD30}" srcOrd="0" destOrd="0" presId="urn:microsoft.com/office/officeart/2005/8/layout/hList6"/>
    <dgm:cxn modelId="{FA8807A8-DAAD-4847-9B49-55E25D408745}" type="presOf" srcId="{FC26FC6C-881C-6442-9137-535E518CD921}" destId="{1CDDD3F0-C0C2-9A4F-BB21-181B723BC026}" srcOrd="0" destOrd="0" presId="urn:microsoft.com/office/officeart/2005/8/layout/hList6"/>
    <dgm:cxn modelId="{01DB2BAA-0741-8D4D-80F3-258C41BD8E38}" srcId="{049A7A0D-95E0-FD4A-889A-BB393549467B}" destId="{E94E5BBF-C376-C24A-A661-03DE71ACA578}" srcOrd="2" destOrd="0" parTransId="{A136557A-DBCA-1244-B19D-0174F9B84AB9}" sibTransId="{291F74AF-0355-B247-B14C-C4D10AD04031}"/>
    <dgm:cxn modelId="{EF58A1B4-B7D2-AC45-95AF-5CFD84498300}" type="presOf" srcId="{049A7A0D-95E0-FD4A-889A-BB393549467B}" destId="{4928D553-4D00-3746-A0E8-762622F5A3B7}" srcOrd="0" destOrd="0" presId="urn:microsoft.com/office/officeart/2005/8/layout/hList6"/>
    <dgm:cxn modelId="{82CDBDDE-C2AB-384F-A26E-6C3026807EC9}" srcId="{049A7A0D-95E0-FD4A-889A-BB393549467B}" destId="{AFB71D8A-1592-2949-8338-97097DCCB6E0}" srcOrd="1" destOrd="0" parTransId="{2A6A87C1-480C-794D-9385-304213880C60}" sibTransId="{235B6DE8-3CC8-5241-A7BA-9C765699AE1F}"/>
    <dgm:cxn modelId="{499158E7-A1AB-5449-A18C-55BFB3A15AB1}" type="presOf" srcId="{AFB71D8A-1592-2949-8338-97097DCCB6E0}" destId="{ADAB06A6-D6AF-9F46-8E0A-BB796AA7CA51}" srcOrd="0" destOrd="0" presId="urn:microsoft.com/office/officeart/2005/8/layout/hList6"/>
    <dgm:cxn modelId="{379C9148-408B-AD48-B4AA-B8901DDD7B36}" type="presParOf" srcId="{4928D553-4D00-3746-A0E8-762622F5A3B7}" destId="{1CDDD3F0-C0C2-9A4F-BB21-181B723BC026}" srcOrd="0" destOrd="0" presId="urn:microsoft.com/office/officeart/2005/8/layout/hList6"/>
    <dgm:cxn modelId="{5687FA03-C8C9-5A4E-A44A-F69833C5137A}" type="presParOf" srcId="{4928D553-4D00-3746-A0E8-762622F5A3B7}" destId="{149E70F7-B19E-E54B-9EC1-F4A280FBB4FD}" srcOrd="1" destOrd="0" presId="urn:microsoft.com/office/officeart/2005/8/layout/hList6"/>
    <dgm:cxn modelId="{143B515B-0917-5148-AACB-C009DC99C9E3}" type="presParOf" srcId="{4928D553-4D00-3746-A0E8-762622F5A3B7}" destId="{ADAB06A6-D6AF-9F46-8E0A-BB796AA7CA51}" srcOrd="2" destOrd="0" presId="urn:microsoft.com/office/officeart/2005/8/layout/hList6"/>
    <dgm:cxn modelId="{EF20CCE7-0E75-1E4E-8F1F-916B19229474}" type="presParOf" srcId="{4928D553-4D00-3746-A0E8-762622F5A3B7}" destId="{BB31D945-D8DD-0843-A1AE-D97274FA2584}" srcOrd="3" destOrd="0" presId="urn:microsoft.com/office/officeart/2005/8/layout/hList6"/>
    <dgm:cxn modelId="{CCDC382F-847D-D44B-82B4-965E168D7408}" type="presParOf" srcId="{4928D553-4D00-3746-A0E8-762622F5A3B7}" destId="{DFA8EC76-2DEF-6D46-9C78-CE12F408DD3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D5EA7-3EC2-AD49-BFCC-BCBFB967FA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5FADBB-9F8F-4A49-A285-6435EB0582F1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b="1" dirty="0"/>
            <a:t>Total Orders - </a:t>
          </a:r>
          <a:r>
            <a:rPr lang="en-US" sz="1500" dirty="0">
              <a:solidFill>
                <a:srgbClr val="0070C0"/>
              </a:solidFill>
            </a:rPr>
            <a:t>3,421,083</a:t>
          </a:r>
        </a:p>
      </dgm:t>
    </dgm:pt>
    <dgm:pt modelId="{1D00478D-A254-F848-A60F-8B3823684DD4}" type="parTrans" cxnId="{5D8F21E8-BBEC-A846-95A1-58991373210F}">
      <dgm:prSet/>
      <dgm:spPr/>
      <dgm:t>
        <a:bodyPr/>
        <a:lstStyle/>
        <a:p>
          <a:endParaRPr lang="en-US"/>
        </a:p>
      </dgm:t>
    </dgm:pt>
    <dgm:pt modelId="{9E897043-24DF-3548-8A18-29B584693D84}" type="sibTrans" cxnId="{5D8F21E8-BBEC-A846-95A1-58991373210F}">
      <dgm:prSet/>
      <dgm:spPr/>
      <dgm:t>
        <a:bodyPr/>
        <a:lstStyle/>
        <a:p>
          <a:endParaRPr lang="en-US"/>
        </a:p>
      </dgm:t>
    </dgm:pt>
    <dgm:pt modelId="{DCAF2E73-5EE3-C548-83F9-521DB842380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b="1" dirty="0"/>
            <a:t>Unique Users </a:t>
          </a:r>
          <a:r>
            <a:rPr lang="en-US" sz="1500" dirty="0"/>
            <a:t>– </a:t>
          </a:r>
        </a:p>
        <a:p>
          <a:pPr>
            <a:lnSpc>
              <a:spcPct val="100000"/>
            </a:lnSpc>
            <a:defRPr cap="all"/>
          </a:pPr>
          <a:r>
            <a:rPr lang="en-US" sz="1500" dirty="0">
              <a:solidFill>
                <a:srgbClr val="0070C0"/>
              </a:solidFill>
            </a:rPr>
            <a:t>206,209</a:t>
          </a:r>
          <a:r>
            <a:rPr lang="en-US" sz="15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1500" dirty="0"/>
            <a:t>(Across All Orders)</a:t>
          </a:r>
        </a:p>
      </dgm:t>
    </dgm:pt>
    <dgm:pt modelId="{C6A9DC79-1741-5B47-BEC4-BA8C3B9ABEEE}" type="parTrans" cxnId="{E8BC254F-3F2D-5645-99EC-A448758C2A98}">
      <dgm:prSet/>
      <dgm:spPr/>
      <dgm:t>
        <a:bodyPr/>
        <a:lstStyle/>
        <a:p>
          <a:endParaRPr lang="en-US"/>
        </a:p>
      </dgm:t>
    </dgm:pt>
    <dgm:pt modelId="{6C1CF5E5-FD33-2348-B61C-749BB8765DE2}" type="sibTrans" cxnId="{E8BC254F-3F2D-5645-99EC-A448758C2A98}">
      <dgm:prSet/>
      <dgm:spPr/>
      <dgm:t>
        <a:bodyPr/>
        <a:lstStyle/>
        <a:p>
          <a:endParaRPr lang="en-US"/>
        </a:p>
      </dgm:t>
    </dgm:pt>
    <dgm:pt modelId="{EA2F6425-DC72-FB40-AB98-8D2FC59FD64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b="1" dirty="0"/>
            <a:t>Unique Products - </a:t>
          </a:r>
          <a:r>
            <a:rPr lang="en-US" sz="1500" dirty="0">
              <a:solidFill>
                <a:srgbClr val="0070C0"/>
              </a:solidFill>
            </a:rPr>
            <a:t>49,688</a:t>
          </a:r>
        </a:p>
      </dgm:t>
    </dgm:pt>
    <dgm:pt modelId="{4DF021FE-54FF-9A40-90D8-D2F414BBCB66}" type="parTrans" cxnId="{9C582BC5-D93D-044D-BC32-D35B13C2ADF3}">
      <dgm:prSet/>
      <dgm:spPr/>
      <dgm:t>
        <a:bodyPr/>
        <a:lstStyle/>
        <a:p>
          <a:endParaRPr lang="en-US"/>
        </a:p>
      </dgm:t>
    </dgm:pt>
    <dgm:pt modelId="{A350D803-D007-D04D-BE55-0D6355074C53}" type="sibTrans" cxnId="{9C582BC5-D93D-044D-BC32-D35B13C2ADF3}">
      <dgm:prSet/>
      <dgm:spPr/>
      <dgm:t>
        <a:bodyPr/>
        <a:lstStyle/>
        <a:p>
          <a:endParaRPr lang="en-US"/>
        </a:p>
      </dgm:t>
    </dgm:pt>
    <dgm:pt modelId="{E6B3695E-8591-4AE2-AF51-CC5D674E5905}" type="pres">
      <dgm:prSet presAssocID="{42ED5EA7-3EC2-AD49-BFCC-BCBFB967FA44}" presName="root" presStyleCnt="0">
        <dgm:presLayoutVars>
          <dgm:dir/>
          <dgm:resizeHandles val="exact"/>
        </dgm:presLayoutVars>
      </dgm:prSet>
      <dgm:spPr/>
    </dgm:pt>
    <dgm:pt modelId="{79B834A5-A1FF-4459-BDCB-56212F78B89B}" type="pres">
      <dgm:prSet presAssocID="{005FADBB-9F8F-4A49-A285-6435EB0582F1}" presName="compNode" presStyleCnt="0"/>
      <dgm:spPr/>
    </dgm:pt>
    <dgm:pt modelId="{1CD7F07F-FE4F-42C1-908D-994C1724E60A}" type="pres">
      <dgm:prSet presAssocID="{005FADBB-9F8F-4A49-A285-6435EB0582F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FE5D03-3B51-4543-BD66-B81595201537}" type="pres">
      <dgm:prSet presAssocID="{005FADBB-9F8F-4A49-A285-6435EB0582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16F650DF-91EE-4E42-9A88-84A727C19609}" type="pres">
      <dgm:prSet presAssocID="{005FADBB-9F8F-4A49-A285-6435EB0582F1}" presName="spaceRect" presStyleCnt="0"/>
      <dgm:spPr/>
    </dgm:pt>
    <dgm:pt modelId="{AE6BA0D6-2621-4B95-BA36-32AF81460CB2}" type="pres">
      <dgm:prSet presAssocID="{005FADBB-9F8F-4A49-A285-6435EB0582F1}" presName="textRect" presStyleLbl="revTx" presStyleIdx="0" presStyleCnt="3">
        <dgm:presLayoutVars>
          <dgm:chMax val="1"/>
          <dgm:chPref val="1"/>
        </dgm:presLayoutVars>
      </dgm:prSet>
      <dgm:spPr/>
    </dgm:pt>
    <dgm:pt modelId="{D106B151-A199-4729-AE9D-3D1F13180E07}" type="pres">
      <dgm:prSet presAssocID="{9E897043-24DF-3548-8A18-29B584693D84}" presName="sibTrans" presStyleCnt="0"/>
      <dgm:spPr/>
    </dgm:pt>
    <dgm:pt modelId="{0BE1ECFC-016B-4D37-B884-88A4B434D5B6}" type="pres">
      <dgm:prSet presAssocID="{DCAF2E73-5EE3-C548-83F9-521DB8423806}" presName="compNode" presStyleCnt="0"/>
      <dgm:spPr/>
    </dgm:pt>
    <dgm:pt modelId="{9EB63B89-8A3F-4D8D-96B1-35281B301421}" type="pres">
      <dgm:prSet presAssocID="{DCAF2E73-5EE3-C548-83F9-521DB842380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169C127-94FC-4EE5-ADD6-D2AC1F5E28CD}" type="pres">
      <dgm:prSet presAssocID="{DCAF2E73-5EE3-C548-83F9-521DB84238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55A2AC-6A10-419F-9128-56F28586216F}" type="pres">
      <dgm:prSet presAssocID="{DCAF2E73-5EE3-C548-83F9-521DB8423806}" presName="spaceRect" presStyleCnt="0"/>
      <dgm:spPr/>
    </dgm:pt>
    <dgm:pt modelId="{6796A7D6-4E23-48CE-9D80-B74C20806E9E}" type="pres">
      <dgm:prSet presAssocID="{DCAF2E73-5EE3-C548-83F9-521DB8423806}" presName="textRect" presStyleLbl="revTx" presStyleIdx="1" presStyleCnt="3">
        <dgm:presLayoutVars>
          <dgm:chMax val="1"/>
          <dgm:chPref val="1"/>
        </dgm:presLayoutVars>
      </dgm:prSet>
      <dgm:spPr/>
    </dgm:pt>
    <dgm:pt modelId="{A2157E89-4D98-4421-AEE1-FF51173FDF25}" type="pres">
      <dgm:prSet presAssocID="{6C1CF5E5-FD33-2348-B61C-749BB8765DE2}" presName="sibTrans" presStyleCnt="0"/>
      <dgm:spPr/>
    </dgm:pt>
    <dgm:pt modelId="{A6768B8A-249A-427A-8FA8-0675034EEDD2}" type="pres">
      <dgm:prSet presAssocID="{EA2F6425-DC72-FB40-AB98-8D2FC59FD647}" presName="compNode" presStyleCnt="0"/>
      <dgm:spPr/>
    </dgm:pt>
    <dgm:pt modelId="{1BF7B58F-A056-4C09-B247-0365DF1BB8FE}" type="pres">
      <dgm:prSet presAssocID="{EA2F6425-DC72-FB40-AB98-8D2FC59FD6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68F0F0-536F-422C-962A-9A6107CBAA05}" type="pres">
      <dgm:prSet presAssocID="{EA2F6425-DC72-FB40-AB98-8D2FC59FD6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F1A9696-81E5-41F8-934A-CECEE020E535}" type="pres">
      <dgm:prSet presAssocID="{EA2F6425-DC72-FB40-AB98-8D2FC59FD647}" presName="spaceRect" presStyleCnt="0"/>
      <dgm:spPr/>
    </dgm:pt>
    <dgm:pt modelId="{7B2B70C3-8144-43A7-8E50-4CAE0560640E}" type="pres">
      <dgm:prSet presAssocID="{EA2F6425-DC72-FB40-AB98-8D2FC59FD6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78D837-7D48-F04C-8B31-4C62A0ECAA50}" type="presOf" srcId="{005FADBB-9F8F-4A49-A285-6435EB0582F1}" destId="{AE6BA0D6-2621-4B95-BA36-32AF81460CB2}" srcOrd="0" destOrd="0" presId="urn:microsoft.com/office/officeart/2018/5/layout/IconLeafLabelList"/>
    <dgm:cxn modelId="{8511974E-8C06-7641-8E10-B15BED73CBAF}" type="presOf" srcId="{EA2F6425-DC72-FB40-AB98-8D2FC59FD647}" destId="{7B2B70C3-8144-43A7-8E50-4CAE0560640E}" srcOrd="0" destOrd="0" presId="urn:microsoft.com/office/officeart/2018/5/layout/IconLeafLabelList"/>
    <dgm:cxn modelId="{E8BC254F-3F2D-5645-99EC-A448758C2A98}" srcId="{42ED5EA7-3EC2-AD49-BFCC-BCBFB967FA44}" destId="{DCAF2E73-5EE3-C548-83F9-521DB8423806}" srcOrd="1" destOrd="0" parTransId="{C6A9DC79-1741-5B47-BEC4-BA8C3B9ABEEE}" sibTransId="{6C1CF5E5-FD33-2348-B61C-749BB8765DE2}"/>
    <dgm:cxn modelId="{9C582BC5-D93D-044D-BC32-D35B13C2ADF3}" srcId="{42ED5EA7-3EC2-AD49-BFCC-BCBFB967FA44}" destId="{EA2F6425-DC72-FB40-AB98-8D2FC59FD647}" srcOrd="2" destOrd="0" parTransId="{4DF021FE-54FF-9A40-90D8-D2F414BBCB66}" sibTransId="{A350D803-D007-D04D-BE55-0D6355074C53}"/>
    <dgm:cxn modelId="{AC087FE0-4CBF-F443-BC34-DE1D299A0213}" type="presOf" srcId="{42ED5EA7-3EC2-AD49-BFCC-BCBFB967FA44}" destId="{E6B3695E-8591-4AE2-AF51-CC5D674E5905}" srcOrd="0" destOrd="0" presId="urn:microsoft.com/office/officeart/2018/5/layout/IconLeafLabelList"/>
    <dgm:cxn modelId="{644EEAE1-F9FD-B74E-9B01-411C6B6C524E}" type="presOf" srcId="{DCAF2E73-5EE3-C548-83F9-521DB8423806}" destId="{6796A7D6-4E23-48CE-9D80-B74C20806E9E}" srcOrd="0" destOrd="0" presId="urn:microsoft.com/office/officeart/2018/5/layout/IconLeafLabelList"/>
    <dgm:cxn modelId="{5D8F21E8-BBEC-A846-95A1-58991373210F}" srcId="{42ED5EA7-3EC2-AD49-BFCC-BCBFB967FA44}" destId="{005FADBB-9F8F-4A49-A285-6435EB0582F1}" srcOrd="0" destOrd="0" parTransId="{1D00478D-A254-F848-A60F-8B3823684DD4}" sibTransId="{9E897043-24DF-3548-8A18-29B584693D84}"/>
    <dgm:cxn modelId="{C2134B66-F4DD-4545-B2DD-A9F60DC3CE23}" type="presParOf" srcId="{E6B3695E-8591-4AE2-AF51-CC5D674E5905}" destId="{79B834A5-A1FF-4459-BDCB-56212F78B89B}" srcOrd="0" destOrd="0" presId="urn:microsoft.com/office/officeart/2018/5/layout/IconLeafLabelList"/>
    <dgm:cxn modelId="{25B191C5-A166-4243-A177-CA9123B32B86}" type="presParOf" srcId="{79B834A5-A1FF-4459-BDCB-56212F78B89B}" destId="{1CD7F07F-FE4F-42C1-908D-994C1724E60A}" srcOrd="0" destOrd="0" presId="urn:microsoft.com/office/officeart/2018/5/layout/IconLeafLabelList"/>
    <dgm:cxn modelId="{BE94A551-C1EC-7B42-A902-A63FCE547607}" type="presParOf" srcId="{79B834A5-A1FF-4459-BDCB-56212F78B89B}" destId="{D9FE5D03-3B51-4543-BD66-B81595201537}" srcOrd="1" destOrd="0" presId="urn:microsoft.com/office/officeart/2018/5/layout/IconLeafLabelList"/>
    <dgm:cxn modelId="{C8119D36-0C25-0649-BA20-5C5FA20A0446}" type="presParOf" srcId="{79B834A5-A1FF-4459-BDCB-56212F78B89B}" destId="{16F650DF-91EE-4E42-9A88-84A727C19609}" srcOrd="2" destOrd="0" presId="urn:microsoft.com/office/officeart/2018/5/layout/IconLeafLabelList"/>
    <dgm:cxn modelId="{9C646D72-3928-CA4C-A363-3503975E5AB8}" type="presParOf" srcId="{79B834A5-A1FF-4459-BDCB-56212F78B89B}" destId="{AE6BA0D6-2621-4B95-BA36-32AF81460CB2}" srcOrd="3" destOrd="0" presId="urn:microsoft.com/office/officeart/2018/5/layout/IconLeafLabelList"/>
    <dgm:cxn modelId="{0AB9B34A-288E-B341-A5BB-78E29EAEFD3A}" type="presParOf" srcId="{E6B3695E-8591-4AE2-AF51-CC5D674E5905}" destId="{D106B151-A199-4729-AE9D-3D1F13180E07}" srcOrd="1" destOrd="0" presId="urn:microsoft.com/office/officeart/2018/5/layout/IconLeafLabelList"/>
    <dgm:cxn modelId="{A8D1CFC0-4BD8-094B-AE27-9BE5CC15AF17}" type="presParOf" srcId="{E6B3695E-8591-4AE2-AF51-CC5D674E5905}" destId="{0BE1ECFC-016B-4D37-B884-88A4B434D5B6}" srcOrd="2" destOrd="0" presId="urn:microsoft.com/office/officeart/2018/5/layout/IconLeafLabelList"/>
    <dgm:cxn modelId="{C7B177A8-9AEF-1F4C-8CA7-4B84019D92F0}" type="presParOf" srcId="{0BE1ECFC-016B-4D37-B884-88A4B434D5B6}" destId="{9EB63B89-8A3F-4D8D-96B1-35281B301421}" srcOrd="0" destOrd="0" presId="urn:microsoft.com/office/officeart/2018/5/layout/IconLeafLabelList"/>
    <dgm:cxn modelId="{E7405C12-490F-554F-ACA7-F90167FFE69F}" type="presParOf" srcId="{0BE1ECFC-016B-4D37-B884-88A4B434D5B6}" destId="{2169C127-94FC-4EE5-ADD6-D2AC1F5E28CD}" srcOrd="1" destOrd="0" presId="urn:microsoft.com/office/officeart/2018/5/layout/IconLeafLabelList"/>
    <dgm:cxn modelId="{9F2F0FEB-A880-D746-B55D-C6EB99C7137D}" type="presParOf" srcId="{0BE1ECFC-016B-4D37-B884-88A4B434D5B6}" destId="{9055A2AC-6A10-419F-9128-56F28586216F}" srcOrd="2" destOrd="0" presId="urn:microsoft.com/office/officeart/2018/5/layout/IconLeafLabelList"/>
    <dgm:cxn modelId="{61CE1092-2A78-BA45-95C0-A071AB8B0A5B}" type="presParOf" srcId="{0BE1ECFC-016B-4D37-B884-88A4B434D5B6}" destId="{6796A7D6-4E23-48CE-9D80-B74C20806E9E}" srcOrd="3" destOrd="0" presId="urn:microsoft.com/office/officeart/2018/5/layout/IconLeafLabelList"/>
    <dgm:cxn modelId="{5F34DEDB-A2FB-6F41-A978-B2953977D340}" type="presParOf" srcId="{E6B3695E-8591-4AE2-AF51-CC5D674E5905}" destId="{A2157E89-4D98-4421-AEE1-FF51173FDF25}" srcOrd="3" destOrd="0" presId="urn:microsoft.com/office/officeart/2018/5/layout/IconLeafLabelList"/>
    <dgm:cxn modelId="{0587FAE7-7976-9E4B-B3BD-5A1E3FFED641}" type="presParOf" srcId="{E6B3695E-8591-4AE2-AF51-CC5D674E5905}" destId="{A6768B8A-249A-427A-8FA8-0675034EEDD2}" srcOrd="4" destOrd="0" presId="urn:microsoft.com/office/officeart/2018/5/layout/IconLeafLabelList"/>
    <dgm:cxn modelId="{05C5E28D-ABC3-E34C-AC4B-52CD752EEF0E}" type="presParOf" srcId="{A6768B8A-249A-427A-8FA8-0675034EEDD2}" destId="{1BF7B58F-A056-4C09-B247-0365DF1BB8FE}" srcOrd="0" destOrd="0" presId="urn:microsoft.com/office/officeart/2018/5/layout/IconLeafLabelList"/>
    <dgm:cxn modelId="{23C8AE79-AED5-0C4C-B057-7EF1B26161C0}" type="presParOf" srcId="{A6768B8A-249A-427A-8FA8-0675034EEDD2}" destId="{D068F0F0-536F-422C-962A-9A6107CBAA05}" srcOrd="1" destOrd="0" presId="urn:microsoft.com/office/officeart/2018/5/layout/IconLeafLabelList"/>
    <dgm:cxn modelId="{CAAF8460-DBB6-174E-88D9-469B0CF1241F}" type="presParOf" srcId="{A6768B8A-249A-427A-8FA8-0675034EEDD2}" destId="{0F1A9696-81E5-41F8-934A-CECEE020E535}" srcOrd="2" destOrd="0" presId="urn:microsoft.com/office/officeart/2018/5/layout/IconLeafLabelList"/>
    <dgm:cxn modelId="{90AFA73F-016C-7841-829B-020369822FE1}" type="presParOf" srcId="{A6768B8A-249A-427A-8FA8-0675034EEDD2}" destId="{7B2B70C3-8144-43A7-8E50-4CAE0560640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7A2D2-672B-3648-A1C4-0BCFA6AD430D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372C6E13-4945-E141-BF4E-0845630DAD73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7F380AC0-648D-A94F-BAE9-5C3C35B768E7}" type="parTrans" cxnId="{F6B50D2F-8DE4-B942-BAC8-1737C8E5CEAD}">
      <dgm:prSet/>
      <dgm:spPr/>
      <dgm:t>
        <a:bodyPr/>
        <a:lstStyle/>
        <a:p>
          <a:endParaRPr lang="en-US"/>
        </a:p>
      </dgm:t>
    </dgm:pt>
    <dgm:pt modelId="{854F5379-B1BE-894B-AC97-F23F77456A14}" type="sibTrans" cxnId="{F6B50D2F-8DE4-B942-BAC8-1737C8E5CEAD}">
      <dgm:prSet/>
      <dgm:spPr/>
      <dgm:t>
        <a:bodyPr/>
        <a:lstStyle/>
        <a:p>
          <a:endParaRPr lang="en-US"/>
        </a:p>
      </dgm:t>
    </dgm:pt>
    <dgm:pt modelId="{BE4D250A-30B7-1541-AC2F-2EC778F404D9}">
      <dgm:prSet phldrT="[Text]"/>
      <dgm:spPr/>
      <dgm:t>
        <a:bodyPr/>
        <a:lstStyle/>
        <a:p>
          <a:r>
            <a:rPr lang="en-US" dirty="0"/>
            <a:t>Aisle</a:t>
          </a:r>
        </a:p>
      </dgm:t>
    </dgm:pt>
    <dgm:pt modelId="{65CC36A2-B8C2-274F-A7A8-614FF7C83D01}" type="parTrans" cxnId="{D166DDC1-1B03-E940-AF71-16AED1509096}">
      <dgm:prSet/>
      <dgm:spPr/>
      <dgm:t>
        <a:bodyPr/>
        <a:lstStyle/>
        <a:p>
          <a:endParaRPr lang="en-US"/>
        </a:p>
      </dgm:t>
    </dgm:pt>
    <dgm:pt modelId="{0F5DC543-C027-E84E-8704-B6FCE99B9190}" type="sibTrans" cxnId="{D166DDC1-1B03-E940-AF71-16AED1509096}">
      <dgm:prSet/>
      <dgm:spPr/>
      <dgm:t>
        <a:bodyPr/>
        <a:lstStyle/>
        <a:p>
          <a:endParaRPr lang="en-US"/>
        </a:p>
      </dgm:t>
    </dgm:pt>
    <dgm:pt modelId="{06CE84D4-339C-CD42-8432-1A39445BC402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9802E26C-E9D6-7E49-920F-2602B94203FE}" type="parTrans" cxnId="{6CCB4356-F5F8-C041-B7E0-19557BA39C43}">
      <dgm:prSet/>
      <dgm:spPr/>
      <dgm:t>
        <a:bodyPr/>
        <a:lstStyle/>
        <a:p>
          <a:endParaRPr lang="en-US"/>
        </a:p>
      </dgm:t>
    </dgm:pt>
    <dgm:pt modelId="{B5F771D4-09B5-3D48-B79A-1274B54475A3}" type="sibTrans" cxnId="{6CCB4356-F5F8-C041-B7E0-19557BA39C43}">
      <dgm:prSet/>
      <dgm:spPr/>
      <dgm:t>
        <a:bodyPr/>
        <a:lstStyle/>
        <a:p>
          <a:endParaRPr lang="en-US"/>
        </a:p>
      </dgm:t>
    </dgm:pt>
    <dgm:pt modelId="{13578311-1912-9B47-8C51-25C010926D0E}" type="pres">
      <dgm:prSet presAssocID="{9047A2D2-672B-3648-A1C4-0BCFA6AD430D}" presName="compositeShape" presStyleCnt="0">
        <dgm:presLayoutVars>
          <dgm:dir/>
          <dgm:resizeHandles/>
        </dgm:presLayoutVars>
      </dgm:prSet>
      <dgm:spPr/>
    </dgm:pt>
    <dgm:pt modelId="{C56F2049-4755-B747-9498-C18F4D212D5B}" type="pres">
      <dgm:prSet presAssocID="{9047A2D2-672B-3648-A1C4-0BCFA6AD430D}" presName="pyramid" presStyleLbl="node1" presStyleIdx="0" presStyleCnt="1"/>
      <dgm:spPr/>
    </dgm:pt>
    <dgm:pt modelId="{3AFEC1E5-F4F5-F54A-A634-B1761CFCA184}" type="pres">
      <dgm:prSet presAssocID="{9047A2D2-672B-3648-A1C4-0BCFA6AD430D}" presName="theList" presStyleCnt="0"/>
      <dgm:spPr/>
    </dgm:pt>
    <dgm:pt modelId="{ED5A2596-0ECF-C544-861B-0C6F9A0EFE19}" type="pres">
      <dgm:prSet presAssocID="{372C6E13-4945-E141-BF4E-0845630DAD73}" presName="aNode" presStyleLbl="fgAcc1" presStyleIdx="0" presStyleCnt="3">
        <dgm:presLayoutVars>
          <dgm:bulletEnabled val="1"/>
        </dgm:presLayoutVars>
      </dgm:prSet>
      <dgm:spPr/>
    </dgm:pt>
    <dgm:pt modelId="{1E8711D6-81E3-E741-AB56-C8ED3D62E6EE}" type="pres">
      <dgm:prSet presAssocID="{372C6E13-4945-E141-BF4E-0845630DAD73}" presName="aSpace" presStyleCnt="0"/>
      <dgm:spPr/>
    </dgm:pt>
    <dgm:pt modelId="{30568334-0C56-2E4C-9F19-F7291FC4F58A}" type="pres">
      <dgm:prSet presAssocID="{BE4D250A-30B7-1541-AC2F-2EC778F404D9}" presName="aNode" presStyleLbl="fgAcc1" presStyleIdx="1" presStyleCnt="3">
        <dgm:presLayoutVars>
          <dgm:bulletEnabled val="1"/>
        </dgm:presLayoutVars>
      </dgm:prSet>
      <dgm:spPr/>
    </dgm:pt>
    <dgm:pt modelId="{FE30732B-1D48-7B44-B38F-5DCFFC0AE023}" type="pres">
      <dgm:prSet presAssocID="{BE4D250A-30B7-1541-AC2F-2EC778F404D9}" presName="aSpace" presStyleCnt="0"/>
      <dgm:spPr/>
    </dgm:pt>
    <dgm:pt modelId="{FFD7168E-CE95-5541-B2BD-D936E17DDC97}" type="pres">
      <dgm:prSet presAssocID="{06CE84D4-339C-CD42-8432-1A39445BC402}" presName="aNode" presStyleLbl="fgAcc1" presStyleIdx="2" presStyleCnt="3">
        <dgm:presLayoutVars>
          <dgm:bulletEnabled val="1"/>
        </dgm:presLayoutVars>
      </dgm:prSet>
      <dgm:spPr/>
    </dgm:pt>
    <dgm:pt modelId="{4F6611E1-46B1-E44F-A52E-B396E499D709}" type="pres">
      <dgm:prSet presAssocID="{06CE84D4-339C-CD42-8432-1A39445BC402}" presName="aSpace" presStyleCnt="0"/>
      <dgm:spPr/>
    </dgm:pt>
  </dgm:ptLst>
  <dgm:cxnLst>
    <dgm:cxn modelId="{F6B50D2F-8DE4-B942-BAC8-1737C8E5CEAD}" srcId="{9047A2D2-672B-3648-A1C4-0BCFA6AD430D}" destId="{372C6E13-4945-E141-BF4E-0845630DAD73}" srcOrd="0" destOrd="0" parTransId="{7F380AC0-648D-A94F-BAE9-5C3C35B768E7}" sibTransId="{854F5379-B1BE-894B-AC97-F23F77456A14}"/>
    <dgm:cxn modelId="{2BA03341-C6D0-744F-8339-076975EB89A2}" type="presOf" srcId="{06CE84D4-339C-CD42-8432-1A39445BC402}" destId="{FFD7168E-CE95-5541-B2BD-D936E17DDC97}" srcOrd="0" destOrd="0" presId="urn:microsoft.com/office/officeart/2005/8/layout/pyramid2"/>
    <dgm:cxn modelId="{6CCB4356-F5F8-C041-B7E0-19557BA39C43}" srcId="{9047A2D2-672B-3648-A1C4-0BCFA6AD430D}" destId="{06CE84D4-339C-CD42-8432-1A39445BC402}" srcOrd="2" destOrd="0" parTransId="{9802E26C-E9D6-7E49-920F-2602B94203FE}" sibTransId="{B5F771D4-09B5-3D48-B79A-1274B54475A3}"/>
    <dgm:cxn modelId="{57DDFBA5-3EE4-4C45-9737-4BEE7C7B7FED}" type="presOf" srcId="{372C6E13-4945-E141-BF4E-0845630DAD73}" destId="{ED5A2596-0ECF-C544-861B-0C6F9A0EFE19}" srcOrd="0" destOrd="0" presId="urn:microsoft.com/office/officeart/2005/8/layout/pyramid2"/>
    <dgm:cxn modelId="{D166DDC1-1B03-E940-AF71-16AED1509096}" srcId="{9047A2D2-672B-3648-A1C4-0BCFA6AD430D}" destId="{BE4D250A-30B7-1541-AC2F-2EC778F404D9}" srcOrd="1" destOrd="0" parTransId="{65CC36A2-B8C2-274F-A7A8-614FF7C83D01}" sibTransId="{0F5DC543-C027-E84E-8704-B6FCE99B9190}"/>
    <dgm:cxn modelId="{FE1DE2CB-03EE-514F-80FD-E149F054747B}" type="presOf" srcId="{BE4D250A-30B7-1541-AC2F-2EC778F404D9}" destId="{30568334-0C56-2E4C-9F19-F7291FC4F58A}" srcOrd="0" destOrd="0" presId="urn:microsoft.com/office/officeart/2005/8/layout/pyramid2"/>
    <dgm:cxn modelId="{868213D6-AE3D-A542-8488-657FD14BC5CF}" type="presOf" srcId="{9047A2D2-672B-3648-A1C4-0BCFA6AD430D}" destId="{13578311-1912-9B47-8C51-25C010926D0E}" srcOrd="0" destOrd="0" presId="urn:microsoft.com/office/officeart/2005/8/layout/pyramid2"/>
    <dgm:cxn modelId="{50BE4BE9-C883-1C47-93CF-E75D547DD4EF}" type="presParOf" srcId="{13578311-1912-9B47-8C51-25C010926D0E}" destId="{C56F2049-4755-B747-9498-C18F4D212D5B}" srcOrd="0" destOrd="0" presId="urn:microsoft.com/office/officeart/2005/8/layout/pyramid2"/>
    <dgm:cxn modelId="{F0CF7B26-8D6C-1745-AF74-254A2B84F554}" type="presParOf" srcId="{13578311-1912-9B47-8C51-25C010926D0E}" destId="{3AFEC1E5-F4F5-F54A-A634-B1761CFCA184}" srcOrd="1" destOrd="0" presId="urn:microsoft.com/office/officeart/2005/8/layout/pyramid2"/>
    <dgm:cxn modelId="{A572571A-DDF0-2647-B9DA-3951E3A99C7F}" type="presParOf" srcId="{3AFEC1E5-F4F5-F54A-A634-B1761CFCA184}" destId="{ED5A2596-0ECF-C544-861B-0C6F9A0EFE19}" srcOrd="0" destOrd="0" presId="urn:microsoft.com/office/officeart/2005/8/layout/pyramid2"/>
    <dgm:cxn modelId="{6D322BFD-D503-914D-AFBF-FA65F13F4D84}" type="presParOf" srcId="{3AFEC1E5-F4F5-F54A-A634-B1761CFCA184}" destId="{1E8711D6-81E3-E741-AB56-C8ED3D62E6EE}" srcOrd="1" destOrd="0" presId="urn:microsoft.com/office/officeart/2005/8/layout/pyramid2"/>
    <dgm:cxn modelId="{43975E4C-EAB2-A342-B102-20D055D3A1EF}" type="presParOf" srcId="{3AFEC1E5-F4F5-F54A-A634-B1761CFCA184}" destId="{30568334-0C56-2E4C-9F19-F7291FC4F58A}" srcOrd="2" destOrd="0" presId="urn:microsoft.com/office/officeart/2005/8/layout/pyramid2"/>
    <dgm:cxn modelId="{FEB81698-A206-6A45-B5E7-5AE115813E6D}" type="presParOf" srcId="{3AFEC1E5-F4F5-F54A-A634-B1761CFCA184}" destId="{FE30732B-1D48-7B44-B38F-5DCFFC0AE023}" srcOrd="3" destOrd="0" presId="urn:microsoft.com/office/officeart/2005/8/layout/pyramid2"/>
    <dgm:cxn modelId="{0A796068-6B8A-6C4C-B982-6E35FE3B4969}" type="presParOf" srcId="{3AFEC1E5-F4F5-F54A-A634-B1761CFCA184}" destId="{FFD7168E-CE95-5541-B2BD-D936E17DDC97}" srcOrd="4" destOrd="0" presId="urn:microsoft.com/office/officeart/2005/8/layout/pyramid2"/>
    <dgm:cxn modelId="{74D19909-C63A-C744-992C-3E1C78122C24}" type="presParOf" srcId="{3AFEC1E5-F4F5-F54A-A634-B1761CFCA184}" destId="{4F6611E1-46B1-E44F-A52E-B396E499D70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3BAE6-9F9C-F64D-83B5-D8EDEBA0EC77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4491F9-D348-F841-997C-2941685C388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On average, users had about 16 -17 orders, with about 10 products per order</a:t>
          </a:r>
          <a:endParaRPr lang="en-US" dirty="0"/>
        </a:p>
      </dgm:t>
    </dgm:pt>
    <dgm:pt modelId="{C01D935D-76E4-B344-901E-08885EDED816}" type="parTrans" cxnId="{ECD85F03-BE25-604D-B178-9603FA04829D}">
      <dgm:prSet/>
      <dgm:spPr/>
      <dgm:t>
        <a:bodyPr/>
        <a:lstStyle/>
        <a:p>
          <a:endParaRPr lang="en-US"/>
        </a:p>
      </dgm:t>
    </dgm:pt>
    <dgm:pt modelId="{573CFA90-B177-C847-B1E0-B06FBC740F73}" type="sibTrans" cxnId="{ECD85F03-BE25-604D-B178-9603FA04829D}">
      <dgm:prSet/>
      <dgm:spPr/>
      <dgm:t>
        <a:bodyPr/>
        <a:lstStyle/>
        <a:p>
          <a:endParaRPr lang="en-US"/>
        </a:p>
      </dgm:t>
    </dgm:pt>
    <dgm:pt modelId="{E939C514-E1F8-6245-832E-994DD9E207B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Highest user ordering was found to be on Sunday, followed by Monday.</a:t>
          </a:r>
          <a:endParaRPr lang="en-US" dirty="0"/>
        </a:p>
      </dgm:t>
    </dgm:pt>
    <dgm:pt modelId="{D3BD9073-C4DD-F245-A6B9-CBEE61223B35}" type="parTrans" cxnId="{7BA59ACB-4C99-3842-A238-753DFA87FDCA}">
      <dgm:prSet/>
      <dgm:spPr/>
      <dgm:t>
        <a:bodyPr/>
        <a:lstStyle/>
        <a:p>
          <a:endParaRPr lang="en-US"/>
        </a:p>
      </dgm:t>
    </dgm:pt>
    <dgm:pt modelId="{A3523D9C-79F2-3F4D-ACA4-59DE52173BDB}" type="sibTrans" cxnId="{7BA59ACB-4C99-3842-A238-753DFA87FDCA}">
      <dgm:prSet/>
      <dgm:spPr/>
      <dgm:t>
        <a:bodyPr/>
        <a:lstStyle/>
        <a:p>
          <a:endParaRPr lang="en-US"/>
        </a:p>
      </dgm:t>
    </dgm:pt>
    <dgm:pt modelId="{92DD8D5C-2137-5A45-8BC4-B81D7EB5B15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Ordering behavior -  we found that around half of customers re-ordered within about a week of their last order</a:t>
          </a:r>
          <a:endParaRPr lang="en-US" dirty="0"/>
        </a:p>
      </dgm:t>
    </dgm:pt>
    <dgm:pt modelId="{1F3FCD7F-93D9-FF4A-A40D-CD597C5EEB32}" type="parTrans" cxnId="{B110B423-28F5-6544-AAEE-B5792B07B805}">
      <dgm:prSet/>
      <dgm:spPr/>
      <dgm:t>
        <a:bodyPr/>
        <a:lstStyle/>
        <a:p>
          <a:endParaRPr lang="en-US"/>
        </a:p>
      </dgm:t>
    </dgm:pt>
    <dgm:pt modelId="{38E783AF-B230-9C45-9A5A-A69D7DCDFE79}" type="sibTrans" cxnId="{B110B423-28F5-6544-AAEE-B5792B07B805}">
      <dgm:prSet/>
      <dgm:spPr/>
      <dgm:t>
        <a:bodyPr/>
        <a:lstStyle/>
        <a:p>
          <a:endParaRPr lang="en-US"/>
        </a:p>
      </dgm:t>
    </dgm:pt>
    <dgm:pt modelId="{DCE9ABA3-0007-B44B-AD77-8F617802E28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We predict that orders are 30-40% more likely to occur on Sunday or Monday than another day of the week.</a:t>
          </a:r>
          <a:endParaRPr lang="en-US" dirty="0"/>
        </a:p>
      </dgm:t>
    </dgm:pt>
    <dgm:pt modelId="{FEDAA8DE-5068-234F-B162-1D71B257E060}" type="parTrans" cxnId="{4C0AA6AC-02B3-6649-9CB6-055442F730CF}">
      <dgm:prSet/>
      <dgm:spPr/>
      <dgm:t>
        <a:bodyPr/>
        <a:lstStyle/>
        <a:p>
          <a:endParaRPr lang="en-US"/>
        </a:p>
      </dgm:t>
    </dgm:pt>
    <dgm:pt modelId="{1DF3535E-BBFD-2C4A-A5EB-117F4DC5FCCC}" type="sibTrans" cxnId="{4C0AA6AC-02B3-6649-9CB6-055442F730CF}">
      <dgm:prSet/>
      <dgm:spPr/>
      <dgm:t>
        <a:bodyPr/>
        <a:lstStyle/>
        <a:p>
          <a:endParaRPr lang="en-US"/>
        </a:p>
      </dgm:t>
    </dgm:pt>
    <dgm:pt modelId="{DD1CF1B5-3FDF-5842-84C4-6E27AED27A8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Users re-ordered the same products about 59% of the time</a:t>
          </a:r>
          <a:endParaRPr lang="en-US" dirty="0"/>
        </a:p>
      </dgm:t>
    </dgm:pt>
    <dgm:pt modelId="{035782EC-6A07-384A-9AB9-2BBE11A08487}" type="parTrans" cxnId="{13825767-8401-E44F-B052-EB46B1AAADDE}">
      <dgm:prSet/>
      <dgm:spPr/>
      <dgm:t>
        <a:bodyPr/>
        <a:lstStyle/>
        <a:p>
          <a:endParaRPr lang="en-US"/>
        </a:p>
      </dgm:t>
    </dgm:pt>
    <dgm:pt modelId="{53DE086E-EC62-614F-92EB-069A3D4E5A41}" type="sibTrans" cxnId="{13825767-8401-E44F-B052-EB46B1AAADDE}">
      <dgm:prSet/>
      <dgm:spPr/>
      <dgm:t>
        <a:bodyPr/>
        <a:lstStyle/>
        <a:p>
          <a:endParaRPr lang="en-US"/>
        </a:p>
      </dgm:t>
    </dgm:pt>
    <dgm:pt modelId="{A42CE309-1AE2-754F-93C4-7733E822B72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Most ordered Produce (fresh fruits and vegetables) from Instacart. </a:t>
          </a:r>
          <a:endParaRPr lang="en-US" dirty="0"/>
        </a:p>
      </dgm:t>
    </dgm:pt>
    <dgm:pt modelId="{E99568C6-1F6B-BE41-8131-3801E749C1BF}" type="parTrans" cxnId="{69F38790-D738-8A4B-AA5C-E49B79FD8C99}">
      <dgm:prSet/>
      <dgm:spPr/>
      <dgm:t>
        <a:bodyPr/>
        <a:lstStyle/>
        <a:p>
          <a:endParaRPr lang="en-US"/>
        </a:p>
      </dgm:t>
    </dgm:pt>
    <dgm:pt modelId="{C4D84C39-8912-1248-BECD-CB8A6D3F9DC2}" type="sibTrans" cxnId="{69F38790-D738-8A4B-AA5C-E49B79FD8C99}">
      <dgm:prSet/>
      <dgm:spPr/>
      <dgm:t>
        <a:bodyPr/>
        <a:lstStyle/>
        <a:p>
          <a:endParaRPr lang="en-US"/>
        </a:p>
      </dgm:t>
    </dgm:pt>
    <dgm:pt modelId="{BFB9928C-2D1D-3A49-A9D5-75BAB0BD8B31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Users did not prefer to use Instacart to order Pet and bulk items.</a:t>
          </a:r>
          <a:endParaRPr lang="en-US" dirty="0"/>
        </a:p>
      </dgm:t>
    </dgm:pt>
    <dgm:pt modelId="{DD7D8F46-8A79-EE4C-B331-01459D880FD0}" type="parTrans" cxnId="{5026D43D-77DF-3547-89D9-3A8B45B52F12}">
      <dgm:prSet/>
      <dgm:spPr/>
      <dgm:t>
        <a:bodyPr/>
        <a:lstStyle/>
        <a:p>
          <a:endParaRPr lang="en-US"/>
        </a:p>
      </dgm:t>
    </dgm:pt>
    <dgm:pt modelId="{DD9EE671-24F6-B34E-9E81-5E41E90693AB}" type="sibTrans" cxnId="{5026D43D-77DF-3547-89D9-3A8B45B52F12}">
      <dgm:prSet/>
      <dgm:spPr/>
      <dgm:t>
        <a:bodyPr/>
        <a:lstStyle/>
        <a:p>
          <a:endParaRPr lang="en-US"/>
        </a:p>
      </dgm:t>
    </dgm:pt>
    <dgm:pt modelId="{291E55D2-942C-8549-8891-BE6129F6C2CA}">
      <dgm:prSet phldrT="[Text]"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The most popular individual items bout by customers was Bananas </a:t>
          </a:r>
          <a:endParaRPr lang="en-US" dirty="0"/>
        </a:p>
      </dgm:t>
    </dgm:pt>
    <dgm:pt modelId="{06B62F01-FAEC-A944-B259-98033418B486}" type="parTrans" cxnId="{4957D539-4DA0-F542-8A3A-C58A38780EAF}">
      <dgm:prSet/>
      <dgm:spPr/>
      <dgm:t>
        <a:bodyPr/>
        <a:lstStyle/>
        <a:p>
          <a:endParaRPr lang="en-US"/>
        </a:p>
      </dgm:t>
    </dgm:pt>
    <dgm:pt modelId="{F1A6E173-6088-AA43-A7A4-916B739D0D6C}" type="sibTrans" cxnId="{4957D539-4DA0-F542-8A3A-C58A38780EAF}">
      <dgm:prSet/>
      <dgm:spPr/>
      <dgm:t>
        <a:bodyPr/>
        <a:lstStyle/>
        <a:p>
          <a:endParaRPr lang="en-US"/>
        </a:p>
      </dgm:t>
    </dgm:pt>
    <dgm:pt modelId="{5027BA22-1253-274F-815E-06A957639C04}" type="pres">
      <dgm:prSet presAssocID="{1103BAE6-9F9C-F64D-83B5-D8EDEBA0EC77}" presName="diagram" presStyleCnt="0">
        <dgm:presLayoutVars>
          <dgm:dir/>
          <dgm:resizeHandles val="exact"/>
        </dgm:presLayoutVars>
      </dgm:prSet>
      <dgm:spPr/>
    </dgm:pt>
    <dgm:pt modelId="{731D1AC9-37BF-E64F-985F-17746D1A75F1}" type="pres">
      <dgm:prSet presAssocID="{344491F9-D348-F841-997C-2941685C3883}" presName="node" presStyleLbl="node1" presStyleIdx="0" presStyleCnt="8">
        <dgm:presLayoutVars>
          <dgm:bulletEnabled val="1"/>
        </dgm:presLayoutVars>
      </dgm:prSet>
      <dgm:spPr/>
    </dgm:pt>
    <dgm:pt modelId="{F42E01E7-1A29-E14C-B236-B1B765620FD8}" type="pres">
      <dgm:prSet presAssocID="{573CFA90-B177-C847-B1E0-B06FBC740F73}" presName="sibTrans" presStyleCnt="0"/>
      <dgm:spPr/>
    </dgm:pt>
    <dgm:pt modelId="{014E5569-D6F8-4448-86C5-65B2C0BAA246}" type="pres">
      <dgm:prSet presAssocID="{E939C514-E1F8-6245-832E-994DD9E207B7}" presName="node" presStyleLbl="node1" presStyleIdx="1" presStyleCnt="8">
        <dgm:presLayoutVars>
          <dgm:bulletEnabled val="1"/>
        </dgm:presLayoutVars>
      </dgm:prSet>
      <dgm:spPr/>
    </dgm:pt>
    <dgm:pt modelId="{BC024640-57E7-2946-A344-5331C2C55E39}" type="pres">
      <dgm:prSet presAssocID="{A3523D9C-79F2-3F4D-ACA4-59DE52173BDB}" presName="sibTrans" presStyleCnt="0"/>
      <dgm:spPr/>
    </dgm:pt>
    <dgm:pt modelId="{42163305-DCBC-D041-91A5-07705208CE20}" type="pres">
      <dgm:prSet presAssocID="{DCE9ABA3-0007-B44B-AD77-8F617802E28D}" presName="node" presStyleLbl="node1" presStyleIdx="2" presStyleCnt="8">
        <dgm:presLayoutVars>
          <dgm:bulletEnabled val="1"/>
        </dgm:presLayoutVars>
      </dgm:prSet>
      <dgm:spPr/>
    </dgm:pt>
    <dgm:pt modelId="{851635A2-93AA-C647-A33D-B471ACF26CDB}" type="pres">
      <dgm:prSet presAssocID="{1DF3535E-BBFD-2C4A-A5EB-117F4DC5FCCC}" presName="sibTrans" presStyleCnt="0"/>
      <dgm:spPr/>
    </dgm:pt>
    <dgm:pt modelId="{CCC8174F-CDF8-E54E-B287-826582062FCF}" type="pres">
      <dgm:prSet presAssocID="{92DD8D5C-2137-5A45-8BC4-B81D7EB5B158}" presName="node" presStyleLbl="node1" presStyleIdx="3" presStyleCnt="8">
        <dgm:presLayoutVars>
          <dgm:bulletEnabled val="1"/>
        </dgm:presLayoutVars>
      </dgm:prSet>
      <dgm:spPr/>
    </dgm:pt>
    <dgm:pt modelId="{380ADDB1-915D-A94A-AE9D-6B6A04925CA3}" type="pres">
      <dgm:prSet presAssocID="{38E783AF-B230-9C45-9A5A-A69D7DCDFE79}" presName="sibTrans" presStyleCnt="0"/>
      <dgm:spPr/>
    </dgm:pt>
    <dgm:pt modelId="{F07DEF9A-CC7F-704D-BE92-80AE02355B34}" type="pres">
      <dgm:prSet presAssocID="{DD1CF1B5-3FDF-5842-84C4-6E27AED27A82}" presName="node" presStyleLbl="node1" presStyleIdx="4" presStyleCnt="8">
        <dgm:presLayoutVars>
          <dgm:bulletEnabled val="1"/>
        </dgm:presLayoutVars>
      </dgm:prSet>
      <dgm:spPr/>
    </dgm:pt>
    <dgm:pt modelId="{8B08CDB3-A4B4-7741-9827-FCCAC545787D}" type="pres">
      <dgm:prSet presAssocID="{53DE086E-EC62-614F-92EB-069A3D4E5A41}" presName="sibTrans" presStyleCnt="0"/>
      <dgm:spPr/>
    </dgm:pt>
    <dgm:pt modelId="{59B125E5-2A12-2248-9332-45ADBC85C656}" type="pres">
      <dgm:prSet presAssocID="{A42CE309-1AE2-754F-93C4-7733E822B72C}" presName="node" presStyleLbl="node1" presStyleIdx="5" presStyleCnt="8">
        <dgm:presLayoutVars>
          <dgm:bulletEnabled val="1"/>
        </dgm:presLayoutVars>
      </dgm:prSet>
      <dgm:spPr/>
    </dgm:pt>
    <dgm:pt modelId="{4993F8C1-5139-4C4A-9EB9-305BC2B24125}" type="pres">
      <dgm:prSet presAssocID="{C4D84C39-8912-1248-BECD-CB8A6D3F9DC2}" presName="sibTrans" presStyleCnt="0"/>
      <dgm:spPr/>
    </dgm:pt>
    <dgm:pt modelId="{31F224C4-158D-EB40-AA55-EB795582267E}" type="pres">
      <dgm:prSet presAssocID="{BFB9928C-2D1D-3A49-A9D5-75BAB0BD8B31}" presName="node" presStyleLbl="node1" presStyleIdx="6" presStyleCnt="8">
        <dgm:presLayoutVars>
          <dgm:bulletEnabled val="1"/>
        </dgm:presLayoutVars>
      </dgm:prSet>
      <dgm:spPr/>
    </dgm:pt>
    <dgm:pt modelId="{37C5D2FE-8D56-3143-AD7B-058CE1781A90}" type="pres">
      <dgm:prSet presAssocID="{DD9EE671-24F6-B34E-9E81-5E41E90693AB}" presName="sibTrans" presStyleCnt="0"/>
      <dgm:spPr/>
    </dgm:pt>
    <dgm:pt modelId="{3AE3A2F7-5458-D749-B851-22ED5E7BC790}" type="pres">
      <dgm:prSet presAssocID="{291E55D2-942C-8549-8891-BE6129F6C2CA}" presName="node" presStyleLbl="node1" presStyleIdx="7" presStyleCnt="8">
        <dgm:presLayoutVars>
          <dgm:bulletEnabled val="1"/>
        </dgm:presLayoutVars>
      </dgm:prSet>
      <dgm:spPr/>
    </dgm:pt>
  </dgm:ptLst>
  <dgm:cxnLst>
    <dgm:cxn modelId="{ECD85F03-BE25-604D-B178-9603FA04829D}" srcId="{1103BAE6-9F9C-F64D-83B5-D8EDEBA0EC77}" destId="{344491F9-D348-F841-997C-2941685C3883}" srcOrd="0" destOrd="0" parTransId="{C01D935D-76E4-B344-901E-08885EDED816}" sibTransId="{573CFA90-B177-C847-B1E0-B06FBC740F73}"/>
    <dgm:cxn modelId="{302DFF10-04EA-774A-B150-97491413905F}" type="presOf" srcId="{1103BAE6-9F9C-F64D-83B5-D8EDEBA0EC77}" destId="{5027BA22-1253-274F-815E-06A957639C04}" srcOrd="0" destOrd="0" presId="urn:microsoft.com/office/officeart/2005/8/layout/default"/>
    <dgm:cxn modelId="{BD9E5C12-761F-274E-9933-427555916F04}" type="presOf" srcId="{DCE9ABA3-0007-B44B-AD77-8F617802E28D}" destId="{42163305-DCBC-D041-91A5-07705208CE20}" srcOrd="0" destOrd="0" presId="urn:microsoft.com/office/officeart/2005/8/layout/default"/>
    <dgm:cxn modelId="{295C2A1B-C348-554F-AE23-B906E599F1FE}" type="presOf" srcId="{344491F9-D348-F841-997C-2941685C3883}" destId="{731D1AC9-37BF-E64F-985F-17746D1A75F1}" srcOrd="0" destOrd="0" presId="urn:microsoft.com/office/officeart/2005/8/layout/default"/>
    <dgm:cxn modelId="{D54FCC1E-19F1-1447-937C-DB5CAFEFEE90}" type="presOf" srcId="{E939C514-E1F8-6245-832E-994DD9E207B7}" destId="{014E5569-D6F8-4448-86C5-65B2C0BAA246}" srcOrd="0" destOrd="0" presId="urn:microsoft.com/office/officeart/2005/8/layout/default"/>
    <dgm:cxn modelId="{B110B423-28F5-6544-AAEE-B5792B07B805}" srcId="{1103BAE6-9F9C-F64D-83B5-D8EDEBA0EC77}" destId="{92DD8D5C-2137-5A45-8BC4-B81D7EB5B158}" srcOrd="3" destOrd="0" parTransId="{1F3FCD7F-93D9-FF4A-A40D-CD597C5EEB32}" sibTransId="{38E783AF-B230-9C45-9A5A-A69D7DCDFE79}"/>
    <dgm:cxn modelId="{4957D539-4DA0-F542-8A3A-C58A38780EAF}" srcId="{1103BAE6-9F9C-F64D-83B5-D8EDEBA0EC77}" destId="{291E55D2-942C-8549-8891-BE6129F6C2CA}" srcOrd="7" destOrd="0" parTransId="{06B62F01-FAEC-A944-B259-98033418B486}" sibTransId="{F1A6E173-6088-AA43-A7A4-916B739D0D6C}"/>
    <dgm:cxn modelId="{D218183C-4D95-E24F-A6C7-4CAC1BD600DC}" type="presOf" srcId="{BFB9928C-2D1D-3A49-A9D5-75BAB0BD8B31}" destId="{31F224C4-158D-EB40-AA55-EB795582267E}" srcOrd="0" destOrd="0" presId="urn:microsoft.com/office/officeart/2005/8/layout/default"/>
    <dgm:cxn modelId="{5026D43D-77DF-3547-89D9-3A8B45B52F12}" srcId="{1103BAE6-9F9C-F64D-83B5-D8EDEBA0EC77}" destId="{BFB9928C-2D1D-3A49-A9D5-75BAB0BD8B31}" srcOrd="6" destOrd="0" parTransId="{DD7D8F46-8A79-EE4C-B331-01459D880FD0}" sibTransId="{DD9EE671-24F6-B34E-9E81-5E41E90693AB}"/>
    <dgm:cxn modelId="{038DC35B-5D79-574E-88E7-A4AB4A19210C}" type="presOf" srcId="{92DD8D5C-2137-5A45-8BC4-B81D7EB5B158}" destId="{CCC8174F-CDF8-E54E-B287-826582062FCF}" srcOrd="0" destOrd="0" presId="urn:microsoft.com/office/officeart/2005/8/layout/default"/>
    <dgm:cxn modelId="{13825767-8401-E44F-B052-EB46B1AAADDE}" srcId="{1103BAE6-9F9C-F64D-83B5-D8EDEBA0EC77}" destId="{DD1CF1B5-3FDF-5842-84C4-6E27AED27A82}" srcOrd="4" destOrd="0" parTransId="{035782EC-6A07-384A-9AB9-2BBE11A08487}" sibTransId="{53DE086E-EC62-614F-92EB-069A3D4E5A41}"/>
    <dgm:cxn modelId="{209EC46C-8D52-C941-B498-CC77ECE32BD4}" type="presOf" srcId="{291E55D2-942C-8549-8891-BE6129F6C2CA}" destId="{3AE3A2F7-5458-D749-B851-22ED5E7BC790}" srcOrd="0" destOrd="0" presId="urn:microsoft.com/office/officeart/2005/8/layout/default"/>
    <dgm:cxn modelId="{6573D66D-83F8-C348-A6F9-4C024BD98A4E}" type="presOf" srcId="{DD1CF1B5-3FDF-5842-84C4-6E27AED27A82}" destId="{F07DEF9A-CC7F-704D-BE92-80AE02355B34}" srcOrd="0" destOrd="0" presId="urn:microsoft.com/office/officeart/2005/8/layout/default"/>
    <dgm:cxn modelId="{69F38790-D738-8A4B-AA5C-E49B79FD8C99}" srcId="{1103BAE6-9F9C-F64D-83B5-D8EDEBA0EC77}" destId="{A42CE309-1AE2-754F-93C4-7733E822B72C}" srcOrd="5" destOrd="0" parTransId="{E99568C6-1F6B-BE41-8131-3801E749C1BF}" sibTransId="{C4D84C39-8912-1248-BECD-CB8A6D3F9DC2}"/>
    <dgm:cxn modelId="{4C0AA6AC-02B3-6649-9CB6-055442F730CF}" srcId="{1103BAE6-9F9C-F64D-83B5-D8EDEBA0EC77}" destId="{DCE9ABA3-0007-B44B-AD77-8F617802E28D}" srcOrd="2" destOrd="0" parTransId="{FEDAA8DE-5068-234F-B162-1D71B257E060}" sibTransId="{1DF3535E-BBFD-2C4A-A5EB-117F4DC5FCCC}"/>
    <dgm:cxn modelId="{A01B39BD-5F85-2D47-B37C-815919D168AD}" type="presOf" srcId="{A42CE309-1AE2-754F-93C4-7733E822B72C}" destId="{59B125E5-2A12-2248-9332-45ADBC85C656}" srcOrd="0" destOrd="0" presId="urn:microsoft.com/office/officeart/2005/8/layout/default"/>
    <dgm:cxn modelId="{7BA59ACB-4C99-3842-A238-753DFA87FDCA}" srcId="{1103BAE6-9F9C-F64D-83B5-D8EDEBA0EC77}" destId="{E939C514-E1F8-6245-832E-994DD9E207B7}" srcOrd="1" destOrd="0" parTransId="{D3BD9073-C4DD-F245-A6B9-CBEE61223B35}" sibTransId="{A3523D9C-79F2-3F4D-ACA4-59DE52173BDB}"/>
    <dgm:cxn modelId="{3BB7A342-DB04-9844-9295-BAD27277ADBD}" type="presParOf" srcId="{5027BA22-1253-274F-815E-06A957639C04}" destId="{731D1AC9-37BF-E64F-985F-17746D1A75F1}" srcOrd="0" destOrd="0" presId="urn:microsoft.com/office/officeart/2005/8/layout/default"/>
    <dgm:cxn modelId="{F67D8183-E35F-DE40-8753-944D31A85716}" type="presParOf" srcId="{5027BA22-1253-274F-815E-06A957639C04}" destId="{F42E01E7-1A29-E14C-B236-B1B765620FD8}" srcOrd="1" destOrd="0" presId="urn:microsoft.com/office/officeart/2005/8/layout/default"/>
    <dgm:cxn modelId="{A60B7981-510B-B747-BE0E-E1C2983E7758}" type="presParOf" srcId="{5027BA22-1253-274F-815E-06A957639C04}" destId="{014E5569-D6F8-4448-86C5-65B2C0BAA246}" srcOrd="2" destOrd="0" presId="urn:microsoft.com/office/officeart/2005/8/layout/default"/>
    <dgm:cxn modelId="{4C3D04C9-73E0-FE40-9F8F-F6FC47092C60}" type="presParOf" srcId="{5027BA22-1253-274F-815E-06A957639C04}" destId="{BC024640-57E7-2946-A344-5331C2C55E39}" srcOrd="3" destOrd="0" presId="urn:microsoft.com/office/officeart/2005/8/layout/default"/>
    <dgm:cxn modelId="{4BF1D08A-DD5F-F649-A265-CC7BDEA53C5E}" type="presParOf" srcId="{5027BA22-1253-274F-815E-06A957639C04}" destId="{42163305-DCBC-D041-91A5-07705208CE20}" srcOrd="4" destOrd="0" presId="urn:microsoft.com/office/officeart/2005/8/layout/default"/>
    <dgm:cxn modelId="{6D352255-DD93-D74C-BE86-4EC92BBF3B53}" type="presParOf" srcId="{5027BA22-1253-274F-815E-06A957639C04}" destId="{851635A2-93AA-C647-A33D-B471ACF26CDB}" srcOrd="5" destOrd="0" presId="urn:microsoft.com/office/officeart/2005/8/layout/default"/>
    <dgm:cxn modelId="{5A77C6A2-4ADA-E042-B300-5B80B174FF05}" type="presParOf" srcId="{5027BA22-1253-274F-815E-06A957639C04}" destId="{CCC8174F-CDF8-E54E-B287-826582062FCF}" srcOrd="6" destOrd="0" presId="urn:microsoft.com/office/officeart/2005/8/layout/default"/>
    <dgm:cxn modelId="{2322A62C-4903-F24F-86FE-52538A12754B}" type="presParOf" srcId="{5027BA22-1253-274F-815E-06A957639C04}" destId="{380ADDB1-915D-A94A-AE9D-6B6A04925CA3}" srcOrd="7" destOrd="0" presId="urn:microsoft.com/office/officeart/2005/8/layout/default"/>
    <dgm:cxn modelId="{F753BF0F-61FA-3944-95C9-C462ABCF5218}" type="presParOf" srcId="{5027BA22-1253-274F-815E-06A957639C04}" destId="{F07DEF9A-CC7F-704D-BE92-80AE02355B34}" srcOrd="8" destOrd="0" presId="urn:microsoft.com/office/officeart/2005/8/layout/default"/>
    <dgm:cxn modelId="{3AD32905-BAED-B24C-8BCA-9BA2113B7158}" type="presParOf" srcId="{5027BA22-1253-274F-815E-06A957639C04}" destId="{8B08CDB3-A4B4-7741-9827-FCCAC545787D}" srcOrd="9" destOrd="0" presId="urn:microsoft.com/office/officeart/2005/8/layout/default"/>
    <dgm:cxn modelId="{6A1D9BC6-B6A3-1D4F-B9B0-CAEC4FC5A0B5}" type="presParOf" srcId="{5027BA22-1253-274F-815E-06A957639C04}" destId="{59B125E5-2A12-2248-9332-45ADBC85C656}" srcOrd="10" destOrd="0" presId="urn:microsoft.com/office/officeart/2005/8/layout/default"/>
    <dgm:cxn modelId="{976F0533-62AB-2343-AFE3-4D4A4A79DFC9}" type="presParOf" srcId="{5027BA22-1253-274F-815E-06A957639C04}" destId="{4993F8C1-5139-4C4A-9EB9-305BC2B24125}" srcOrd="11" destOrd="0" presId="urn:microsoft.com/office/officeart/2005/8/layout/default"/>
    <dgm:cxn modelId="{504BFE4B-CDF5-674E-9D98-D8FB3242525C}" type="presParOf" srcId="{5027BA22-1253-274F-815E-06A957639C04}" destId="{31F224C4-158D-EB40-AA55-EB795582267E}" srcOrd="12" destOrd="0" presId="urn:microsoft.com/office/officeart/2005/8/layout/default"/>
    <dgm:cxn modelId="{BCB26B5C-053C-984F-A450-2B4AD31E5AC3}" type="presParOf" srcId="{5027BA22-1253-274F-815E-06A957639C04}" destId="{37C5D2FE-8D56-3143-AD7B-058CE1781A90}" srcOrd="13" destOrd="0" presId="urn:microsoft.com/office/officeart/2005/8/layout/default"/>
    <dgm:cxn modelId="{959C0F07-95A3-4446-B017-DA161F8AFCA3}" type="presParOf" srcId="{5027BA22-1253-274F-815E-06A957639C04}" destId="{3AE3A2F7-5458-D749-B851-22ED5E7BC79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DD3F0-C0C2-9A4F-BB21-181B723BC026}">
      <dsp:nvSpPr>
        <dsp:cNvPr id="0" name=""/>
        <dsp:cNvSpPr/>
      </dsp:nvSpPr>
      <dsp:spPr>
        <a:xfrm rot="16200000">
          <a:off x="-135359" y="136291"/>
          <a:ext cx="2695575" cy="242299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200"/>
            <a:buFont typeface="Oswald"/>
            <a:buNone/>
          </a:pPr>
          <a:r>
            <a:rPr lang="en-US" sz="3000" kern="1200" dirty="0"/>
            <a:t>1. Analyze the Instacart Dataset Using Python</a:t>
          </a:r>
        </a:p>
      </dsp:txBody>
      <dsp:txXfrm rot="5400000">
        <a:off x="933" y="539114"/>
        <a:ext cx="2422991" cy="1617345"/>
      </dsp:txXfrm>
    </dsp:sp>
    <dsp:sp modelId="{ADAB06A6-D6AF-9F46-8E0A-BB796AA7CA51}">
      <dsp:nvSpPr>
        <dsp:cNvPr id="0" name=""/>
        <dsp:cNvSpPr/>
      </dsp:nvSpPr>
      <dsp:spPr>
        <a:xfrm rot="16200000">
          <a:off x="2469356" y="136291"/>
          <a:ext cx="2695575" cy="2422991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Identify User and Product Trends</a:t>
          </a:r>
        </a:p>
      </dsp:txBody>
      <dsp:txXfrm rot="5400000">
        <a:off x="2605648" y="539114"/>
        <a:ext cx="2422991" cy="1617345"/>
      </dsp:txXfrm>
    </dsp:sp>
    <dsp:sp modelId="{DFA8EC76-2DEF-6D46-9C78-CE12F408DD30}">
      <dsp:nvSpPr>
        <dsp:cNvPr id="0" name=""/>
        <dsp:cNvSpPr/>
      </dsp:nvSpPr>
      <dsp:spPr>
        <a:xfrm rot="16200000">
          <a:off x="5074072" y="136291"/>
          <a:ext cx="2695575" cy="2422991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081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Predict the Next Order By the Customer</a:t>
          </a:r>
        </a:p>
      </dsp:txBody>
      <dsp:txXfrm rot="5400000">
        <a:off x="5210364" y="539114"/>
        <a:ext cx="2422991" cy="161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7F07F-FE4F-42C1-908D-994C1724E60A}">
      <dsp:nvSpPr>
        <dsp:cNvPr id="0" name=""/>
        <dsp:cNvSpPr/>
      </dsp:nvSpPr>
      <dsp:spPr>
        <a:xfrm>
          <a:off x="275526" y="1117353"/>
          <a:ext cx="861029" cy="8610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E5D03-3B51-4543-BD66-B81595201537}">
      <dsp:nvSpPr>
        <dsp:cNvPr id="0" name=""/>
        <dsp:cNvSpPr/>
      </dsp:nvSpPr>
      <dsp:spPr>
        <a:xfrm>
          <a:off x="459024" y="1300851"/>
          <a:ext cx="494033" cy="494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BA0D6-2621-4B95-BA36-32AF81460CB2}">
      <dsp:nvSpPr>
        <dsp:cNvPr id="0" name=""/>
        <dsp:cNvSpPr/>
      </dsp:nvSpPr>
      <dsp:spPr>
        <a:xfrm>
          <a:off x="279" y="2246572"/>
          <a:ext cx="1411523" cy="816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Total Orders - </a:t>
          </a:r>
          <a:r>
            <a:rPr lang="en-US" sz="1500" kern="1200" dirty="0">
              <a:solidFill>
                <a:srgbClr val="0070C0"/>
              </a:solidFill>
            </a:rPr>
            <a:t>3,421,083</a:t>
          </a:r>
        </a:p>
      </dsp:txBody>
      <dsp:txXfrm>
        <a:off x="279" y="2246572"/>
        <a:ext cx="1411523" cy="816036"/>
      </dsp:txXfrm>
    </dsp:sp>
    <dsp:sp modelId="{9EB63B89-8A3F-4D8D-96B1-35281B301421}">
      <dsp:nvSpPr>
        <dsp:cNvPr id="0" name=""/>
        <dsp:cNvSpPr/>
      </dsp:nvSpPr>
      <dsp:spPr>
        <a:xfrm>
          <a:off x="1934066" y="1117353"/>
          <a:ext cx="861029" cy="8610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C127-94FC-4EE5-ADD6-D2AC1F5E28CD}">
      <dsp:nvSpPr>
        <dsp:cNvPr id="0" name=""/>
        <dsp:cNvSpPr/>
      </dsp:nvSpPr>
      <dsp:spPr>
        <a:xfrm>
          <a:off x="2117564" y="1300851"/>
          <a:ext cx="494033" cy="494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6A7D6-4E23-48CE-9D80-B74C20806E9E}">
      <dsp:nvSpPr>
        <dsp:cNvPr id="0" name=""/>
        <dsp:cNvSpPr/>
      </dsp:nvSpPr>
      <dsp:spPr>
        <a:xfrm>
          <a:off x="1658819" y="2246572"/>
          <a:ext cx="1411523" cy="816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Unique Users </a:t>
          </a:r>
          <a:r>
            <a:rPr lang="en-US" sz="1500" kern="1200" dirty="0"/>
            <a:t>–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solidFill>
                <a:srgbClr val="0070C0"/>
              </a:solidFill>
            </a:rPr>
            <a:t>206,209</a:t>
          </a:r>
          <a:r>
            <a:rPr lang="en-US" sz="1500" kern="1200" dirty="0"/>
            <a:t>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(Across All Orders)</a:t>
          </a:r>
        </a:p>
      </dsp:txBody>
      <dsp:txXfrm>
        <a:off x="1658819" y="2246572"/>
        <a:ext cx="1411523" cy="816036"/>
      </dsp:txXfrm>
    </dsp:sp>
    <dsp:sp modelId="{1BF7B58F-A056-4C09-B247-0365DF1BB8FE}">
      <dsp:nvSpPr>
        <dsp:cNvPr id="0" name=""/>
        <dsp:cNvSpPr/>
      </dsp:nvSpPr>
      <dsp:spPr>
        <a:xfrm>
          <a:off x="3592606" y="1117353"/>
          <a:ext cx="861029" cy="8610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8F0F0-536F-422C-962A-9A6107CBAA05}">
      <dsp:nvSpPr>
        <dsp:cNvPr id="0" name=""/>
        <dsp:cNvSpPr/>
      </dsp:nvSpPr>
      <dsp:spPr>
        <a:xfrm>
          <a:off x="3776104" y="1300851"/>
          <a:ext cx="494033" cy="494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B70C3-8144-43A7-8E50-4CAE0560640E}">
      <dsp:nvSpPr>
        <dsp:cNvPr id="0" name=""/>
        <dsp:cNvSpPr/>
      </dsp:nvSpPr>
      <dsp:spPr>
        <a:xfrm>
          <a:off x="3317359" y="2246572"/>
          <a:ext cx="1411523" cy="816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Unique Products - </a:t>
          </a:r>
          <a:r>
            <a:rPr lang="en-US" sz="1500" kern="1200" dirty="0">
              <a:solidFill>
                <a:srgbClr val="0070C0"/>
              </a:solidFill>
            </a:rPr>
            <a:t>49,688</a:t>
          </a:r>
        </a:p>
      </dsp:txBody>
      <dsp:txXfrm>
        <a:off x="3317359" y="2246572"/>
        <a:ext cx="1411523" cy="816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F2049-4755-B747-9498-C18F4D212D5B}">
      <dsp:nvSpPr>
        <dsp:cNvPr id="0" name=""/>
        <dsp:cNvSpPr/>
      </dsp:nvSpPr>
      <dsp:spPr>
        <a:xfrm>
          <a:off x="1304459" y="0"/>
          <a:ext cx="3343275" cy="3343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2596-0ECF-C544-861B-0C6F9A0EFE19}">
      <dsp:nvSpPr>
        <dsp:cNvPr id="0" name=""/>
        <dsp:cNvSpPr/>
      </dsp:nvSpPr>
      <dsp:spPr>
        <a:xfrm>
          <a:off x="2976096" y="336123"/>
          <a:ext cx="2173128" cy="7914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</a:t>
          </a:r>
        </a:p>
      </dsp:txBody>
      <dsp:txXfrm>
        <a:off x="3014730" y="374757"/>
        <a:ext cx="2095860" cy="714147"/>
      </dsp:txXfrm>
    </dsp:sp>
    <dsp:sp modelId="{30568334-0C56-2E4C-9F19-F7291FC4F58A}">
      <dsp:nvSpPr>
        <dsp:cNvPr id="0" name=""/>
        <dsp:cNvSpPr/>
      </dsp:nvSpPr>
      <dsp:spPr>
        <a:xfrm>
          <a:off x="2976096" y="1226466"/>
          <a:ext cx="2173128" cy="7914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Aisle</a:t>
          </a:r>
        </a:p>
      </dsp:txBody>
      <dsp:txXfrm>
        <a:off x="3014730" y="1265100"/>
        <a:ext cx="2095860" cy="714147"/>
      </dsp:txXfrm>
    </dsp:sp>
    <dsp:sp modelId="{FFD7168E-CE95-5541-B2BD-D936E17DDC97}">
      <dsp:nvSpPr>
        <dsp:cNvPr id="0" name=""/>
        <dsp:cNvSpPr/>
      </dsp:nvSpPr>
      <dsp:spPr>
        <a:xfrm>
          <a:off x="2976096" y="2116808"/>
          <a:ext cx="2173128" cy="7914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Department</a:t>
          </a:r>
        </a:p>
      </dsp:txBody>
      <dsp:txXfrm>
        <a:off x="3014730" y="2155442"/>
        <a:ext cx="2095860" cy="714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D1AC9-37BF-E64F-985F-17746D1A75F1}">
      <dsp:nvSpPr>
        <dsp:cNvPr id="0" name=""/>
        <dsp:cNvSpPr/>
      </dsp:nvSpPr>
      <dsp:spPr>
        <a:xfrm>
          <a:off x="585677" y="2328"/>
          <a:ext cx="1725541" cy="1035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On average, users had about 16 -17 orders, with about 10 products per order</a:t>
          </a:r>
          <a:endParaRPr lang="en-US" sz="1300" kern="1200" dirty="0"/>
        </a:p>
      </dsp:txBody>
      <dsp:txXfrm>
        <a:off x="585677" y="2328"/>
        <a:ext cx="1725541" cy="1035324"/>
      </dsp:txXfrm>
    </dsp:sp>
    <dsp:sp modelId="{014E5569-D6F8-4448-86C5-65B2C0BAA246}">
      <dsp:nvSpPr>
        <dsp:cNvPr id="0" name=""/>
        <dsp:cNvSpPr/>
      </dsp:nvSpPr>
      <dsp:spPr>
        <a:xfrm>
          <a:off x="2483773" y="2328"/>
          <a:ext cx="1725541" cy="1035324"/>
        </a:xfrm>
        <a:prstGeom prst="rect">
          <a:avLst/>
        </a:prstGeom>
        <a:solidFill>
          <a:schemeClr val="accent2">
            <a:hueOff val="891237"/>
            <a:satOff val="5072"/>
            <a:lumOff val="156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Highest user ordering was found to be on Sunday, followed by Monday.</a:t>
          </a:r>
          <a:endParaRPr lang="en-US" sz="1300" kern="1200" dirty="0"/>
        </a:p>
      </dsp:txBody>
      <dsp:txXfrm>
        <a:off x="2483773" y="2328"/>
        <a:ext cx="1725541" cy="1035324"/>
      </dsp:txXfrm>
    </dsp:sp>
    <dsp:sp modelId="{42163305-DCBC-D041-91A5-07705208CE20}">
      <dsp:nvSpPr>
        <dsp:cNvPr id="0" name=""/>
        <dsp:cNvSpPr/>
      </dsp:nvSpPr>
      <dsp:spPr>
        <a:xfrm>
          <a:off x="585677" y="1210207"/>
          <a:ext cx="1725541" cy="1035324"/>
        </a:xfrm>
        <a:prstGeom prst="rect">
          <a:avLst/>
        </a:prstGeom>
        <a:solidFill>
          <a:schemeClr val="accent2">
            <a:hueOff val="1782475"/>
            <a:satOff val="10144"/>
            <a:lumOff val="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We predict that orders are 30-40% more likely to occur on Sunday or Monday than another day of the week.</a:t>
          </a:r>
          <a:endParaRPr lang="en-US" sz="1300" kern="1200" dirty="0"/>
        </a:p>
      </dsp:txBody>
      <dsp:txXfrm>
        <a:off x="585677" y="1210207"/>
        <a:ext cx="1725541" cy="1035324"/>
      </dsp:txXfrm>
    </dsp:sp>
    <dsp:sp modelId="{CCC8174F-CDF8-E54E-B287-826582062FCF}">
      <dsp:nvSpPr>
        <dsp:cNvPr id="0" name=""/>
        <dsp:cNvSpPr/>
      </dsp:nvSpPr>
      <dsp:spPr>
        <a:xfrm>
          <a:off x="2483773" y="1210207"/>
          <a:ext cx="1725541" cy="1035324"/>
        </a:xfrm>
        <a:prstGeom prst="rect">
          <a:avLst/>
        </a:prstGeom>
        <a:solidFill>
          <a:schemeClr val="accent2">
            <a:hueOff val="2673712"/>
            <a:satOff val="15216"/>
            <a:lumOff val="47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Ordering behavior -  we found that around half of customers re-ordered within about a week of their last order</a:t>
          </a:r>
          <a:endParaRPr lang="en-US" sz="1300" kern="1200" dirty="0"/>
        </a:p>
      </dsp:txBody>
      <dsp:txXfrm>
        <a:off x="2483773" y="1210207"/>
        <a:ext cx="1725541" cy="1035324"/>
      </dsp:txXfrm>
    </dsp:sp>
    <dsp:sp modelId="{F07DEF9A-CC7F-704D-BE92-80AE02355B34}">
      <dsp:nvSpPr>
        <dsp:cNvPr id="0" name=""/>
        <dsp:cNvSpPr/>
      </dsp:nvSpPr>
      <dsp:spPr>
        <a:xfrm>
          <a:off x="585677" y="2418087"/>
          <a:ext cx="1725541" cy="1035324"/>
        </a:xfrm>
        <a:prstGeom prst="rect">
          <a:avLst/>
        </a:prstGeom>
        <a:solidFill>
          <a:schemeClr val="accent2">
            <a:hueOff val="3564949"/>
            <a:satOff val="20288"/>
            <a:lumOff val="62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Users re-ordered the same products about 59% of the time</a:t>
          </a:r>
          <a:endParaRPr lang="en-US" sz="1300" kern="1200" dirty="0"/>
        </a:p>
      </dsp:txBody>
      <dsp:txXfrm>
        <a:off x="585677" y="2418087"/>
        <a:ext cx="1725541" cy="1035324"/>
      </dsp:txXfrm>
    </dsp:sp>
    <dsp:sp modelId="{59B125E5-2A12-2248-9332-45ADBC85C656}">
      <dsp:nvSpPr>
        <dsp:cNvPr id="0" name=""/>
        <dsp:cNvSpPr/>
      </dsp:nvSpPr>
      <dsp:spPr>
        <a:xfrm>
          <a:off x="2483773" y="2418087"/>
          <a:ext cx="1725541" cy="1035324"/>
        </a:xfrm>
        <a:prstGeom prst="rect">
          <a:avLst/>
        </a:prstGeom>
        <a:solidFill>
          <a:schemeClr val="accent2">
            <a:hueOff val="4456187"/>
            <a:satOff val="25360"/>
            <a:lumOff val="7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Most ordered Produce (fresh fruits and vegetables) from Instacart. </a:t>
          </a:r>
          <a:endParaRPr lang="en-US" sz="1300" kern="1200" dirty="0"/>
        </a:p>
      </dsp:txBody>
      <dsp:txXfrm>
        <a:off x="2483773" y="2418087"/>
        <a:ext cx="1725541" cy="1035324"/>
      </dsp:txXfrm>
    </dsp:sp>
    <dsp:sp modelId="{31F224C4-158D-EB40-AA55-EB795582267E}">
      <dsp:nvSpPr>
        <dsp:cNvPr id="0" name=""/>
        <dsp:cNvSpPr/>
      </dsp:nvSpPr>
      <dsp:spPr>
        <a:xfrm>
          <a:off x="585677" y="3625966"/>
          <a:ext cx="1725541" cy="1035324"/>
        </a:xfrm>
        <a:prstGeom prst="rect">
          <a:avLst/>
        </a:prstGeom>
        <a:solidFill>
          <a:schemeClr val="accent2">
            <a:hueOff val="5347424"/>
            <a:satOff val="30432"/>
            <a:lumOff val="94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Users did not prefer to use Instacart to order Pet and bulk items.</a:t>
          </a:r>
          <a:endParaRPr lang="en-US" sz="1300" kern="1200" dirty="0"/>
        </a:p>
      </dsp:txBody>
      <dsp:txXfrm>
        <a:off x="585677" y="3625966"/>
        <a:ext cx="1725541" cy="1035324"/>
      </dsp:txXfrm>
    </dsp:sp>
    <dsp:sp modelId="{3AE3A2F7-5458-D749-B851-22ED5E7BC790}">
      <dsp:nvSpPr>
        <dsp:cNvPr id="0" name=""/>
        <dsp:cNvSpPr/>
      </dsp:nvSpPr>
      <dsp:spPr>
        <a:xfrm>
          <a:off x="2483773" y="3625966"/>
          <a:ext cx="1725541" cy="1035324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The most popular individual items bout by customers was Bananas </a:t>
          </a:r>
          <a:endParaRPr lang="en-US" sz="1300" kern="1200" dirty="0"/>
        </a:p>
      </dsp:txBody>
      <dsp:txXfrm>
        <a:off x="2483773" y="3625966"/>
        <a:ext cx="1725541" cy="103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53cd5e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53cd5e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053cd5e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053cd5e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053cd5e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053cd5e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053cd5e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053cd5e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053cd5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053cd5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053cd5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053cd5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053cd5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053cd5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053cd5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053cd5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053cd5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053cd5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053cd5e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053cd5e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053cd5e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053cd5e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53cd5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053cd5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053cd5e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053cd5e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053cd5e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053cd5e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6649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6500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9549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8110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69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9965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82603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29407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5780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49464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0444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50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nstacart-market-basket-analysis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319825" y="1706124"/>
            <a:ext cx="4009788" cy="329624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20000"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kern="0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Instacart </a:t>
            </a:r>
          </a:p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kern="0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Analysis</a:t>
            </a:r>
          </a:p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cap="all" spc="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       </a:t>
            </a:r>
          </a:p>
          <a:p>
            <a:pPr marL="0" lvl="0" indent="4572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cap="all" spc="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lvl="0" indent="4572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Parin Patel</a:t>
            </a:r>
          </a:p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/>
          <a:srcRect l="18060" r="24666" b="1"/>
          <a:stretch/>
        </p:blipFill>
        <p:spPr>
          <a:xfrm>
            <a:off x="158261" y="571500"/>
            <a:ext cx="3745523" cy="3683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849532" y="4135120"/>
            <a:ext cx="7738813" cy="7222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2500" lnSpcReduction="10000"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u="sng" kern="0" cap="all" dirty="0">
                <a:solidFill>
                  <a:srgbClr val="2A1A00"/>
                </a:solidFill>
                <a:latin typeface="+mj-lt"/>
                <a:ea typeface="+mj-ea"/>
                <a:cs typeface="+mj-cs"/>
                <a:sym typeface="Alfa Slab One"/>
              </a:rPr>
              <a:t>When Do People Order? </a:t>
            </a:r>
          </a:p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i="1" kern="0" cap="all" dirty="0">
                <a:solidFill>
                  <a:srgbClr val="2A1A00"/>
                </a:solidFill>
                <a:latin typeface="+mj-lt"/>
                <a:ea typeface="+mj-ea"/>
                <a:cs typeface="+mj-cs"/>
                <a:sym typeface="Alfa Slab One"/>
              </a:rPr>
              <a:t>Time vs Day ANALYSIS</a:t>
            </a:r>
            <a:endParaRPr lang="en-US" sz="1200" i="1" kern="0" cap="all" dirty="0">
              <a:solidFill>
                <a:srgbClr val="2A1A00"/>
              </a:solidFill>
              <a:latin typeface="+mj-lt"/>
              <a:ea typeface="+mj-ea"/>
              <a:cs typeface="+mj-cs"/>
              <a:sym typeface="Alfa Slab One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72640" y="279400"/>
            <a:ext cx="5362548" cy="3523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687798" y="255230"/>
            <a:ext cx="4395241" cy="1230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DISTRIBUTION: 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RE-ORDERING</a:t>
            </a:r>
          </a:p>
        </p:txBody>
      </p:sp>
      <p:sp>
        <p:nvSpPr>
          <p:cNvPr id="113" name="Google Shape;113;p22"/>
          <p:cNvSpPr txBox="1"/>
          <p:nvPr/>
        </p:nvSpPr>
        <p:spPr>
          <a:xfrm>
            <a:off x="664368" y="1905000"/>
            <a:ext cx="2538247" cy="26924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customers order every week, fortnight and monthly.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 of customers re-order after about a week of their last order.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Re-order  percentage = 59%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59604" y="1035892"/>
            <a:ext cx="4496598" cy="3091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664369" y="483830"/>
            <a:ext cx="3412332" cy="18529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MOST POPULAR DEPARTMENTS</a:t>
            </a:r>
          </a:p>
        </p:txBody>
      </p:sp>
      <p:sp>
        <p:nvSpPr>
          <p:cNvPr id="120" name="Google Shape;120;p23"/>
          <p:cNvSpPr txBox="1"/>
          <p:nvPr/>
        </p:nvSpPr>
        <p:spPr>
          <a:xfrm>
            <a:off x="553471" y="1690107"/>
            <a:ext cx="2538247" cy="29556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Produce dominate the sales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Dairy snacks beverages and frozen still account for sale of more than 2 Million items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55752" y="1179603"/>
            <a:ext cx="4496598" cy="3316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687798" y="515580"/>
            <a:ext cx="3404641" cy="1230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Least Popular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Departments</a:t>
            </a:r>
          </a:p>
        </p:txBody>
      </p:sp>
      <p:sp>
        <p:nvSpPr>
          <p:cNvPr id="127" name="Google Shape;127;p24"/>
          <p:cNvSpPr txBox="1"/>
          <p:nvPr/>
        </p:nvSpPr>
        <p:spPr>
          <a:xfrm>
            <a:off x="383781" y="1970737"/>
            <a:ext cx="2538247" cy="20983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Pets and bulk products are less frequently ordered.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3621" y="1497894"/>
            <a:ext cx="4496598" cy="3361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A69E28-0D9D-5142-8429-4157B74BE440}"/>
              </a:ext>
            </a:extLst>
          </p:cNvPr>
          <p:cNvSpPr/>
          <p:nvPr/>
        </p:nvSpPr>
        <p:spPr>
          <a:xfrm>
            <a:off x="5486400" y="0"/>
            <a:ext cx="36576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Google Shape;133;p25"/>
          <p:cNvSpPr txBox="1"/>
          <p:nvPr/>
        </p:nvSpPr>
        <p:spPr>
          <a:xfrm>
            <a:off x="6254496" y="1531936"/>
            <a:ext cx="2318004" cy="207962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latin typeface="+mj-lt"/>
                <a:ea typeface="+mj-ea"/>
                <a:cs typeface="+mj-cs"/>
                <a:sym typeface="Alfa Slab One"/>
              </a:rPr>
              <a:t>Most Popular  Aisles</a:t>
            </a: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1500" y="818178"/>
            <a:ext cx="4491113" cy="41887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274445" y="482600"/>
            <a:ext cx="2692654" cy="13299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Popular Products</a:t>
            </a:r>
          </a:p>
        </p:txBody>
      </p:sp>
      <p:sp>
        <p:nvSpPr>
          <p:cNvPr id="141" name="Google Shape;141;p26"/>
          <p:cNvSpPr txBox="1"/>
          <p:nvPr/>
        </p:nvSpPr>
        <p:spPr>
          <a:xfrm>
            <a:off x="106299" y="1812523"/>
            <a:ext cx="2333751" cy="20845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Fruits and vegetables are the most bought by customers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33811" y="1287468"/>
            <a:ext cx="4556088" cy="2563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60044" y="452961"/>
            <a:ext cx="91095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rgbClr val="2A1A00"/>
                </a:solidFill>
                <a:latin typeface="Impact" panose="020B0806030902050204"/>
                <a:sym typeface="Alfa Slab One"/>
              </a:rPr>
              <a:t>Conclusion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1662CB-650F-7B4E-B9AC-720D5C99D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895807"/>
              </p:ext>
            </p:extLst>
          </p:nvPr>
        </p:nvGraphicFramePr>
        <p:xfrm>
          <a:off x="4077439" y="279856"/>
          <a:ext cx="4794992" cy="466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177E7E-258A-4A46-A53B-23200AF3093C}"/>
              </a:ext>
            </a:extLst>
          </p:cNvPr>
          <p:cNvSpPr/>
          <p:nvPr/>
        </p:nvSpPr>
        <p:spPr>
          <a:xfrm>
            <a:off x="677120" y="1550406"/>
            <a:ext cx="2766168" cy="274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based on our analysis- we can expect that customers are likely to buy fresh fruits or vegetables 1-7 days after their last order. In this order, we can expect them to either buy organic or nonorganic bananas. 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C24306C7-EE09-BD4C-9253-7FC8A93ED80C}"/>
              </a:ext>
            </a:extLst>
          </p:cNvPr>
          <p:cNvSpPr/>
          <p:nvPr/>
        </p:nvSpPr>
        <p:spPr>
          <a:xfrm>
            <a:off x="360044" y="1516315"/>
            <a:ext cx="3400319" cy="2814637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A2C3B9-3515-8D41-930C-E17A6D2F1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46080"/>
              </p:ext>
            </p:extLst>
          </p:nvPr>
        </p:nvGraphicFramePr>
        <p:xfrm>
          <a:off x="938212" y="1714500"/>
          <a:ext cx="7634288" cy="269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65608" y="363473"/>
            <a:ext cx="4755389" cy="122885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Data</a:t>
            </a:r>
            <a:r>
              <a:rPr lang="en-US" sz="51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 Source</a:t>
            </a:r>
          </a:p>
        </p:txBody>
      </p:sp>
      <p:sp>
        <p:nvSpPr>
          <p:cNvPr id="67" name="Google Shape;67;p15"/>
          <p:cNvSpPr txBox="1"/>
          <p:nvPr/>
        </p:nvSpPr>
        <p:spPr>
          <a:xfrm>
            <a:off x="565608" y="1200532"/>
            <a:ext cx="4898085" cy="38286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25000" lnSpcReduction="20000"/>
          </a:bodyPr>
          <a:lstStyle/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6400" kern="0" dirty="0"/>
              <a:t>Data is sourced from Kaggle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5600" u="sng" kern="0" dirty="0">
                <a:hlinkClick r:id="rId3"/>
              </a:rPr>
              <a:t>https://www.kaggle.com/c/instacart-market-basket-analysis/data</a:t>
            </a:r>
            <a:endParaRPr lang="en-US" sz="6400" kern="0" dirty="0"/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6400" kern="0" dirty="0"/>
              <a:t>Dataset is a relational set of files describing customers' orders over time.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6400" kern="0" dirty="0"/>
              <a:t>It contains a sample of over 3 million grocery orders from more than 200,000 Instacart users.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6400" kern="0" dirty="0"/>
              <a:t>Following files are used</a:t>
            </a:r>
          </a:p>
          <a:p>
            <a:pPr marL="914400" lvl="1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➢"/>
            </a:pPr>
            <a:r>
              <a:rPr lang="en-US" sz="6400" kern="0" dirty="0" err="1"/>
              <a:t>aisles.csv</a:t>
            </a:r>
            <a:endParaRPr lang="en-US" sz="6400" kern="0" dirty="0"/>
          </a:p>
          <a:p>
            <a:pPr marL="914400" lvl="1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➢"/>
            </a:pPr>
            <a:r>
              <a:rPr lang="en-US" sz="6400" kern="0" dirty="0" err="1"/>
              <a:t>departments.csv</a:t>
            </a:r>
            <a:endParaRPr lang="en-US" sz="6400" kern="0" dirty="0"/>
          </a:p>
          <a:p>
            <a:pPr marL="914400" lvl="1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➢"/>
            </a:pPr>
            <a:r>
              <a:rPr lang="en-US" sz="6400" kern="0" dirty="0" err="1"/>
              <a:t>order_products_prior.csv</a:t>
            </a:r>
            <a:endParaRPr lang="en-US" sz="6400" kern="0" dirty="0"/>
          </a:p>
          <a:p>
            <a:pPr marL="914400" lvl="1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➢"/>
            </a:pPr>
            <a:r>
              <a:rPr lang="en-US" sz="6400" kern="0" dirty="0" err="1"/>
              <a:t>order_products_train.csv</a:t>
            </a:r>
            <a:endParaRPr lang="en-US" sz="6400" kern="0" dirty="0"/>
          </a:p>
          <a:p>
            <a:pPr marL="914400" lvl="1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➢"/>
            </a:pPr>
            <a:r>
              <a:rPr lang="en-US" sz="6400" kern="0" dirty="0" err="1"/>
              <a:t>orders.csv</a:t>
            </a:r>
            <a:endParaRPr lang="en-US" sz="6400" kern="0" dirty="0"/>
          </a:p>
          <a:p>
            <a:pPr marL="914400" lvl="1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➢"/>
            </a:pPr>
            <a:r>
              <a:rPr lang="en-US" sz="6400" kern="0" dirty="0" err="1"/>
              <a:t>products.csv</a:t>
            </a:r>
            <a:endParaRPr lang="en-US" sz="6400" kern="0" dirty="0"/>
          </a:p>
          <a:p>
            <a:pPr marL="9144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700" dirty="0"/>
          </a:p>
        </p:txBody>
      </p:sp>
      <p:pic>
        <p:nvPicPr>
          <p:cNvPr id="71" name="Graphic 70" descr="Database">
            <a:extLst>
              <a:ext uri="{FF2B5EF4-FFF2-40B4-BE49-F238E27FC236}">
                <a16:creationId xmlns:a16="http://schemas.microsoft.com/office/drawing/2014/main" id="{721FFC58-1623-4983-9737-987F045D8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8090" y="1200532"/>
            <a:ext cx="2742436" cy="27424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76900" y="362003"/>
            <a:ext cx="3375660" cy="41787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Data 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Distribution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3EF1DE-8B62-A04E-829E-575B8D462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080369"/>
              </p:ext>
            </p:extLst>
          </p:nvPr>
        </p:nvGraphicFramePr>
        <p:xfrm>
          <a:off x="573881" y="360759"/>
          <a:ext cx="4729162" cy="41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9619-8D03-2549-A08E-51603248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9D8388-5794-024F-9BF3-D9D4BD273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22902"/>
              </p:ext>
            </p:extLst>
          </p:nvPr>
        </p:nvGraphicFramePr>
        <p:xfrm>
          <a:off x="-356643" y="1231900"/>
          <a:ext cx="6453685" cy="334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1E7E7B5-F091-944B-AB33-42F59993C707}"/>
              </a:ext>
            </a:extLst>
          </p:cNvPr>
          <p:cNvSpPr/>
          <p:nvPr/>
        </p:nvSpPr>
        <p:spPr>
          <a:xfrm>
            <a:off x="6026671" y="1765300"/>
            <a:ext cx="2616200" cy="861852"/>
          </a:xfrm>
          <a:prstGeom prst="accentBorderCallout1">
            <a:avLst>
              <a:gd name="adj1" fmla="val 18750"/>
              <a:gd name="adj2" fmla="val -8333"/>
              <a:gd name="adj3" fmla="val 20192"/>
              <a:gd name="adj4" fmla="val -43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specific reference. Refers to the Item (Banana, Milk, Etc.)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D5CFD665-3F0A-CE49-8F35-A59B4463C1D2}"/>
              </a:ext>
            </a:extLst>
          </p:cNvPr>
          <p:cNvSpPr/>
          <p:nvPr/>
        </p:nvSpPr>
        <p:spPr>
          <a:xfrm>
            <a:off x="6026671" y="2742880"/>
            <a:ext cx="2616200" cy="800419"/>
          </a:xfrm>
          <a:prstGeom prst="accentBorderCallout1">
            <a:avLst>
              <a:gd name="adj1" fmla="val 18750"/>
              <a:gd name="adj2" fmla="val -8333"/>
              <a:gd name="adj3" fmla="val 20192"/>
              <a:gd name="adj4" fmla="val -43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food category. Different variations of the similar product types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915CE56D-1F45-544A-B342-B8334CF9B738}"/>
              </a:ext>
            </a:extLst>
          </p:cNvPr>
          <p:cNvSpPr/>
          <p:nvPr/>
        </p:nvSpPr>
        <p:spPr>
          <a:xfrm>
            <a:off x="6026671" y="3659027"/>
            <a:ext cx="2616200" cy="1197683"/>
          </a:xfrm>
          <a:prstGeom prst="accentBorderCallout1">
            <a:avLst>
              <a:gd name="adj1" fmla="val 18750"/>
              <a:gd name="adj2" fmla="val -8333"/>
              <a:gd name="adj3" fmla="val 20192"/>
              <a:gd name="adj4" fmla="val -43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food category. Different products that are not similar (Produce, Bulk Items)</a:t>
            </a:r>
          </a:p>
        </p:txBody>
      </p:sp>
    </p:spTree>
    <p:extLst>
      <p:ext uri="{BB962C8B-B14F-4D97-AF65-F5344CB8AC3E}">
        <p14:creationId xmlns:p14="http://schemas.microsoft.com/office/powerpoint/2010/main" val="346279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38757" y="483828"/>
            <a:ext cx="3496937" cy="13957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Orders 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Per 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User</a:t>
            </a:r>
          </a:p>
        </p:txBody>
      </p:sp>
      <p:sp>
        <p:nvSpPr>
          <p:cNvPr id="79" name="Google Shape;79;p17"/>
          <p:cNvSpPr txBox="1"/>
          <p:nvPr/>
        </p:nvSpPr>
        <p:spPr>
          <a:xfrm>
            <a:off x="687798" y="2499106"/>
            <a:ext cx="3272696" cy="228625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customers decrease as the number of order per customer increases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number of orders per user = 16.59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/>
          </a:p>
          <a:p>
            <a:pPr marL="9144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/>
          </a:p>
        </p:txBody>
      </p:sp>
      <p:pic>
        <p:nvPicPr>
          <p:cNvPr id="80" name="Google Shape;80;p17" descr="A close up of a logo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3644" y="1300353"/>
            <a:ext cx="3882558" cy="2562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38759" y="483830"/>
            <a:ext cx="2538247" cy="173105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Products Per Order</a:t>
            </a:r>
          </a:p>
        </p:txBody>
      </p:sp>
      <p:sp>
        <p:nvSpPr>
          <p:cNvPr id="86" name="Google Shape;86;p18"/>
          <p:cNvSpPr txBox="1"/>
          <p:nvPr/>
        </p:nvSpPr>
        <p:spPr>
          <a:xfrm>
            <a:off x="664368" y="2388557"/>
            <a:ext cx="2538247" cy="203869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orders decrease as the number of products per order increases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order size = 10.08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7" name="Google Shape;87;p18" descr="A close up of a logo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59604" y="896440"/>
            <a:ext cx="4496598" cy="3370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938757" y="483828"/>
            <a:ext cx="3268125" cy="9906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ORDERING </a:t>
            </a:r>
          </a:p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BEHAVIOR</a:t>
            </a:r>
          </a:p>
        </p:txBody>
      </p:sp>
      <p:sp>
        <p:nvSpPr>
          <p:cNvPr id="93" name="Google Shape;93;p19"/>
          <p:cNvSpPr txBox="1"/>
          <p:nvPr/>
        </p:nvSpPr>
        <p:spPr>
          <a:xfrm>
            <a:off x="687798" y="2014916"/>
            <a:ext cx="3272696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the orders decreases during the week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Highest number of orders are placed on Sunday, followed by Monday.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/>
          </a:p>
          <a:p>
            <a:pPr marL="9144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3644" y="723634"/>
            <a:ext cx="3882558" cy="3715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938759" y="483830"/>
            <a:ext cx="2538247" cy="1230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lfa Slab One"/>
              </a:rPr>
              <a:t>ORDERING BEHAVIOR – BY DAY</a:t>
            </a:r>
          </a:p>
        </p:txBody>
      </p:sp>
      <p:sp>
        <p:nvSpPr>
          <p:cNvPr id="100" name="Google Shape;100;p20"/>
          <p:cNvSpPr txBox="1"/>
          <p:nvPr/>
        </p:nvSpPr>
        <p:spPr>
          <a:xfrm>
            <a:off x="687798" y="2407920"/>
            <a:ext cx="2538247" cy="23739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/>
          </a:bodyPr>
          <a:lstStyle/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orders are placed around afternoon.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Orders are very less in early morning.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400"/>
              <a:buChar char="❖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Orders gradually decrease towards night time.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/>
          <a:srcRect l="21681" r="5709" b="2"/>
          <a:stretch/>
        </p:blipFill>
        <p:spPr>
          <a:xfrm>
            <a:off x="3959604" y="483830"/>
            <a:ext cx="4496598" cy="4195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{D5904624-F089-E54A-85EE-5651CF3D3B98}tf10001071</Template>
  <TotalTime>7</TotalTime>
  <Words>526</Words>
  <Application>Microsoft Macintosh PowerPoint</Application>
  <PresentationFormat>On-screen Show (16:9)</PresentationFormat>
  <Paragraphs>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Gill Sans MT</vt:lpstr>
      <vt:lpstr>Calibri</vt:lpstr>
      <vt:lpstr>Arial</vt:lpstr>
      <vt:lpstr>Impact</vt:lpstr>
      <vt:lpstr>Oswald</vt:lpstr>
      <vt:lpstr>Badge</vt:lpstr>
      <vt:lpstr>PowerPoint Presentation</vt:lpstr>
      <vt:lpstr>PowerPoint Presentation</vt:lpstr>
      <vt:lpstr>PowerPoint Presentation</vt:lpstr>
      <vt:lpstr>PowerPoint Presentation</vt:lpstr>
      <vt:lpstr>Product Category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 P Patel</dc:creator>
  <cp:lastModifiedBy>Parin P Patel</cp:lastModifiedBy>
  <cp:revision>2</cp:revision>
  <dcterms:created xsi:type="dcterms:W3CDTF">2020-05-11T00:38:31Z</dcterms:created>
  <dcterms:modified xsi:type="dcterms:W3CDTF">2020-05-11T00:52:34Z</dcterms:modified>
</cp:coreProperties>
</file>