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4"/>
  </p:notesMasterIdLst>
  <p:handoutMasterIdLst>
    <p:handoutMasterId r:id="rId25"/>
  </p:handoutMasterIdLst>
  <p:sldIdLst>
    <p:sldId id="298" r:id="rId5"/>
    <p:sldId id="283" r:id="rId6"/>
    <p:sldId id="284" r:id="rId7"/>
    <p:sldId id="301" r:id="rId8"/>
    <p:sldId id="299" r:id="rId9"/>
    <p:sldId id="306" r:id="rId10"/>
    <p:sldId id="307" r:id="rId11"/>
    <p:sldId id="308" r:id="rId12"/>
    <p:sldId id="309" r:id="rId13"/>
    <p:sldId id="310" r:id="rId14"/>
    <p:sldId id="311" r:id="rId15"/>
    <p:sldId id="312" r:id="rId16"/>
    <p:sldId id="316" r:id="rId17"/>
    <p:sldId id="313" r:id="rId18"/>
    <p:sldId id="314" r:id="rId19"/>
    <p:sldId id="315" r:id="rId20"/>
    <p:sldId id="318" r:id="rId21"/>
    <p:sldId id="317" r:id="rId22"/>
    <p:sldId id="29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p:restoredLeft sz="5831" autoAdjust="0"/>
    <p:restoredTop sz="68980" autoAdjust="0"/>
  </p:normalViewPr>
  <p:slideViewPr>
    <p:cSldViewPr snapToGrid="0">
      <p:cViewPr varScale="1">
        <p:scale>
          <a:sx n="86" d="100"/>
          <a:sy n="86" d="100"/>
        </p:scale>
        <p:origin x="2760" y="192"/>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99F1A4-E45F-4888-91E1-12DE4FAE4FB0}"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D5DBD296-CDD5-44FE-979B-CFBF822D7713}">
      <dgm:prSet phldrT="[Text]"/>
      <dgm:spPr/>
      <dgm:t>
        <a:bodyPr/>
        <a:lstStyle/>
        <a:p>
          <a:r>
            <a:rPr lang="en-US" dirty="0"/>
            <a:t>In the categories: Film &amp; Video or Music  </a:t>
          </a:r>
        </a:p>
      </dgm:t>
    </dgm:pt>
    <dgm:pt modelId="{296CB6A2-3F61-4A30-BAAB-86C90516E283}" type="parTrans" cxnId="{3413BD18-09FF-4721-8090-960781AD67F8}">
      <dgm:prSet/>
      <dgm:spPr/>
      <dgm:t>
        <a:bodyPr/>
        <a:lstStyle/>
        <a:p>
          <a:endParaRPr lang="en-US"/>
        </a:p>
      </dgm:t>
    </dgm:pt>
    <dgm:pt modelId="{6EBF4A96-0088-420A-B523-6FA92FBE2B0C}" type="sibTrans" cxnId="{3413BD18-09FF-4721-8090-960781AD67F8}">
      <dgm:prSet/>
      <dgm:spPr/>
      <dgm:t>
        <a:bodyPr/>
        <a:lstStyle/>
        <a:p>
          <a:endParaRPr lang="en-US"/>
        </a:p>
      </dgm:t>
    </dgm:pt>
    <dgm:pt modelId="{02A37700-2C37-4734-90D2-DA39D57AE555}">
      <dgm:prSet phldrT="[Text]"/>
      <dgm:spPr/>
      <dgm:t>
        <a:bodyPr/>
        <a:lstStyle/>
        <a:p>
          <a:r>
            <a:rPr lang="en-US" dirty="0"/>
            <a:t>Has a duration between 28-35 days</a:t>
          </a:r>
        </a:p>
      </dgm:t>
    </dgm:pt>
    <dgm:pt modelId="{60ADAE41-B1F5-4CC2-80C0-4F296AA00339}" type="parTrans" cxnId="{882D85D3-BBC9-4BC2-AD94-92178C9EC2C7}">
      <dgm:prSet/>
      <dgm:spPr/>
      <dgm:t>
        <a:bodyPr/>
        <a:lstStyle/>
        <a:p>
          <a:endParaRPr lang="en-US"/>
        </a:p>
      </dgm:t>
    </dgm:pt>
    <dgm:pt modelId="{4E489B5C-28EF-4FF1-B7CC-2EC72560FAD9}" type="sibTrans" cxnId="{882D85D3-BBC9-4BC2-AD94-92178C9EC2C7}">
      <dgm:prSet/>
      <dgm:spPr/>
      <dgm:t>
        <a:bodyPr/>
        <a:lstStyle/>
        <a:p>
          <a:endParaRPr lang="en-US"/>
        </a:p>
      </dgm:t>
    </dgm:pt>
    <dgm:pt modelId="{DCDB983A-0CB8-409C-BC40-0A4F205E4082}">
      <dgm:prSet phldrT="[Text]"/>
      <dgm:spPr/>
      <dgm:t>
        <a:bodyPr/>
        <a:lstStyle/>
        <a:p>
          <a:r>
            <a:rPr lang="en-US" dirty="0"/>
            <a:t>Is based out of the United States with USD currency</a:t>
          </a:r>
        </a:p>
      </dgm:t>
    </dgm:pt>
    <dgm:pt modelId="{0BE7B5A1-9DBF-4C05-A655-444E3D692219}" type="parTrans" cxnId="{2CC4C4F5-7617-4C16-BB41-87F9AAF9B9CF}">
      <dgm:prSet/>
      <dgm:spPr/>
      <dgm:t>
        <a:bodyPr/>
        <a:lstStyle/>
        <a:p>
          <a:endParaRPr lang="en-US"/>
        </a:p>
      </dgm:t>
    </dgm:pt>
    <dgm:pt modelId="{D569AE2B-40BD-435A-B252-D62118EF29F7}" type="sibTrans" cxnId="{2CC4C4F5-7617-4C16-BB41-87F9AAF9B9CF}">
      <dgm:prSet/>
      <dgm:spPr/>
      <dgm:t>
        <a:bodyPr/>
        <a:lstStyle/>
        <a:p>
          <a:endParaRPr lang="en-US"/>
        </a:p>
      </dgm:t>
    </dgm:pt>
    <dgm:pt modelId="{5495C016-3090-465C-BDA5-0FE79EE2C5EF}">
      <dgm:prSet phldrT="[Text]"/>
      <dgm:spPr/>
      <dgm:t>
        <a:bodyPr/>
        <a:lstStyle/>
        <a:p>
          <a:r>
            <a:rPr lang="en-US" dirty="0"/>
            <a:t>Has goals less than $45,000 </a:t>
          </a:r>
        </a:p>
      </dgm:t>
    </dgm:pt>
    <dgm:pt modelId="{C8BCE7A4-D094-4261-B87D-D5FA99885CB5}" type="parTrans" cxnId="{643F436F-02AB-41B1-9664-E782A19E1ADE}">
      <dgm:prSet/>
      <dgm:spPr/>
      <dgm:t>
        <a:bodyPr/>
        <a:lstStyle/>
        <a:p>
          <a:endParaRPr lang="en-US"/>
        </a:p>
      </dgm:t>
    </dgm:pt>
    <dgm:pt modelId="{D0ACF1FD-AA60-4FD4-9DE3-9C8E76783B31}" type="sibTrans" cxnId="{643F436F-02AB-41B1-9664-E782A19E1ADE}">
      <dgm:prSet/>
      <dgm:spPr/>
      <dgm:t>
        <a:bodyPr/>
        <a:lstStyle/>
        <a:p>
          <a:endParaRPr lang="en-US"/>
        </a:p>
      </dgm:t>
    </dgm:pt>
    <dgm:pt modelId="{DFB233BB-E1BB-4E65-9D27-74D53169EB4F}">
      <dgm:prSet phldrT="[Text]"/>
      <dgm:spPr/>
      <dgm:t>
        <a:bodyPr/>
        <a:lstStyle/>
        <a:p>
          <a:r>
            <a:rPr lang="en-US" dirty="0"/>
            <a:t>Launched after 2014</a:t>
          </a:r>
        </a:p>
      </dgm:t>
    </dgm:pt>
    <dgm:pt modelId="{8920B6A4-D79A-4D74-9446-7DEDE44005F9}" type="parTrans" cxnId="{3BC3AFAF-020B-4D38-AFEB-7FA2A04D0881}">
      <dgm:prSet/>
      <dgm:spPr/>
      <dgm:t>
        <a:bodyPr/>
        <a:lstStyle/>
        <a:p>
          <a:endParaRPr lang="en-US"/>
        </a:p>
      </dgm:t>
    </dgm:pt>
    <dgm:pt modelId="{B349390C-0BD7-454E-98EB-BE41FC3706F7}" type="sibTrans" cxnId="{3BC3AFAF-020B-4D38-AFEB-7FA2A04D0881}">
      <dgm:prSet/>
      <dgm:spPr/>
      <dgm:t>
        <a:bodyPr/>
        <a:lstStyle/>
        <a:p>
          <a:endParaRPr lang="en-US"/>
        </a:p>
      </dgm:t>
    </dgm:pt>
    <dgm:pt modelId="{A839521C-B64F-497B-B980-754E5D65498A}">
      <dgm:prSet phldrT="[Text]"/>
      <dgm:spPr/>
      <dgm:t>
        <a:bodyPr/>
        <a:lstStyle/>
        <a:p>
          <a:r>
            <a:rPr lang="en-US" dirty="0"/>
            <a:t>Starts and Ends in the same quarter</a:t>
          </a:r>
        </a:p>
      </dgm:t>
    </dgm:pt>
    <dgm:pt modelId="{01DD2966-7DDB-4B0D-8025-920E86F3937C}" type="parTrans" cxnId="{A7881AC2-BC26-4DAB-BABF-1A4ADCFA4ACF}">
      <dgm:prSet/>
      <dgm:spPr/>
      <dgm:t>
        <a:bodyPr/>
        <a:lstStyle/>
        <a:p>
          <a:endParaRPr lang="en-US"/>
        </a:p>
      </dgm:t>
    </dgm:pt>
    <dgm:pt modelId="{DEEFAD79-1ED7-47ED-99E2-886755A4ACDC}" type="sibTrans" cxnId="{A7881AC2-BC26-4DAB-BABF-1A4ADCFA4ACF}">
      <dgm:prSet/>
      <dgm:spPr/>
      <dgm:t>
        <a:bodyPr/>
        <a:lstStyle/>
        <a:p>
          <a:endParaRPr lang="en-US"/>
        </a:p>
      </dgm:t>
    </dgm:pt>
    <dgm:pt modelId="{E3F1CF06-D81D-458E-8F0C-0E1C10C300E4}" type="pres">
      <dgm:prSet presAssocID="{8D99F1A4-E45F-4888-91E1-12DE4FAE4FB0}" presName="linear" presStyleCnt="0">
        <dgm:presLayoutVars>
          <dgm:animLvl val="lvl"/>
          <dgm:resizeHandles val="exact"/>
        </dgm:presLayoutVars>
      </dgm:prSet>
      <dgm:spPr/>
    </dgm:pt>
    <dgm:pt modelId="{D3AD5CE5-2B65-4615-B8CB-9ADBA15E66AD}" type="pres">
      <dgm:prSet presAssocID="{D5DBD296-CDD5-44FE-979B-CFBF822D7713}" presName="parentText" presStyleLbl="node1" presStyleIdx="0" presStyleCnt="6">
        <dgm:presLayoutVars>
          <dgm:chMax val="0"/>
          <dgm:bulletEnabled val="1"/>
        </dgm:presLayoutVars>
      </dgm:prSet>
      <dgm:spPr/>
    </dgm:pt>
    <dgm:pt modelId="{91E7C461-C959-48FD-B19D-7F8B572150E2}" type="pres">
      <dgm:prSet presAssocID="{6EBF4A96-0088-420A-B523-6FA92FBE2B0C}" presName="spacer" presStyleCnt="0"/>
      <dgm:spPr/>
    </dgm:pt>
    <dgm:pt modelId="{C46E305C-05D1-469F-9B7F-1C60235ACE2F}" type="pres">
      <dgm:prSet presAssocID="{02A37700-2C37-4734-90D2-DA39D57AE555}" presName="parentText" presStyleLbl="node1" presStyleIdx="1" presStyleCnt="6">
        <dgm:presLayoutVars>
          <dgm:chMax val="0"/>
          <dgm:bulletEnabled val="1"/>
        </dgm:presLayoutVars>
      </dgm:prSet>
      <dgm:spPr/>
    </dgm:pt>
    <dgm:pt modelId="{6834C08E-ADFB-4FF5-9D39-AAE7F855A7D1}" type="pres">
      <dgm:prSet presAssocID="{4E489B5C-28EF-4FF1-B7CC-2EC72560FAD9}" presName="spacer" presStyleCnt="0"/>
      <dgm:spPr/>
    </dgm:pt>
    <dgm:pt modelId="{9AB92E06-9D8D-43A7-BB56-3F04341A4A52}" type="pres">
      <dgm:prSet presAssocID="{DCDB983A-0CB8-409C-BC40-0A4F205E4082}" presName="parentText" presStyleLbl="node1" presStyleIdx="2" presStyleCnt="6">
        <dgm:presLayoutVars>
          <dgm:chMax val="0"/>
          <dgm:bulletEnabled val="1"/>
        </dgm:presLayoutVars>
      </dgm:prSet>
      <dgm:spPr/>
    </dgm:pt>
    <dgm:pt modelId="{05FD5DBB-210C-4A59-A670-5ABD9F4EC73F}" type="pres">
      <dgm:prSet presAssocID="{D569AE2B-40BD-435A-B252-D62118EF29F7}" presName="spacer" presStyleCnt="0"/>
      <dgm:spPr/>
    </dgm:pt>
    <dgm:pt modelId="{167BB2BD-A03D-46E0-98D4-8F344A991D31}" type="pres">
      <dgm:prSet presAssocID="{5495C016-3090-465C-BDA5-0FE79EE2C5EF}" presName="parentText" presStyleLbl="node1" presStyleIdx="3" presStyleCnt="6">
        <dgm:presLayoutVars>
          <dgm:chMax val="0"/>
          <dgm:bulletEnabled val="1"/>
        </dgm:presLayoutVars>
      </dgm:prSet>
      <dgm:spPr/>
    </dgm:pt>
    <dgm:pt modelId="{DC72FCF9-18B7-4586-9421-F8F867581BDF}" type="pres">
      <dgm:prSet presAssocID="{D0ACF1FD-AA60-4FD4-9DE3-9C8E76783B31}" presName="spacer" presStyleCnt="0"/>
      <dgm:spPr/>
    </dgm:pt>
    <dgm:pt modelId="{EB1ED367-ABA4-4F8A-9AD3-F8666E09F6AA}" type="pres">
      <dgm:prSet presAssocID="{DFB233BB-E1BB-4E65-9D27-74D53169EB4F}" presName="parentText" presStyleLbl="node1" presStyleIdx="4" presStyleCnt="6">
        <dgm:presLayoutVars>
          <dgm:chMax val="0"/>
          <dgm:bulletEnabled val="1"/>
        </dgm:presLayoutVars>
      </dgm:prSet>
      <dgm:spPr/>
    </dgm:pt>
    <dgm:pt modelId="{96FDCCF7-6BCA-4B87-9C40-6DAA81AA5F9D}" type="pres">
      <dgm:prSet presAssocID="{B349390C-0BD7-454E-98EB-BE41FC3706F7}" presName="spacer" presStyleCnt="0"/>
      <dgm:spPr/>
    </dgm:pt>
    <dgm:pt modelId="{FA7AA55A-6CA8-4EF0-86FA-F57570E4829B}" type="pres">
      <dgm:prSet presAssocID="{A839521C-B64F-497B-B980-754E5D65498A}" presName="parentText" presStyleLbl="node1" presStyleIdx="5" presStyleCnt="6">
        <dgm:presLayoutVars>
          <dgm:chMax val="0"/>
          <dgm:bulletEnabled val="1"/>
        </dgm:presLayoutVars>
      </dgm:prSet>
      <dgm:spPr/>
    </dgm:pt>
  </dgm:ptLst>
  <dgm:cxnLst>
    <dgm:cxn modelId="{FB0CDF0A-8015-4854-B759-2A995729EBF7}" type="presOf" srcId="{8D99F1A4-E45F-4888-91E1-12DE4FAE4FB0}" destId="{E3F1CF06-D81D-458E-8F0C-0E1C10C300E4}" srcOrd="0" destOrd="0" presId="urn:microsoft.com/office/officeart/2005/8/layout/vList2"/>
    <dgm:cxn modelId="{3413BD18-09FF-4721-8090-960781AD67F8}" srcId="{8D99F1A4-E45F-4888-91E1-12DE4FAE4FB0}" destId="{D5DBD296-CDD5-44FE-979B-CFBF822D7713}" srcOrd="0" destOrd="0" parTransId="{296CB6A2-3F61-4A30-BAAB-86C90516E283}" sibTransId="{6EBF4A96-0088-420A-B523-6FA92FBE2B0C}"/>
    <dgm:cxn modelId="{F9EC6C32-E96B-4BBA-A7AB-2BC608499B16}" type="presOf" srcId="{D5DBD296-CDD5-44FE-979B-CFBF822D7713}" destId="{D3AD5CE5-2B65-4615-B8CB-9ADBA15E66AD}" srcOrd="0" destOrd="0" presId="urn:microsoft.com/office/officeart/2005/8/layout/vList2"/>
    <dgm:cxn modelId="{43BB2745-5113-40BC-AE75-CE76C46ACF1C}" type="presOf" srcId="{DFB233BB-E1BB-4E65-9D27-74D53169EB4F}" destId="{EB1ED367-ABA4-4F8A-9AD3-F8666E09F6AA}" srcOrd="0" destOrd="0" presId="urn:microsoft.com/office/officeart/2005/8/layout/vList2"/>
    <dgm:cxn modelId="{58CDFE54-CC97-49A9-B834-5C1D03572997}" type="presOf" srcId="{A839521C-B64F-497B-B980-754E5D65498A}" destId="{FA7AA55A-6CA8-4EF0-86FA-F57570E4829B}" srcOrd="0" destOrd="0" presId="urn:microsoft.com/office/officeart/2005/8/layout/vList2"/>
    <dgm:cxn modelId="{643F436F-02AB-41B1-9664-E782A19E1ADE}" srcId="{8D99F1A4-E45F-4888-91E1-12DE4FAE4FB0}" destId="{5495C016-3090-465C-BDA5-0FE79EE2C5EF}" srcOrd="3" destOrd="0" parTransId="{C8BCE7A4-D094-4261-B87D-D5FA99885CB5}" sibTransId="{D0ACF1FD-AA60-4FD4-9DE3-9C8E76783B31}"/>
    <dgm:cxn modelId="{4792C979-6F9D-458D-BCC1-691FB9F12042}" type="presOf" srcId="{DCDB983A-0CB8-409C-BC40-0A4F205E4082}" destId="{9AB92E06-9D8D-43A7-BB56-3F04341A4A52}" srcOrd="0" destOrd="0" presId="urn:microsoft.com/office/officeart/2005/8/layout/vList2"/>
    <dgm:cxn modelId="{AE181291-1019-4B82-8D28-9136F17A4544}" type="presOf" srcId="{02A37700-2C37-4734-90D2-DA39D57AE555}" destId="{C46E305C-05D1-469F-9B7F-1C60235ACE2F}" srcOrd="0" destOrd="0" presId="urn:microsoft.com/office/officeart/2005/8/layout/vList2"/>
    <dgm:cxn modelId="{035A7693-DD81-41F7-9896-BF49247A3E22}" type="presOf" srcId="{5495C016-3090-465C-BDA5-0FE79EE2C5EF}" destId="{167BB2BD-A03D-46E0-98D4-8F344A991D31}" srcOrd="0" destOrd="0" presId="urn:microsoft.com/office/officeart/2005/8/layout/vList2"/>
    <dgm:cxn modelId="{3BC3AFAF-020B-4D38-AFEB-7FA2A04D0881}" srcId="{8D99F1A4-E45F-4888-91E1-12DE4FAE4FB0}" destId="{DFB233BB-E1BB-4E65-9D27-74D53169EB4F}" srcOrd="4" destOrd="0" parTransId="{8920B6A4-D79A-4D74-9446-7DEDE44005F9}" sibTransId="{B349390C-0BD7-454E-98EB-BE41FC3706F7}"/>
    <dgm:cxn modelId="{A7881AC2-BC26-4DAB-BABF-1A4ADCFA4ACF}" srcId="{8D99F1A4-E45F-4888-91E1-12DE4FAE4FB0}" destId="{A839521C-B64F-497B-B980-754E5D65498A}" srcOrd="5" destOrd="0" parTransId="{01DD2966-7DDB-4B0D-8025-920E86F3937C}" sibTransId="{DEEFAD79-1ED7-47ED-99E2-886755A4ACDC}"/>
    <dgm:cxn modelId="{882D85D3-BBC9-4BC2-AD94-92178C9EC2C7}" srcId="{8D99F1A4-E45F-4888-91E1-12DE4FAE4FB0}" destId="{02A37700-2C37-4734-90D2-DA39D57AE555}" srcOrd="1" destOrd="0" parTransId="{60ADAE41-B1F5-4CC2-80C0-4F296AA00339}" sibTransId="{4E489B5C-28EF-4FF1-B7CC-2EC72560FAD9}"/>
    <dgm:cxn modelId="{2CC4C4F5-7617-4C16-BB41-87F9AAF9B9CF}" srcId="{8D99F1A4-E45F-4888-91E1-12DE4FAE4FB0}" destId="{DCDB983A-0CB8-409C-BC40-0A4F205E4082}" srcOrd="2" destOrd="0" parTransId="{0BE7B5A1-9DBF-4C05-A655-444E3D692219}" sibTransId="{D569AE2B-40BD-435A-B252-D62118EF29F7}"/>
    <dgm:cxn modelId="{B9239864-9BE9-45F4-B398-D4921C1025A1}" type="presParOf" srcId="{E3F1CF06-D81D-458E-8F0C-0E1C10C300E4}" destId="{D3AD5CE5-2B65-4615-B8CB-9ADBA15E66AD}" srcOrd="0" destOrd="0" presId="urn:microsoft.com/office/officeart/2005/8/layout/vList2"/>
    <dgm:cxn modelId="{843E4E44-6F8F-4D65-8B45-CBE745DAFB2E}" type="presParOf" srcId="{E3F1CF06-D81D-458E-8F0C-0E1C10C300E4}" destId="{91E7C461-C959-48FD-B19D-7F8B572150E2}" srcOrd="1" destOrd="0" presId="urn:microsoft.com/office/officeart/2005/8/layout/vList2"/>
    <dgm:cxn modelId="{0D91B857-95F6-472C-9B43-74B3ED8141DC}" type="presParOf" srcId="{E3F1CF06-D81D-458E-8F0C-0E1C10C300E4}" destId="{C46E305C-05D1-469F-9B7F-1C60235ACE2F}" srcOrd="2" destOrd="0" presId="urn:microsoft.com/office/officeart/2005/8/layout/vList2"/>
    <dgm:cxn modelId="{7F2DFE6D-F8F3-49A3-9DEE-3049B6B3B743}" type="presParOf" srcId="{E3F1CF06-D81D-458E-8F0C-0E1C10C300E4}" destId="{6834C08E-ADFB-4FF5-9D39-AAE7F855A7D1}" srcOrd="3" destOrd="0" presId="urn:microsoft.com/office/officeart/2005/8/layout/vList2"/>
    <dgm:cxn modelId="{A2F9130B-5C17-480A-BC16-152C532D06B6}" type="presParOf" srcId="{E3F1CF06-D81D-458E-8F0C-0E1C10C300E4}" destId="{9AB92E06-9D8D-43A7-BB56-3F04341A4A52}" srcOrd="4" destOrd="0" presId="urn:microsoft.com/office/officeart/2005/8/layout/vList2"/>
    <dgm:cxn modelId="{7C699288-4BB1-4313-ACB4-0A36D7F95DEF}" type="presParOf" srcId="{E3F1CF06-D81D-458E-8F0C-0E1C10C300E4}" destId="{05FD5DBB-210C-4A59-A670-5ABD9F4EC73F}" srcOrd="5" destOrd="0" presId="urn:microsoft.com/office/officeart/2005/8/layout/vList2"/>
    <dgm:cxn modelId="{D26EB1C4-1E1B-4523-9A88-A74A8C9E8EC5}" type="presParOf" srcId="{E3F1CF06-D81D-458E-8F0C-0E1C10C300E4}" destId="{167BB2BD-A03D-46E0-98D4-8F344A991D31}" srcOrd="6" destOrd="0" presId="urn:microsoft.com/office/officeart/2005/8/layout/vList2"/>
    <dgm:cxn modelId="{4CBB1E26-AD36-453F-9A98-09048EBEF92F}" type="presParOf" srcId="{E3F1CF06-D81D-458E-8F0C-0E1C10C300E4}" destId="{DC72FCF9-18B7-4586-9421-F8F867581BDF}" srcOrd="7" destOrd="0" presId="urn:microsoft.com/office/officeart/2005/8/layout/vList2"/>
    <dgm:cxn modelId="{DA65B9BC-F244-4907-AB46-AB543FED4AE3}" type="presParOf" srcId="{E3F1CF06-D81D-458E-8F0C-0E1C10C300E4}" destId="{EB1ED367-ABA4-4F8A-9AD3-F8666E09F6AA}" srcOrd="8" destOrd="0" presId="urn:microsoft.com/office/officeart/2005/8/layout/vList2"/>
    <dgm:cxn modelId="{8A052CE6-DF9A-4B04-9FC4-FC3247AEF947}" type="presParOf" srcId="{E3F1CF06-D81D-458E-8F0C-0E1C10C300E4}" destId="{96FDCCF7-6BCA-4B87-9C40-6DAA81AA5F9D}" srcOrd="9" destOrd="0" presId="urn:microsoft.com/office/officeart/2005/8/layout/vList2"/>
    <dgm:cxn modelId="{BB7733AC-013D-4978-89CA-AC779F280A23}" type="presParOf" srcId="{E3F1CF06-D81D-458E-8F0C-0E1C10C300E4}" destId="{FA7AA55A-6CA8-4EF0-86FA-F57570E4829B}" srcOrd="1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AD5CE5-2B65-4615-B8CB-9ADBA15E66AD}">
      <dsp:nvSpPr>
        <dsp:cNvPr id="0" name=""/>
        <dsp:cNvSpPr/>
      </dsp:nvSpPr>
      <dsp:spPr>
        <a:xfrm>
          <a:off x="0" y="385478"/>
          <a:ext cx="5120113" cy="40774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In the categories: Film &amp; Video or Music  </a:t>
          </a:r>
        </a:p>
      </dsp:txBody>
      <dsp:txXfrm>
        <a:off x="19904" y="405382"/>
        <a:ext cx="5080305" cy="367937"/>
      </dsp:txXfrm>
    </dsp:sp>
    <dsp:sp modelId="{C46E305C-05D1-469F-9B7F-1C60235ACE2F}">
      <dsp:nvSpPr>
        <dsp:cNvPr id="0" name=""/>
        <dsp:cNvSpPr/>
      </dsp:nvSpPr>
      <dsp:spPr>
        <a:xfrm>
          <a:off x="0" y="842184"/>
          <a:ext cx="5120113" cy="40774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Has a duration between 28-35 days</a:t>
          </a:r>
        </a:p>
      </dsp:txBody>
      <dsp:txXfrm>
        <a:off x="19904" y="862088"/>
        <a:ext cx="5080305" cy="367937"/>
      </dsp:txXfrm>
    </dsp:sp>
    <dsp:sp modelId="{9AB92E06-9D8D-43A7-BB56-3F04341A4A52}">
      <dsp:nvSpPr>
        <dsp:cNvPr id="0" name=""/>
        <dsp:cNvSpPr/>
      </dsp:nvSpPr>
      <dsp:spPr>
        <a:xfrm>
          <a:off x="0" y="1298889"/>
          <a:ext cx="5120113" cy="407745"/>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Is based out of the United States with USD currency</a:t>
          </a:r>
        </a:p>
      </dsp:txBody>
      <dsp:txXfrm>
        <a:off x="19904" y="1318793"/>
        <a:ext cx="5080305" cy="367937"/>
      </dsp:txXfrm>
    </dsp:sp>
    <dsp:sp modelId="{167BB2BD-A03D-46E0-98D4-8F344A991D31}">
      <dsp:nvSpPr>
        <dsp:cNvPr id="0" name=""/>
        <dsp:cNvSpPr/>
      </dsp:nvSpPr>
      <dsp:spPr>
        <a:xfrm>
          <a:off x="0" y="1755594"/>
          <a:ext cx="5120113" cy="407745"/>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Has goals less than $45,000 </a:t>
          </a:r>
        </a:p>
      </dsp:txBody>
      <dsp:txXfrm>
        <a:off x="19904" y="1775498"/>
        <a:ext cx="5080305" cy="367937"/>
      </dsp:txXfrm>
    </dsp:sp>
    <dsp:sp modelId="{EB1ED367-ABA4-4F8A-9AD3-F8666E09F6AA}">
      <dsp:nvSpPr>
        <dsp:cNvPr id="0" name=""/>
        <dsp:cNvSpPr/>
      </dsp:nvSpPr>
      <dsp:spPr>
        <a:xfrm>
          <a:off x="0" y="2212299"/>
          <a:ext cx="5120113" cy="407745"/>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Launched after 2014</a:t>
          </a:r>
        </a:p>
      </dsp:txBody>
      <dsp:txXfrm>
        <a:off x="19904" y="2232203"/>
        <a:ext cx="5080305" cy="367937"/>
      </dsp:txXfrm>
    </dsp:sp>
    <dsp:sp modelId="{FA7AA55A-6CA8-4EF0-86FA-F57570E4829B}">
      <dsp:nvSpPr>
        <dsp:cNvPr id="0" name=""/>
        <dsp:cNvSpPr/>
      </dsp:nvSpPr>
      <dsp:spPr>
        <a:xfrm>
          <a:off x="0" y="2669004"/>
          <a:ext cx="5120113" cy="40774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Starts and Ends in the same quarter</a:t>
          </a:r>
        </a:p>
      </dsp:txBody>
      <dsp:txXfrm>
        <a:off x="19904" y="2688908"/>
        <a:ext cx="5080305" cy="3679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4/30/20</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4/30/20</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gallup.com/analytics/245165/worlds-most-generous-countries-2018.aspx?utm_source=link_newsv9&amp;utm_campaign=item_245192&amp;utm_medium=copy"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Olga</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a:p>
        </p:txBody>
      </p:sp>
    </p:spTree>
    <p:extLst>
      <p:ext uri="{BB962C8B-B14F-4D97-AF65-F5344CB8AC3E}">
        <p14:creationId xmlns:p14="http://schemas.microsoft.com/office/powerpoint/2010/main" val="2481120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will first build a classification tree on the binary response variable “status”. </a:t>
            </a: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12</a:t>
            </a:fld>
            <a:endParaRPr lang="en-US" noProof="0"/>
          </a:p>
        </p:txBody>
      </p:sp>
    </p:spTree>
    <p:extLst>
      <p:ext uri="{BB962C8B-B14F-4D97-AF65-F5344CB8AC3E}">
        <p14:creationId xmlns:p14="http://schemas.microsoft.com/office/powerpoint/2010/main" val="641893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13</a:t>
            </a:fld>
            <a:endParaRPr lang="en-US" noProof="0"/>
          </a:p>
        </p:txBody>
      </p:sp>
    </p:spTree>
    <p:extLst>
      <p:ext uri="{BB962C8B-B14F-4D97-AF65-F5344CB8AC3E}">
        <p14:creationId xmlns:p14="http://schemas.microsoft.com/office/powerpoint/2010/main" val="543732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tuned and created our final model, we realized we did not have to do much </a:t>
            </a:r>
            <a:r>
              <a:rPr lang="en-US" dirty="0" err="1"/>
              <a:t>tuneing</a:t>
            </a:r>
            <a:r>
              <a:rPr lang="en-US" dirty="0"/>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Our inspection of our second tune model shows our relative error does not change.  It seems like our original model was tuned as best as it could be. Because of this, we chose to plot our ROC curve and assess our model through a contingency table and the area under the curve .From this, we are able to see that we have an error rate of around 36.38% (since the area under the curve is 0.6362). </a:t>
            </a:r>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14</a:t>
            </a:fld>
            <a:endParaRPr lang="en-US" noProof="0"/>
          </a:p>
        </p:txBody>
      </p:sp>
    </p:spTree>
    <p:extLst>
      <p:ext uri="{BB962C8B-B14F-4D97-AF65-F5344CB8AC3E}">
        <p14:creationId xmlns:p14="http://schemas.microsoft.com/office/powerpoint/2010/main" val="145718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15</a:t>
            </a:fld>
            <a:endParaRPr lang="en-US" noProof="0"/>
          </a:p>
        </p:txBody>
      </p:sp>
    </p:spTree>
    <p:extLst>
      <p:ext uri="{BB962C8B-B14F-4D97-AF65-F5344CB8AC3E}">
        <p14:creationId xmlns:p14="http://schemas.microsoft.com/office/powerpoint/2010/main" val="425239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would make sense after looking back at our logistic regression model since categories like Film and Video and Music have the largest chance of increase for success. Also, these categories have the largest overall percent of projects. So by adding a new project into these categories, your change of being successful is higher than others. </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16</a:t>
            </a:fld>
            <a:endParaRPr lang="en-US" noProof="0"/>
          </a:p>
        </p:txBody>
      </p:sp>
    </p:spTree>
    <p:extLst>
      <p:ext uri="{BB962C8B-B14F-4D97-AF65-F5344CB8AC3E}">
        <p14:creationId xmlns:p14="http://schemas.microsoft.com/office/powerpoint/2010/main" val="2382727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17</a:t>
            </a:fld>
            <a:endParaRPr lang="en-US" noProof="0"/>
          </a:p>
        </p:txBody>
      </p:sp>
    </p:spTree>
    <p:extLst>
      <p:ext uri="{BB962C8B-B14F-4D97-AF65-F5344CB8AC3E}">
        <p14:creationId xmlns:p14="http://schemas.microsoft.com/office/powerpoint/2010/main" val="310370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if someone wanted to understand their chance of having a successful Kickstarter campaign, like our inventors </a:t>
            </a:r>
            <a:r>
              <a:rPr lang="en-US" dirty="0" err="1"/>
              <a:t>Gleb</a:t>
            </a:r>
            <a:r>
              <a:rPr lang="en-US" dirty="0"/>
              <a:t> and Igor, it would be useful for them to look at their chance of success from the Kickstarter data. </a:t>
            </a:r>
          </a:p>
          <a:p>
            <a:r>
              <a:rPr lang="en-US" dirty="0"/>
              <a:t>Since our inventors are in two of the highest failing categories, technology and food. It might be a good idea for them to look to other sources for help. </a:t>
            </a:r>
          </a:p>
          <a:p>
            <a:r>
              <a:rPr lang="en-US" dirty="0"/>
              <a:t>Also, they may consider breaking up their Kickstarter into shorter projects with more reachable goals. </a:t>
            </a:r>
          </a:p>
          <a:p>
            <a:r>
              <a:rPr lang="en-US" dirty="0"/>
              <a:t>In addition, it is important to note that our Kickstarter dataset lacked information on the number of contributor that put money towards a campaign. </a:t>
            </a:r>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18</a:t>
            </a:fld>
            <a:endParaRPr lang="en-US" noProof="0"/>
          </a:p>
        </p:txBody>
      </p:sp>
    </p:spTree>
    <p:extLst>
      <p:ext uri="{BB962C8B-B14F-4D97-AF65-F5344CB8AC3E}">
        <p14:creationId xmlns:p14="http://schemas.microsoft.com/office/powerpoint/2010/main" val="3180151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19</a:t>
            </a:fld>
            <a:endParaRPr lang="en-US" noProof="0"/>
          </a:p>
        </p:txBody>
      </p:sp>
    </p:spTree>
    <p:extLst>
      <p:ext uri="{BB962C8B-B14F-4D97-AF65-F5344CB8AC3E}">
        <p14:creationId xmlns:p14="http://schemas.microsoft.com/office/powerpoint/2010/main" val="3787936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2700" i="1" dirty="0"/>
              <a:t>Problem Statement:</a:t>
            </a:r>
          </a:p>
          <a:p>
            <a:r>
              <a:rPr lang="en-US" sz="1200" i="1" kern="1200" dirty="0">
                <a:solidFill>
                  <a:schemeClr val="tx1"/>
                </a:solidFill>
                <a:latin typeface="+mn-lt"/>
                <a:ea typeface="+mn-ea"/>
                <a:cs typeface="+mn-cs"/>
              </a:rPr>
              <a:t>Background:</a:t>
            </a:r>
          </a:p>
          <a:p>
            <a:pPr algn="ctr"/>
            <a:r>
              <a:rPr lang="en-US" sz="1200" kern="1200" dirty="0">
                <a:solidFill>
                  <a:schemeClr val="tx1"/>
                </a:solidFill>
                <a:latin typeface="+mn-lt"/>
                <a:ea typeface="+mn-ea"/>
                <a:cs typeface="+mn-cs"/>
              </a:rPr>
              <a:t>Kickstarter is a global crowdfunding  platform where creators are about to find resources and support to help bring their projects and dreams to life.  </a:t>
            </a:r>
          </a:p>
          <a:p>
            <a:pPr lvl="1"/>
            <a:r>
              <a:rPr lang="en-US" dirty="0"/>
              <a:t>Pro: A wide variety of projects available.</a:t>
            </a:r>
          </a:p>
          <a:p>
            <a:pPr lvl="1"/>
            <a:r>
              <a:rPr lang="en-US" dirty="0"/>
              <a:t>Cons: Difficult to choose which project to invest in. </a:t>
            </a:r>
          </a:p>
          <a:p>
            <a:r>
              <a:rPr lang="en-US" dirty="0"/>
              <a:t>Whether it be the creators ,that upload the projects, or members of the crowdfunding community, that aid others in achieving  their goals, sometimes it is helpful to be able to know the likelihood outcome of a project. </a:t>
            </a:r>
          </a:p>
          <a:p>
            <a:pPr lvl="1"/>
            <a:r>
              <a:rPr lang="en-US" dirty="0"/>
              <a:t>In other words, is this project worth your money? </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a:p>
        </p:txBody>
      </p:sp>
    </p:spTree>
    <p:extLst>
      <p:ext uri="{BB962C8B-B14F-4D97-AF65-F5344CB8AC3E}">
        <p14:creationId xmlns:p14="http://schemas.microsoft.com/office/powerpoint/2010/main" val="2978284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a:p>
        </p:txBody>
      </p:sp>
    </p:spTree>
    <p:extLst>
      <p:ext uri="{BB962C8B-B14F-4D97-AF65-F5344CB8AC3E}">
        <p14:creationId xmlns:p14="http://schemas.microsoft.com/office/powerpoint/2010/main" val="3820540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looking at the final status of the projects – we wanted to know what makes a campaign successful? </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a:p>
        </p:txBody>
      </p:sp>
    </p:spTree>
    <p:extLst>
      <p:ext uri="{BB962C8B-B14F-4D97-AF65-F5344CB8AC3E}">
        <p14:creationId xmlns:p14="http://schemas.microsoft.com/office/powerpoint/2010/main" val="3466615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a:p>
        </p:txBody>
      </p:sp>
    </p:spTree>
    <p:extLst>
      <p:ext uri="{BB962C8B-B14F-4D97-AF65-F5344CB8AC3E}">
        <p14:creationId xmlns:p14="http://schemas.microsoft.com/office/powerpoint/2010/main" val="3085835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chemeClr val="tx1"/>
                </a:solidFill>
              </a:rPr>
              <a:t>Most Popular + Highest Success:</a:t>
            </a:r>
          </a:p>
          <a:p>
            <a:pPr indent="-228600">
              <a:buFont typeface="Arial" panose="020B0604020202020204" pitchFamily="34" charset="0"/>
              <a:buChar char="•"/>
            </a:pPr>
            <a:r>
              <a:rPr lang="en-US" dirty="0">
                <a:solidFill>
                  <a:schemeClr val="tx1"/>
                </a:solidFill>
              </a:rPr>
              <a:t>Music -  highest overall number of projects AND the highest successful number of projects overall.</a:t>
            </a:r>
          </a:p>
          <a:p>
            <a:pPr indent="-228600">
              <a:buFont typeface="Arial" panose="020B0604020202020204" pitchFamily="34" charset="0"/>
              <a:buChar char="•"/>
            </a:pPr>
            <a:r>
              <a:rPr lang="en-US" dirty="0">
                <a:solidFill>
                  <a:schemeClr val="tx1"/>
                </a:solidFill>
              </a:rPr>
              <a:t>Film &amp; Video - second</a:t>
            </a:r>
          </a:p>
          <a:p>
            <a:r>
              <a:rPr lang="en-US" b="1" dirty="0">
                <a:solidFill>
                  <a:schemeClr val="tx1"/>
                </a:solidFill>
              </a:rPr>
              <a:t>Least Popular + Lowest Success:</a:t>
            </a:r>
          </a:p>
          <a:p>
            <a:r>
              <a:rPr lang="en-US" dirty="0">
                <a:solidFill>
                  <a:schemeClr val="tx1"/>
                </a:solidFill>
              </a:rPr>
              <a:t>Dance - lowest number of Projects, however, had a fairly high success rate.</a:t>
            </a:r>
          </a:p>
          <a:p>
            <a:r>
              <a:rPr lang="en-US" dirty="0">
                <a:solidFill>
                  <a:schemeClr val="tx1"/>
                </a:solidFill>
              </a:rPr>
              <a:t>Journalism - the overall 2</a:t>
            </a:r>
            <a:r>
              <a:rPr lang="en-US" baseline="30000" dirty="0">
                <a:solidFill>
                  <a:schemeClr val="tx1"/>
                </a:solidFill>
              </a:rPr>
              <a:t>nd</a:t>
            </a:r>
            <a:r>
              <a:rPr lang="en-US" dirty="0">
                <a:solidFill>
                  <a:schemeClr val="tx1"/>
                </a:solidFill>
              </a:rPr>
              <a:t> lowest number of projects  AND highest fail rate </a:t>
            </a:r>
          </a:p>
          <a:p>
            <a:r>
              <a:rPr lang="en-US" b="1" dirty="0">
                <a:solidFill>
                  <a:schemeClr val="tx1"/>
                </a:solidFill>
              </a:rPr>
              <a:t>Honorable Mention:</a:t>
            </a:r>
          </a:p>
          <a:p>
            <a:r>
              <a:rPr lang="en-US" dirty="0">
                <a:solidFill>
                  <a:schemeClr val="tx1"/>
                </a:solidFill>
              </a:rPr>
              <a:t>Food Category – fairly number of projects, but 2</a:t>
            </a:r>
            <a:r>
              <a:rPr lang="en-US" baseline="30000" dirty="0">
                <a:solidFill>
                  <a:schemeClr val="tx1"/>
                </a:solidFill>
              </a:rPr>
              <a:t>nd</a:t>
            </a:r>
            <a:r>
              <a:rPr lang="en-US" dirty="0">
                <a:solidFill>
                  <a:schemeClr val="tx1"/>
                </a:solidFill>
              </a:rPr>
              <a:t> highest fail rate</a:t>
            </a:r>
          </a:p>
          <a:p>
            <a:r>
              <a:rPr lang="en-US" dirty="0">
                <a:solidFill>
                  <a:schemeClr val="tx1"/>
                </a:solidFill>
              </a:rPr>
              <a:t>Technology- (Which was interesting) 3</a:t>
            </a:r>
            <a:r>
              <a:rPr lang="en-US" baseline="30000" dirty="0">
                <a:solidFill>
                  <a:schemeClr val="tx1"/>
                </a:solidFill>
              </a:rPr>
              <a:t>rd</a:t>
            </a:r>
            <a:r>
              <a:rPr lang="en-US" dirty="0">
                <a:solidFill>
                  <a:schemeClr val="tx1"/>
                </a:solidFill>
              </a:rPr>
              <a:t> highest number of Projects but just a higher fail rate than success rate. But wasn’t common in our top 5, where success was greater than failure. </a:t>
            </a:r>
          </a:p>
          <a:p>
            <a:endParaRPr lang="en-US"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7</a:t>
            </a:fld>
            <a:endParaRPr lang="en-US" noProof="0"/>
          </a:p>
        </p:txBody>
      </p:sp>
    </p:spTree>
    <p:extLst>
      <p:ext uri="{BB962C8B-B14F-4D97-AF65-F5344CB8AC3E}">
        <p14:creationId xmlns:p14="http://schemas.microsoft.com/office/powerpoint/2010/main" val="760311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 has the highest number of projects. Likely due to </a:t>
            </a:r>
            <a:r>
              <a:rPr lang="en-US" dirty="0" err="1"/>
              <a:t>to</a:t>
            </a:r>
            <a:r>
              <a:rPr lang="en-US" dirty="0"/>
              <a:t> Kickstarter being an American company that is based out of Brooklyn, NY. But might be interesting to compare this to </a:t>
            </a:r>
            <a:r>
              <a:rPr lang="en-US" dirty="0" err="1"/>
              <a:t>gallup</a:t>
            </a:r>
            <a:r>
              <a:rPr lang="en-US" dirty="0"/>
              <a:t> poll on Worlds most giving countries: </a:t>
            </a:r>
            <a:r>
              <a:rPr lang="en-US" dirty="0">
                <a:hlinkClick r:id="rId3"/>
              </a:rPr>
              <a:t>https://www.gallup.com/analytics/245165/worlds-most-generous-countries-2018.aspx?utm_source=link_newsv9&amp;utm_campaign=item_245192&amp;utm_medium=copy</a:t>
            </a:r>
            <a:endParaRPr lang="en-US" dirty="0"/>
          </a:p>
          <a:p>
            <a:endParaRPr lang="en-US" dirty="0"/>
          </a:p>
          <a:p>
            <a:endParaRPr lang="en-US" dirty="0"/>
          </a:p>
          <a:p>
            <a:r>
              <a:rPr lang="en-US" dirty="0"/>
              <a:t>United States on average ranks high in countries where people are willing to donate money to strangers. </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8</a:t>
            </a:fld>
            <a:endParaRPr lang="en-US" noProof="0"/>
          </a:p>
        </p:txBody>
      </p:sp>
    </p:spTree>
    <p:extLst>
      <p:ext uri="{BB962C8B-B14F-4D97-AF65-F5344CB8AC3E}">
        <p14:creationId xmlns:p14="http://schemas.microsoft.com/office/powerpoint/2010/main" val="4267719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9</a:t>
            </a:fld>
            <a:endParaRPr lang="en-US" noProof="0"/>
          </a:p>
        </p:txBody>
      </p:sp>
    </p:spTree>
    <p:extLst>
      <p:ext uri="{BB962C8B-B14F-4D97-AF65-F5344CB8AC3E}">
        <p14:creationId xmlns:p14="http://schemas.microsoft.com/office/powerpoint/2010/main" val="2577959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10</a:t>
            </a:fld>
            <a:endParaRPr lang="en-US" noProof="0"/>
          </a:p>
        </p:txBody>
      </p:sp>
    </p:spTree>
    <p:extLst>
      <p:ext uri="{BB962C8B-B14F-4D97-AF65-F5344CB8AC3E}">
        <p14:creationId xmlns:p14="http://schemas.microsoft.com/office/powerpoint/2010/main" val="3085439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hyperlink" Target="http://www.dualshockers.com/2014/02/15/kickstarter-accounts-have-been-hacked-credit-card-data-unaffected/" TargetMode="External"/><Relationship Id="rId2" Type="http://schemas.openxmlformats.org/officeDocument/2006/relationships/image" Target="../media/image14.jp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hyperlink" Target="https://www.nuffoodsspectrum.in/news/29/4192/cargill-reports-fiscal-2019-second-quarter-results.html" TargetMode="External"/></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2.jpg"/><Relationship Id="rId7" Type="http://schemas.openxmlformats.org/officeDocument/2006/relationships/diagramQuickStyle" Target="../diagrams/quickStyle1.xml"/><Relationship Id="rId2" Type="http://schemas.openxmlformats.org/officeDocument/2006/relationships/notesSlide" Target="../notesSlides/notesSlide16.xml"/><Relationship Id="rId1" Type="http://schemas.openxmlformats.org/officeDocument/2006/relationships/slideLayout" Target="../slideLayouts/slideLayout2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s://www.vexels.com/vectors/preview/79217/business-growth-success-illustration" TargetMode="External"/><Relationship Id="rId9" Type="http://schemas.microsoft.com/office/2007/relationships/diagramDrawing" Target="../diagrams/drawing1.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www.kaggle.com/yashkantharia/kickstarter-campaign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a:lstStyle/>
          <a:p>
            <a:r>
              <a:rPr lang="en-US" sz="3600" dirty="0"/>
              <a:t>Kickstarter  Campaigns  Analysis: </a:t>
            </a:r>
            <a:br>
              <a:rPr lang="en-US" sz="3600" dirty="0"/>
            </a:br>
            <a:r>
              <a:rPr lang="en-US" sz="3600" dirty="0"/>
              <a:t>Success  or  Failure</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a:lstStyle/>
          <a:p>
            <a:r>
              <a:rPr lang="en-US" dirty="0" err="1"/>
              <a:t>Parin</a:t>
            </a:r>
            <a:r>
              <a:rPr lang="en-US" dirty="0"/>
              <a:t> Patel</a:t>
            </a:r>
          </a:p>
        </p:txBody>
      </p:sp>
      <p:sp>
        <p:nvSpPr>
          <p:cNvPr id="51" name="TextBox 50">
            <a:extLst>
              <a:ext uri="{FF2B5EF4-FFF2-40B4-BE49-F238E27FC236}">
                <a16:creationId xmlns:a16="http://schemas.microsoft.com/office/drawing/2014/main" id="{66C1DE0A-7865-466B-B5D7-781C92357026}"/>
              </a:ext>
            </a:extLst>
          </p:cNvPr>
          <p:cNvSpPr txBox="1"/>
          <p:nvPr/>
        </p:nvSpPr>
        <p:spPr>
          <a:xfrm>
            <a:off x="10284923" y="4305919"/>
            <a:ext cx="1402741" cy="266149"/>
          </a:xfrm>
          <a:prstGeom prst="rect">
            <a:avLst/>
          </a:prstGeom>
          <a:noFill/>
        </p:spPr>
        <p:txBody>
          <a:bodyPr wrap="square" tIns="108000" bIns="0" rtlCol="0" anchor="ctr">
            <a:spAutoFit/>
          </a:bodyPr>
          <a:lstStyle/>
          <a:p>
            <a:pPr algn="ctr">
              <a:lnSpc>
                <a:spcPts val="1000"/>
              </a:lnSpc>
            </a:pPr>
            <a:endParaRPr lang="en-US" b="0" i="0" spc="140" baseline="0" dirty="0">
              <a:solidFill>
                <a:schemeClr val="tx1">
                  <a:lumMod val="75000"/>
                  <a:lumOff val="25000"/>
                </a:schemeClr>
              </a:solidFill>
              <a:latin typeface="+mj-lt"/>
            </a:endParaRPr>
          </a:p>
        </p:txBody>
      </p:sp>
      <p:sp>
        <p:nvSpPr>
          <p:cNvPr id="2" name="Rectangle 1">
            <a:extLst>
              <a:ext uri="{FF2B5EF4-FFF2-40B4-BE49-F238E27FC236}">
                <a16:creationId xmlns:a16="http://schemas.microsoft.com/office/drawing/2014/main" id="{685607DC-E04F-4E0D-A37E-D58A074E6751}"/>
              </a:ext>
            </a:extLst>
          </p:cNvPr>
          <p:cNvSpPr/>
          <p:nvPr/>
        </p:nvSpPr>
        <p:spPr>
          <a:xfrm>
            <a:off x="9780588" y="6374921"/>
            <a:ext cx="1985842" cy="4291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FE6B5B-EE69-43B6-9EC7-22DBAABA4224}"/>
              </a:ext>
            </a:extLst>
          </p:cNvPr>
          <p:cNvSpPr>
            <a:spLocks noGrp="1"/>
          </p:cNvSpPr>
          <p:nvPr>
            <p:ph type="title"/>
          </p:nvPr>
        </p:nvSpPr>
        <p:spPr>
          <a:xfrm>
            <a:off x="648929" y="629266"/>
            <a:ext cx="3651467" cy="1676603"/>
          </a:xfrm>
        </p:spPr>
        <p:txBody>
          <a:bodyPr vert="horz" lIns="91440" tIns="45720" rIns="91440" bIns="45720" rtlCol="0" anchor="ctr">
            <a:normAutofit/>
          </a:bodyPr>
          <a:lstStyle/>
          <a:p>
            <a:r>
              <a:rPr lang="en-US" sz="3700" dirty="0">
                <a:solidFill>
                  <a:schemeClr val="tx1"/>
                </a:solidFill>
              </a:rPr>
              <a:t>The Spread: Goals</a:t>
            </a:r>
          </a:p>
        </p:txBody>
      </p:sp>
      <p:sp>
        <p:nvSpPr>
          <p:cNvPr id="8" name="Text Placeholder 7">
            <a:extLst>
              <a:ext uri="{FF2B5EF4-FFF2-40B4-BE49-F238E27FC236}">
                <a16:creationId xmlns:a16="http://schemas.microsoft.com/office/drawing/2014/main" id="{46E05C9B-439E-406E-88A4-83212FB62A40}"/>
              </a:ext>
            </a:extLst>
          </p:cNvPr>
          <p:cNvSpPr>
            <a:spLocks noGrp="1"/>
          </p:cNvSpPr>
          <p:nvPr>
            <p:ph type="body" sz="quarter" idx="32"/>
          </p:nvPr>
        </p:nvSpPr>
        <p:spPr>
          <a:xfrm>
            <a:off x="648931" y="2438400"/>
            <a:ext cx="3651466" cy="2614863"/>
          </a:xfrm>
        </p:spPr>
        <p:txBody>
          <a:bodyPr vert="horz" lIns="91440" tIns="45720" rIns="91440" bIns="45720" rtlCol="0">
            <a:normAutofit/>
          </a:bodyPr>
          <a:lstStyle/>
          <a:p>
            <a:pPr marL="342900" indent="-285750">
              <a:buFont typeface="Arial" panose="020B0604020202020204" pitchFamily="34" charset="0"/>
              <a:buChar char="•"/>
            </a:pPr>
            <a:r>
              <a:rPr lang="en-US" dirty="0">
                <a:solidFill>
                  <a:schemeClr val="tx1"/>
                </a:solidFill>
              </a:rPr>
              <a:t>No major difference in Goals between successful and failed projects </a:t>
            </a:r>
          </a:p>
          <a:p>
            <a:pPr marL="342900" indent="-285750">
              <a:buFont typeface="Arial" panose="020B0604020202020204" pitchFamily="34" charset="0"/>
              <a:buChar char="•"/>
            </a:pPr>
            <a:r>
              <a:rPr lang="en-US" dirty="0"/>
              <a:t> So while the mean of both status’s were similar,</a:t>
            </a:r>
          </a:p>
          <a:p>
            <a:pPr marL="609600" lvl="1" indent="-285750">
              <a:buFont typeface="Arial" panose="020B0604020202020204" pitchFamily="34" charset="0"/>
              <a:buChar char="•"/>
            </a:pPr>
            <a:r>
              <a:rPr lang="en-US" dirty="0"/>
              <a:t> the campaigns that failed were more likely to screw towards the higher goal amounts.</a:t>
            </a:r>
          </a:p>
        </p:txBody>
      </p:sp>
      <p:sp>
        <p:nvSpPr>
          <p:cNvPr id="3" name="Footer Placeholder 2">
            <a:extLst>
              <a:ext uri="{FF2B5EF4-FFF2-40B4-BE49-F238E27FC236}">
                <a16:creationId xmlns:a16="http://schemas.microsoft.com/office/drawing/2014/main" id="{6DE33179-A1CC-4814-A491-1E403A66EAC8}"/>
              </a:ext>
            </a:extLst>
          </p:cNvPr>
          <p:cNvSpPr>
            <a:spLocks noGrp="1"/>
          </p:cNvSpPr>
          <p:nvPr>
            <p:ph type="ftr" sz="quarter" idx="12"/>
          </p:nvPr>
        </p:nvSpPr>
        <p:spPr>
          <a:xfrm>
            <a:off x="648930" y="6392111"/>
            <a:ext cx="3651466" cy="365125"/>
          </a:xfrm>
        </p:spPr>
        <p:txBody>
          <a:bodyPr vert="horz" lIns="91440" tIns="45720" rIns="91440" bIns="45720" rtlCol="0" anchor="ctr">
            <a:normAutofit/>
          </a:bodyPr>
          <a:lstStyle/>
          <a:p>
            <a:pPr>
              <a:defRPr/>
            </a:pPr>
            <a:endParaRPr lang="en-US" sz="1200" kern="1200">
              <a:solidFill>
                <a:prstClr val="black">
                  <a:tint val="75000"/>
                </a:prstClr>
              </a:solidFill>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F98287DB-D50A-4BEA-A3ED-52230D9A9F10}"/>
              </a:ext>
            </a:extLst>
          </p:cNvPr>
          <p:cNvSpPr>
            <a:spLocks noGrp="1"/>
          </p:cNvSpPr>
          <p:nvPr>
            <p:ph type="sldNum" sz="quarter" idx="33"/>
          </p:nvPr>
        </p:nvSpPr>
        <p:spPr>
          <a:xfrm>
            <a:off x="10475495" y="6422440"/>
            <a:ext cx="1064233" cy="365125"/>
          </a:xfrm>
        </p:spPr>
        <p:txBody>
          <a:bodyPr vert="horz" lIns="91440" tIns="45720" rIns="91440" bIns="45720" rtlCol="0" anchor="ctr">
            <a:normAutofit/>
          </a:bodyPr>
          <a:lstStyle/>
          <a:p>
            <a:pPr algn="l">
              <a:spcAft>
                <a:spcPts val="600"/>
              </a:spcAft>
              <a:defRPr/>
            </a:pPr>
            <a:fld id="{19B51A1E-902D-48AF-9020-955120F399B6}" type="slidenum">
              <a:rPr lang="en-US">
                <a:solidFill>
                  <a:srgbClr val="FFFFFF"/>
                </a:solidFill>
                <a:latin typeface="Calibri" panose="020F0502020204030204"/>
              </a:rPr>
              <a:pPr algn="l">
                <a:spcAft>
                  <a:spcPts val="600"/>
                </a:spcAft>
                <a:defRPr/>
              </a:pPr>
              <a:t>10</a:t>
            </a:fld>
            <a:endParaRPr lang="en-US">
              <a:solidFill>
                <a:srgbClr val="FFFFFF"/>
              </a:solidFill>
              <a:latin typeface="Calibri" panose="020F0502020204030204"/>
            </a:endParaRPr>
          </a:p>
        </p:txBody>
      </p:sp>
      <p:pic>
        <p:nvPicPr>
          <p:cNvPr id="2" name="Picture 1">
            <a:extLst>
              <a:ext uri="{FF2B5EF4-FFF2-40B4-BE49-F238E27FC236}">
                <a16:creationId xmlns:a16="http://schemas.microsoft.com/office/drawing/2014/main" id="{8DD95750-1C5F-4380-90D0-AA5DC1561025}"/>
              </a:ext>
            </a:extLst>
          </p:cNvPr>
          <p:cNvPicPr>
            <a:picLocks noChangeAspect="1"/>
          </p:cNvPicPr>
          <p:nvPr/>
        </p:nvPicPr>
        <p:blipFill>
          <a:blip r:embed="rId3"/>
          <a:stretch>
            <a:fillRect/>
          </a:stretch>
        </p:blipFill>
        <p:spPr>
          <a:xfrm>
            <a:off x="6095999" y="301107"/>
            <a:ext cx="5190843" cy="3065000"/>
          </a:xfrm>
          <a:prstGeom prst="rect">
            <a:avLst/>
          </a:prstGeom>
        </p:spPr>
      </p:pic>
      <p:pic>
        <p:nvPicPr>
          <p:cNvPr id="5" name="Picture 4">
            <a:extLst>
              <a:ext uri="{FF2B5EF4-FFF2-40B4-BE49-F238E27FC236}">
                <a16:creationId xmlns:a16="http://schemas.microsoft.com/office/drawing/2014/main" id="{CAF0E5AA-B053-4DC8-96F6-7CDF5C3A9BDC}"/>
              </a:ext>
            </a:extLst>
          </p:cNvPr>
          <p:cNvPicPr>
            <a:picLocks noChangeAspect="1"/>
          </p:cNvPicPr>
          <p:nvPr/>
        </p:nvPicPr>
        <p:blipFill>
          <a:blip r:embed="rId4"/>
          <a:stretch>
            <a:fillRect/>
          </a:stretch>
        </p:blipFill>
        <p:spPr>
          <a:xfrm>
            <a:off x="6246160" y="3366107"/>
            <a:ext cx="4847664" cy="2740561"/>
          </a:xfrm>
          <a:prstGeom prst="rect">
            <a:avLst/>
          </a:prstGeom>
        </p:spPr>
      </p:pic>
    </p:spTree>
    <p:extLst>
      <p:ext uri="{BB962C8B-B14F-4D97-AF65-F5344CB8AC3E}">
        <p14:creationId xmlns:p14="http://schemas.microsoft.com/office/powerpoint/2010/main" val="2873045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D227F788-4B8B-495F-AF09-C2D4D581BA3D}"/>
              </a:ext>
            </a:extLst>
          </p:cNvPr>
          <p:cNvSpPr>
            <a:spLocks noGrp="1"/>
          </p:cNvSpPr>
          <p:nvPr>
            <p:ph type="title"/>
          </p:nvPr>
        </p:nvSpPr>
        <p:spPr>
          <a:xfrm>
            <a:off x="642257" y="4525347"/>
            <a:ext cx="6939722" cy="1737360"/>
          </a:xfrm>
        </p:spPr>
        <p:txBody>
          <a:bodyPr vert="horz" lIns="91440" tIns="45720" rIns="91440" bIns="45720" rtlCol="0" anchor="ctr">
            <a:normAutofit/>
          </a:bodyPr>
          <a:lstStyle/>
          <a:p>
            <a:pPr algn="r"/>
            <a:r>
              <a:rPr lang="en-US" dirty="0">
                <a:solidFill>
                  <a:schemeClr val="tx1"/>
                </a:solidFill>
              </a:rPr>
              <a:t>Predicting Campaign Success</a:t>
            </a:r>
          </a:p>
        </p:txBody>
      </p:sp>
      <p:sp>
        <p:nvSpPr>
          <p:cNvPr id="9" name="Text Placeholder 8">
            <a:extLst>
              <a:ext uri="{FF2B5EF4-FFF2-40B4-BE49-F238E27FC236}">
                <a16:creationId xmlns:a16="http://schemas.microsoft.com/office/drawing/2014/main" id="{D90BCCF0-CCE9-4197-AA99-DEAEE73A2E2E}"/>
              </a:ext>
            </a:extLst>
          </p:cNvPr>
          <p:cNvSpPr>
            <a:spLocks noGrp="1"/>
          </p:cNvSpPr>
          <p:nvPr>
            <p:ph type="body" idx="1"/>
          </p:nvPr>
        </p:nvSpPr>
        <p:spPr>
          <a:xfrm>
            <a:off x="8050762" y="4525347"/>
            <a:ext cx="3211288" cy="1737360"/>
          </a:xfrm>
        </p:spPr>
        <p:txBody>
          <a:bodyPr vert="horz" lIns="91440" tIns="45720" rIns="91440" bIns="45720" rtlCol="0" anchor="ctr">
            <a:normAutofit/>
          </a:bodyPr>
          <a:lstStyle/>
          <a:p>
            <a:r>
              <a:rPr lang="en-US" sz="2400" dirty="0"/>
              <a:t>Using data mining concepts to better predict a successful campaign</a:t>
            </a:r>
          </a:p>
        </p:txBody>
      </p:sp>
      <p:sp>
        <p:nvSpPr>
          <p:cNvPr id="30" name="Oval 2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295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7BD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indoor, table&#10;&#10;Description generated with very high confidence">
            <a:extLst>
              <a:ext uri="{FF2B5EF4-FFF2-40B4-BE49-F238E27FC236}">
                <a16:creationId xmlns:a16="http://schemas.microsoft.com/office/drawing/2014/main" id="{F2B2F44D-BA9B-4456-A4EE-D7378C8BD1F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514" r="10646" b="1676"/>
          <a:stretch/>
        </p:blipFill>
        <p:spPr>
          <a:xfrm>
            <a:off x="6095999" y="-34942"/>
            <a:ext cx="6096001" cy="4012115"/>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cxnSp>
        <p:nvCxnSpPr>
          <p:cNvPr id="36" name="Straight Connector 35">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1A0C5173-61C2-4F06-9F26-CC82B9A97794}"/>
              </a:ext>
            </a:extLst>
          </p:cNvPr>
          <p:cNvSpPr>
            <a:spLocks noGrp="1"/>
          </p:cNvSpPr>
          <p:nvPr>
            <p:ph type="ftr" sz="quarter" idx="11"/>
          </p:nvPr>
        </p:nvSpPr>
        <p:spPr>
          <a:xfrm>
            <a:off x="640079" y="6350238"/>
            <a:ext cx="6758941" cy="365125"/>
          </a:xfrm>
        </p:spPr>
        <p:txBody>
          <a:bodyPr vert="horz" lIns="91440" tIns="45720" rIns="91440" bIns="45720" rtlCol="0" anchor="ctr">
            <a:normAutofit/>
          </a:bodyPr>
          <a:lstStyle/>
          <a:p>
            <a:pPr>
              <a:spcAft>
                <a:spcPts val="600"/>
              </a:spcAft>
              <a:defRPr/>
            </a:pPr>
            <a:r>
              <a:rPr lang="en-US" kern="1200">
                <a:solidFill>
                  <a:prstClr val="black">
                    <a:tint val="75000"/>
                  </a:prstClr>
                </a:solidFill>
                <a:latin typeface="Calibri" panose="020F0502020204030204"/>
                <a:ea typeface="+mn-ea"/>
                <a:cs typeface="+mn-cs"/>
              </a:rPr>
              <a:t>Add a footer</a:t>
            </a:r>
          </a:p>
        </p:txBody>
      </p:sp>
      <p:sp>
        <p:nvSpPr>
          <p:cNvPr id="7" name="Slide Number Placeholder 6">
            <a:extLst>
              <a:ext uri="{FF2B5EF4-FFF2-40B4-BE49-F238E27FC236}">
                <a16:creationId xmlns:a16="http://schemas.microsoft.com/office/drawing/2014/main" id="{FD70927F-6A65-4A24-BF36-447B1285EEE6}"/>
              </a:ext>
            </a:extLst>
          </p:cNvPr>
          <p:cNvSpPr>
            <a:spLocks noGrp="1"/>
          </p:cNvSpPr>
          <p:nvPr>
            <p:ph type="sldNum" sz="quarter" idx="12"/>
          </p:nvPr>
        </p:nvSpPr>
        <p:spPr>
          <a:xfrm>
            <a:off x="10756232" y="6350238"/>
            <a:ext cx="694295" cy="365125"/>
          </a:xfrm>
          <a:prstGeom prst="rect">
            <a:avLst/>
          </a:prstGeom>
          <a:solidFill>
            <a:srgbClr val="595959"/>
          </a:solidFill>
        </p:spPr>
        <p:txBody>
          <a:bodyPr vert="horz" lIns="91440" tIns="45720" rIns="91440" bIns="45720" rtlCol="0" anchor="ctr">
            <a:normAutofit/>
          </a:bodyPr>
          <a:lstStyle/>
          <a:p>
            <a:pPr>
              <a:spcAft>
                <a:spcPts val="600"/>
              </a:spcAft>
              <a:defRPr/>
            </a:pPr>
            <a:fld id="{19B51A1E-902D-48AF-9020-955120F399B6}" type="slidenum">
              <a:rPr lang="en-US" sz="1050">
                <a:solidFill>
                  <a:srgbClr val="FFFFFF"/>
                </a:solidFill>
                <a:latin typeface="Calibri" panose="020F0502020204030204"/>
              </a:rPr>
              <a:pPr>
                <a:spcAft>
                  <a:spcPts val="600"/>
                </a:spcAft>
                <a:defRPr/>
              </a:pPr>
              <a:t>11</a:t>
            </a:fld>
            <a:endParaRPr lang="en-US" sz="1050" dirty="0">
              <a:solidFill>
                <a:srgbClr val="FFFFFF"/>
              </a:solidFill>
              <a:latin typeface="Calibri" panose="020F0502020204030204"/>
            </a:endParaRPr>
          </a:p>
        </p:txBody>
      </p:sp>
      <p:sp>
        <p:nvSpPr>
          <p:cNvPr id="4" name="TextBox 3">
            <a:extLst>
              <a:ext uri="{FF2B5EF4-FFF2-40B4-BE49-F238E27FC236}">
                <a16:creationId xmlns:a16="http://schemas.microsoft.com/office/drawing/2014/main" id="{494F753E-2452-4389-B41D-535D00241587}"/>
              </a:ext>
            </a:extLst>
          </p:cNvPr>
          <p:cNvSpPr txBox="1"/>
          <p:nvPr/>
        </p:nvSpPr>
        <p:spPr>
          <a:xfrm>
            <a:off x="11967411" y="6737684"/>
            <a:ext cx="224589" cy="120316"/>
          </a:xfrm>
          <a:prstGeom prst="rect">
            <a:avLst/>
          </a:prstGeom>
          <a:solidFill>
            <a:srgbClr val="000000"/>
          </a:solidFill>
        </p:spPr>
        <p:txBody>
          <a:bodyPr wrap="square" rtlCol="0">
            <a:spAutoFit/>
          </a:bodyPr>
          <a:lstStyle/>
          <a:p>
            <a:pPr algn="r">
              <a:spcAft>
                <a:spcPts val="600"/>
              </a:spcAft>
            </a:pPr>
            <a:endParaRPr lang="en-US" sz="700" dirty="0">
              <a:solidFill>
                <a:srgbClr val="FFFFFF"/>
              </a:solidFill>
            </a:endParaRPr>
          </a:p>
        </p:txBody>
      </p:sp>
    </p:spTree>
    <p:extLst>
      <p:ext uri="{BB962C8B-B14F-4D97-AF65-F5344CB8AC3E}">
        <p14:creationId xmlns:p14="http://schemas.microsoft.com/office/powerpoint/2010/main" val="869846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D8940D-E5AC-47FB-AF24-A4BB01926623}"/>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4400" kern="1200" dirty="0">
                <a:solidFill>
                  <a:schemeClr val="tx1"/>
                </a:solidFill>
                <a:latin typeface="+mj-lt"/>
                <a:ea typeface="+mj-ea"/>
                <a:cs typeface="+mj-cs"/>
              </a:rPr>
              <a:t>Classification Tree:</a:t>
            </a:r>
          </a:p>
        </p:txBody>
      </p:sp>
      <p:sp>
        <p:nvSpPr>
          <p:cNvPr id="10" name="Text Placeholder 9">
            <a:extLst>
              <a:ext uri="{FF2B5EF4-FFF2-40B4-BE49-F238E27FC236}">
                <a16:creationId xmlns:a16="http://schemas.microsoft.com/office/drawing/2014/main" id="{105BBB09-A41C-47B8-B64D-7D532242ECF9}"/>
              </a:ext>
            </a:extLst>
          </p:cNvPr>
          <p:cNvSpPr>
            <a:spLocks noGrp="1"/>
          </p:cNvSpPr>
          <p:nvPr>
            <p:ph type="body" sz="quarter" idx="32"/>
          </p:nvPr>
        </p:nvSpPr>
        <p:spPr>
          <a:xfrm>
            <a:off x="648931" y="2438400"/>
            <a:ext cx="3505494" cy="3785419"/>
          </a:xfrm>
        </p:spPr>
        <p:txBody>
          <a:bodyPr vert="horz" lIns="91440" tIns="45720" rIns="91440" bIns="45720" rtlCol="0">
            <a:normAutofit/>
          </a:bodyPr>
          <a:lstStyle/>
          <a:p>
            <a:pPr indent="-228600">
              <a:buFont typeface="Arial" panose="020B0604020202020204" pitchFamily="34" charset="0"/>
              <a:buChar char="•"/>
            </a:pPr>
            <a:r>
              <a:rPr lang="en-US" sz="1700" dirty="0">
                <a:solidFill>
                  <a:schemeClr val="tx1"/>
                </a:solidFill>
              </a:rPr>
              <a:t>Results coincide with what we started to learn from our data earlier.</a:t>
            </a:r>
          </a:p>
          <a:p>
            <a:endParaRPr lang="en-US" sz="1700" dirty="0">
              <a:solidFill>
                <a:schemeClr val="tx1"/>
              </a:solidFill>
            </a:endParaRPr>
          </a:p>
          <a:p>
            <a:r>
              <a:rPr lang="en-US" sz="1700" b="1" dirty="0">
                <a:solidFill>
                  <a:schemeClr val="tx1"/>
                </a:solidFill>
              </a:rPr>
              <a:t>Highest Success Rate for Campaigns that :</a:t>
            </a:r>
          </a:p>
          <a:p>
            <a:pPr lvl="1" indent="-228600">
              <a:buFont typeface="Arial" panose="020B0604020202020204" pitchFamily="34" charset="0"/>
              <a:buChar char="•"/>
            </a:pPr>
            <a:r>
              <a:rPr lang="en-US" sz="1700" dirty="0">
                <a:solidFill>
                  <a:schemeClr val="tx1"/>
                </a:solidFill>
              </a:rPr>
              <a:t>Launched after year 2014</a:t>
            </a:r>
          </a:p>
          <a:p>
            <a:pPr lvl="1" indent="-228600">
              <a:buFont typeface="Arial" panose="020B0604020202020204" pitchFamily="34" charset="0"/>
              <a:buChar char="•"/>
            </a:pPr>
            <a:r>
              <a:rPr lang="en-US" sz="1700" dirty="0">
                <a:solidFill>
                  <a:schemeClr val="tx1"/>
                </a:solidFill>
              </a:rPr>
              <a:t>Is not:</a:t>
            </a:r>
          </a:p>
          <a:p>
            <a:pPr lvl="2" indent="-228600">
              <a:buFont typeface="Arial" panose="020B0604020202020204" pitchFamily="34" charset="0"/>
              <a:buChar char="•"/>
            </a:pPr>
            <a:r>
              <a:rPr lang="en-US" sz="1700" dirty="0">
                <a:solidFill>
                  <a:schemeClr val="tx1"/>
                </a:solidFill>
              </a:rPr>
              <a:t>art, craft, design, food, game, journalism, or technology </a:t>
            </a:r>
          </a:p>
          <a:p>
            <a:pPr lvl="1" indent="-228600">
              <a:buFont typeface="Arial" panose="020B0604020202020204" pitchFamily="34" charset="0"/>
              <a:buChar char="•"/>
            </a:pPr>
            <a:r>
              <a:rPr lang="en-US" sz="1700" dirty="0">
                <a:solidFill>
                  <a:schemeClr val="tx1"/>
                </a:solidFill>
              </a:rPr>
              <a:t>Has a USD Goal of less than $45,000 </a:t>
            </a:r>
          </a:p>
        </p:txBody>
      </p:sp>
      <p:sp>
        <p:nvSpPr>
          <p:cNvPr id="43" name="Rectangle 4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16BAEB56-9327-43A4-8704-CA6B6BFB8102}"/>
              </a:ext>
            </a:extLst>
          </p:cNvPr>
          <p:cNvPicPr>
            <a:picLocks noChangeAspect="1"/>
          </p:cNvPicPr>
          <p:nvPr/>
        </p:nvPicPr>
        <p:blipFill>
          <a:blip r:embed="rId3"/>
          <a:stretch>
            <a:fillRect/>
          </a:stretch>
        </p:blipFill>
        <p:spPr>
          <a:xfrm>
            <a:off x="5608319" y="1780237"/>
            <a:ext cx="5614835" cy="3144307"/>
          </a:xfrm>
          <a:prstGeom prst="rect">
            <a:avLst/>
          </a:prstGeom>
          <a:effectLst/>
        </p:spPr>
      </p:pic>
      <p:sp>
        <p:nvSpPr>
          <p:cNvPr id="6" name="Footer Placeholder 5">
            <a:extLst>
              <a:ext uri="{FF2B5EF4-FFF2-40B4-BE49-F238E27FC236}">
                <a16:creationId xmlns:a16="http://schemas.microsoft.com/office/drawing/2014/main" id="{904AF276-C320-4689-A711-9154EDF6C96F}"/>
              </a:ext>
            </a:extLst>
          </p:cNvPr>
          <p:cNvSpPr>
            <a:spLocks noGrp="1"/>
          </p:cNvSpPr>
          <p:nvPr>
            <p:ph type="ftr" sz="quarter" idx="12"/>
          </p:nvPr>
        </p:nvSpPr>
        <p:spPr>
          <a:xfrm>
            <a:off x="5123688" y="6356350"/>
            <a:ext cx="4114800" cy="365125"/>
          </a:xfrm>
        </p:spPr>
        <p:txBody>
          <a:bodyPr vert="horz" lIns="91440" tIns="45720" rIns="91440" bIns="45720" rtlCol="0" anchor="ctr">
            <a:normAutofit/>
          </a:bodyPr>
          <a:lstStyle/>
          <a:p>
            <a:pPr>
              <a:spcAft>
                <a:spcPts val="600"/>
              </a:spcAft>
              <a:defRPr/>
            </a:pPr>
            <a:r>
              <a:rPr lang="en-US" kern="1200" dirty="0">
                <a:solidFill>
                  <a:srgbClr val="303030"/>
                </a:solidFill>
                <a:latin typeface="+mn-lt"/>
                <a:ea typeface="+mn-ea"/>
                <a:cs typeface="+mn-cs"/>
              </a:rPr>
              <a:t>Add a footer</a:t>
            </a:r>
          </a:p>
        </p:txBody>
      </p:sp>
      <p:sp>
        <p:nvSpPr>
          <p:cNvPr id="7" name="Slide Number Placeholder 6">
            <a:extLst>
              <a:ext uri="{FF2B5EF4-FFF2-40B4-BE49-F238E27FC236}">
                <a16:creationId xmlns:a16="http://schemas.microsoft.com/office/drawing/2014/main" id="{22253B38-B780-4327-9E53-6892EB464AC0}"/>
              </a:ext>
            </a:extLst>
          </p:cNvPr>
          <p:cNvSpPr>
            <a:spLocks noGrp="1"/>
          </p:cNvSpPr>
          <p:nvPr>
            <p:ph type="sldNum" sz="quarter" idx="33"/>
          </p:nvPr>
        </p:nvSpPr>
        <p:spPr>
          <a:xfrm>
            <a:off x="8610600" y="6356350"/>
            <a:ext cx="2743200" cy="365125"/>
          </a:xfrm>
        </p:spPr>
        <p:txBody>
          <a:bodyPr vert="horz" lIns="91440" tIns="45720" rIns="91440" bIns="45720" rtlCol="0" anchor="ctr">
            <a:normAutofit/>
          </a:bodyPr>
          <a:lstStyle/>
          <a:p>
            <a:pPr algn="r">
              <a:spcAft>
                <a:spcPts val="600"/>
              </a:spcAft>
              <a:defRPr/>
            </a:pPr>
            <a:fld id="{19B51A1E-902D-48AF-9020-955120F399B6}" type="slidenum">
              <a:rPr lang="en-US">
                <a:solidFill>
                  <a:srgbClr val="303030"/>
                </a:solidFill>
                <a:latin typeface="+mn-lt"/>
              </a:rPr>
              <a:pPr algn="r">
                <a:spcAft>
                  <a:spcPts val="600"/>
                </a:spcAft>
                <a:defRPr/>
              </a:pPr>
              <a:t>12</a:t>
            </a:fld>
            <a:endParaRPr lang="en-US">
              <a:solidFill>
                <a:srgbClr val="303030"/>
              </a:solidFill>
              <a:latin typeface="+mn-lt"/>
            </a:endParaRPr>
          </a:p>
        </p:txBody>
      </p:sp>
    </p:spTree>
    <p:extLst>
      <p:ext uri="{BB962C8B-B14F-4D97-AF65-F5344CB8AC3E}">
        <p14:creationId xmlns:p14="http://schemas.microsoft.com/office/powerpoint/2010/main" val="560281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D8940D-E5AC-47FB-AF24-A4BB01926623}"/>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4400" kern="1200" dirty="0">
                <a:solidFill>
                  <a:schemeClr val="tx1"/>
                </a:solidFill>
                <a:latin typeface="+mj-lt"/>
                <a:ea typeface="+mj-ea"/>
                <a:cs typeface="+mj-cs"/>
              </a:rPr>
              <a:t>Logistic Regression</a:t>
            </a:r>
          </a:p>
        </p:txBody>
      </p:sp>
      <p:sp>
        <p:nvSpPr>
          <p:cNvPr id="10" name="Text Placeholder 9">
            <a:extLst>
              <a:ext uri="{FF2B5EF4-FFF2-40B4-BE49-F238E27FC236}">
                <a16:creationId xmlns:a16="http://schemas.microsoft.com/office/drawing/2014/main" id="{105BBB09-A41C-47B8-B64D-7D532242ECF9}"/>
              </a:ext>
            </a:extLst>
          </p:cNvPr>
          <p:cNvSpPr>
            <a:spLocks noGrp="1"/>
          </p:cNvSpPr>
          <p:nvPr>
            <p:ph type="body" sz="quarter" idx="32"/>
          </p:nvPr>
        </p:nvSpPr>
        <p:spPr>
          <a:xfrm>
            <a:off x="648931" y="2438400"/>
            <a:ext cx="3505494" cy="3785419"/>
          </a:xfrm>
        </p:spPr>
        <p:txBody>
          <a:bodyPr vert="horz" lIns="91440" tIns="45720" rIns="91440" bIns="45720" rtlCol="0">
            <a:normAutofit fontScale="85000" lnSpcReduction="20000"/>
          </a:bodyPr>
          <a:lstStyle/>
          <a:p>
            <a:pPr indent="-228600">
              <a:buFont typeface="Arial" panose="020B0604020202020204" pitchFamily="34" charset="0"/>
              <a:buChar char="•"/>
            </a:pPr>
            <a:r>
              <a:rPr lang="en-US" sz="1700" dirty="0">
                <a:solidFill>
                  <a:schemeClr val="tx1"/>
                </a:solidFill>
              </a:rPr>
              <a:t>See that main categories plays a major role in project success. </a:t>
            </a:r>
          </a:p>
          <a:p>
            <a:pPr indent="-228600">
              <a:buFont typeface="Arial" panose="020B0604020202020204" pitchFamily="34" charset="0"/>
              <a:buChar char="•"/>
            </a:pPr>
            <a:r>
              <a:rPr lang="en-US" sz="1700" dirty="0">
                <a:solidFill>
                  <a:schemeClr val="tx1"/>
                </a:solidFill>
              </a:rPr>
              <a:t>For every one unit of change in the following categories the log odds of </a:t>
            </a:r>
            <a:r>
              <a:rPr lang="en-US" sz="1700" b="1" dirty="0">
                <a:solidFill>
                  <a:schemeClr val="accent1">
                    <a:lumMod val="50000"/>
                  </a:schemeClr>
                </a:solidFill>
              </a:rPr>
              <a:t>success</a:t>
            </a:r>
            <a:r>
              <a:rPr lang="en-US" sz="1700" dirty="0">
                <a:solidFill>
                  <a:schemeClr val="tx1"/>
                </a:solidFill>
              </a:rPr>
              <a:t> increases the most.</a:t>
            </a:r>
          </a:p>
          <a:p>
            <a:pPr marL="600075" lvl="2" indent="-285750">
              <a:buFont typeface="Arial" panose="020B0604020202020204" pitchFamily="34" charset="0"/>
              <a:buChar char="•"/>
            </a:pPr>
            <a:r>
              <a:rPr lang="en-US" sz="1300" dirty="0">
                <a:solidFill>
                  <a:schemeClr val="tx1"/>
                </a:solidFill>
              </a:rPr>
              <a:t>Design</a:t>
            </a:r>
          </a:p>
          <a:p>
            <a:pPr marL="600075" lvl="2" indent="-285750">
              <a:buFont typeface="Arial" panose="020B0604020202020204" pitchFamily="34" charset="0"/>
              <a:buChar char="•"/>
            </a:pPr>
            <a:r>
              <a:rPr lang="en-US" sz="1300" dirty="0">
                <a:solidFill>
                  <a:schemeClr val="tx1"/>
                </a:solidFill>
              </a:rPr>
              <a:t>Film &amp; Video</a:t>
            </a:r>
          </a:p>
          <a:p>
            <a:pPr marL="600075" lvl="2" indent="-285750">
              <a:buFont typeface="Arial" panose="020B0604020202020204" pitchFamily="34" charset="0"/>
              <a:buChar char="•"/>
            </a:pPr>
            <a:r>
              <a:rPr lang="en-US" sz="1300" dirty="0">
                <a:solidFill>
                  <a:schemeClr val="tx1"/>
                </a:solidFill>
              </a:rPr>
              <a:t>Games</a:t>
            </a:r>
          </a:p>
          <a:p>
            <a:pPr marL="600075" lvl="2" indent="-285750">
              <a:buFont typeface="Arial" panose="020B0604020202020204" pitchFamily="34" charset="0"/>
              <a:buChar char="•"/>
            </a:pPr>
            <a:r>
              <a:rPr lang="en-US" sz="1300" dirty="0">
                <a:solidFill>
                  <a:schemeClr val="tx1"/>
                </a:solidFill>
              </a:rPr>
              <a:t>Music</a:t>
            </a:r>
          </a:p>
          <a:p>
            <a:pPr marL="600075" lvl="2" indent="-285750">
              <a:buFont typeface="Arial" panose="020B0604020202020204" pitchFamily="34" charset="0"/>
              <a:buChar char="•"/>
            </a:pPr>
            <a:r>
              <a:rPr lang="en-US" sz="1300" dirty="0">
                <a:solidFill>
                  <a:schemeClr val="tx1"/>
                </a:solidFill>
              </a:rPr>
              <a:t>Publishing</a:t>
            </a:r>
          </a:p>
          <a:p>
            <a:pPr marL="600075" lvl="2" indent="-285750">
              <a:buFont typeface="Arial" panose="020B0604020202020204" pitchFamily="34" charset="0"/>
              <a:buChar char="•"/>
            </a:pPr>
            <a:r>
              <a:rPr lang="en-US" sz="1300" dirty="0">
                <a:solidFill>
                  <a:schemeClr val="tx1"/>
                </a:solidFill>
              </a:rPr>
              <a:t>Theatre  </a:t>
            </a:r>
          </a:p>
          <a:p>
            <a:pPr indent="-228600">
              <a:buFont typeface="Arial" panose="020B0604020202020204" pitchFamily="34" charset="0"/>
              <a:buChar char="•"/>
            </a:pPr>
            <a:r>
              <a:rPr lang="en-US" sz="1700" dirty="0">
                <a:solidFill>
                  <a:schemeClr val="tx1"/>
                </a:solidFill>
              </a:rPr>
              <a:t>For every one unit of change in the following categories the log odds of </a:t>
            </a:r>
            <a:r>
              <a:rPr lang="en-US" sz="1700" b="1" dirty="0">
                <a:solidFill>
                  <a:schemeClr val="accent1">
                    <a:lumMod val="50000"/>
                  </a:schemeClr>
                </a:solidFill>
              </a:rPr>
              <a:t>failure</a:t>
            </a:r>
            <a:r>
              <a:rPr lang="en-US" sz="1700" dirty="0">
                <a:solidFill>
                  <a:schemeClr val="tx1"/>
                </a:solidFill>
              </a:rPr>
              <a:t> increases the most.</a:t>
            </a:r>
          </a:p>
          <a:p>
            <a:pPr lvl="2" indent="-228600">
              <a:buFont typeface="Arial" panose="020B0604020202020204" pitchFamily="34" charset="0"/>
              <a:buChar char="•"/>
            </a:pPr>
            <a:r>
              <a:rPr lang="en-US" sz="1300" dirty="0">
                <a:solidFill>
                  <a:schemeClr val="tx1"/>
                </a:solidFill>
              </a:rPr>
              <a:t>Crafts</a:t>
            </a:r>
          </a:p>
          <a:p>
            <a:pPr lvl="2" indent="-228600">
              <a:buFont typeface="Arial" panose="020B0604020202020204" pitchFamily="34" charset="0"/>
              <a:buChar char="•"/>
            </a:pPr>
            <a:r>
              <a:rPr lang="en-US" sz="1300" dirty="0">
                <a:solidFill>
                  <a:schemeClr val="tx1"/>
                </a:solidFill>
              </a:rPr>
              <a:t>Food</a:t>
            </a:r>
          </a:p>
          <a:p>
            <a:pPr lvl="2" indent="-228600">
              <a:buFont typeface="Arial" panose="020B0604020202020204" pitchFamily="34" charset="0"/>
              <a:buChar char="•"/>
            </a:pPr>
            <a:r>
              <a:rPr lang="en-US" sz="1300" dirty="0">
                <a:solidFill>
                  <a:schemeClr val="tx1"/>
                </a:solidFill>
              </a:rPr>
              <a:t>Journalism</a:t>
            </a:r>
          </a:p>
          <a:p>
            <a:pPr lvl="2" indent="-228600">
              <a:buFont typeface="Arial" panose="020B0604020202020204" pitchFamily="34" charset="0"/>
              <a:buChar char="•"/>
            </a:pPr>
            <a:r>
              <a:rPr lang="en-US" sz="1300" dirty="0">
                <a:solidFill>
                  <a:schemeClr val="tx1"/>
                </a:solidFill>
              </a:rPr>
              <a:t>Technology</a:t>
            </a:r>
          </a:p>
          <a:p>
            <a:pPr lvl="2" indent="-228600">
              <a:buFont typeface="Arial" panose="020B0604020202020204" pitchFamily="34" charset="0"/>
              <a:buChar char="•"/>
            </a:pPr>
            <a:r>
              <a:rPr lang="en-US" sz="1300" dirty="0">
                <a:solidFill>
                  <a:schemeClr val="tx1"/>
                </a:solidFill>
              </a:rPr>
              <a:t>Photography </a:t>
            </a:r>
          </a:p>
          <a:p>
            <a:pPr indent="-228600">
              <a:buFont typeface="Arial" panose="020B0604020202020204" pitchFamily="34" charset="0"/>
              <a:buChar char="•"/>
            </a:pPr>
            <a:endParaRPr lang="en-US" sz="1700" dirty="0">
              <a:solidFill>
                <a:schemeClr val="tx1"/>
              </a:solidFill>
            </a:endParaRPr>
          </a:p>
        </p:txBody>
      </p:sp>
      <p:sp>
        <p:nvSpPr>
          <p:cNvPr id="50" name="Rectangle 4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DB415DB-1228-408D-B35C-45D7E27632B6}"/>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5608319" y="1193093"/>
            <a:ext cx="5614835" cy="4318595"/>
          </a:xfrm>
          <a:prstGeom prst="rect">
            <a:avLst/>
          </a:prstGeom>
          <a:noFill/>
          <a:effectLst/>
        </p:spPr>
      </p:pic>
      <p:sp>
        <p:nvSpPr>
          <p:cNvPr id="6" name="Footer Placeholder 5">
            <a:extLst>
              <a:ext uri="{FF2B5EF4-FFF2-40B4-BE49-F238E27FC236}">
                <a16:creationId xmlns:a16="http://schemas.microsoft.com/office/drawing/2014/main" id="{904AF276-C320-4689-A711-9154EDF6C96F}"/>
              </a:ext>
            </a:extLst>
          </p:cNvPr>
          <p:cNvSpPr>
            <a:spLocks noGrp="1"/>
          </p:cNvSpPr>
          <p:nvPr>
            <p:ph type="ftr" sz="quarter" idx="12"/>
          </p:nvPr>
        </p:nvSpPr>
        <p:spPr>
          <a:xfrm>
            <a:off x="5123688" y="6356350"/>
            <a:ext cx="4114800" cy="365125"/>
          </a:xfrm>
        </p:spPr>
        <p:txBody>
          <a:bodyPr vert="horz" lIns="91440" tIns="45720" rIns="91440" bIns="45720" rtlCol="0" anchor="ctr">
            <a:normAutofit/>
          </a:bodyPr>
          <a:lstStyle/>
          <a:p>
            <a:pPr>
              <a:spcAft>
                <a:spcPts val="600"/>
              </a:spcAft>
              <a:defRPr/>
            </a:pPr>
            <a:r>
              <a:rPr lang="en-US" kern="1200">
                <a:solidFill>
                  <a:srgbClr val="303030"/>
                </a:solidFill>
                <a:latin typeface="+mn-lt"/>
                <a:ea typeface="+mn-ea"/>
                <a:cs typeface="+mn-cs"/>
              </a:rPr>
              <a:t>Add a footer</a:t>
            </a:r>
          </a:p>
        </p:txBody>
      </p:sp>
      <p:sp>
        <p:nvSpPr>
          <p:cNvPr id="7" name="Slide Number Placeholder 6">
            <a:extLst>
              <a:ext uri="{FF2B5EF4-FFF2-40B4-BE49-F238E27FC236}">
                <a16:creationId xmlns:a16="http://schemas.microsoft.com/office/drawing/2014/main" id="{22253B38-B780-4327-9E53-6892EB464AC0}"/>
              </a:ext>
            </a:extLst>
          </p:cNvPr>
          <p:cNvSpPr>
            <a:spLocks noGrp="1"/>
          </p:cNvSpPr>
          <p:nvPr>
            <p:ph type="sldNum" sz="quarter" idx="33"/>
          </p:nvPr>
        </p:nvSpPr>
        <p:spPr>
          <a:xfrm>
            <a:off x="8610600" y="6356350"/>
            <a:ext cx="2743200" cy="365125"/>
          </a:xfrm>
        </p:spPr>
        <p:txBody>
          <a:bodyPr vert="horz" lIns="91440" tIns="45720" rIns="91440" bIns="45720" rtlCol="0" anchor="ctr">
            <a:normAutofit/>
          </a:bodyPr>
          <a:lstStyle/>
          <a:p>
            <a:pPr algn="r">
              <a:spcAft>
                <a:spcPts val="600"/>
              </a:spcAft>
              <a:defRPr/>
            </a:pPr>
            <a:fld id="{19B51A1E-902D-48AF-9020-955120F399B6}" type="slidenum">
              <a:rPr lang="en-US">
                <a:solidFill>
                  <a:srgbClr val="303030"/>
                </a:solidFill>
                <a:latin typeface="+mn-lt"/>
              </a:rPr>
              <a:pPr algn="r">
                <a:spcAft>
                  <a:spcPts val="600"/>
                </a:spcAft>
                <a:defRPr/>
              </a:pPr>
              <a:t>13</a:t>
            </a:fld>
            <a:endParaRPr lang="en-US">
              <a:solidFill>
                <a:srgbClr val="303030"/>
              </a:solidFill>
              <a:latin typeface="+mn-lt"/>
            </a:endParaRPr>
          </a:p>
        </p:txBody>
      </p:sp>
    </p:spTree>
    <p:extLst>
      <p:ext uri="{BB962C8B-B14F-4D97-AF65-F5344CB8AC3E}">
        <p14:creationId xmlns:p14="http://schemas.microsoft.com/office/powerpoint/2010/main" val="3686332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D8940D-E5AC-47FB-AF24-A4BB01926623}"/>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4400" kern="1200" dirty="0">
                <a:solidFill>
                  <a:schemeClr val="tx1"/>
                </a:solidFill>
                <a:latin typeface="+mj-lt"/>
                <a:ea typeface="+mj-ea"/>
                <a:cs typeface="+mj-cs"/>
              </a:rPr>
              <a:t>Comparison: Logit vs Tree</a:t>
            </a:r>
          </a:p>
        </p:txBody>
      </p:sp>
      <p:sp>
        <p:nvSpPr>
          <p:cNvPr id="10" name="Text Placeholder 9">
            <a:extLst>
              <a:ext uri="{FF2B5EF4-FFF2-40B4-BE49-F238E27FC236}">
                <a16:creationId xmlns:a16="http://schemas.microsoft.com/office/drawing/2014/main" id="{105BBB09-A41C-47B8-B64D-7D532242ECF9}"/>
              </a:ext>
            </a:extLst>
          </p:cNvPr>
          <p:cNvSpPr>
            <a:spLocks noGrp="1"/>
          </p:cNvSpPr>
          <p:nvPr>
            <p:ph type="body" sz="quarter" idx="32"/>
          </p:nvPr>
        </p:nvSpPr>
        <p:spPr>
          <a:xfrm>
            <a:off x="648931" y="2438400"/>
            <a:ext cx="3505494" cy="3785419"/>
          </a:xfrm>
        </p:spPr>
        <p:txBody>
          <a:bodyPr vert="horz" lIns="91440" tIns="45720" rIns="91440" bIns="45720" rtlCol="0">
            <a:normAutofit/>
          </a:bodyPr>
          <a:lstStyle/>
          <a:p>
            <a:pPr indent="-228600">
              <a:buFont typeface="Arial" panose="020B0604020202020204" pitchFamily="34" charset="0"/>
              <a:buChar char="•"/>
            </a:pPr>
            <a:r>
              <a:rPr lang="en-US" sz="2000" dirty="0">
                <a:solidFill>
                  <a:schemeClr val="tx1"/>
                </a:solidFill>
              </a:rPr>
              <a:t>Compared the ROC curve of our classification tree and our logistic regression, </a:t>
            </a:r>
          </a:p>
          <a:p>
            <a:pPr indent="-228600">
              <a:buFont typeface="Arial" panose="020B0604020202020204" pitchFamily="34" charset="0"/>
              <a:buChar char="•"/>
            </a:pPr>
            <a:r>
              <a:rPr lang="en-US" sz="2000" dirty="0">
                <a:solidFill>
                  <a:schemeClr val="tx1"/>
                </a:solidFill>
              </a:rPr>
              <a:t>Determined that our logistic model barely did better than our tree. Overall both models were similar. </a:t>
            </a:r>
          </a:p>
          <a:p>
            <a:r>
              <a:rPr lang="en-US" sz="2000" b="1" dirty="0">
                <a:solidFill>
                  <a:schemeClr val="tx1"/>
                </a:solidFill>
              </a:rPr>
              <a:t>Therefore</a:t>
            </a:r>
            <a:r>
              <a:rPr lang="en-US" sz="2000" dirty="0">
                <a:solidFill>
                  <a:schemeClr val="tx1"/>
                </a:solidFill>
              </a:rPr>
              <a:t>: </a:t>
            </a:r>
          </a:p>
          <a:p>
            <a:pPr marL="38100" lvl="1"/>
            <a:r>
              <a:rPr lang="en-US" sz="1800" dirty="0">
                <a:solidFill>
                  <a:schemeClr val="accent1">
                    <a:lumMod val="50000"/>
                  </a:schemeClr>
                </a:solidFill>
              </a:rPr>
              <a:t>We plan to just these two models in conjunction when determining our final results </a:t>
            </a:r>
          </a:p>
        </p:txBody>
      </p:sp>
      <p:sp>
        <p:nvSpPr>
          <p:cNvPr id="49" name="Rectangle 4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close up of a map&#10;&#10;Description generated with very high confidence">
            <a:extLst>
              <a:ext uri="{FF2B5EF4-FFF2-40B4-BE49-F238E27FC236}">
                <a16:creationId xmlns:a16="http://schemas.microsoft.com/office/drawing/2014/main" id="{363449E0-17BC-41CE-A9AB-AE9D5C8BB3BF}"/>
              </a:ext>
            </a:extLst>
          </p:cNvPr>
          <p:cNvPicPr/>
          <p:nvPr/>
        </p:nvPicPr>
        <p:blipFill rotWithShape="1">
          <a:blip r:embed="rId3"/>
          <a:srcRect t="4960"/>
          <a:stretch/>
        </p:blipFill>
        <p:spPr>
          <a:xfrm>
            <a:off x="5848599" y="484632"/>
            <a:ext cx="5276792" cy="2807843"/>
          </a:xfrm>
          <a:prstGeom prst="rect">
            <a:avLst/>
          </a:prstGeom>
          <a:effectLst/>
        </p:spPr>
      </p:pic>
      <p:sp>
        <p:nvSpPr>
          <p:cNvPr id="6" name="Footer Placeholder 5">
            <a:extLst>
              <a:ext uri="{FF2B5EF4-FFF2-40B4-BE49-F238E27FC236}">
                <a16:creationId xmlns:a16="http://schemas.microsoft.com/office/drawing/2014/main" id="{904AF276-C320-4689-A711-9154EDF6C96F}"/>
              </a:ext>
            </a:extLst>
          </p:cNvPr>
          <p:cNvSpPr>
            <a:spLocks noGrp="1"/>
          </p:cNvSpPr>
          <p:nvPr>
            <p:ph type="ftr" sz="quarter" idx="12"/>
          </p:nvPr>
        </p:nvSpPr>
        <p:spPr>
          <a:xfrm>
            <a:off x="5123688" y="6356350"/>
            <a:ext cx="4114800" cy="365125"/>
          </a:xfrm>
        </p:spPr>
        <p:txBody>
          <a:bodyPr vert="horz" lIns="91440" tIns="45720" rIns="91440" bIns="45720" rtlCol="0" anchor="ctr">
            <a:normAutofit/>
          </a:bodyPr>
          <a:lstStyle/>
          <a:p>
            <a:pPr>
              <a:spcAft>
                <a:spcPts val="600"/>
              </a:spcAft>
              <a:defRPr/>
            </a:pPr>
            <a:r>
              <a:rPr lang="en-US" kern="1200">
                <a:solidFill>
                  <a:srgbClr val="303030"/>
                </a:solidFill>
                <a:latin typeface="+mn-lt"/>
                <a:ea typeface="+mn-ea"/>
                <a:cs typeface="+mn-cs"/>
              </a:rPr>
              <a:t>Add a footer</a:t>
            </a:r>
          </a:p>
        </p:txBody>
      </p:sp>
      <p:sp>
        <p:nvSpPr>
          <p:cNvPr id="7" name="Slide Number Placeholder 6">
            <a:extLst>
              <a:ext uri="{FF2B5EF4-FFF2-40B4-BE49-F238E27FC236}">
                <a16:creationId xmlns:a16="http://schemas.microsoft.com/office/drawing/2014/main" id="{22253B38-B780-4327-9E53-6892EB464AC0}"/>
              </a:ext>
            </a:extLst>
          </p:cNvPr>
          <p:cNvSpPr>
            <a:spLocks noGrp="1"/>
          </p:cNvSpPr>
          <p:nvPr>
            <p:ph type="sldNum" sz="quarter" idx="33"/>
          </p:nvPr>
        </p:nvSpPr>
        <p:spPr>
          <a:xfrm>
            <a:off x="8610600" y="6356350"/>
            <a:ext cx="2743200" cy="365125"/>
          </a:xfrm>
        </p:spPr>
        <p:txBody>
          <a:bodyPr vert="horz" lIns="91440" tIns="45720" rIns="91440" bIns="45720" rtlCol="0" anchor="ctr">
            <a:normAutofit/>
          </a:bodyPr>
          <a:lstStyle/>
          <a:p>
            <a:pPr algn="r">
              <a:spcAft>
                <a:spcPts val="600"/>
              </a:spcAft>
              <a:defRPr/>
            </a:pPr>
            <a:fld id="{19B51A1E-902D-48AF-9020-955120F399B6}" type="slidenum">
              <a:rPr lang="en-US" smtClean="0">
                <a:solidFill>
                  <a:srgbClr val="303030"/>
                </a:solidFill>
                <a:latin typeface="+mn-lt"/>
              </a:rPr>
              <a:pPr algn="r">
                <a:spcAft>
                  <a:spcPts val="600"/>
                </a:spcAft>
                <a:defRPr/>
              </a:pPr>
              <a:t>14</a:t>
            </a:fld>
            <a:endParaRPr lang="en-US">
              <a:solidFill>
                <a:srgbClr val="303030"/>
              </a:solidFill>
              <a:latin typeface="+mn-lt"/>
            </a:endParaRPr>
          </a:p>
        </p:txBody>
      </p:sp>
      <p:pic>
        <p:nvPicPr>
          <p:cNvPr id="37" name="Picture 36">
            <a:extLst>
              <a:ext uri="{FF2B5EF4-FFF2-40B4-BE49-F238E27FC236}">
                <a16:creationId xmlns:a16="http://schemas.microsoft.com/office/drawing/2014/main" id="{EAFBB35E-C2F7-4F8D-8BC4-4B51DD69B3CA}"/>
              </a:ext>
            </a:extLst>
          </p:cNvPr>
          <p:cNvPicPr/>
          <p:nvPr/>
        </p:nvPicPr>
        <p:blipFill rotWithShape="1">
          <a:blip r:embed="rId4"/>
          <a:srcRect t="6427"/>
          <a:stretch/>
        </p:blipFill>
        <p:spPr>
          <a:xfrm>
            <a:off x="6095999" y="3429000"/>
            <a:ext cx="5029391" cy="2657901"/>
          </a:xfrm>
          <a:prstGeom prst="rect">
            <a:avLst/>
          </a:prstGeom>
        </p:spPr>
      </p:pic>
    </p:spTree>
    <p:extLst>
      <p:ext uri="{BB962C8B-B14F-4D97-AF65-F5344CB8AC3E}">
        <p14:creationId xmlns:p14="http://schemas.microsoft.com/office/powerpoint/2010/main" val="2412021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D8940D-E5AC-47FB-AF24-A4BB01926623}"/>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4400" i="1" dirty="0"/>
              <a:t>Association Rules Mining</a:t>
            </a:r>
          </a:p>
        </p:txBody>
      </p:sp>
      <p:sp>
        <p:nvSpPr>
          <p:cNvPr id="10" name="Text Placeholder 9">
            <a:extLst>
              <a:ext uri="{FF2B5EF4-FFF2-40B4-BE49-F238E27FC236}">
                <a16:creationId xmlns:a16="http://schemas.microsoft.com/office/drawing/2014/main" id="{105BBB09-A41C-47B8-B64D-7D532242ECF9}"/>
              </a:ext>
            </a:extLst>
          </p:cNvPr>
          <p:cNvSpPr>
            <a:spLocks noGrp="1"/>
          </p:cNvSpPr>
          <p:nvPr>
            <p:ph type="body" sz="quarter" idx="32"/>
          </p:nvPr>
        </p:nvSpPr>
        <p:spPr>
          <a:xfrm>
            <a:off x="648931" y="2438400"/>
            <a:ext cx="3505494" cy="3785419"/>
          </a:xfrm>
        </p:spPr>
        <p:txBody>
          <a:bodyPr vert="horz" lIns="91440" tIns="45720" rIns="91440" bIns="45720" rtlCol="0">
            <a:normAutofit lnSpcReduction="10000"/>
          </a:bodyPr>
          <a:lstStyle/>
          <a:p>
            <a:r>
              <a:rPr lang="en-US" b="1" dirty="0"/>
              <a:t>Top Rules</a:t>
            </a:r>
            <a:r>
              <a:rPr lang="en-US" dirty="0"/>
              <a:t>:</a:t>
            </a:r>
          </a:p>
          <a:p>
            <a:endParaRPr lang="en-US" dirty="0"/>
          </a:p>
          <a:p>
            <a:r>
              <a:rPr lang="en-US" dirty="0"/>
              <a:t>status=successful  ==&gt; end Quarter=Q4 conf: 0.28 and lift: 1.03</a:t>
            </a:r>
          </a:p>
          <a:p>
            <a:endParaRPr lang="en-US" dirty="0"/>
          </a:p>
          <a:p>
            <a:r>
              <a:rPr lang="en-US" dirty="0"/>
              <a:t>status=successful,  start Quarter =Q4 ==&gt; end Quarter </a:t>
            </a:r>
            <a:br>
              <a:rPr lang="en-US" dirty="0"/>
            </a:br>
            <a:r>
              <a:rPr lang="en-US" dirty="0"/>
              <a:t>conf: 0.75 and lift: 2.8</a:t>
            </a:r>
          </a:p>
          <a:p>
            <a:endParaRPr lang="en-US" dirty="0"/>
          </a:p>
          <a:p>
            <a:r>
              <a:rPr lang="en-US" dirty="0"/>
              <a:t>status=successful ==&gt; end Quarter =Q2 conf: 0.26  and lift: 1.02 </a:t>
            </a:r>
          </a:p>
        </p:txBody>
      </p:sp>
      <p:sp>
        <p:nvSpPr>
          <p:cNvPr id="32" name="Rectangle 2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904AF276-C320-4689-A711-9154EDF6C96F}"/>
              </a:ext>
            </a:extLst>
          </p:cNvPr>
          <p:cNvSpPr>
            <a:spLocks noGrp="1"/>
          </p:cNvSpPr>
          <p:nvPr>
            <p:ph type="ftr" sz="quarter" idx="12"/>
          </p:nvPr>
        </p:nvSpPr>
        <p:spPr>
          <a:xfrm>
            <a:off x="5123688" y="6356350"/>
            <a:ext cx="4114800" cy="365125"/>
          </a:xfrm>
        </p:spPr>
        <p:txBody>
          <a:bodyPr vert="horz" lIns="91440" tIns="45720" rIns="91440" bIns="45720" rtlCol="0" anchor="ctr">
            <a:normAutofit/>
          </a:bodyPr>
          <a:lstStyle/>
          <a:p>
            <a:pPr>
              <a:spcAft>
                <a:spcPts val="600"/>
              </a:spcAft>
              <a:defRPr/>
            </a:pPr>
            <a:r>
              <a:rPr lang="en-US" kern="1200">
                <a:solidFill>
                  <a:srgbClr val="303030"/>
                </a:solidFill>
                <a:latin typeface="+mn-lt"/>
                <a:ea typeface="+mn-ea"/>
                <a:cs typeface="+mn-cs"/>
              </a:rPr>
              <a:t>Add a footer</a:t>
            </a:r>
          </a:p>
        </p:txBody>
      </p:sp>
      <p:sp>
        <p:nvSpPr>
          <p:cNvPr id="7" name="Slide Number Placeholder 6">
            <a:extLst>
              <a:ext uri="{FF2B5EF4-FFF2-40B4-BE49-F238E27FC236}">
                <a16:creationId xmlns:a16="http://schemas.microsoft.com/office/drawing/2014/main" id="{22253B38-B780-4327-9E53-6892EB464AC0}"/>
              </a:ext>
            </a:extLst>
          </p:cNvPr>
          <p:cNvSpPr>
            <a:spLocks noGrp="1"/>
          </p:cNvSpPr>
          <p:nvPr>
            <p:ph type="sldNum" sz="quarter" idx="33"/>
          </p:nvPr>
        </p:nvSpPr>
        <p:spPr>
          <a:xfrm>
            <a:off x="8610600" y="6356350"/>
            <a:ext cx="2743200" cy="365125"/>
          </a:xfrm>
        </p:spPr>
        <p:txBody>
          <a:bodyPr vert="horz" lIns="91440" tIns="45720" rIns="91440" bIns="45720" rtlCol="0" anchor="ctr">
            <a:normAutofit/>
          </a:bodyPr>
          <a:lstStyle/>
          <a:p>
            <a:pPr algn="r">
              <a:spcAft>
                <a:spcPts val="600"/>
              </a:spcAft>
              <a:defRPr/>
            </a:pPr>
            <a:fld id="{19B51A1E-902D-48AF-9020-955120F399B6}" type="slidenum">
              <a:rPr lang="en-US">
                <a:solidFill>
                  <a:srgbClr val="303030"/>
                </a:solidFill>
                <a:latin typeface="+mn-lt"/>
              </a:rPr>
              <a:pPr algn="r">
                <a:spcAft>
                  <a:spcPts val="600"/>
                </a:spcAft>
                <a:defRPr/>
              </a:pPr>
              <a:t>15</a:t>
            </a:fld>
            <a:endParaRPr lang="en-US">
              <a:solidFill>
                <a:srgbClr val="303030"/>
              </a:solidFill>
              <a:latin typeface="+mn-lt"/>
            </a:endParaRPr>
          </a:p>
        </p:txBody>
      </p:sp>
      <p:pic>
        <p:nvPicPr>
          <p:cNvPr id="9" name="Picture 8">
            <a:extLst>
              <a:ext uri="{FF2B5EF4-FFF2-40B4-BE49-F238E27FC236}">
                <a16:creationId xmlns:a16="http://schemas.microsoft.com/office/drawing/2014/main" id="{5721EEE9-184F-436F-9462-E3E38BA5E67A}"/>
              </a:ext>
            </a:extLst>
          </p:cNvPr>
          <p:cNvPicPr>
            <a:picLocks noChangeAspect="1"/>
          </p:cNvPicPr>
          <p:nvPr/>
        </p:nvPicPr>
        <p:blipFill>
          <a:blip r:embed="rId3"/>
          <a:stretch>
            <a:fillRect/>
          </a:stretch>
        </p:blipFill>
        <p:spPr>
          <a:xfrm>
            <a:off x="5611125" y="1693713"/>
            <a:ext cx="5742675" cy="3470573"/>
          </a:xfrm>
          <a:prstGeom prst="rect">
            <a:avLst/>
          </a:prstGeom>
        </p:spPr>
      </p:pic>
    </p:spTree>
    <p:extLst>
      <p:ext uri="{BB962C8B-B14F-4D97-AF65-F5344CB8AC3E}">
        <p14:creationId xmlns:p14="http://schemas.microsoft.com/office/powerpoint/2010/main" val="3603466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37">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8" name="Title 7">
            <a:extLst>
              <a:ext uri="{FF2B5EF4-FFF2-40B4-BE49-F238E27FC236}">
                <a16:creationId xmlns:a16="http://schemas.microsoft.com/office/drawing/2014/main" id="{10D8940D-E5AC-47FB-AF24-A4BB01926623}"/>
              </a:ext>
            </a:extLst>
          </p:cNvPr>
          <p:cNvSpPr>
            <a:spLocks noGrp="1"/>
          </p:cNvSpPr>
          <p:nvPr>
            <p:ph type="title"/>
          </p:nvPr>
        </p:nvSpPr>
        <p:spPr>
          <a:xfrm>
            <a:off x="641684" y="4892358"/>
            <a:ext cx="3866140" cy="1325563"/>
          </a:xfrm>
        </p:spPr>
        <p:txBody>
          <a:bodyPr vert="horz" lIns="91440" tIns="45720" rIns="91440" bIns="45720" rtlCol="0" anchor="ctr">
            <a:normAutofit/>
          </a:bodyPr>
          <a:lstStyle/>
          <a:p>
            <a:pPr algn="ctr"/>
            <a:r>
              <a:rPr lang="en-US" sz="4000" i="1" dirty="0">
                <a:solidFill>
                  <a:schemeClr val="bg1"/>
                </a:solidFill>
              </a:rPr>
              <a:t>K-Means Clustering</a:t>
            </a:r>
          </a:p>
        </p:txBody>
      </p:sp>
      <p:pic>
        <p:nvPicPr>
          <p:cNvPr id="2" name="Picture 1" descr="A close up of a logo&#10;&#10;Description generated with very high confidence">
            <a:extLst>
              <a:ext uri="{FF2B5EF4-FFF2-40B4-BE49-F238E27FC236}">
                <a16:creationId xmlns:a16="http://schemas.microsoft.com/office/drawing/2014/main" id="{A8E97FDE-F1C5-4758-9819-2FBE3EC4F5CB}"/>
              </a:ext>
            </a:extLst>
          </p:cNvPr>
          <p:cNvPicPr>
            <a:picLocks noChangeAspect="1"/>
          </p:cNvPicPr>
          <p:nvPr/>
        </p:nvPicPr>
        <p:blipFill>
          <a:blip r:embed="rId3"/>
          <a:stretch>
            <a:fillRect/>
          </a:stretch>
        </p:blipFill>
        <p:spPr>
          <a:xfrm>
            <a:off x="795142" y="1101459"/>
            <a:ext cx="10595911" cy="2386315"/>
          </a:xfrm>
          <a:prstGeom prst="rect">
            <a:avLst/>
          </a:prstGeom>
        </p:spPr>
      </p:pic>
      <p:cxnSp>
        <p:nvCxnSpPr>
          <p:cNvPr id="40" name="Straight Connector 39">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22253B38-B780-4327-9E53-6892EB464AC0}"/>
              </a:ext>
            </a:extLst>
          </p:cNvPr>
          <p:cNvSpPr>
            <a:spLocks noGrp="1"/>
          </p:cNvSpPr>
          <p:nvPr>
            <p:ph type="sldNum" sz="quarter" idx="33"/>
          </p:nvPr>
        </p:nvSpPr>
        <p:spPr>
          <a:xfrm>
            <a:off x="10534650" y="6356350"/>
            <a:ext cx="819150" cy="365125"/>
          </a:xfrm>
        </p:spPr>
        <p:txBody>
          <a:bodyPr vert="horz" lIns="91440" tIns="45720" rIns="91440" bIns="45720" rtlCol="0" anchor="ctr">
            <a:normAutofit/>
          </a:bodyPr>
          <a:lstStyle/>
          <a:p>
            <a:pPr algn="r">
              <a:spcAft>
                <a:spcPts val="600"/>
              </a:spcAft>
              <a:defRPr/>
            </a:pPr>
            <a:fld id="{19B51A1E-902D-48AF-9020-955120F399B6}" type="slidenum">
              <a:rPr lang="en-US">
                <a:solidFill>
                  <a:schemeClr val="bg1">
                    <a:alpha val="70000"/>
                  </a:schemeClr>
                </a:solidFill>
                <a:latin typeface="+mn-lt"/>
              </a:rPr>
              <a:pPr algn="r">
                <a:spcAft>
                  <a:spcPts val="600"/>
                </a:spcAft>
                <a:defRPr/>
              </a:pPr>
              <a:t>16</a:t>
            </a:fld>
            <a:endParaRPr lang="en-US">
              <a:solidFill>
                <a:schemeClr val="bg1">
                  <a:alpha val="70000"/>
                </a:schemeClr>
              </a:solidFill>
              <a:latin typeface="+mn-lt"/>
            </a:endParaRPr>
          </a:p>
        </p:txBody>
      </p:sp>
      <p:sp>
        <p:nvSpPr>
          <p:cNvPr id="25" name="TextBox 24">
            <a:extLst>
              <a:ext uri="{FF2B5EF4-FFF2-40B4-BE49-F238E27FC236}">
                <a16:creationId xmlns:a16="http://schemas.microsoft.com/office/drawing/2014/main" id="{01D4812F-935F-4774-A20B-E2B9FDC05E6C}"/>
              </a:ext>
            </a:extLst>
          </p:cNvPr>
          <p:cNvSpPr txBox="1"/>
          <p:nvPr/>
        </p:nvSpPr>
        <p:spPr>
          <a:xfrm>
            <a:off x="4954298" y="5474084"/>
            <a:ext cx="1879639" cy="1138773"/>
          </a:xfrm>
          <a:prstGeom prst="rect">
            <a:avLst/>
          </a:prstGeom>
          <a:noFill/>
        </p:spPr>
        <p:txBody>
          <a:bodyPr wrap="square" rtlCol="0">
            <a:spAutoFit/>
          </a:bodyPr>
          <a:lstStyle/>
          <a:p>
            <a:r>
              <a:rPr lang="en-US" sz="2800" b="1" dirty="0">
                <a:solidFill>
                  <a:schemeClr val="bg1"/>
                </a:solidFill>
              </a:rPr>
              <a:t>K = 4 </a:t>
            </a:r>
            <a:endParaRPr lang="en-US" sz="2800" dirty="0">
              <a:solidFill>
                <a:schemeClr val="bg1"/>
              </a:solidFill>
            </a:endParaRPr>
          </a:p>
          <a:p>
            <a:endParaRPr lang="en-US" sz="2000" dirty="0"/>
          </a:p>
          <a:p>
            <a:endParaRPr lang="en-US" sz="2000" dirty="0"/>
          </a:p>
        </p:txBody>
      </p:sp>
    </p:spTree>
    <p:extLst>
      <p:ext uri="{BB962C8B-B14F-4D97-AF65-F5344CB8AC3E}">
        <p14:creationId xmlns:p14="http://schemas.microsoft.com/office/powerpoint/2010/main" val="190152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D227F788-4B8B-495F-AF09-C2D4D581BA3D}"/>
              </a:ext>
            </a:extLst>
          </p:cNvPr>
          <p:cNvSpPr>
            <a:spLocks noGrp="1"/>
          </p:cNvSpPr>
          <p:nvPr>
            <p:ph type="title"/>
          </p:nvPr>
        </p:nvSpPr>
        <p:spPr>
          <a:xfrm>
            <a:off x="642257" y="4525347"/>
            <a:ext cx="6939722" cy="1737360"/>
          </a:xfrm>
        </p:spPr>
        <p:txBody>
          <a:bodyPr vert="horz" lIns="91440" tIns="45720" rIns="91440" bIns="45720" rtlCol="0" anchor="ctr">
            <a:normAutofit/>
          </a:bodyPr>
          <a:lstStyle/>
          <a:p>
            <a:pPr algn="r"/>
            <a:r>
              <a:rPr lang="en-US" dirty="0">
                <a:solidFill>
                  <a:schemeClr val="tx1"/>
                </a:solidFill>
              </a:rPr>
              <a:t>Conclusion &amp; Results </a:t>
            </a:r>
          </a:p>
        </p:txBody>
      </p:sp>
      <p:sp>
        <p:nvSpPr>
          <p:cNvPr id="9" name="Text Placeholder 8">
            <a:extLst>
              <a:ext uri="{FF2B5EF4-FFF2-40B4-BE49-F238E27FC236}">
                <a16:creationId xmlns:a16="http://schemas.microsoft.com/office/drawing/2014/main" id="{D90BCCF0-CCE9-4197-AA99-DEAEE73A2E2E}"/>
              </a:ext>
            </a:extLst>
          </p:cNvPr>
          <p:cNvSpPr>
            <a:spLocks noGrp="1"/>
          </p:cNvSpPr>
          <p:nvPr>
            <p:ph type="body" idx="1"/>
          </p:nvPr>
        </p:nvSpPr>
        <p:spPr>
          <a:xfrm>
            <a:off x="8050762" y="4525347"/>
            <a:ext cx="3211288" cy="1737360"/>
          </a:xfrm>
        </p:spPr>
        <p:txBody>
          <a:bodyPr vert="horz" lIns="91440" tIns="45720" rIns="91440" bIns="45720" rtlCol="0" anchor="ctr">
            <a:normAutofit/>
          </a:bodyPr>
          <a:lstStyle/>
          <a:p>
            <a:r>
              <a:rPr lang="en-US" sz="2400" dirty="0"/>
              <a:t>Based on our Analysis – Factors we would recommend for successful campaign.</a:t>
            </a:r>
          </a:p>
        </p:txBody>
      </p:sp>
      <p:sp>
        <p:nvSpPr>
          <p:cNvPr id="32" name="Oval 3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51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64D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BB0DC62-280A-4AB0-8C02-DD45D8CD7C70}"/>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3351" r="31707" b="1"/>
          <a:stretch/>
        </p:blipFill>
        <p:spPr>
          <a:xfrm>
            <a:off x="6492113" y="10"/>
            <a:ext cx="5699887" cy="405923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cxnSp>
        <p:nvCxnSpPr>
          <p:cNvPr id="38" name="Straight Connector 3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1A0C5173-61C2-4F06-9F26-CC82B9A97794}"/>
              </a:ext>
            </a:extLst>
          </p:cNvPr>
          <p:cNvSpPr>
            <a:spLocks noGrp="1"/>
          </p:cNvSpPr>
          <p:nvPr>
            <p:ph type="ftr" sz="quarter" idx="11"/>
          </p:nvPr>
        </p:nvSpPr>
        <p:spPr>
          <a:xfrm>
            <a:off x="640079" y="6350238"/>
            <a:ext cx="6758941" cy="365125"/>
          </a:xfrm>
        </p:spPr>
        <p:txBody>
          <a:bodyPr vert="horz" lIns="91440" tIns="45720" rIns="91440" bIns="45720" rtlCol="0" anchor="ctr">
            <a:normAutofit/>
          </a:bodyPr>
          <a:lstStyle/>
          <a:p>
            <a:pPr>
              <a:spcAft>
                <a:spcPts val="600"/>
              </a:spcAft>
              <a:defRPr/>
            </a:pPr>
            <a:r>
              <a:rPr lang="en-US" kern="1200">
                <a:solidFill>
                  <a:prstClr val="black">
                    <a:tint val="75000"/>
                  </a:prstClr>
                </a:solidFill>
                <a:latin typeface="Calibri" panose="020F0502020204030204"/>
                <a:ea typeface="+mn-ea"/>
                <a:cs typeface="+mn-cs"/>
              </a:rPr>
              <a:t>Add a footer</a:t>
            </a:r>
          </a:p>
        </p:txBody>
      </p:sp>
      <p:sp>
        <p:nvSpPr>
          <p:cNvPr id="7" name="Slide Number Placeholder 6">
            <a:extLst>
              <a:ext uri="{FF2B5EF4-FFF2-40B4-BE49-F238E27FC236}">
                <a16:creationId xmlns:a16="http://schemas.microsoft.com/office/drawing/2014/main" id="{FD70927F-6A65-4A24-BF36-447B1285EEE6}"/>
              </a:ext>
            </a:extLst>
          </p:cNvPr>
          <p:cNvSpPr>
            <a:spLocks noGrp="1"/>
          </p:cNvSpPr>
          <p:nvPr>
            <p:ph type="sldNum" sz="quarter" idx="12"/>
          </p:nvPr>
        </p:nvSpPr>
        <p:spPr>
          <a:xfrm>
            <a:off x="11084767" y="6350238"/>
            <a:ext cx="365760" cy="365125"/>
          </a:xfrm>
          <a:prstGeom prst="ellipse">
            <a:avLst/>
          </a:prstGeom>
          <a:solidFill>
            <a:srgbClr val="595959"/>
          </a:solidFill>
        </p:spPr>
        <p:txBody>
          <a:bodyPr vert="horz" lIns="91440" tIns="45720" rIns="91440" bIns="45720" rtlCol="0" anchor="ctr">
            <a:normAutofit fontScale="55000" lnSpcReduction="20000"/>
          </a:bodyPr>
          <a:lstStyle/>
          <a:p>
            <a:pPr>
              <a:spcAft>
                <a:spcPts val="600"/>
              </a:spcAft>
              <a:defRPr/>
            </a:pPr>
            <a:fld id="{19B51A1E-902D-48AF-9020-955120F399B6}" type="slidenum">
              <a:rPr lang="en-US" sz="1050">
                <a:solidFill>
                  <a:srgbClr val="FFFFFF"/>
                </a:solidFill>
                <a:latin typeface="Calibri" panose="020F0502020204030204"/>
              </a:rPr>
              <a:pPr>
                <a:spcAft>
                  <a:spcPts val="600"/>
                </a:spcAft>
                <a:defRPr/>
              </a:pPr>
              <a:t>17</a:t>
            </a:fld>
            <a:endParaRPr lang="en-US" sz="1050">
              <a:solidFill>
                <a:srgbClr val="FFFFFF"/>
              </a:solidFill>
              <a:latin typeface="Calibri" panose="020F0502020204030204"/>
            </a:endParaRPr>
          </a:p>
        </p:txBody>
      </p:sp>
    </p:spTree>
    <p:extLst>
      <p:ext uri="{BB962C8B-B14F-4D97-AF65-F5344CB8AC3E}">
        <p14:creationId xmlns:p14="http://schemas.microsoft.com/office/powerpoint/2010/main" val="358798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Arrow Connector 18">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20" y="2316480"/>
            <a:ext cx="4572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51208669-5ACD-486E-A2D0-BFD5AFE8DBDF}"/>
              </a:ext>
            </a:extLst>
          </p:cNvPr>
          <p:cNvSpPr>
            <a:spLocks noGrp="1"/>
          </p:cNvSpPr>
          <p:nvPr>
            <p:ph type="ftr" sz="quarter" idx="12"/>
          </p:nvPr>
        </p:nvSpPr>
        <p:spPr>
          <a:xfrm>
            <a:off x="655320" y="6356350"/>
            <a:ext cx="4114800" cy="365125"/>
          </a:xfrm>
        </p:spPr>
        <p:txBody>
          <a:bodyPr vert="horz" lIns="91440" tIns="45720" rIns="91440" bIns="45720" rtlCol="0" anchor="ctr">
            <a:normAutofit/>
          </a:bodyPr>
          <a:lstStyle/>
          <a:p>
            <a:pPr>
              <a:defRPr/>
            </a:pPr>
            <a:endParaRPr lang="en-US" sz="1200" kern="1200">
              <a:solidFill>
                <a:prstClr val="black">
                  <a:tint val="75000"/>
                </a:prstClr>
              </a:solidFill>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F6D865AC-D6DD-421E-A1DA-ABA2EA8C25BC}"/>
              </a:ext>
            </a:extLst>
          </p:cNvPr>
          <p:cNvSpPr>
            <a:spLocks noGrp="1"/>
          </p:cNvSpPr>
          <p:nvPr>
            <p:ph type="sldNum" sz="quarter" idx="13"/>
          </p:nvPr>
        </p:nvSpPr>
        <p:spPr>
          <a:xfrm>
            <a:off x="6941820" y="6356350"/>
            <a:ext cx="1165860" cy="365125"/>
          </a:xfrm>
        </p:spPr>
        <p:txBody>
          <a:bodyPr vert="horz" lIns="91440" tIns="45720" rIns="91440" bIns="45720" rtlCol="0" anchor="ctr">
            <a:normAutofit/>
          </a:bodyPr>
          <a:lstStyle/>
          <a:p>
            <a:pPr algn="r">
              <a:spcAft>
                <a:spcPts val="600"/>
              </a:spcAft>
              <a:defRPr/>
            </a:pPr>
            <a:fld id="{19B51A1E-902D-48AF-9020-955120F399B6}" type="slidenum">
              <a:rPr lang="en-US" smtClean="0">
                <a:solidFill>
                  <a:prstClr val="black">
                    <a:tint val="75000"/>
                  </a:prstClr>
                </a:solidFill>
                <a:latin typeface="Calibri" panose="020F0502020204030204"/>
              </a:rPr>
              <a:pPr algn="r">
                <a:spcAft>
                  <a:spcPts val="600"/>
                </a:spcAft>
                <a:defRPr/>
              </a:pPr>
              <a:t>18</a:t>
            </a:fld>
            <a:endParaRPr lang="en-US">
              <a:solidFill>
                <a:prstClr val="black">
                  <a:tint val="75000"/>
                </a:prstClr>
              </a:solidFill>
              <a:latin typeface="Calibri" panose="020F0502020204030204"/>
            </a:endParaRPr>
          </a:p>
        </p:txBody>
      </p:sp>
      <p:pic>
        <p:nvPicPr>
          <p:cNvPr id="14" name="Picture 13">
            <a:extLst>
              <a:ext uri="{FF2B5EF4-FFF2-40B4-BE49-F238E27FC236}">
                <a16:creationId xmlns:a16="http://schemas.microsoft.com/office/drawing/2014/main" id="{2C12E72E-EBD4-49EF-9262-550055A17005}"/>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21074" r="21391"/>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graphicFrame>
        <p:nvGraphicFramePr>
          <p:cNvPr id="10" name="Diagram 9">
            <a:extLst>
              <a:ext uri="{FF2B5EF4-FFF2-40B4-BE49-F238E27FC236}">
                <a16:creationId xmlns:a16="http://schemas.microsoft.com/office/drawing/2014/main" id="{FD6C570C-F31F-439D-A452-10736E825DCA}"/>
              </a:ext>
            </a:extLst>
          </p:cNvPr>
          <p:cNvGraphicFramePr/>
          <p:nvPr>
            <p:extLst>
              <p:ext uri="{D42A27DB-BD31-4B8C-83A1-F6EECF244321}">
                <p14:modId xmlns:p14="http://schemas.microsoft.com/office/powerpoint/2010/main" val="4275131194"/>
              </p:ext>
            </p:extLst>
          </p:nvPr>
        </p:nvGraphicFramePr>
        <p:xfrm>
          <a:off x="655321" y="2575034"/>
          <a:ext cx="5120113" cy="346222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6" name="Title 7">
            <a:extLst>
              <a:ext uri="{FF2B5EF4-FFF2-40B4-BE49-F238E27FC236}">
                <a16:creationId xmlns:a16="http://schemas.microsoft.com/office/drawing/2014/main" id="{EBEDB0C7-ECF2-4669-8A8F-43872783A859}"/>
              </a:ext>
            </a:extLst>
          </p:cNvPr>
          <p:cNvSpPr txBox="1">
            <a:spLocks/>
          </p:cNvSpPr>
          <p:nvPr/>
        </p:nvSpPr>
        <p:spPr>
          <a:xfrm>
            <a:off x="655320" y="820738"/>
            <a:ext cx="4572000" cy="1737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pPr algn="r"/>
            <a:r>
              <a:rPr lang="en-US" dirty="0">
                <a:solidFill>
                  <a:schemeClr val="tx1"/>
                </a:solidFill>
              </a:rPr>
              <a:t>A Successful Campaign Is…</a:t>
            </a:r>
          </a:p>
        </p:txBody>
      </p:sp>
    </p:spTree>
    <p:extLst>
      <p:ext uri="{BB962C8B-B14F-4D97-AF65-F5344CB8AC3E}">
        <p14:creationId xmlns:p14="http://schemas.microsoft.com/office/powerpoint/2010/main" val="1749015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16" name="Text Placeholder 15">
            <a:extLst>
              <a:ext uri="{FF2B5EF4-FFF2-40B4-BE49-F238E27FC236}">
                <a16:creationId xmlns:a16="http://schemas.microsoft.com/office/drawing/2014/main" id="{FD8A1232-50A8-4535-AAF9-7F4180EAA0DD}"/>
              </a:ext>
            </a:extLst>
          </p:cNvPr>
          <p:cNvSpPr>
            <a:spLocks noGrp="1"/>
          </p:cNvSpPr>
          <p:nvPr>
            <p:ph type="body" sz="quarter" idx="18"/>
          </p:nvPr>
        </p:nvSpPr>
        <p:spPr>
          <a:xfrm>
            <a:off x="8075708" y="3812038"/>
            <a:ext cx="4116291" cy="335756"/>
          </a:xfrm>
          <a:solidFill>
            <a:schemeClr val="tx1">
              <a:lumMod val="75000"/>
              <a:lumOff val="25000"/>
            </a:schemeClr>
          </a:solidFill>
        </p:spPr>
        <p:txBody>
          <a:bodyPr/>
          <a:lstStyle/>
          <a:p>
            <a:r>
              <a:rPr lang="en-US" dirty="0"/>
              <a:t>Questions? </a:t>
            </a:r>
          </a:p>
        </p:txBody>
      </p:sp>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19</a:t>
            </a:fld>
            <a:endParaRPr lang="en-US" dirty="0"/>
          </a:p>
        </p:txBody>
      </p:sp>
      <p:sp>
        <p:nvSpPr>
          <p:cNvPr id="7" name="Rectangle 6">
            <a:extLst>
              <a:ext uri="{FF2B5EF4-FFF2-40B4-BE49-F238E27FC236}">
                <a16:creationId xmlns:a16="http://schemas.microsoft.com/office/drawing/2014/main" id="{9DDA8932-E5C5-4AFA-8EB5-2A348A8FC4EC}"/>
              </a:ext>
            </a:extLst>
          </p:cNvPr>
          <p:cNvSpPr/>
          <p:nvPr/>
        </p:nvSpPr>
        <p:spPr>
          <a:xfrm>
            <a:off x="9773728" y="6371351"/>
            <a:ext cx="1986272" cy="4866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92529"/>
            <a:ext cx="5918000" cy="5578928"/>
          </a:xfrm>
        </p:spPr>
        <p:txBody>
          <a:bodyPr anchor="ctr"/>
          <a:lstStyle/>
          <a:p>
            <a:pPr marL="0" indent="0">
              <a:buNone/>
            </a:pPr>
            <a:r>
              <a:rPr lang="en-US" sz="2700" i="1" dirty="0"/>
              <a:t>Problem Statement:</a:t>
            </a:r>
            <a:br>
              <a:rPr lang="en-US" sz="2700" i="1" dirty="0"/>
            </a:br>
            <a:endParaRPr lang="en-US" sz="2700" i="1" dirty="0"/>
          </a:p>
          <a:p>
            <a:r>
              <a:rPr lang="en-US" sz="2000" dirty="0"/>
              <a:t>Kickstarter is  currently the largest crowdfunding platform.</a:t>
            </a:r>
          </a:p>
          <a:p>
            <a:pPr marL="266700" lvl="1" indent="0">
              <a:buNone/>
            </a:pPr>
            <a:r>
              <a:rPr lang="en-US" sz="2000" dirty="0"/>
              <a:t>	</a:t>
            </a:r>
            <a:r>
              <a:rPr lang="en-US" sz="2000" b="1" dirty="0"/>
              <a:t>Pro: </a:t>
            </a:r>
            <a:r>
              <a:rPr lang="en-US" sz="2000" dirty="0"/>
              <a:t>A wide variety of projects available.</a:t>
            </a:r>
          </a:p>
          <a:p>
            <a:pPr marL="266700" lvl="1" indent="0">
              <a:buNone/>
            </a:pPr>
            <a:r>
              <a:rPr lang="en-US" sz="2000" dirty="0"/>
              <a:t>	</a:t>
            </a:r>
            <a:r>
              <a:rPr lang="en-US" sz="2000" b="1" dirty="0"/>
              <a:t>Cons:</a:t>
            </a:r>
            <a:r>
              <a:rPr lang="en-US" sz="2000" dirty="0"/>
              <a:t> Difficult to choose which project to invest in.</a:t>
            </a:r>
            <a:br>
              <a:rPr lang="en-US" sz="2000" dirty="0"/>
            </a:br>
            <a:br>
              <a:rPr lang="en-US" sz="2000" dirty="0"/>
            </a:br>
            <a:r>
              <a:rPr lang="en-US" sz="2000" dirty="0"/>
              <a:t> </a:t>
            </a:r>
          </a:p>
          <a:p>
            <a:r>
              <a:rPr lang="en-US" sz="2000" dirty="0"/>
              <a:t>Helpful to be able to know the likelihood outcome of a project. </a:t>
            </a:r>
          </a:p>
          <a:p>
            <a:pPr marL="266700" lvl="1" indent="0">
              <a:buNone/>
            </a:pPr>
            <a:r>
              <a:rPr lang="en-US" sz="2000" dirty="0"/>
              <a:t>	In other words, is this project worth your money? </a:t>
            </a:r>
          </a:p>
        </p:txBody>
      </p:sp>
      <p:pic>
        <p:nvPicPr>
          <p:cNvPr id="9" name="Picture Placeholder 8">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3"/>
          <a:stretch>
            <a:fillRect/>
          </a:stretch>
        </p:blipFill>
        <p:spPr>
          <a:xfrm>
            <a:off x="7376160" y="247770"/>
            <a:ext cx="4815840" cy="3262505"/>
          </a:xfrm>
          <a:solidFill>
            <a:schemeClr val="bg1">
              <a:lumMod val="95000"/>
              <a:alpha val="35000"/>
            </a:schemeClr>
          </a:solidFill>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4673076"/>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7559040" y="3688076"/>
            <a:ext cx="4200960" cy="985000"/>
          </a:xfrm>
        </p:spPr>
        <p:txBody>
          <a:bodyPr/>
          <a:lstStyle/>
          <a:p>
            <a:r>
              <a:rPr lang="en-US" sz="4000" dirty="0"/>
              <a:t>Overview</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6553200" y="4787900"/>
            <a:ext cx="5206800" cy="1162800"/>
          </a:xfrm>
        </p:spPr>
        <p:txBody>
          <a:bodyPr/>
          <a:lstStyle/>
          <a:p>
            <a:r>
              <a:rPr lang="en-US" dirty="0"/>
              <a:t>Kickstarter crowdfunding campaigns dataset.</a:t>
            </a:r>
          </a:p>
          <a:p>
            <a:r>
              <a:rPr lang="en-US" sz="1400" u="sng" dirty="0">
                <a:hlinkClick r:id="rId4"/>
              </a:rPr>
              <a:t>https://www.kaggle.com/yashkantharia/kickstarter-campaigns</a:t>
            </a:r>
            <a:endParaRPr lang="en-US" sz="1400"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sp>
        <p:nvSpPr>
          <p:cNvPr id="5" name="Rectangle 4">
            <a:extLst>
              <a:ext uri="{FF2B5EF4-FFF2-40B4-BE49-F238E27FC236}">
                <a16:creationId xmlns:a16="http://schemas.microsoft.com/office/drawing/2014/main" id="{61A8DC72-E84E-4953-8A30-E445FF3449EE}"/>
              </a:ext>
            </a:extLst>
          </p:cNvPr>
          <p:cNvSpPr/>
          <p:nvPr/>
        </p:nvSpPr>
        <p:spPr>
          <a:xfrm>
            <a:off x="9765102" y="6371351"/>
            <a:ext cx="1994898" cy="4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Kickstarter Case</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a:xfrm>
            <a:off x="2394409" y="4981676"/>
            <a:ext cx="7795967" cy="1233542"/>
          </a:xfrm>
        </p:spPr>
        <p:txBody>
          <a:bodyPr/>
          <a:lstStyle/>
          <a:p>
            <a:pPr algn="ctr"/>
            <a:r>
              <a:rPr lang="en-US" sz="2000" dirty="0"/>
              <a:t>Original Goal: 20K, raised: 369K</a:t>
            </a:r>
          </a:p>
          <a:p>
            <a:pPr algn="ctr"/>
            <a:r>
              <a:rPr lang="en-US" sz="2000" dirty="0"/>
              <a:t>Coffeemaker plans never materialized and money were never returned to investors.</a:t>
            </a:r>
          </a:p>
          <a:p>
            <a:endParaRPr lang="en-US"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4816194" y="4515121"/>
            <a:ext cx="5472000" cy="358775"/>
          </a:xfrm>
        </p:spPr>
        <p:txBody>
          <a:bodyPr/>
          <a:lstStyle/>
          <a:p>
            <a:r>
              <a:rPr lang="en-US" dirty="0"/>
              <a:t>From Success to Failure</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3</a:t>
            </a:fld>
            <a:endParaRPr lang="en-US" dirty="0"/>
          </a:p>
        </p:txBody>
      </p:sp>
      <p:pic>
        <p:nvPicPr>
          <p:cNvPr id="15" name="Picture 14" descr="A screenshot of a cell phone&#10;&#10;Description generated with high confidence">
            <a:extLst>
              <a:ext uri="{FF2B5EF4-FFF2-40B4-BE49-F238E27FC236}">
                <a16:creationId xmlns:a16="http://schemas.microsoft.com/office/drawing/2014/main" id="{DE6FC8B4-7528-4776-ADD5-CFA360AB5D22}"/>
              </a:ext>
            </a:extLst>
          </p:cNvPr>
          <p:cNvPicPr>
            <a:picLocks noChangeAspect="1"/>
          </p:cNvPicPr>
          <p:nvPr/>
        </p:nvPicPr>
        <p:blipFill>
          <a:blip r:embed="rId3"/>
          <a:stretch>
            <a:fillRect/>
          </a:stretch>
        </p:blipFill>
        <p:spPr>
          <a:xfrm>
            <a:off x="283363" y="895527"/>
            <a:ext cx="7012984" cy="3542346"/>
          </a:xfrm>
          <a:prstGeom prst="rect">
            <a:avLst/>
          </a:prstGeom>
        </p:spPr>
      </p:pic>
      <p:pic>
        <p:nvPicPr>
          <p:cNvPr id="23" name="Content Placeholder 22">
            <a:extLst>
              <a:ext uri="{FF2B5EF4-FFF2-40B4-BE49-F238E27FC236}">
                <a16:creationId xmlns:a16="http://schemas.microsoft.com/office/drawing/2014/main" id="{3D56BE10-8E89-4642-9A3B-B2599A0B6D34}"/>
              </a:ext>
            </a:extLst>
          </p:cNvPr>
          <p:cNvPicPr>
            <a:picLocks noGrp="1" noChangeAspect="1"/>
          </p:cNvPicPr>
          <p:nvPr>
            <p:ph sz="half" idx="2"/>
          </p:nvPr>
        </p:nvPicPr>
        <p:blipFill>
          <a:blip r:embed="rId4"/>
          <a:stretch>
            <a:fillRect/>
          </a:stretch>
        </p:blipFill>
        <p:spPr>
          <a:xfrm>
            <a:off x="7552194" y="895526"/>
            <a:ext cx="4667720" cy="3393669"/>
          </a:xfrm>
        </p:spPr>
      </p:pic>
      <p:sp>
        <p:nvSpPr>
          <p:cNvPr id="24" name="Rectangle 23">
            <a:extLst>
              <a:ext uri="{FF2B5EF4-FFF2-40B4-BE49-F238E27FC236}">
                <a16:creationId xmlns:a16="http://schemas.microsoft.com/office/drawing/2014/main" id="{97A8A5D3-79CF-4AFB-8930-B5A9DBC5E420}"/>
              </a:ext>
            </a:extLst>
          </p:cNvPr>
          <p:cNvSpPr/>
          <p:nvPr/>
        </p:nvSpPr>
        <p:spPr>
          <a:xfrm>
            <a:off x="9773728" y="6371351"/>
            <a:ext cx="1986272" cy="4866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8837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DE3EDC-ABA7-0843-88BA-3AB9C7747E30}"/>
              </a:ext>
            </a:extLst>
          </p:cNvPr>
          <p:cNvSpPr>
            <a:spLocks noGrp="1"/>
          </p:cNvSpPr>
          <p:nvPr>
            <p:ph type="title"/>
          </p:nvPr>
        </p:nvSpPr>
        <p:spPr>
          <a:xfrm>
            <a:off x="484215" y="629266"/>
            <a:ext cx="3670210" cy="1622321"/>
          </a:xfrm>
        </p:spPr>
        <p:txBody>
          <a:bodyPr vert="horz" lIns="91440" tIns="45720" rIns="91440" bIns="45720" rtlCol="0" anchor="ctr">
            <a:normAutofit/>
          </a:bodyPr>
          <a:lstStyle/>
          <a:p>
            <a:r>
              <a:rPr lang="en-US" sz="4900" kern="1200" dirty="0">
                <a:solidFill>
                  <a:schemeClr val="tx1"/>
                </a:solidFill>
                <a:ea typeface="+mj-ea"/>
                <a:cs typeface="+mj-cs"/>
              </a:rPr>
              <a:t>Goal</a:t>
            </a:r>
          </a:p>
        </p:txBody>
      </p:sp>
      <p:sp>
        <p:nvSpPr>
          <p:cNvPr id="10" name="Content Placeholder 9">
            <a:extLst>
              <a:ext uri="{FF2B5EF4-FFF2-40B4-BE49-F238E27FC236}">
                <a16:creationId xmlns:a16="http://schemas.microsoft.com/office/drawing/2014/main" id="{C5F69C0B-1192-894A-972A-8AA93CB67C83}"/>
              </a:ext>
            </a:extLst>
          </p:cNvPr>
          <p:cNvSpPr>
            <a:spLocks noGrp="1"/>
          </p:cNvSpPr>
          <p:nvPr>
            <p:ph type="body" sz="half" idx="2"/>
          </p:nvPr>
        </p:nvSpPr>
        <p:spPr>
          <a:xfrm>
            <a:off x="648931" y="2438401"/>
            <a:ext cx="3505494" cy="2579914"/>
          </a:xfrm>
        </p:spPr>
        <p:txBody>
          <a:bodyPr vert="horz" lIns="91440" tIns="45720" rIns="91440" bIns="45720" rtlCol="0" anchor="ctr">
            <a:normAutofit/>
          </a:bodyPr>
          <a:lstStyle/>
          <a:p>
            <a:r>
              <a:rPr lang="en-US" sz="2000" dirty="0">
                <a:solidFill>
                  <a:schemeClr val="tx1"/>
                </a:solidFill>
              </a:rPr>
              <a:t>Can we predict what major factors result in a successful campaign? </a:t>
            </a:r>
          </a:p>
          <a:p>
            <a:pPr indent="-228600">
              <a:buFont typeface="Arial" panose="020B0604020202020204" pitchFamily="34" charset="0"/>
              <a:buChar char="•"/>
            </a:pPr>
            <a:endParaRPr lang="en-US" sz="2000" dirty="0">
              <a:solidFill>
                <a:schemeClr val="tx1"/>
              </a:solidFill>
            </a:endParaRPr>
          </a:p>
        </p:txBody>
      </p:sp>
      <p:sp>
        <p:nvSpPr>
          <p:cNvPr id="17" name="Rectangle 1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91507F8D-D30D-2E47-B70E-10D29C3C440E}"/>
              </a:ext>
            </a:extLst>
          </p:cNvPr>
          <p:cNvSpPr>
            <a:spLocks noGrp="1"/>
          </p:cNvSpPr>
          <p:nvPr>
            <p:ph type="ftr" sz="quarter" idx="13"/>
          </p:nvPr>
        </p:nvSpPr>
        <p:spPr>
          <a:xfrm>
            <a:off x="5123688" y="6356350"/>
            <a:ext cx="4114800" cy="365125"/>
          </a:xfrm>
        </p:spPr>
        <p:txBody>
          <a:bodyPr vert="horz" lIns="91440" tIns="45720" rIns="91440" bIns="45720" rtlCol="0" anchor="ctr">
            <a:normAutofit/>
          </a:bodyPr>
          <a:lstStyle/>
          <a:p>
            <a:pPr>
              <a:spcAft>
                <a:spcPts val="600"/>
              </a:spcAft>
            </a:pPr>
            <a:r>
              <a:rPr lang="en-US" kern="1200" noProof="0">
                <a:solidFill>
                  <a:srgbClr val="303030"/>
                </a:solidFill>
                <a:latin typeface="+mn-lt"/>
                <a:ea typeface="+mn-ea"/>
                <a:cs typeface="+mn-cs"/>
              </a:rPr>
              <a:t>Add a footer</a:t>
            </a:r>
          </a:p>
        </p:txBody>
      </p:sp>
      <p:sp>
        <p:nvSpPr>
          <p:cNvPr id="7" name="Slide Number Placeholder 6">
            <a:extLst>
              <a:ext uri="{FF2B5EF4-FFF2-40B4-BE49-F238E27FC236}">
                <a16:creationId xmlns:a16="http://schemas.microsoft.com/office/drawing/2014/main" id="{C097DDCA-F587-CE40-8A34-D49005525DA8}"/>
              </a:ext>
            </a:extLst>
          </p:cNvPr>
          <p:cNvSpPr>
            <a:spLocks noGrp="1"/>
          </p:cNvSpPr>
          <p:nvPr>
            <p:ph type="sldNum" sz="quarter" idx="33"/>
          </p:nvPr>
        </p:nvSpPr>
        <p:spPr>
          <a:xfrm>
            <a:off x="8610600" y="6356350"/>
            <a:ext cx="2743200" cy="365125"/>
          </a:xfrm>
        </p:spPr>
        <p:txBody>
          <a:bodyPr vert="horz" lIns="91440" tIns="45720" rIns="91440" bIns="45720" rtlCol="0" anchor="ctr">
            <a:normAutofit/>
          </a:bodyPr>
          <a:lstStyle/>
          <a:p>
            <a:pPr algn="r">
              <a:spcAft>
                <a:spcPts val="600"/>
              </a:spcAft>
            </a:pPr>
            <a:fld id="{19B51A1E-902D-48AF-9020-955120F399B6}" type="slidenum">
              <a:rPr lang="en-US" noProof="0">
                <a:solidFill>
                  <a:srgbClr val="303030"/>
                </a:solidFill>
                <a:latin typeface="+mn-lt"/>
              </a:rPr>
              <a:pPr algn="r">
                <a:spcAft>
                  <a:spcPts val="600"/>
                </a:spcAft>
              </a:pPr>
              <a:t>4</a:t>
            </a:fld>
            <a:endParaRPr lang="en-US" noProof="0">
              <a:solidFill>
                <a:srgbClr val="303030"/>
              </a:solidFill>
              <a:latin typeface="+mn-lt"/>
            </a:endParaRPr>
          </a:p>
        </p:txBody>
      </p:sp>
      <p:grpSp>
        <p:nvGrpSpPr>
          <p:cNvPr id="18" name="Group 17">
            <a:extLst>
              <a:ext uri="{FF2B5EF4-FFF2-40B4-BE49-F238E27FC236}">
                <a16:creationId xmlns:a16="http://schemas.microsoft.com/office/drawing/2014/main" id="{8C126CDE-21F8-422A-930F-6F4CACE1FADD}"/>
              </a:ext>
            </a:extLst>
          </p:cNvPr>
          <p:cNvGrpSpPr/>
          <p:nvPr/>
        </p:nvGrpSpPr>
        <p:grpSpPr>
          <a:xfrm>
            <a:off x="7181088" y="1783416"/>
            <a:ext cx="3609273" cy="1528967"/>
            <a:chOff x="7181088" y="1783416"/>
            <a:chExt cx="3609273" cy="1528967"/>
          </a:xfrm>
        </p:grpSpPr>
        <p:sp>
          <p:nvSpPr>
            <p:cNvPr id="16" name="TextBox 15">
              <a:extLst>
                <a:ext uri="{FF2B5EF4-FFF2-40B4-BE49-F238E27FC236}">
                  <a16:creationId xmlns:a16="http://schemas.microsoft.com/office/drawing/2014/main" id="{CFCF8BA1-D903-4F78-A50B-FD97F1831C43}"/>
                </a:ext>
              </a:extLst>
            </p:cNvPr>
            <p:cNvSpPr txBox="1"/>
            <p:nvPr/>
          </p:nvSpPr>
          <p:spPr>
            <a:xfrm>
              <a:off x="7181088" y="2943051"/>
              <a:ext cx="1215190" cy="369332"/>
            </a:xfrm>
            <a:prstGeom prst="rect">
              <a:avLst/>
            </a:prstGeom>
            <a:noFill/>
          </p:spPr>
          <p:txBody>
            <a:bodyPr wrap="square" rtlCol="0">
              <a:spAutoFit/>
            </a:bodyPr>
            <a:lstStyle/>
            <a:p>
              <a:r>
                <a:rPr lang="en-US" b="1" dirty="0">
                  <a:solidFill>
                    <a:schemeClr val="bg1"/>
                  </a:solidFill>
                </a:rPr>
                <a:t>75,241</a:t>
              </a:r>
            </a:p>
          </p:txBody>
        </p:sp>
        <p:sp>
          <p:nvSpPr>
            <p:cNvPr id="20" name="TextBox 19">
              <a:extLst>
                <a:ext uri="{FF2B5EF4-FFF2-40B4-BE49-F238E27FC236}">
                  <a16:creationId xmlns:a16="http://schemas.microsoft.com/office/drawing/2014/main" id="{30D202F6-2BCD-4340-823F-1EF14A9E2FA4}"/>
                </a:ext>
              </a:extLst>
            </p:cNvPr>
            <p:cNvSpPr txBox="1"/>
            <p:nvPr/>
          </p:nvSpPr>
          <p:spPr>
            <a:xfrm>
              <a:off x="9575171" y="1783416"/>
              <a:ext cx="1215190" cy="369332"/>
            </a:xfrm>
            <a:prstGeom prst="rect">
              <a:avLst/>
            </a:prstGeom>
            <a:noFill/>
          </p:spPr>
          <p:txBody>
            <a:bodyPr wrap="square" rtlCol="0">
              <a:spAutoFit/>
            </a:bodyPr>
            <a:lstStyle/>
            <a:p>
              <a:r>
                <a:rPr lang="en-US" b="1" dirty="0">
                  <a:solidFill>
                    <a:schemeClr val="bg1"/>
                  </a:solidFill>
                </a:rPr>
                <a:t>117,307</a:t>
              </a:r>
            </a:p>
          </p:txBody>
        </p:sp>
      </p:grpSp>
      <p:pic>
        <p:nvPicPr>
          <p:cNvPr id="4" name="Picture 3">
            <a:extLst>
              <a:ext uri="{FF2B5EF4-FFF2-40B4-BE49-F238E27FC236}">
                <a16:creationId xmlns:a16="http://schemas.microsoft.com/office/drawing/2014/main" id="{65CBF1AF-38AF-4F06-9730-CAE0878530EC}"/>
              </a:ext>
            </a:extLst>
          </p:cNvPr>
          <p:cNvPicPr>
            <a:picLocks noChangeAspect="1"/>
          </p:cNvPicPr>
          <p:nvPr/>
        </p:nvPicPr>
        <p:blipFill>
          <a:blip r:embed="rId3"/>
          <a:stretch>
            <a:fillRect/>
          </a:stretch>
        </p:blipFill>
        <p:spPr>
          <a:xfrm>
            <a:off x="5362944" y="1495694"/>
            <a:ext cx="6066667" cy="3619048"/>
          </a:xfrm>
          <a:prstGeom prst="rect">
            <a:avLst/>
          </a:prstGeom>
        </p:spPr>
      </p:pic>
    </p:spTree>
    <p:extLst>
      <p:ext uri="{BB962C8B-B14F-4D97-AF65-F5344CB8AC3E}">
        <p14:creationId xmlns:p14="http://schemas.microsoft.com/office/powerpoint/2010/main" val="2957900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20321356-5534-E84B-ABC0-BC85F36495BE}"/>
              </a:ext>
            </a:extLst>
          </p:cNvPr>
          <p:cNvPicPr>
            <a:picLocks noGrp="1" noChangeAspect="1"/>
          </p:cNvPicPr>
          <p:nvPr>
            <p:ph type="pic" sz="quarter" idx="14"/>
          </p:nvPr>
        </p:nvPicPr>
        <p:blipFill>
          <a:blip r:embed="rId2"/>
          <a:srcRect l="18087" r="18087"/>
          <a:stretch>
            <a:fillRect/>
          </a:stretch>
        </p:blipFill>
        <p:spPr>
          <a:xfrm>
            <a:off x="0" y="0"/>
            <a:ext cx="6096000" cy="6370638"/>
          </a:xfrm>
          <a:prstGeom prst="rect">
            <a:avLst/>
          </a:prstGeo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785" y="719055"/>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118060" y="833879"/>
            <a:ext cx="6641900" cy="1124345"/>
          </a:xfrm>
        </p:spPr>
        <p:txBody>
          <a:bodyPr/>
          <a:lstStyle/>
          <a:p>
            <a:r>
              <a:rPr lang="en-US" sz="4000" dirty="0"/>
              <a:t>Data Questions</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5118060" y="1958224"/>
            <a:ext cx="6641626" cy="590155"/>
          </a:xfrm>
        </p:spPr>
        <p:txBody>
          <a:bodyPr/>
          <a:lstStyle/>
          <a:p>
            <a:r>
              <a:rPr lang="en-US" dirty="0"/>
              <a:t>Big Overlying Questions </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287686" y="2950612"/>
            <a:ext cx="5392480" cy="3073509"/>
          </a:xfrm>
        </p:spPr>
        <p:txBody>
          <a:bodyPr/>
          <a:lstStyle/>
          <a:p>
            <a:pPr lvl="0"/>
            <a:r>
              <a:rPr lang="en-US" sz="2400" dirty="0"/>
              <a:t>What are the key trends or factors  (if any) in project success?</a:t>
            </a:r>
          </a:p>
          <a:p>
            <a:pPr lvl="0"/>
            <a:r>
              <a:rPr lang="en-US" sz="2400" dirty="0"/>
              <a:t>Are there any major differences between successful and failed projects?</a:t>
            </a:r>
          </a:p>
          <a:p>
            <a:pPr lvl="0"/>
            <a:r>
              <a:rPr lang="en-US" sz="2400" dirty="0"/>
              <a:t>Which variables were crucial in project outcome?</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5</a:t>
            </a:fld>
            <a:endParaRPr lang="en-US" dirty="0"/>
          </a:p>
        </p:txBody>
      </p:sp>
      <p:sp>
        <p:nvSpPr>
          <p:cNvPr id="5" name="Rectangle 4">
            <a:extLst>
              <a:ext uri="{FF2B5EF4-FFF2-40B4-BE49-F238E27FC236}">
                <a16:creationId xmlns:a16="http://schemas.microsoft.com/office/drawing/2014/main" id="{524F4BD1-2919-4EC0-AF04-7D265426B858}"/>
              </a:ext>
            </a:extLst>
          </p:cNvPr>
          <p:cNvSpPr/>
          <p:nvPr/>
        </p:nvSpPr>
        <p:spPr>
          <a:xfrm>
            <a:off x="9775785" y="6371350"/>
            <a:ext cx="1983901" cy="4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682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D227F788-4B8B-495F-AF09-C2D4D581BA3D}"/>
              </a:ext>
            </a:extLst>
          </p:cNvPr>
          <p:cNvSpPr>
            <a:spLocks noGrp="1"/>
          </p:cNvSpPr>
          <p:nvPr>
            <p:ph type="title"/>
          </p:nvPr>
        </p:nvSpPr>
        <p:spPr>
          <a:xfrm>
            <a:off x="642257" y="4525347"/>
            <a:ext cx="6939722" cy="1737360"/>
          </a:xfrm>
        </p:spPr>
        <p:txBody>
          <a:bodyPr vert="horz" lIns="91440" tIns="45720" rIns="91440" bIns="45720" rtlCol="0" anchor="ctr">
            <a:normAutofit/>
          </a:bodyPr>
          <a:lstStyle/>
          <a:p>
            <a:pPr algn="r"/>
            <a:r>
              <a:rPr lang="en-US" dirty="0">
                <a:solidFill>
                  <a:schemeClr val="tx1"/>
                </a:solidFill>
              </a:rPr>
              <a:t>Our Data’s Story</a:t>
            </a:r>
          </a:p>
        </p:txBody>
      </p:sp>
      <p:sp>
        <p:nvSpPr>
          <p:cNvPr id="9" name="Text Placeholder 8">
            <a:extLst>
              <a:ext uri="{FF2B5EF4-FFF2-40B4-BE49-F238E27FC236}">
                <a16:creationId xmlns:a16="http://schemas.microsoft.com/office/drawing/2014/main" id="{D90BCCF0-CCE9-4197-AA99-DEAEE73A2E2E}"/>
              </a:ext>
            </a:extLst>
          </p:cNvPr>
          <p:cNvSpPr>
            <a:spLocks noGrp="1"/>
          </p:cNvSpPr>
          <p:nvPr>
            <p:ph type="body" idx="1"/>
          </p:nvPr>
        </p:nvSpPr>
        <p:spPr>
          <a:xfrm>
            <a:off x="8050762" y="4525347"/>
            <a:ext cx="3211288" cy="1737360"/>
          </a:xfrm>
        </p:spPr>
        <p:txBody>
          <a:bodyPr vert="horz" lIns="91440" tIns="45720" rIns="91440" bIns="45720" rtlCol="0" anchor="ctr">
            <a:normAutofit/>
          </a:bodyPr>
          <a:lstStyle/>
          <a:p>
            <a:r>
              <a:rPr lang="en-US" sz="2100" dirty="0"/>
              <a:t>Things we were able to learn from our data using descriptive statistics and other methods</a:t>
            </a:r>
          </a:p>
        </p:txBody>
      </p:sp>
      <p:sp>
        <p:nvSpPr>
          <p:cNvPr id="17" name="Oval 16">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7E53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F76A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1A0C5173-61C2-4F06-9F26-CC82B9A97794}"/>
              </a:ext>
            </a:extLst>
          </p:cNvPr>
          <p:cNvSpPr>
            <a:spLocks noGrp="1"/>
          </p:cNvSpPr>
          <p:nvPr>
            <p:ph type="ftr" sz="quarter" idx="11"/>
          </p:nvPr>
        </p:nvSpPr>
        <p:spPr>
          <a:xfrm>
            <a:off x="640079" y="6350238"/>
            <a:ext cx="6758941" cy="365125"/>
          </a:xfrm>
        </p:spPr>
        <p:txBody>
          <a:bodyPr vert="horz" lIns="91440" tIns="45720" rIns="91440" bIns="45720" rtlCol="0" anchor="ctr">
            <a:normAutofit/>
          </a:bodyPr>
          <a:lstStyle/>
          <a:p>
            <a:pPr>
              <a:spcAft>
                <a:spcPts val="600"/>
              </a:spcAft>
              <a:defRPr/>
            </a:pPr>
            <a:r>
              <a:rPr lang="en-US" kern="1200">
                <a:solidFill>
                  <a:prstClr val="black">
                    <a:tint val="75000"/>
                  </a:prstClr>
                </a:solidFill>
                <a:latin typeface="Calibri" panose="020F0502020204030204"/>
                <a:ea typeface="+mn-ea"/>
                <a:cs typeface="+mn-cs"/>
              </a:rPr>
              <a:t>Add a footer</a:t>
            </a:r>
          </a:p>
        </p:txBody>
      </p:sp>
      <p:sp>
        <p:nvSpPr>
          <p:cNvPr id="7" name="Slide Number Placeholder 6">
            <a:extLst>
              <a:ext uri="{FF2B5EF4-FFF2-40B4-BE49-F238E27FC236}">
                <a16:creationId xmlns:a16="http://schemas.microsoft.com/office/drawing/2014/main" id="{FD70927F-6A65-4A24-BF36-447B1285EEE6}"/>
              </a:ext>
            </a:extLst>
          </p:cNvPr>
          <p:cNvSpPr>
            <a:spLocks noGrp="1"/>
          </p:cNvSpPr>
          <p:nvPr>
            <p:ph type="sldNum" sz="quarter" idx="12"/>
          </p:nvPr>
        </p:nvSpPr>
        <p:spPr>
          <a:xfrm>
            <a:off x="11084767" y="6350238"/>
            <a:ext cx="365760" cy="365125"/>
          </a:xfrm>
          <a:prstGeom prst="ellipse">
            <a:avLst/>
          </a:prstGeom>
          <a:solidFill>
            <a:srgbClr val="595959"/>
          </a:solidFill>
        </p:spPr>
        <p:txBody>
          <a:bodyPr vert="horz" lIns="91440" tIns="45720" rIns="91440" bIns="45720" rtlCol="0" anchor="ctr">
            <a:normAutofit/>
          </a:bodyPr>
          <a:lstStyle/>
          <a:p>
            <a:pPr>
              <a:spcAft>
                <a:spcPts val="600"/>
              </a:spcAft>
              <a:defRPr/>
            </a:pPr>
            <a:fld id="{19B51A1E-902D-48AF-9020-955120F399B6}" type="slidenum">
              <a:rPr lang="en-US" sz="1050">
                <a:solidFill>
                  <a:srgbClr val="FFFFFF"/>
                </a:solidFill>
                <a:latin typeface="Calibri" panose="020F0502020204030204"/>
              </a:rPr>
              <a:pPr>
                <a:spcAft>
                  <a:spcPts val="600"/>
                </a:spcAft>
                <a:defRPr/>
              </a:pPr>
              <a:t>6</a:t>
            </a:fld>
            <a:endParaRPr lang="en-US" sz="1050">
              <a:solidFill>
                <a:srgbClr val="FFFFFF"/>
              </a:solidFill>
              <a:latin typeface="Calibri" panose="020F0502020204030204"/>
            </a:endParaRPr>
          </a:p>
        </p:txBody>
      </p:sp>
      <p:pic>
        <p:nvPicPr>
          <p:cNvPr id="2" name="Picture 1">
            <a:extLst>
              <a:ext uri="{FF2B5EF4-FFF2-40B4-BE49-F238E27FC236}">
                <a16:creationId xmlns:a16="http://schemas.microsoft.com/office/drawing/2014/main" id="{17526434-7762-4C03-AFE2-B9CB669943EA}"/>
              </a:ext>
            </a:extLst>
          </p:cNvPr>
          <p:cNvPicPr>
            <a:picLocks noChangeAspect="1"/>
          </p:cNvPicPr>
          <p:nvPr/>
        </p:nvPicPr>
        <p:blipFill>
          <a:blip r:embed="rId3"/>
          <a:stretch>
            <a:fillRect/>
          </a:stretch>
        </p:blipFill>
        <p:spPr>
          <a:xfrm>
            <a:off x="5536766" y="453150"/>
            <a:ext cx="6066667" cy="3619048"/>
          </a:xfrm>
          <a:prstGeom prst="rect">
            <a:avLst/>
          </a:prstGeom>
        </p:spPr>
      </p:pic>
    </p:spTree>
    <p:extLst>
      <p:ext uri="{BB962C8B-B14F-4D97-AF65-F5344CB8AC3E}">
        <p14:creationId xmlns:p14="http://schemas.microsoft.com/office/powerpoint/2010/main" val="3208538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FE6B5B-EE69-43B6-9EC7-22DBAABA4224}"/>
              </a:ext>
            </a:extLst>
          </p:cNvPr>
          <p:cNvSpPr>
            <a:spLocks noGrp="1"/>
          </p:cNvSpPr>
          <p:nvPr>
            <p:ph type="title"/>
          </p:nvPr>
        </p:nvSpPr>
        <p:spPr>
          <a:xfrm>
            <a:off x="648929" y="629266"/>
            <a:ext cx="3651467" cy="1676603"/>
          </a:xfrm>
        </p:spPr>
        <p:txBody>
          <a:bodyPr vert="horz" lIns="91440" tIns="45720" rIns="91440" bIns="45720" rtlCol="0" anchor="ctr">
            <a:normAutofit fontScale="90000"/>
          </a:bodyPr>
          <a:lstStyle/>
          <a:p>
            <a:r>
              <a:rPr lang="en-US" sz="4400" dirty="0">
                <a:solidFill>
                  <a:schemeClr val="tx1"/>
                </a:solidFill>
              </a:rPr>
              <a:t>The Spread: Main Categories</a:t>
            </a:r>
          </a:p>
        </p:txBody>
      </p:sp>
      <p:sp>
        <p:nvSpPr>
          <p:cNvPr id="8" name="Text Placeholder 7">
            <a:extLst>
              <a:ext uri="{FF2B5EF4-FFF2-40B4-BE49-F238E27FC236}">
                <a16:creationId xmlns:a16="http://schemas.microsoft.com/office/drawing/2014/main" id="{46E05C9B-439E-406E-88A4-83212FB62A40}"/>
              </a:ext>
            </a:extLst>
          </p:cNvPr>
          <p:cNvSpPr>
            <a:spLocks noGrp="1"/>
          </p:cNvSpPr>
          <p:nvPr>
            <p:ph type="body" sz="quarter" idx="32"/>
          </p:nvPr>
        </p:nvSpPr>
        <p:spPr>
          <a:xfrm>
            <a:off x="648929" y="2305869"/>
            <a:ext cx="3651466" cy="3785419"/>
          </a:xfrm>
        </p:spPr>
        <p:txBody>
          <a:bodyPr vert="horz" lIns="91440" tIns="45720" rIns="91440" bIns="45720" rtlCol="0">
            <a:normAutofit/>
          </a:bodyPr>
          <a:lstStyle/>
          <a:p>
            <a:endParaRPr lang="en-US" b="1" dirty="0">
              <a:solidFill>
                <a:schemeClr val="tx1"/>
              </a:solidFill>
            </a:endParaRPr>
          </a:p>
          <a:p>
            <a:r>
              <a:rPr lang="en-US" b="1" dirty="0">
                <a:solidFill>
                  <a:schemeClr val="accent1">
                    <a:lumMod val="50000"/>
                  </a:schemeClr>
                </a:solidFill>
              </a:rPr>
              <a:t>Most Popular + Highest Success:</a:t>
            </a:r>
          </a:p>
          <a:p>
            <a:pPr marL="114300" indent="-342900">
              <a:buFont typeface="+mj-lt"/>
              <a:buAutoNum type="arabicPeriod"/>
            </a:pPr>
            <a:r>
              <a:rPr lang="en-US" dirty="0">
                <a:solidFill>
                  <a:schemeClr val="tx1"/>
                </a:solidFill>
              </a:rPr>
              <a:t>Music.</a:t>
            </a:r>
          </a:p>
          <a:p>
            <a:pPr marL="114300" indent="-342900">
              <a:buFont typeface="+mj-lt"/>
              <a:buAutoNum type="arabicPeriod"/>
            </a:pPr>
            <a:r>
              <a:rPr lang="en-US" dirty="0">
                <a:solidFill>
                  <a:schemeClr val="tx1"/>
                </a:solidFill>
              </a:rPr>
              <a:t>Film &amp; Video </a:t>
            </a:r>
          </a:p>
          <a:p>
            <a:r>
              <a:rPr lang="en-US" b="1" dirty="0">
                <a:solidFill>
                  <a:schemeClr val="accent1">
                    <a:lumMod val="50000"/>
                  </a:schemeClr>
                </a:solidFill>
              </a:rPr>
              <a:t>Least Popular + Lowest Success:</a:t>
            </a:r>
          </a:p>
          <a:p>
            <a:pPr marL="342900" indent="-342900">
              <a:buFont typeface="+mj-lt"/>
              <a:buAutoNum type="arabicPeriod"/>
            </a:pPr>
            <a:r>
              <a:rPr lang="en-US" dirty="0">
                <a:solidFill>
                  <a:schemeClr val="tx1"/>
                </a:solidFill>
              </a:rPr>
              <a:t>Dance </a:t>
            </a:r>
          </a:p>
          <a:p>
            <a:pPr marL="342900" indent="-342900">
              <a:buFont typeface="+mj-lt"/>
              <a:buAutoNum type="arabicPeriod"/>
            </a:pPr>
            <a:r>
              <a:rPr lang="en-US" dirty="0">
                <a:solidFill>
                  <a:schemeClr val="tx1"/>
                </a:solidFill>
              </a:rPr>
              <a:t>Journalism </a:t>
            </a:r>
          </a:p>
          <a:p>
            <a:r>
              <a:rPr lang="en-US" b="1" dirty="0">
                <a:solidFill>
                  <a:schemeClr val="accent1">
                    <a:lumMod val="50000"/>
                  </a:schemeClr>
                </a:solidFill>
              </a:rPr>
              <a:t>Honorable Mention:</a:t>
            </a:r>
          </a:p>
          <a:p>
            <a:pPr marL="342900" indent="-342900">
              <a:buFont typeface="+mj-lt"/>
              <a:buAutoNum type="arabicPeriod"/>
            </a:pPr>
            <a:r>
              <a:rPr lang="en-US" dirty="0">
                <a:solidFill>
                  <a:schemeClr val="tx1"/>
                </a:solidFill>
              </a:rPr>
              <a:t>Food</a:t>
            </a:r>
          </a:p>
          <a:p>
            <a:pPr marL="342900" indent="-342900">
              <a:buFont typeface="+mj-lt"/>
              <a:buAutoNum type="arabicPeriod"/>
            </a:pPr>
            <a:r>
              <a:rPr lang="en-US" dirty="0">
                <a:solidFill>
                  <a:schemeClr val="tx1"/>
                </a:solidFill>
              </a:rPr>
              <a:t>Technology </a:t>
            </a:r>
          </a:p>
          <a:p>
            <a:endParaRPr lang="en-US" dirty="0">
              <a:solidFill>
                <a:schemeClr val="tx1"/>
              </a:solidFill>
            </a:endParaRPr>
          </a:p>
          <a:p>
            <a:endParaRPr lang="en-US" dirty="0">
              <a:solidFill>
                <a:schemeClr val="tx1"/>
              </a:solidFill>
            </a:endParaRPr>
          </a:p>
        </p:txBody>
      </p:sp>
      <p:sp>
        <p:nvSpPr>
          <p:cNvPr id="3" name="Footer Placeholder 2">
            <a:extLst>
              <a:ext uri="{FF2B5EF4-FFF2-40B4-BE49-F238E27FC236}">
                <a16:creationId xmlns:a16="http://schemas.microsoft.com/office/drawing/2014/main" id="{6DE33179-A1CC-4814-A491-1E403A66EAC8}"/>
              </a:ext>
            </a:extLst>
          </p:cNvPr>
          <p:cNvSpPr>
            <a:spLocks noGrp="1"/>
          </p:cNvSpPr>
          <p:nvPr>
            <p:ph type="ftr" sz="quarter" idx="12"/>
          </p:nvPr>
        </p:nvSpPr>
        <p:spPr>
          <a:xfrm>
            <a:off x="648929" y="6356350"/>
            <a:ext cx="3651466" cy="365125"/>
          </a:xfrm>
        </p:spPr>
        <p:txBody>
          <a:bodyPr vert="horz" lIns="91440" tIns="45720" rIns="91440" bIns="45720" rtlCol="0" anchor="ctr">
            <a:normAutofit/>
          </a:bodyPr>
          <a:lstStyle/>
          <a:p>
            <a:pPr>
              <a:spcAft>
                <a:spcPts val="600"/>
              </a:spcAft>
              <a:defRPr/>
            </a:pPr>
            <a:endParaRPr lang="en-US" kern="1200" dirty="0">
              <a:solidFill>
                <a:prstClr val="black">
                  <a:tint val="75000"/>
                </a:prstClr>
              </a:solidFill>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F98287DB-D50A-4BEA-A3ED-52230D9A9F10}"/>
              </a:ext>
            </a:extLst>
          </p:cNvPr>
          <p:cNvSpPr>
            <a:spLocks noGrp="1"/>
          </p:cNvSpPr>
          <p:nvPr>
            <p:ph type="sldNum" sz="quarter" idx="33"/>
          </p:nvPr>
        </p:nvSpPr>
        <p:spPr>
          <a:xfrm>
            <a:off x="10853928" y="6577262"/>
            <a:ext cx="985146" cy="216597"/>
          </a:xfrm>
        </p:spPr>
        <p:txBody>
          <a:bodyPr vert="horz" lIns="91440" tIns="45720" rIns="91440" bIns="45720" rtlCol="0" anchor="ctr">
            <a:normAutofit fontScale="85000" lnSpcReduction="20000"/>
          </a:bodyPr>
          <a:lstStyle/>
          <a:p>
            <a:pPr algn="l">
              <a:spcAft>
                <a:spcPts val="600"/>
              </a:spcAft>
              <a:defRPr/>
            </a:pPr>
            <a:fld id="{19B51A1E-902D-48AF-9020-955120F399B6}" type="slidenum">
              <a:rPr lang="en-US">
                <a:solidFill>
                  <a:srgbClr val="FFFFFF"/>
                </a:solidFill>
                <a:latin typeface="Calibri" panose="020F0502020204030204"/>
              </a:rPr>
              <a:pPr algn="l">
                <a:spcAft>
                  <a:spcPts val="600"/>
                </a:spcAft>
                <a:defRPr/>
              </a:pPr>
              <a:t>7</a:t>
            </a:fld>
            <a:endParaRPr lang="en-US">
              <a:solidFill>
                <a:srgbClr val="FFFFFF"/>
              </a:solidFill>
              <a:latin typeface="Calibri" panose="020F0502020204030204"/>
            </a:endParaRPr>
          </a:p>
        </p:txBody>
      </p:sp>
      <p:pic>
        <p:nvPicPr>
          <p:cNvPr id="7" name="Content Placeholder 6">
            <a:extLst>
              <a:ext uri="{FF2B5EF4-FFF2-40B4-BE49-F238E27FC236}">
                <a16:creationId xmlns:a16="http://schemas.microsoft.com/office/drawing/2014/main" id="{B425627A-31D5-4679-AB99-04FD05555B26}"/>
              </a:ext>
            </a:extLst>
          </p:cNvPr>
          <p:cNvPicPr>
            <a:picLocks noGrp="1" noChangeAspect="1"/>
          </p:cNvPicPr>
          <p:nvPr>
            <p:ph idx="1"/>
          </p:nvPr>
        </p:nvPicPr>
        <p:blipFill>
          <a:blip r:embed="rId3"/>
          <a:stretch>
            <a:fillRect/>
          </a:stretch>
        </p:blipFill>
        <p:spPr>
          <a:xfrm>
            <a:off x="4101981" y="1208256"/>
            <a:ext cx="7859078" cy="4773800"/>
          </a:xfrm>
          <a:prstGeom prst="rect">
            <a:avLst/>
          </a:prstGeom>
        </p:spPr>
      </p:pic>
      <p:sp>
        <p:nvSpPr>
          <p:cNvPr id="10" name="Rectangle 9">
            <a:extLst>
              <a:ext uri="{FF2B5EF4-FFF2-40B4-BE49-F238E27FC236}">
                <a16:creationId xmlns:a16="http://schemas.microsoft.com/office/drawing/2014/main" id="{D1529FBC-5AB4-4393-B9AB-A91CB1EC2708}"/>
              </a:ext>
            </a:extLst>
          </p:cNvPr>
          <p:cNvSpPr/>
          <p:nvPr/>
        </p:nvSpPr>
        <p:spPr>
          <a:xfrm>
            <a:off x="9762565" y="6356350"/>
            <a:ext cx="2429435" cy="4375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7662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FE6B5B-EE69-43B6-9EC7-22DBAABA4224}"/>
              </a:ext>
            </a:extLst>
          </p:cNvPr>
          <p:cNvSpPr>
            <a:spLocks noGrp="1"/>
          </p:cNvSpPr>
          <p:nvPr>
            <p:ph type="title"/>
          </p:nvPr>
        </p:nvSpPr>
        <p:spPr>
          <a:xfrm>
            <a:off x="648929" y="629266"/>
            <a:ext cx="3885469" cy="1676603"/>
          </a:xfrm>
        </p:spPr>
        <p:txBody>
          <a:bodyPr vert="horz" lIns="91440" tIns="45720" rIns="91440" bIns="45720" rtlCol="0" anchor="ctr">
            <a:normAutofit fontScale="90000"/>
          </a:bodyPr>
          <a:lstStyle/>
          <a:p>
            <a:r>
              <a:rPr lang="en-US" sz="4400" dirty="0">
                <a:solidFill>
                  <a:schemeClr val="tx1"/>
                </a:solidFill>
              </a:rPr>
              <a:t>The Spread: Location of Projects</a:t>
            </a:r>
          </a:p>
        </p:txBody>
      </p:sp>
      <p:sp>
        <p:nvSpPr>
          <p:cNvPr id="8" name="Text Placeholder 7">
            <a:extLst>
              <a:ext uri="{FF2B5EF4-FFF2-40B4-BE49-F238E27FC236}">
                <a16:creationId xmlns:a16="http://schemas.microsoft.com/office/drawing/2014/main" id="{46E05C9B-439E-406E-88A4-83212FB62A40}"/>
              </a:ext>
            </a:extLst>
          </p:cNvPr>
          <p:cNvSpPr>
            <a:spLocks noGrp="1"/>
          </p:cNvSpPr>
          <p:nvPr>
            <p:ph type="body" sz="quarter" idx="32"/>
          </p:nvPr>
        </p:nvSpPr>
        <p:spPr>
          <a:xfrm>
            <a:off x="5819302" y="5442566"/>
            <a:ext cx="6108780" cy="913784"/>
          </a:xfrm>
        </p:spPr>
        <p:txBody>
          <a:bodyPr vert="horz" lIns="91440" tIns="45720" rIns="91440" bIns="45720" rtlCol="0">
            <a:normAutofit lnSpcReduction="10000"/>
          </a:bodyPr>
          <a:lstStyle/>
          <a:p>
            <a:endParaRPr lang="en-US" b="1" dirty="0">
              <a:solidFill>
                <a:schemeClr val="tx1"/>
              </a:solidFill>
            </a:endParaRPr>
          </a:p>
          <a:p>
            <a:r>
              <a:rPr lang="en-US" dirty="0">
                <a:solidFill>
                  <a:schemeClr val="tx1"/>
                </a:solidFill>
              </a:rPr>
              <a:t>United States and USD has the highest number of Projects. US also had a high success rate  </a:t>
            </a:r>
          </a:p>
          <a:p>
            <a:endParaRPr lang="en-US" dirty="0">
              <a:solidFill>
                <a:schemeClr val="tx1"/>
              </a:solidFill>
            </a:endParaRPr>
          </a:p>
          <a:p>
            <a:endParaRPr lang="en-US" dirty="0">
              <a:solidFill>
                <a:schemeClr val="tx1"/>
              </a:solidFill>
            </a:endParaRPr>
          </a:p>
        </p:txBody>
      </p:sp>
      <p:sp>
        <p:nvSpPr>
          <p:cNvPr id="3" name="Footer Placeholder 2">
            <a:extLst>
              <a:ext uri="{FF2B5EF4-FFF2-40B4-BE49-F238E27FC236}">
                <a16:creationId xmlns:a16="http://schemas.microsoft.com/office/drawing/2014/main" id="{6DE33179-A1CC-4814-A491-1E403A66EAC8}"/>
              </a:ext>
            </a:extLst>
          </p:cNvPr>
          <p:cNvSpPr>
            <a:spLocks noGrp="1"/>
          </p:cNvSpPr>
          <p:nvPr>
            <p:ph type="ftr" sz="quarter" idx="12"/>
          </p:nvPr>
        </p:nvSpPr>
        <p:spPr>
          <a:xfrm>
            <a:off x="648929" y="6356350"/>
            <a:ext cx="3651466" cy="365125"/>
          </a:xfrm>
        </p:spPr>
        <p:txBody>
          <a:bodyPr vert="horz" lIns="91440" tIns="45720" rIns="91440" bIns="45720" rtlCol="0" anchor="ctr">
            <a:normAutofit/>
          </a:bodyPr>
          <a:lstStyle/>
          <a:p>
            <a:pPr>
              <a:spcAft>
                <a:spcPts val="600"/>
              </a:spcAft>
              <a:defRPr/>
            </a:pPr>
            <a:endParaRPr lang="en-US" kern="1200" dirty="0">
              <a:solidFill>
                <a:prstClr val="black">
                  <a:tint val="75000"/>
                </a:prstClr>
              </a:solidFill>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F98287DB-D50A-4BEA-A3ED-52230D9A9F10}"/>
              </a:ext>
            </a:extLst>
          </p:cNvPr>
          <p:cNvSpPr>
            <a:spLocks noGrp="1"/>
          </p:cNvSpPr>
          <p:nvPr>
            <p:ph type="sldNum" sz="quarter" idx="33"/>
          </p:nvPr>
        </p:nvSpPr>
        <p:spPr>
          <a:xfrm>
            <a:off x="10442743" y="6393834"/>
            <a:ext cx="1100328" cy="365125"/>
          </a:xfrm>
        </p:spPr>
        <p:txBody>
          <a:bodyPr vert="horz" lIns="91440" tIns="45720" rIns="91440" bIns="45720" rtlCol="0" anchor="ctr">
            <a:normAutofit/>
          </a:bodyPr>
          <a:lstStyle/>
          <a:p>
            <a:pPr algn="l">
              <a:spcAft>
                <a:spcPts val="600"/>
              </a:spcAft>
              <a:defRPr/>
            </a:pPr>
            <a:fld id="{19B51A1E-902D-48AF-9020-955120F399B6}" type="slidenum">
              <a:rPr lang="en-US">
                <a:solidFill>
                  <a:srgbClr val="FFFFFF"/>
                </a:solidFill>
                <a:latin typeface="Calibri" panose="020F0502020204030204"/>
              </a:rPr>
              <a:pPr algn="l">
                <a:spcAft>
                  <a:spcPts val="600"/>
                </a:spcAft>
                <a:defRPr/>
              </a:pPr>
              <a:t>8</a:t>
            </a:fld>
            <a:endParaRPr lang="en-US">
              <a:solidFill>
                <a:srgbClr val="FFFFFF"/>
              </a:solidFill>
              <a:latin typeface="Calibri" panose="020F0502020204030204"/>
            </a:endParaRPr>
          </a:p>
        </p:txBody>
      </p:sp>
      <p:pic>
        <p:nvPicPr>
          <p:cNvPr id="2" name="Picture 1">
            <a:extLst>
              <a:ext uri="{FF2B5EF4-FFF2-40B4-BE49-F238E27FC236}">
                <a16:creationId xmlns:a16="http://schemas.microsoft.com/office/drawing/2014/main" id="{5E2D1D3D-73EF-4BA6-BB01-5A467EDEFDCA}"/>
              </a:ext>
            </a:extLst>
          </p:cNvPr>
          <p:cNvPicPr>
            <a:picLocks noChangeAspect="1"/>
          </p:cNvPicPr>
          <p:nvPr/>
        </p:nvPicPr>
        <p:blipFill>
          <a:blip r:embed="rId3"/>
          <a:stretch>
            <a:fillRect/>
          </a:stretch>
        </p:blipFill>
        <p:spPr>
          <a:xfrm>
            <a:off x="5606041" y="1613647"/>
            <a:ext cx="6032759" cy="3791435"/>
          </a:xfrm>
          <a:prstGeom prst="rect">
            <a:avLst/>
          </a:prstGeom>
        </p:spPr>
      </p:pic>
      <p:pic>
        <p:nvPicPr>
          <p:cNvPr id="7" name="Picture 6">
            <a:extLst>
              <a:ext uri="{FF2B5EF4-FFF2-40B4-BE49-F238E27FC236}">
                <a16:creationId xmlns:a16="http://schemas.microsoft.com/office/drawing/2014/main" id="{260A080B-EF2D-4FE6-8F8F-AA209F5BBA48}"/>
              </a:ext>
            </a:extLst>
          </p:cNvPr>
          <p:cNvPicPr>
            <a:picLocks noChangeAspect="1"/>
          </p:cNvPicPr>
          <p:nvPr/>
        </p:nvPicPr>
        <p:blipFill>
          <a:blip r:embed="rId4"/>
          <a:stretch>
            <a:fillRect/>
          </a:stretch>
        </p:blipFill>
        <p:spPr>
          <a:xfrm>
            <a:off x="406462" y="2423023"/>
            <a:ext cx="4302271" cy="3643512"/>
          </a:xfrm>
          <a:prstGeom prst="rect">
            <a:avLst/>
          </a:prstGeom>
        </p:spPr>
      </p:pic>
    </p:spTree>
    <p:extLst>
      <p:ext uri="{BB962C8B-B14F-4D97-AF65-F5344CB8AC3E}">
        <p14:creationId xmlns:p14="http://schemas.microsoft.com/office/powerpoint/2010/main" val="3154692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FE6B5B-EE69-43B6-9EC7-22DBAABA4224}"/>
              </a:ext>
            </a:extLst>
          </p:cNvPr>
          <p:cNvSpPr>
            <a:spLocks noGrp="1"/>
          </p:cNvSpPr>
          <p:nvPr>
            <p:ph type="title"/>
          </p:nvPr>
        </p:nvSpPr>
        <p:spPr>
          <a:xfrm>
            <a:off x="648929" y="629266"/>
            <a:ext cx="3885469" cy="1676603"/>
          </a:xfrm>
        </p:spPr>
        <p:txBody>
          <a:bodyPr vert="horz" lIns="91440" tIns="45720" rIns="91440" bIns="45720" rtlCol="0" anchor="ctr">
            <a:normAutofit fontScale="90000"/>
          </a:bodyPr>
          <a:lstStyle/>
          <a:p>
            <a:r>
              <a:rPr lang="en-US" sz="4400" dirty="0">
                <a:solidFill>
                  <a:schemeClr val="tx1"/>
                </a:solidFill>
              </a:rPr>
              <a:t>The Spread: Duration of Projects</a:t>
            </a:r>
          </a:p>
        </p:txBody>
      </p:sp>
      <p:sp>
        <p:nvSpPr>
          <p:cNvPr id="8" name="Text Placeholder 7">
            <a:extLst>
              <a:ext uri="{FF2B5EF4-FFF2-40B4-BE49-F238E27FC236}">
                <a16:creationId xmlns:a16="http://schemas.microsoft.com/office/drawing/2014/main" id="{46E05C9B-439E-406E-88A4-83212FB62A40}"/>
              </a:ext>
            </a:extLst>
          </p:cNvPr>
          <p:cNvSpPr>
            <a:spLocks noGrp="1"/>
          </p:cNvSpPr>
          <p:nvPr>
            <p:ph type="body" sz="quarter" idx="32"/>
          </p:nvPr>
        </p:nvSpPr>
        <p:spPr>
          <a:xfrm>
            <a:off x="648929" y="2696666"/>
            <a:ext cx="3189145" cy="2729576"/>
          </a:xfrm>
        </p:spPr>
        <p:txBody>
          <a:bodyPr vert="horz" lIns="91440" tIns="45720" rIns="91440" bIns="45720" rtlCol="0">
            <a:normAutofit/>
          </a:bodyPr>
          <a:lstStyle/>
          <a:p>
            <a:pPr marL="285750" indent="-285750">
              <a:buFont typeface="Arial" panose="020B0604020202020204" pitchFamily="34" charset="0"/>
              <a:buChar char="•"/>
            </a:pPr>
            <a:r>
              <a:rPr lang="en-US" dirty="0"/>
              <a:t>Projects with the longer active durations had higher fail rates </a:t>
            </a:r>
          </a:p>
          <a:p>
            <a:pPr marL="285750" indent="-285750">
              <a:buFont typeface="Arial" panose="020B0604020202020204" pitchFamily="34" charset="0"/>
              <a:buChar char="•"/>
            </a:pPr>
            <a:r>
              <a:rPr lang="en-US" dirty="0"/>
              <a:t>Additionally, the largest number of overall projects fell within the 28 to 42 day duration range. </a:t>
            </a:r>
            <a:endParaRPr lang="en-US" b="1" dirty="0">
              <a:solidFill>
                <a:schemeClr val="tx1"/>
              </a:solidFill>
            </a:endParaRPr>
          </a:p>
          <a:p>
            <a:endParaRPr lang="en-US" dirty="0">
              <a:solidFill>
                <a:schemeClr val="tx1"/>
              </a:solidFill>
            </a:endParaRPr>
          </a:p>
        </p:txBody>
      </p:sp>
      <p:sp>
        <p:nvSpPr>
          <p:cNvPr id="3" name="Footer Placeholder 2">
            <a:extLst>
              <a:ext uri="{FF2B5EF4-FFF2-40B4-BE49-F238E27FC236}">
                <a16:creationId xmlns:a16="http://schemas.microsoft.com/office/drawing/2014/main" id="{6DE33179-A1CC-4814-A491-1E403A66EAC8}"/>
              </a:ext>
            </a:extLst>
          </p:cNvPr>
          <p:cNvSpPr>
            <a:spLocks noGrp="1"/>
          </p:cNvSpPr>
          <p:nvPr>
            <p:ph type="ftr" sz="quarter" idx="12"/>
          </p:nvPr>
        </p:nvSpPr>
        <p:spPr>
          <a:xfrm>
            <a:off x="648929" y="6356350"/>
            <a:ext cx="3651466" cy="365125"/>
          </a:xfrm>
        </p:spPr>
        <p:txBody>
          <a:bodyPr vert="horz" lIns="91440" tIns="45720" rIns="91440" bIns="45720" rtlCol="0" anchor="ctr">
            <a:normAutofit/>
          </a:bodyPr>
          <a:lstStyle/>
          <a:p>
            <a:pPr>
              <a:spcAft>
                <a:spcPts val="600"/>
              </a:spcAft>
              <a:defRPr/>
            </a:pPr>
            <a:endParaRPr lang="en-US" kern="1200" dirty="0">
              <a:solidFill>
                <a:prstClr val="black">
                  <a:tint val="75000"/>
                </a:prstClr>
              </a:solidFill>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F98287DB-D50A-4BEA-A3ED-52230D9A9F10}"/>
              </a:ext>
            </a:extLst>
          </p:cNvPr>
          <p:cNvSpPr>
            <a:spLocks noGrp="1"/>
          </p:cNvSpPr>
          <p:nvPr>
            <p:ph type="sldNum" sz="quarter" idx="33"/>
          </p:nvPr>
        </p:nvSpPr>
        <p:spPr>
          <a:xfrm>
            <a:off x="10442743" y="6393834"/>
            <a:ext cx="1100328" cy="365125"/>
          </a:xfrm>
        </p:spPr>
        <p:txBody>
          <a:bodyPr vert="horz" lIns="91440" tIns="45720" rIns="91440" bIns="45720" rtlCol="0" anchor="ctr">
            <a:normAutofit/>
          </a:bodyPr>
          <a:lstStyle/>
          <a:p>
            <a:pPr algn="l">
              <a:spcAft>
                <a:spcPts val="600"/>
              </a:spcAft>
              <a:defRPr/>
            </a:pPr>
            <a:fld id="{19B51A1E-902D-48AF-9020-955120F399B6}" type="slidenum">
              <a:rPr lang="en-US">
                <a:solidFill>
                  <a:srgbClr val="FFFFFF"/>
                </a:solidFill>
                <a:latin typeface="Calibri" panose="020F0502020204030204"/>
              </a:rPr>
              <a:pPr algn="l">
                <a:spcAft>
                  <a:spcPts val="600"/>
                </a:spcAft>
                <a:defRPr/>
              </a:pPr>
              <a:t>9</a:t>
            </a:fld>
            <a:endParaRPr lang="en-US">
              <a:solidFill>
                <a:srgbClr val="FFFFFF"/>
              </a:solidFill>
              <a:latin typeface="Calibri" panose="020F0502020204030204"/>
            </a:endParaRPr>
          </a:p>
        </p:txBody>
      </p:sp>
      <p:pic>
        <p:nvPicPr>
          <p:cNvPr id="2" name="Picture 1">
            <a:extLst>
              <a:ext uri="{FF2B5EF4-FFF2-40B4-BE49-F238E27FC236}">
                <a16:creationId xmlns:a16="http://schemas.microsoft.com/office/drawing/2014/main" id="{E7475BDE-6942-4628-8B00-6D15811FE5C7}"/>
              </a:ext>
            </a:extLst>
          </p:cNvPr>
          <p:cNvPicPr>
            <a:picLocks noChangeAspect="1"/>
          </p:cNvPicPr>
          <p:nvPr/>
        </p:nvPicPr>
        <p:blipFill>
          <a:blip r:embed="rId3"/>
          <a:stretch>
            <a:fillRect/>
          </a:stretch>
        </p:blipFill>
        <p:spPr>
          <a:xfrm>
            <a:off x="6096000" y="292141"/>
            <a:ext cx="4896907" cy="2895694"/>
          </a:xfrm>
          <a:prstGeom prst="rect">
            <a:avLst/>
          </a:prstGeom>
        </p:spPr>
      </p:pic>
      <p:pic>
        <p:nvPicPr>
          <p:cNvPr id="5" name="Picture 4">
            <a:extLst>
              <a:ext uri="{FF2B5EF4-FFF2-40B4-BE49-F238E27FC236}">
                <a16:creationId xmlns:a16="http://schemas.microsoft.com/office/drawing/2014/main" id="{F7814412-9372-4406-8CDA-287CAFC39711}"/>
              </a:ext>
            </a:extLst>
          </p:cNvPr>
          <p:cNvPicPr>
            <a:picLocks noChangeAspect="1"/>
          </p:cNvPicPr>
          <p:nvPr/>
        </p:nvPicPr>
        <p:blipFill>
          <a:blip r:embed="rId4"/>
          <a:stretch>
            <a:fillRect/>
          </a:stretch>
        </p:blipFill>
        <p:spPr>
          <a:xfrm>
            <a:off x="6528547" y="3332141"/>
            <a:ext cx="4353396" cy="2649893"/>
          </a:xfrm>
          <a:prstGeom prst="rect">
            <a:avLst/>
          </a:prstGeom>
        </p:spPr>
      </p:pic>
    </p:spTree>
    <p:extLst>
      <p:ext uri="{BB962C8B-B14F-4D97-AF65-F5344CB8AC3E}">
        <p14:creationId xmlns:p14="http://schemas.microsoft.com/office/powerpoint/2010/main" val="1468354445"/>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90D0D0-7C1D-47FF-A2F0-9937AA567A3D}">
  <ds:schemaRefs>
    <ds:schemaRef ds:uri="http://purl.org/dc/elements/1.1/"/>
    <ds:schemaRef ds:uri="16c05727-aa75-4e4a-9b5f-8a80a1165891"/>
    <ds:schemaRef ds:uri="71af3243-3dd4-4a8d-8c0d-dd76da1f02a5"/>
    <ds:schemaRef ds:uri="http://schemas.microsoft.com/office/2006/documentManagement/types"/>
    <ds:schemaRef ds:uri="http://schemas.microsoft.com/office/2006/metadata/properties"/>
    <ds:schemaRef ds:uri="http://www.w3.org/XML/1998/namespace"/>
    <ds:schemaRef ds:uri="http://purl.org/dc/dcmitype/"/>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3.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1315</Words>
  <Application>Microsoft Macintosh PowerPoint</Application>
  <PresentationFormat>Widescreen</PresentationFormat>
  <Paragraphs>172</Paragraphs>
  <Slides>19</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Candara</vt:lpstr>
      <vt:lpstr>Corbel</vt:lpstr>
      <vt:lpstr>Times New Roman</vt:lpstr>
      <vt:lpstr>Tw Cen MT</vt:lpstr>
      <vt:lpstr>Office Theme</vt:lpstr>
      <vt:lpstr>Kickstarter  Campaigns  Analysis:  Success  or  Failure</vt:lpstr>
      <vt:lpstr>Overview</vt:lpstr>
      <vt:lpstr>Kickstarter Case</vt:lpstr>
      <vt:lpstr>Goal</vt:lpstr>
      <vt:lpstr>Data Questions</vt:lpstr>
      <vt:lpstr>Our Data’s Story</vt:lpstr>
      <vt:lpstr>The Spread: Main Categories</vt:lpstr>
      <vt:lpstr>The Spread: Location of Projects</vt:lpstr>
      <vt:lpstr>The Spread: Duration of Projects</vt:lpstr>
      <vt:lpstr>The Spread: Goals</vt:lpstr>
      <vt:lpstr>Predicting Campaign Success</vt:lpstr>
      <vt:lpstr>Classification Tree:</vt:lpstr>
      <vt:lpstr>Logistic Regression</vt:lpstr>
      <vt:lpstr>Comparison: Logit vs Tree</vt:lpstr>
      <vt:lpstr>Association Rules Mining</vt:lpstr>
      <vt:lpstr>K-Means Clustering</vt:lpstr>
      <vt:lpstr>Conclusion &amp; Results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2019-06-09T12:05:16Z</dcterms:created>
  <dcterms:modified xsi:type="dcterms:W3CDTF">2020-04-30T17:33:21Z</dcterms:modified>
</cp:coreProperties>
</file>