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latsi" charset="1" panose="00000500000000000000"/>
      <p:regular r:id="rId17"/>
    </p:embeddedFont>
    <p:embeddedFont>
      <p:font typeface="Open Sans Bold" charset="1" panose="020B08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3891508" y="2338534"/>
            <a:ext cx="14541787" cy="300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OPTIMIZING DATA MIGRATION AND QUERYING: A COMPREHENSIVE ANALYSIS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33952" y="6469533"/>
            <a:ext cx="12625348" cy="97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Paras Dhiman (2021482)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8725001"/>
            <a:ext cx="6882108" cy="108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Indraprastha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Institute Of Information technology Delhi | 2024 | BDA (CSE557)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2553909"/>
            <a:ext cx="18288000" cy="7733091"/>
            <a:chOff x="0" y="0"/>
            <a:chExt cx="4816593" cy="20366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36699"/>
            </a:xfrm>
            <a:custGeom>
              <a:avLst/>
              <a:gdLst/>
              <a:ahLst/>
              <a:cxnLst/>
              <a:rect r="r" b="b" t="t" l="l"/>
              <a:pathLst>
                <a:path h="2036699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015109"/>
                  </a:lnTo>
                  <a:cubicBezTo>
                    <a:pt x="4816592" y="2027033"/>
                    <a:pt x="4806926" y="2036699"/>
                    <a:pt x="4795002" y="2036699"/>
                  </a:cubicBezTo>
                  <a:lnTo>
                    <a:pt x="21590" y="2036699"/>
                  </a:lnTo>
                  <a:cubicBezTo>
                    <a:pt x="9666" y="2036699"/>
                    <a:pt x="0" y="2027033"/>
                    <a:pt x="0" y="2015109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074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515809"/>
            <a:ext cx="16410228" cy="776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3065" indent="-251533" lvl="1">
              <a:lnSpc>
                <a:spcPts val="3262"/>
              </a:lnSpc>
              <a:buAutoNum type="arabi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Migration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Extraction: Used export tools to extract data from the legacy system.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Schema Mapping: Analyzed and mapped the old schema to the new database structure.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Transformation: Converted incompatible data types and formats for consistency.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Import: Employed bulk loading techniques to efficiently import data into the new database.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Validation: Cross-checked data consistency by running verification queries post-migration.</a:t>
            </a:r>
          </a:p>
          <a:p>
            <a:pPr algn="l" marL="503065" indent="-251533" lvl="1">
              <a:lnSpc>
                <a:spcPts val="3262"/>
              </a:lnSpc>
              <a:buAutoNum type="arabi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Query Development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Requirement Analysis: Identified key data retrieval requirements, such as student enrollment statistics and course offerings.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Query Design: Crafted SQL queries for common tasks (e.g., fetching student info, calculating averages).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Advanced Queries: Developed complex queries for tasks like finding top-enrolled courses and instructor-course associations.</a:t>
            </a:r>
          </a:p>
          <a:p>
            <a:pPr algn="l" marL="503065" indent="-251533" lvl="1">
              <a:lnSpc>
                <a:spcPts val="3262"/>
              </a:lnSpc>
              <a:buAutoNum type="arabi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Optimization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Performance Benchmarking: Measured the baseline performance of queries.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Indexing: Added indexes to frequently queried fields to enhance search performance.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Query Refinement: Refactored slow or inefficient queries by reducing joins, using subqueries, and optimizing conditions.</a:t>
            </a:r>
          </a:p>
          <a:p>
            <a:pPr algn="l" marL="1006131" indent="-335377" lvl="2">
              <a:lnSpc>
                <a:spcPts val="3262"/>
              </a:lnSpc>
              <a:buAutoNum type="alphaLcPeriod" startAt="1"/>
            </a:pPr>
            <a:r>
              <a:rPr lang="en-US" sz="233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Resource Allocation: Implemented database partitioning and caching to improve resource management for large datasets.</a:t>
            </a:r>
          </a:p>
          <a:p>
            <a:pPr algn="l">
              <a:lnSpc>
                <a:spcPts val="3262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895980"/>
            <a:ext cx="14705320" cy="4437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2546" indent="-451273" lvl="1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igration Process</a:t>
            </a:r>
          </a:p>
          <a:p>
            <a:pPr algn="l" marL="902546" indent="-451273" lvl="1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Queries</a:t>
            </a:r>
          </a:p>
          <a:p>
            <a:pPr algn="l" marL="902546" indent="-451273" lvl="1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Optimization Techniques</a:t>
            </a:r>
          </a:p>
          <a:p>
            <a:pPr algn="l" marL="902546" indent="-451273" lvl="1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Findings</a:t>
            </a:r>
          </a:p>
          <a:p>
            <a:pPr algn="l" marL="902546" indent="-451273" lvl="1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AGENDA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5476" y="1378244"/>
            <a:ext cx="15154985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MIGRATION PROCESS 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4318583"/>
            <a:ext cx="18288000" cy="4435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3176" indent="-456588" lvl="1">
              <a:lnSpc>
                <a:spcPts val="5921"/>
              </a:lnSpc>
              <a:buFont typeface="Arial"/>
              <a:buChar char="•"/>
            </a:pPr>
            <a:r>
              <a:rPr lang="en-US" sz="422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Initial Setup: Migrated data from the legacy system to the new database.</a:t>
            </a:r>
          </a:p>
          <a:p>
            <a:pPr algn="l" marL="913176" indent="-456588" lvl="1">
              <a:lnSpc>
                <a:spcPts val="5921"/>
              </a:lnSpc>
              <a:buFont typeface="Arial"/>
              <a:buChar char="•"/>
            </a:pPr>
            <a:r>
              <a:rPr lang="en-US" sz="422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Integrity: Ensured that all records were transferred accurately without data loss.</a:t>
            </a:r>
          </a:p>
          <a:p>
            <a:pPr algn="l" marL="913176" indent="-456588" lvl="1">
              <a:lnSpc>
                <a:spcPts val="5921"/>
              </a:lnSpc>
              <a:buFont typeface="Arial"/>
              <a:buChar char="•"/>
            </a:pPr>
            <a:r>
              <a:rPr lang="en-US" sz="422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Schema Mapping: Mapped the old schema to the new schema to fit the new database structure.</a:t>
            </a:r>
          </a:p>
          <a:p>
            <a:pPr algn="l" marL="913176" indent="-456588" lvl="1">
              <a:lnSpc>
                <a:spcPts val="5921"/>
              </a:lnSpc>
              <a:buFont typeface="Arial"/>
              <a:buChar char="•"/>
            </a:pPr>
            <a:r>
              <a:rPr lang="en-US" sz="422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Challenges: Faced issues with data formats and incompatible data types.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012909" y="2797221"/>
            <a:ext cx="5246391" cy="5246370"/>
            <a:chOff x="0" y="0"/>
            <a:chExt cx="6350025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t="0" r="-55262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MIGRATION STEPS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9670" y="2905505"/>
            <a:ext cx="10345373" cy="705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5056" indent="-432528" lvl="1">
              <a:lnSpc>
                <a:spcPts val="5609"/>
              </a:lnSpc>
              <a:buFont typeface="Arial"/>
              <a:buChar char="•"/>
            </a:pPr>
            <a:r>
              <a:rPr lang="en-US" sz="400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Exp</a:t>
            </a:r>
            <a:r>
              <a:rPr lang="en-US" sz="400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ort: Extracted data from the old database using export tools.</a:t>
            </a:r>
          </a:p>
          <a:p>
            <a:pPr algn="l" marL="865056" indent="-432528" lvl="1">
              <a:lnSpc>
                <a:spcPts val="5609"/>
              </a:lnSpc>
              <a:buFont typeface="Arial"/>
              <a:buChar char="•"/>
            </a:pPr>
            <a:r>
              <a:rPr lang="en-US" sz="400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Schema Conversion: Transformed the schema to match the new database structure.</a:t>
            </a:r>
          </a:p>
          <a:p>
            <a:pPr algn="l" marL="865056" indent="-432528" lvl="1">
              <a:lnSpc>
                <a:spcPts val="5609"/>
              </a:lnSpc>
              <a:buFont typeface="Arial"/>
              <a:buChar char="•"/>
            </a:pPr>
            <a:r>
              <a:rPr lang="en-US" sz="400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Import: Loaded data into the new database using bulk import methods.</a:t>
            </a:r>
          </a:p>
          <a:p>
            <a:pPr algn="l" marL="865056" indent="-432528" lvl="1">
              <a:lnSpc>
                <a:spcPts val="5609"/>
              </a:lnSpc>
              <a:buFont typeface="Arial"/>
              <a:buChar char="•"/>
            </a:pPr>
            <a:r>
              <a:rPr lang="en-US" sz="400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Validation: Performed checks to ensure data consistency post-migration.</a:t>
            </a:r>
          </a:p>
          <a:p>
            <a:pPr algn="l">
              <a:lnSpc>
                <a:spcPts val="560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117475"/>
            <a:ext cx="104512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COMMON QUERIES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69765" y="80194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73474" y="4931089"/>
            <a:ext cx="10614526" cy="1415270"/>
          </a:xfrm>
          <a:custGeom>
            <a:avLst/>
            <a:gdLst/>
            <a:ahLst/>
            <a:cxnLst/>
            <a:rect r="r" b="b" t="t" l="l"/>
            <a:pathLst>
              <a:path h="1415270" w="10614526">
                <a:moveTo>
                  <a:pt x="0" y="0"/>
                </a:moveTo>
                <a:lnTo>
                  <a:pt x="10614526" y="0"/>
                </a:lnTo>
                <a:lnTo>
                  <a:pt x="10614526" y="1415270"/>
                </a:lnTo>
                <a:lnTo>
                  <a:pt x="0" y="1415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9892" y="2769106"/>
            <a:ext cx="11301259" cy="1243138"/>
          </a:xfrm>
          <a:custGeom>
            <a:avLst/>
            <a:gdLst/>
            <a:ahLst/>
            <a:cxnLst/>
            <a:rect r="r" b="b" t="t" l="l"/>
            <a:pathLst>
              <a:path h="1243138" w="11301259">
                <a:moveTo>
                  <a:pt x="0" y="0"/>
                </a:moveTo>
                <a:lnTo>
                  <a:pt x="11301259" y="0"/>
                </a:lnTo>
                <a:lnTo>
                  <a:pt x="11301259" y="1243138"/>
                </a:lnTo>
                <a:lnTo>
                  <a:pt x="0" y="1243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1958" y="7685873"/>
            <a:ext cx="11013734" cy="1144686"/>
          </a:xfrm>
          <a:custGeom>
            <a:avLst/>
            <a:gdLst/>
            <a:ahLst/>
            <a:cxnLst/>
            <a:rect r="r" b="b" t="t" l="l"/>
            <a:pathLst>
              <a:path h="1144686" w="11013734">
                <a:moveTo>
                  <a:pt x="0" y="0"/>
                </a:moveTo>
                <a:lnTo>
                  <a:pt x="11013734" y="0"/>
                </a:lnTo>
                <a:lnTo>
                  <a:pt x="11013734" y="1144686"/>
                </a:lnTo>
                <a:lnTo>
                  <a:pt x="0" y="11446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016333" y="4031294"/>
            <a:ext cx="781407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Fetching Student Information: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500328"/>
            <a:ext cx="711041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Average Course Enrollment: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9892" y="1587500"/>
            <a:ext cx="8533954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Department-wise Student Count: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2145" y="222250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ADVANCED QUERY EXAMPLES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395999" y="84326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64423" y="2979867"/>
            <a:ext cx="11301259" cy="2330885"/>
          </a:xfrm>
          <a:custGeom>
            <a:avLst/>
            <a:gdLst/>
            <a:ahLst/>
            <a:cxnLst/>
            <a:rect r="r" b="b" t="t" l="l"/>
            <a:pathLst>
              <a:path h="2330885" w="11301259">
                <a:moveTo>
                  <a:pt x="0" y="0"/>
                </a:moveTo>
                <a:lnTo>
                  <a:pt x="11301259" y="0"/>
                </a:lnTo>
                <a:lnTo>
                  <a:pt x="11301259" y="2330885"/>
                </a:lnTo>
                <a:lnTo>
                  <a:pt x="0" y="2330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6617017"/>
            <a:ext cx="11301259" cy="1652809"/>
          </a:xfrm>
          <a:custGeom>
            <a:avLst/>
            <a:gdLst/>
            <a:ahLst/>
            <a:cxnLst/>
            <a:rect r="r" b="b" t="t" l="l"/>
            <a:pathLst>
              <a:path h="1652809" w="11301259">
                <a:moveTo>
                  <a:pt x="0" y="0"/>
                </a:moveTo>
                <a:lnTo>
                  <a:pt x="11301259" y="0"/>
                </a:lnTo>
                <a:lnTo>
                  <a:pt x="11301259" y="1652810"/>
                </a:lnTo>
                <a:lnTo>
                  <a:pt x="0" y="16528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7362" y="1997452"/>
            <a:ext cx="776213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Top-10 Courses by Enrollment: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621" y="5412422"/>
            <a:ext cx="776213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Instructor and Course Details: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OPTIMIZATION TECHNIQUES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9708" y="3440337"/>
            <a:ext cx="17988292" cy="623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812" indent="-424406" lvl="1">
              <a:lnSpc>
                <a:spcPts val="5504"/>
              </a:lnSpc>
              <a:buFont typeface="Arial"/>
              <a:buChar char="•"/>
            </a:pPr>
            <a:r>
              <a:rPr lang="en-US" sz="39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Indexing:</a:t>
            </a:r>
            <a:r>
              <a:rPr lang="en-US" sz="39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</a:p>
          <a:p>
            <a:pPr algn="l" marL="1697625" indent="-565875" lvl="2">
              <a:lnSpc>
                <a:spcPts val="5504"/>
              </a:lnSpc>
              <a:buFont typeface="Arial"/>
              <a:buChar char="⚬"/>
            </a:pPr>
            <a:r>
              <a:rPr lang="en-US" sz="39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Added indexes to frequently queried columns to speed up search queries.</a:t>
            </a:r>
          </a:p>
          <a:p>
            <a:pPr algn="l" marL="848812" indent="-424406" lvl="1">
              <a:lnSpc>
                <a:spcPts val="5504"/>
              </a:lnSpc>
              <a:buFont typeface="Arial"/>
              <a:buChar char="•"/>
            </a:pPr>
            <a:r>
              <a:rPr lang="en-US" sz="39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Query Optimization: </a:t>
            </a:r>
          </a:p>
          <a:p>
            <a:pPr algn="l" marL="1697625" indent="-565875" lvl="2">
              <a:lnSpc>
                <a:spcPts val="5504"/>
              </a:lnSpc>
              <a:buFont typeface="Arial"/>
              <a:buChar char="⚬"/>
            </a:pPr>
            <a:r>
              <a:rPr lang="en-US" sz="39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Rewrote complex queries to reduce execution time by avoiding redundant joins and using subqueries.</a:t>
            </a:r>
          </a:p>
          <a:p>
            <a:pPr algn="l" marL="848812" indent="-424406" lvl="1">
              <a:lnSpc>
                <a:spcPts val="5504"/>
              </a:lnSpc>
              <a:buFont typeface="Arial"/>
              <a:buChar char="•"/>
            </a:pPr>
            <a:r>
              <a:rPr lang="en-US" sz="39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Partitioning: </a:t>
            </a:r>
          </a:p>
          <a:p>
            <a:pPr algn="l" marL="1697625" indent="-565875" lvl="2">
              <a:lnSpc>
                <a:spcPts val="5504"/>
              </a:lnSpc>
              <a:buFont typeface="Arial"/>
              <a:buChar char="⚬"/>
            </a:pPr>
            <a:r>
              <a:rPr lang="en-US" sz="39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Implemented table partitioning to manage large datasets efficiently.</a:t>
            </a:r>
          </a:p>
          <a:p>
            <a:pPr algn="l" marL="848812" indent="-424406" lvl="1">
              <a:lnSpc>
                <a:spcPts val="5504"/>
              </a:lnSpc>
              <a:buFont typeface="Arial"/>
              <a:buChar char="•"/>
            </a:pPr>
            <a:r>
              <a:rPr lang="en-US" sz="39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Caching: </a:t>
            </a:r>
          </a:p>
          <a:p>
            <a:pPr algn="l" marL="1697625" indent="-565875" lvl="2">
              <a:lnSpc>
                <a:spcPts val="5504"/>
              </a:lnSpc>
              <a:buFont typeface="Arial"/>
              <a:buChar char="⚬"/>
            </a:pPr>
            <a:r>
              <a:rPr lang="en-US" sz="39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Used caching to store results of frequently executed queries.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2788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FINDINGS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2217103"/>
            <a:ext cx="17582865" cy="7938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5605" indent="-487803" lvl="1">
              <a:lnSpc>
                <a:spcPts val="6326"/>
              </a:lnSpc>
              <a:buFont typeface="Arial"/>
              <a:buChar char="•"/>
            </a:pPr>
            <a:r>
              <a:rPr lang="en-US" sz="45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Performance Improvements: </a:t>
            </a:r>
          </a:p>
          <a:p>
            <a:pPr algn="l" marL="1951211" indent="-650404" lvl="2">
              <a:lnSpc>
                <a:spcPts val="6326"/>
              </a:lnSpc>
              <a:buFont typeface="Arial"/>
              <a:buChar char="⚬"/>
            </a:pPr>
            <a:r>
              <a:rPr lang="en-US" sz="45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Query execution times reduced by approximately 40% after applying optimizations.</a:t>
            </a:r>
          </a:p>
          <a:p>
            <a:pPr algn="l" marL="975605" indent="-487803" lvl="1">
              <a:lnSpc>
                <a:spcPts val="6326"/>
              </a:lnSpc>
              <a:buFont typeface="Arial"/>
              <a:buChar char="•"/>
            </a:pPr>
            <a:r>
              <a:rPr lang="en-US" sz="45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Better Resource Allocation: </a:t>
            </a:r>
          </a:p>
          <a:p>
            <a:pPr algn="l" marL="1951211" indent="-650404" lvl="2">
              <a:lnSpc>
                <a:spcPts val="6326"/>
              </a:lnSpc>
              <a:buFont typeface="Arial"/>
              <a:buChar char="⚬"/>
            </a:pPr>
            <a:r>
              <a:rPr lang="en-US" sz="45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Optimized queries allowed for faster decision-making and resource allocation, especially in student enrollment and department analysis.</a:t>
            </a:r>
          </a:p>
          <a:p>
            <a:pPr algn="l" marL="975605" indent="-487803" lvl="1">
              <a:lnSpc>
                <a:spcPts val="6326"/>
              </a:lnSpc>
              <a:buFont typeface="Arial"/>
              <a:buChar char="•"/>
            </a:pPr>
            <a:r>
              <a:rPr lang="en-US" sz="45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Integrity: </a:t>
            </a:r>
          </a:p>
          <a:p>
            <a:pPr algn="l" marL="1951211" indent="-650404" lvl="2">
              <a:lnSpc>
                <a:spcPts val="6326"/>
              </a:lnSpc>
              <a:buFont typeface="Arial"/>
              <a:buChar char="⚬"/>
            </a:pPr>
            <a:r>
              <a:rPr lang="en-US" sz="45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Maintained 100% data integrity post-migration, ensuring no loss of data.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056648"/>
            <a:ext cx="5246391" cy="5246370"/>
            <a:chOff x="0" y="0"/>
            <a:chExt cx="6350025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09159" y="2989973"/>
            <a:ext cx="11393234" cy="5498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7577" indent="-373788" lvl="1">
              <a:lnSpc>
                <a:spcPts val="4847"/>
              </a:lnSpc>
              <a:buFont typeface="Arial"/>
              <a:buChar char="•"/>
            </a:pPr>
            <a:r>
              <a:rPr lang="en-US" sz="346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Succ</a:t>
            </a:r>
            <a:r>
              <a:rPr lang="en-US" sz="346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essful migration ensured seamless data transition from the old system to the new database.</a:t>
            </a:r>
          </a:p>
          <a:p>
            <a:pPr algn="l" marL="747577" indent="-373788" lvl="1">
              <a:lnSpc>
                <a:spcPts val="4847"/>
              </a:lnSpc>
              <a:buFont typeface="Arial"/>
              <a:buChar char="•"/>
            </a:pPr>
            <a:r>
              <a:rPr lang="en-US" sz="346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Implemented efficient querying strategies to improve data retrieval.</a:t>
            </a:r>
          </a:p>
          <a:p>
            <a:pPr algn="l" marL="747577" indent="-373788" lvl="1">
              <a:lnSpc>
                <a:spcPts val="4847"/>
              </a:lnSpc>
              <a:buFont typeface="Arial"/>
              <a:buChar char="•"/>
            </a:pPr>
            <a:r>
              <a:rPr lang="en-US" sz="346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Optimizations resulted in significant performance improvements.</a:t>
            </a:r>
          </a:p>
          <a:p>
            <a:pPr algn="l" marL="747577" indent="-373788" lvl="1">
              <a:lnSpc>
                <a:spcPts val="4847"/>
              </a:lnSpc>
              <a:buFont typeface="Arial"/>
              <a:buChar char="•"/>
            </a:pPr>
            <a:r>
              <a:rPr lang="en-US" sz="346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scope includes exploring advanced optimization techniques such as query parallelization.</a:t>
            </a:r>
          </a:p>
          <a:p>
            <a:pPr algn="l">
              <a:lnSpc>
                <a:spcPts val="4847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DAGRghD5Aoc</dc:identifier>
  <dcterms:modified xsi:type="dcterms:W3CDTF">2011-08-01T06:04:30Z</dcterms:modified>
  <cp:revision>1</cp:revision>
  <dc:title>Optimizing Data Migration and Querying: A Comprehensive Analysis</dc:title>
</cp:coreProperties>
</file>