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9ef18fe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9ef18fe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9ef18fe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9ef18fe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ac252096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ac252096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9ef18fe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e9ef18fe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9ef18fe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e9ef18fe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e9ef18fe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e9ef18fe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9ef18fe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9ef18fe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9ef18fe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9ef18fe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9ef18fe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9ef18fe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9ef18f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9ef18f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9ef18fe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9ef18fe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ac252096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ac252096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ac252096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ac252096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ac252096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ac252096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ac252096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ac252096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ac252096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ac252096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9ef18fe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9ef18fe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baeldung.com/cs/pso"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ParaDhim/PSO/blob/main/pso_optimization.mp4" TargetMode="External"/><Relationship Id="rId4" Type="http://schemas.openxmlformats.org/officeDocument/2006/relationships/hyperlink" Target="https://github.com/ParaDhim/PSO/blob/main/pso_optimization4.mp4" TargetMode="External"/><Relationship Id="rId5" Type="http://schemas.openxmlformats.org/officeDocument/2006/relationships/hyperlink" Target="https://github.com/ParaDhim/PSO/blob/main/pso_optimization5.mp4" TargetMode="External"/><Relationship Id="rId6" Type="http://schemas.openxmlformats.org/officeDocument/2006/relationships/hyperlink" Target="https://github.com/ParaDhim/PSO/blob/main/pso_optimization6.mp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800"/>
              <a:t>PSO</a:t>
            </a:r>
            <a:endParaRPr sz="6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Haversine Distance Calculation</a:t>
            </a:r>
            <a:endParaRPr/>
          </a:p>
        </p:txBody>
      </p:sp>
      <p:sp>
        <p:nvSpPr>
          <p:cNvPr id="330" name="Google Shape;33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Calculating the distance between two geographic coordinates</a:t>
            </a:r>
            <a:br>
              <a:rPr lang="en"/>
            </a:br>
            <a:r>
              <a:rPr lang="en" sz="2700">
                <a:solidFill>
                  <a:schemeClr val="dk1"/>
                </a:solidFill>
              </a:rPr>
              <a:t>The </a:t>
            </a:r>
            <a:r>
              <a:rPr lang="en" sz="2700">
                <a:solidFill>
                  <a:srgbClr val="188038"/>
                </a:solidFill>
                <a:latin typeface="Roboto Mono"/>
                <a:ea typeface="Roboto Mono"/>
                <a:cs typeface="Roboto Mono"/>
                <a:sym typeface="Roboto Mono"/>
              </a:rPr>
              <a:t>haversine</a:t>
            </a:r>
            <a:r>
              <a:rPr lang="en" sz="2700">
                <a:solidFill>
                  <a:schemeClr val="dk1"/>
                </a:solidFill>
              </a:rPr>
              <a:t> function calculates the great-circle distance between two points on the Earth's surface given their latitude and longitude in decimal degrees. It uses the haversine formula, which accounts for the spherical shape of the Earth.</a:t>
            </a:r>
            <a:endParaRPr sz="3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Particle Swarm Optimization (PSO) Algorithm</a:t>
            </a:r>
            <a:endParaRPr/>
          </a:p>
        </p:txBody>
      </p:sp>
      <p:sp>
        <p:nvSpPr>
          <p:cNvPr id="336" name="Google Shape;336;p23"/>
          <p:cNvSpPr txBox="1"/>
          <p:nvPr>
            <p:ph idx="1" type="body"/>
          </p:nvPr>
        </p:nvSpPr>
        <p:spPr>
          <a:xfrm>
            <a:off x="311700" y="1520550"/>
            <a:ext cx="8563500" cy="26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Initialization of particles and velocities:</a:t>
            </a:r>
            <a:endParaRPr/>
          </a:p>
          <a:p>
            <a:pPr indent="0" lvl="0" marL="0" rtl="0" algn="l">
              <a:spcBef>
                <a:spcPts val="1200"/>
              </a:spcBef>
              <a:spcAft>
                <a:spcPts val="0"/>
              </a:spcAft>
              <a:buNone/>
            </a:pPr>
            <a:r>
              <a:rPr lang="en">
                <a:solidFill>
                  <a:schemeClr val="dk1"/>
                </a:solidFill>
              </a:rPr>
              <a:t>The particles and velocities arrays are initialized for a swarm optimization algorithm. Each particle has </a:t>
            </a:r>
            <a:r>
              <a:rPr lang="en">
                <a:solidFill>
                  <a:srgbClr val="188038"/>
                </a:solidFill>
                <a:latin typeface="Roboto Mono"/>
                <a:ea typeface="Roboto Mono"/>
                <a:cs typeface="Roboto Mono"/>
                <a:sym typeface="Roboto Mono"/>
              </a:rPr>
              <a:t>num_centers </a:t>
            </a:r>
            <a:r>
              <a:rPr lang="en">
                <a:solidFill>
                  <a:schemeClr val="dk1"/>
                </a:solidFill>
              </a:rPr>
              <a:t>centers represented by 2D coordinates (x, y). The particles array has dimensions </a:t>
            </a:r>
            <a:r>
              <a:rPr lang="en">
                <a:solidFill>
                  <a:srgbClr val="188038"/>
                </a:solidFill>
                <a:latin typeface="Roboto Mono"/>
                <a:ea typeface="Roboto Mono"/>
                <a:cs typeface="Roboto Mono"/>
                <a:sym typeface="Roboto Mono"/>
              </a:rPr>
              <a:t>(num_particles, num_centers, 2)</a:t>
            </a:r>
            <a:r>
              <a:rPr lang="en">
                <a:solidFill>
                  <a:schemeClr val="dk1"/>
                </a:solidFill>
              </a:rPr>
              <a:t>, where each particle's centers are bounded by specified coordinate ranges, allowing optimization in a 2D space.</a:t>
            </a:r>
            <a:endParaRPr sz="2500"/>
          </a:p>
          <a:p>
            <a:pPr indent="0" lvl="0" marL="0" rtl="0" algn="l">
              <a:spcBef>
                <a:spcPts val="1200"/>
              </a:spcBef>
              <a:spcAft>
                <a:spcPts val="1200"/>
              </a:spcAft>
              <a:buNone/>
            </a:pPr>
            <a:r>
              <a:rPr lang="en"/>
              <a:t>We can say that each particle has a </a:t>
            </a:r>
            <a:r>
              <a:rPr lang="en"/>
              <a:t>dimension</a:t>
            </a:r>
            <a:r>
              <a:rPr lang="en"/>
              <a:t> of num_center*2(i.e. Num_center = 3 -&gt; 3*2 = 6)</a:t>
            </a:r>
            <a:endParaRPr/>
          </a:p>
        </p:txBody>
      </p:sp>
      <p:pic>
        <p:nvPicPr>
          <p:cNvPr id="337" name="Google Shape;337;p23"/>
          <p:cNvPicPr preferRelativeResize="0"/>
          <p:nvPr/>
        </p:nvPicPr>
        <p:blipFill>
          <a:blip r:embed="rId3">
            <a:alphaModFix/>
          </a:blip>
          <a:stretch>
            <a:fillRect/>
          </a:stretch>
        </p:blipFill>
        <p:spPr>
          <a:xfrm>
            <a:off x="311700" y="3754651"/>
            <a:ext cx="8160772"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Formula Used to calculate the velocity </a:t>
            </a:r>
            <a:endParaRPr/>
          </a:p>
        </p:txBody>
      </p:sp>
      <p:sp>
        <p:nvSpPr>
          <p:cNvPr id="343" name="Google Shape;343;p24"/>
          <p:cNvSpPr txBox="1"/>
          <p:nvPr/>
        </p:nvSpPr>
        <p:spPr>
          <a:xfrm>
            <a:off x="6268500" y="4197000"/>
            <a:ext cx="2875500" cy="9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900">
                <a:solidFill>
                  <a:srgbClr val="C8C8C8"/>
                </a:solidFill>
                <a:highlight>
                  <a:srgbClr val="1E1E1E"/>
                </a:highlight>
                <a:latin typeface="Courier New"/>
                <a:ea typeface="Courier New"/>
                <a:cs typeface="Courier New"/>
                <a:sym typeface="Courier New"/>
              </a:rPr>
              <a:t>w</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0.5</a:t>
            </a: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Inertia weight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C8C8C8"/>
                </a:solidFill>
                <a:highlight>
                  <a:srgbClr val="1E1E1E"/>
                </a:highlight>
                <a:latin typeface="Courier New"/>
                <a:ea typeface="Courier New"/>
                <a:cs typeface="Courier New"/>
                <a:sym typeface="Courier New"/>
              </a:rPr>
              <a:t>c1</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1.5</a:t>
            </a: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Cognitive (particle) weight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C8C8C8"/>
                </a:solidFill>
                <a:highlight>
                  <a:srgbClr val="1E1E1E"/>
                </a:highlight>
                <a:latin typeface="Courier New"/>
                <a:ea typeface="Courier New"/>
                <a:cs typeface="Courier New"/>
                <a:sym typeface="Courier New"/>
              </a:rPr>
              <a:t>c2</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1.5 </a:t>
            </a:r>
            <a:r>
              <a:rPr lang="en" sz="900">
                <a:solidFill>
                  <a:srgbClr val="6A9955"/>
                </a:solidFill>
                <a:highlight>
                  <a:srgbClr val="1E1E1E"/>
                </a:highlight>
                <a:latin typeface="Courier New"/>
                <a:ea typeface="Courier New"/>
                <a:cs typeface="Courier New"/>
                <a:sym typeface="Courier New"/>
              </a:rPr>
              <a:t># Social (swarm) weight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B5CEA8"/>
              </a:solidFill>
              <a:highlight>
                <a:srgbClr val="1E1E1E"/>
              </a:highlight>
              <a:latin typeface="Courier New"/>
              <a:ea typeface="Courier New"/>
              <a:cs typeface="Courier New"/>
              <a:sym typeface="Courier New"/>
            </a:endParaRPr>
          </a:p>
        </p:txBody>
      </p:sp>
      <p:sp>
        <p:nvSpPr>
          <p:cNvPr id="344" name="Google Shape;344;p24"/>
          <p:cNvSpPr txBox="1"/>
          <p:nvPr/>
        </p:nvSpPr>
        <p:spPr>
          <a:xfrm>
            <a:off x="0" y="4743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 </a:t>
            </a:r>
            <a:r>
              <a:rPr lang="en" sz="1100" u="sng">
                <a:solidFill>
                  <a:schemeClr val="hlink"/>
                </a:solidFill>
                <a:hlinkClick r:id="rId3"/>
              </a:rPr>
              <a:t>https://www.baeldung.com/cs/pso</a:t>
            </a:r>
            <a:endParaRPr/>
          </a:p>
        </p:txBody>
      </p:sp>
      <p:pic>
        <p:nvPicPr>
          <p:cNvPr id="345" name="Google Shape;345;p24"/>
          <p:cNvPicPr preferRelativeResize="0"/>
          <p:nvPr/>
        </p:nvPicPr>
        <p:blipFill>
          <a:blip r:embed="rId4">
            <a:alphaModFix/>
          </a:blip>
          <a:stretch>
            <a:fillRect/>
          </a:stretch>
        </p:blipFill>
        <p:spPr>
          <a:xfrm>
            <a:off x="627775" y="1429323"/>
            <a:ext cx="7199350" cy="1390900"/>
          </a:xfrm>
          <a:prstGeom prst="rect">
            <a:avLst/>
          </a:prstGeom>
          <a:noFill/>
          <a:ln>
            <a:noFill/>
          </a:ln>
        </p:spPr>
      </p:pic>
      <p:pic>
        <p:nvPicPr>
          <p:cNvPr id="346" name="Google Shape;346;p24"/>
          <p:cNvPicPr preferRelativeResize="0"/>
          <p:nvPr/>
        </p:nvPicPr>
        <p:blipFill>
          <a:blip r:embed="rId5">
            <a:alphaModFix/>
          </a:blip>
          <a:stretch>
            <a:fillRect/>
          </a:stretch>
        </p:blipFill>
        <p:spPr>
          <a:xfrm>
            <a:off x="2667076" y="3095624"/>
            <a:ext cx="3601424" cy="17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Fitness Function</a:t>
            </a:r>
            <a:endParaRPr/>
          </a:p>
        </p:txBody>
      </p:sp>
      <p:sp>
        <p:nvSpPr>
          <p:cNvPr id="352" name="Google Shape;352;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Calculating the fitness of particles based on coverage:</a:t>
            </a:r>
            <a:endParaRPr/>
          </a:p>
          <a:p>
            <a:pPr indent="0" lvl="0" marL="0" rtl="0" algn="l">
              <a:spcBef>
                <a:spcPts val="1200"/>
              </a:spcBef>
              <a:spcAft>
                <a:spcPts val="0"/>
              </a:spcAft>
              <a:buNone/>
            </a:pPr>
            <a:r>
              <a:rPr lang="en"/>
              <a:t>The fitness function evaluates particle performance by counting covered points within a specified distance and acceptable elevation range (0-2000 meters). It ensures solutions respect terrain constraints, optimizing for practical applicability.</a:t>
            </a:r>
            <a:endParaRPr/>
          </a:p>
          <a:p>
            <a:pPr indent="0" lvl="0" marL="0" rtl="0" algn="l">
              <a:spcBef>
                <a:spcPts val="1200"/>
              </a:spcBef>
              <a:spcAft>
                <a:spcPts val="0"/>
              </a:spcAft>
              <a:buClr>
                <a:schemeClr val="dk1"/>
              </a:buClr>
              <a:buSzPts val="1100"/>
              <a:buFont typeface="Arial"/>
              <a:buNone/>
            </a:pPr>
            <a:r>
              <a:rPr lang="en"/>
              <a:t>The fitness function evaluates each particle based on its ability to cover data points within a specified distance and elevation range.</a:t>
            </a:r>
            <a:endParaRPr/>
          </a:p>
          <a:p>
            <a:pPr indent="0" lvl="0" marL="0" rtl="0" algn="l">
              <a:spcBef>
                <a:spcPts val="0"/>
              </a:spcBef>
              <a:spcAft>
                <a:spcPts val="0"/>
              </a:spcAft>
              <a:buClr>
                <a:schemeClr val="dk1"/>
              </a:buClr>
              <a:buSzPts val="1100"/>
              <a:buFont typeface="Arial"/>
              <a:buNone/>
            </a:pPr>
            <a:r>
              <a:rPr lang="en"/>
              <a:t>For each data point, the function checks if any center within a particle covers the point.</a:t>
            </a:r>
            <a:endParaRPr/>
          </a:p>
          <a:p>
            <a:pPr indent="0" lvl="0" marL="0" rtl="0" algn="l">
              <a:spcBef>
                <a:spcPts val="0"/>
              </a:spcBef>
              <a:spcAft>
                <a:spcPts val="0"/>
              </a:spcAft>
              <a:buClr>
                <a:schemeClr val="dk1"/>
              </a:buClr>
              <a:buSzPts val="1100"/>
              <a:buFont typeface="Arial"/>
              <a:buNone/>
            </a:pPr>
            <a:r>
              <a:rPr lang="en"/>
              <a:t>The function reads the elevation data and only counts points covered within the 0-2000 meters elevation range.</a:t>
            </a:r>
            <a:endParaRPr/>
          </a:p>
          <a:p>
            <a:pPr indent="0" lvl="0" marL="0" rtl="0" algn="l">
              <a:spcBef>
                <a:spcPts val="0"/>
              </a:spcBef>
              <a:spcAft>
                <a:spcPts val="1200"/>
              </a:spcAft>
              <a:buNone/>
            </a:pPr>
            <a:r>
              <a:t/>
            </a:r>
            <a:endParaRPr/>
          </a:p>
        </p:txBody>
      </p:sp>
      <p:sp>
        <p:nvSpPr>
          <p:cNvPr id="353" name="Google Shape;353;p25"/>
          <p:cNvSpPr txBox="1"/>
          <p:nvPr/>
        </p:nvSpPr>
        <p:spPr>
          <a:xfrm>
            <a:off x="6144000" y="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No. of Particles - 30</a:t>
            </a:r>
            <a:endParaRPr sz="1100"/>
          </a:p>
          <a:p>
            <a:pPr indent="0" lvl="0" marL="0" rtl="0" algn="l">
              <a:spcBef>
                <a:spcPts val="0"/>
              </a:spcBef>
              <a:spcAft>
                <a:spcPts val="0"/>
              </a:spcAft>
              <a:buNone/>
            </a:pPr>
            <a:r>
              <a:rPr lang="en" sz="1100"/>
              <a:t>No. of Iterations - 100</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Terrain Data and Animation</a:t>
            </a:r>
            <a:endParaRPr/>
          </a:p>
        </p:txBody>
      </p:sp>
      <p:sp>
        <p:nvSpPr>
          <p:cNvPr id="359" name="Google Shape;359;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Loading terrain data using </a:t>
            </a:r>
            <a:r>
              <a:rPr lang="en">
                <a:solidFill>
                  <a:srgbClr val="188038"/>
                </a:solidFill>
                <a:latin typeface="Roboto Mono"/>
                <a:ea typeface="Roboto Mono"/>
                <a:cs typeface="Roboto Mono"/>
                <a:sym typeface="Roboto Mono"/>
              </a:rPr>
              <a:t>rasterio</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1"/>
                </a:solidFill>
              </a:rPr>
              <a:t>Creating an animation using </a:t>
            </a:r>
            <a:r>
              <a:rPr lang="en">
                <a:solidFill>
                  <a:srgbClr val="188038"/>
                </a:solidFill>
                <a:latin typeface="Roboto Mono"/>
                <a:ea typeface="Roboto Mono"/>
                <a:cs typeface="Roboto Mono"/>
                <a:sym typeface="Roboto Mono"/>
              </a:rPr>
              <a:t>matplotlib.animation.FuncAnimation</a:t>
            </a:r>
            <a:endParaRPr>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Analysis</a:t>
            </a:r>
            <a:endParaRPr/>
          </a:p>
        </p:txBody>
      </p:sp>
      <p:sp>
        <p:nvSpPr>
          <p:cNvPr id="365" name="Google Shape;365;p27"/>
          <p:cNvSpPr txBox="1"/>
          <p:nvPr>
            <p:ph idx="1" type="body"/>
          </p:nvPr>
        </p:nvSpPr>
        <p:spPr>
          <a:xfrm>
            <a:off x="719325" y="2130750"/>
            <a:ext cx="1900200" cy="69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Center vs no. of points</a:t>
            </a:r>
            <a:endParaRPr/>
          </a:p>
        </p:txBody>
      </p:sp>
      <p:pic>
        <p:nvPicPr>
          <p:cNvPr id="366" name="Google Shape;366;p27"/>
          <p:cNvPicPr preferRelativeResize="0"/>
          <p:nvPr/>
        </p:nvPicPr>
        <p:blipFill>
          <a:blip r:embed="rId3">
            <a:alphaModFix/>
          </a:blip>
          <a:stretch>
            <a:fillRect/>
          </a:stretch>
        </p:blipFill>
        <p:spPr>
          <a:xfrm>
            <a:off x="3571850" y="1407125"/>
            <a:ext cx="5078550" cy="3286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79550" y="468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Generated</a:t>
            </a:r>
            <a:endParaRPr/>
          </a:p>
        </p:txBody>
      </p:sp>
      <p:pic>
        <p:nvPicPr>
          <p:cNvPr id="372" name="Google Shape;372;p28"/>
          <p:cNvPicPr preferRelativeResize="0"/>
          <p:nvPr/>
        </p:nvPicPr>
        <p:blipFill>
          <a:blip r:embed="rId3">
            <a:alphaModFix/>
          </a:blip>
          <a:stretch>
            <a:fillRect/>
          </a:stretch>
        </p:blipFill>
        <p:spPr>
          <a:xfrm>
            <a:off x="5644400" y="1831600"/>
            <a:ext cx="3074899" cy="3169451"/>
          </a:xfrm>
          <a:prstGeom prst="rect">
            <a:avLst/>
          </a:prstGeom>
          <a:noFill/>
          <a:ln>
            <a:noFill/>
          </a:ln>
        </p:spPr>
      </p:pic>
      <p:pic>
        <p:nvPicPr>
          <p:cNvPr id="373" name="Google Shape;373;p28"/>
          <p:cNvPicPr preferRelativeResize="0"/>
          <p:nvPr/>
        </p:nvPicPr>
        <p:blipFill>
          <a:blip r:embed="rId4">
            <a:alphaModFix/>
          </a:blip>
          <a:stretch>
            <a:fillRect/>
          </a:stretch>
        </p:blipFill>
        <p:spPr>
          <a:xfrm>
            <a:off x="401350" y="1760225"/>
            <a:ext cx="3074895" cy="3240825"/>
          </a:xfrm>
          <a:prstGeom prst="rect">
            <a:avLst/>
          </a:prstGeom>
          <a:noFill/>
          <a:ln>
            <a:noFill/>
          </a:ln>
        </p:spPr>
      </p:pic>
      <p:sp>
        <p:nvSpPr>
          <p:cNvPr id="374" name="Google Shape;374;p28"/>
          <p:cNvSpPr txBox="1"/>
          <p:nvPr/>
        </p:nvSpPr>
        <p:spPr>
          <a:xfrm>
            <a:off x="618225" y="1361350"/>
            <a:ext cx="142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Before Correction:</a:t>
            </a:r>
            <a:endParaRPr/>
          </a:p>
        </p:txBody>
      </p:sp>
      <p:sp>
        <p:nvSpPr>
          <p:cNvPr id="375" name="Google Shape;375;p28"/>
          <p:cNvSpPr txBox="1"/>
          <p:nvPr/>
        </p:nvSpPr>
        <p:spPr>
          <a:xfrm>
            <a:off x="5681850" y="13164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After Correction: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Animations generated for Centers:</a:t>
            </a:r>
            <a:endParaRPr/>
          </a:p>
        </p:txBody>
      </p:sp>
      <p:sp>
        <p:nvSpPr>
          <p:cNvPr id="381" name="Google Shape;381;p29"/>
          <p:cNvSpPr txBox="1"/>
          <p:nvPr>
            <p:ph idx="1" type="body"/>
          </p:nvPr>
        </p:nvSpPr>
        <p:spPr>
          <a:xfrm>
            <a:off x="1195575"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center 3 - </a:t>
            </a:r>
            <a:r>
              <a:rPr lang="en" sz="1500" u="sng">
                <a:solidFill>
                  <a:srgbClr val="1155CC"/>
                </a:solidFill>
                <a:latin typeface="Arial"/>
                <a:ea typeface="Arial"/>
                <a:cs typeface="Arial"/>
                <a:sym typeface="Arial"/>
                <a:hlinkClick r:id="rId3">
                  <a:extLst>
                    <a:ext uri="{A12FA001-AC4F-418D-AE19-62706E023703}">
                      <ahyp:hlinkClr val="tx"/>
                    </a:ext>
                  </a:extLst>
                </a:hlinkClick>
              </a:rPr>
              <a:t>https://github.com/ParaDhim/PSO/blob/main/pso_optimization.mp4</a:t>
            </a:r>
            <a:endParaRPr sz="1500" u="sng">
              <a:solidFill>
                <a:srgbClr val="1155CC"/>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center 4 - </a:t>
            </a:r>
            <a:r>
              <a:rPr lang="en" sz="1500" u="sng">
                <a:solidFill>
                  <a:srgbClr val="1155CC"/>
                </a:solidFill>
                <a:latin typeface="Arial"/>
                <a:ea typeface="Arial"/>
                <a:cs typeface="Arial"/>
                <a:sym typeface="Arial"/>
                <a:hlinkClick r:id="rId4">
                  <a:extLst>
                    <a:ext uri="{A12FA001-AC4F-418D-AE19-62706E023703}">
                      <ahyp:hlinkClr val="tx"/>
                    </a:ext>
                  </a:extLst>
                </a:hlinkClick>
              </a:rPr>
              <a:t>https://github.com/ParaDhim/PSO/blob/main/pso_optimization4.mp4</a:t>
            </a:r>
            <a:endParaRPr sz="1500" u="sng">
              <a:solidFill>
                <a:srgbClr val="1155CC"/>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center 5 - </a:t>
            </a:r>
            <a:r>
              <a:rPr lang="en" sz="1500" u="sng">
                <a:solidFill>
                  <a:srgbClr val="1155CC"/>
                </a:solidFill>
                <a:latin typeface="Arial"/>
                <a:ea typeface="Arial"/>
                <a:cs typeface="Arial"/>
                <a:sym typeface="Arial"/>
                <a:hlinkClick r:id="rId5">
                  <a:extLst>
                    <a:ext uri="{A12FA001-AC4F-418D-AE19-62706E023703}">
                      <ahyp:hlinkClr val="tx"/>
                    </a:ext>
                  </a:extLst>
                </a:hlinkClick>
              </a:rPr>
              <a:t>https://github.com/ParaDhim/PSO/blob/main/pso_optimization5.mp4</a:t>
            </a:r>
            <a:endParaRPr sz="1500" u="sng">
              <a:solidFill>
                <a:srgbClr val="1155CC"/>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center 6 - </a:t>
            </a:r>
            <a:r>
              <a:rPr lang="en" sz="1500" u="sng">
                <a:solidFill>
                  <a:srgbClr val="1155CC"/>
                </a:solidFill>
                <a:latin typeface="Arial"/>
                <a:ea typeface="Arial"/>
                <a:cs typeface="Arial"/>
                <a:sym typeface="Arial"/>
                <a:hlinkClick r:id="rId6">
                  <a:extLst>
                    <a:ext uri="{A12FA001-AC4F-418D-AE19-62706E023703}">
                      <ahyp:hlinkClr val="tx"/>
                    </a:ext>
                  </a:extLst>
                </a:hlinkClick>
              </a:rPr>
              <a:t>https://github.com/ParaDhim/PSO/blob/main/pso_optimization6.mp4</a:t>
            </a:r>
            <a:endParaRPr sz="1500" u="sng">
              <a:solidFill>
                <a:srgbClr val="1155CC"/>
              </a:solidFill>
              <a:latin typeface="Arial"/>
              <a:ea typeface="Arial"/>
              <a:cs typeface="Arial"/>
              <a:sym typeface="Arial"/>
            </a:endParaRPr>
          </a:p>
          <a:p>
            <a:pPr indent="0" lvl="0" marL="0" rtl="0" algn="l">
              <a:spcBef>
                <a:spcPts val="0"/>
              </a:spcBef>
              <a:spcAft>
                <a:spcPts val="120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311700" y="158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Particle Swarm Optimization for Terrain Analysis</a:t>
            </a:r>
            <a:endParaRPr sz="3020"/>
          </a:p>
        </p:txBody>
      </p:sp>
      <p:sp>
        <p:nvSpPr>
          <p:cNvPr id="283" name="Google Shape;283;p14"/>
          <p:cNvSpPr txBox="1"/>
          <p:nvPr/>
        </p:nvSpPr>
        <p:spPr>
          <a:xfrm>
            <a:off x="3072000" y="2762413"/>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Using Python and Matplotlib</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Particle Swarm Optimization (PSO) is a computational method used for optimizing a problem by iteratively trying to improve a candidate solution with regard to a given measure of quality.</a:t>
            </a:r>
            <a:endParaRPr/>
          </a:p>
          <a:p>
            <a:pPr indent="-311150" lvl="0" marL="457200" rtl="0" algn="l">
              <a:spcBef>
                <a:spcPts val="0"/>
              </a:spcBef>
              <a:spcAft>
                <a:spcPts val="0"/>
              </a:spcAft>
              <a:buSzPts val="1300"/>
              <a:buChar char="●"/>
            </a:pPr>
            <a:r>
              <a:rPr lang="en"/>
              <a:t>The primary objective of this project is to use PSO to identify optimal center points within a specified terrain. These centers need to fulfill certain criteria based on the terrain's properties and data points.</a:t>
            </a:r>
            <a:endParaRPr/>
          </a:p>
          <a:p>
            <a:pPr indent="-311150" lvl="0" marL="457200" rtl="0" algn="l">
              <a:spcBef>
                <a:spcPts val="0"/>
              </a:spcBef>
              <a:spcAft>
                <a:spcPts val="0"/>
              </a:spcAft>
              <a:buSzPts val="1300"/>
              <a:buChar char="●"/>
            </a:pPr>
            <a:r>
              <a:rPr lang="en"/>
              <a:t>This technique can be applied in various fields such as environmental monitoring, resource allocation, and strategic planning where optimal placement of points (like machine systems, sensors, etc.) is crucial.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Defined:</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 Degrees, Minutes, Seconds (DMS) to Decimal Degrees:</a:t>
            </a:r>
            <a:endParaRPr/>
          </a:p>
          <a:p>
            <a:pPr indent="0" lvl="0" marL="0" rtl="0" algn="l">
              <a:spcBef>
                <a:spcPts val="1200"/>
              </a:spcBef>
              <a:spcAft>
                <a:spcPts val="0"/>
              </a:spcAft>
              <a:buNone/>
            </a:pPr>
            <a:r>
              <a:rPr lang="en"/>
              <a:t>Check if a Point is Within Distance Using Haversine Formula:</a:t>
            </a:r>
            <a:endParaRPr/>
          </a:p>
          <a:p>
            <a:pPr indent="0" lvl="0" marL="0" rtl="0" algn="l">
              <a:spcBef>
                <a:spcPts val="1200"/>
              </a:spcBef>
              <a:spcAft>
                <a:spcPts val="0"/>
              </a:spcAft>
              <a:buNone/>
            </a:pPr>
            <a:r>
              <a:rPr lang="en"/>
              <a:t>Calculate Haversine Distance Between Two Points:</a:t>
            </a:r>
            <a:endParaRPr/>
          </a:p>
          <a:p>
            <a:pPr indent="0" lvl="0" marL="0" rtl="0" algn="l">
              <a:spcBef>
                <a:spcPts val="1200"/>
              </a:spcBef>
              <a:spcAft>
                <a:spcPts val="0"/>
              </a:spcAft>
              <a:buNone/>
            </a:pPr>
            <a:r>
              <a:rPr lang="en"/>
              <a:t>Check if a Point is Within Elevation Range:</a:t>
            </a:r>
            <a:endParaRPr/>
          </a:p>
          <a:p>
            <a:pPr indent="0" lvl="0" marL="0" rtl="0" algn="l">
              <a:spcBef>
                <a:spcPts val="1200"/>
              </a:spcBef>
              <a:spcAft>
                <a:spcPts val="0"/>
              </a:spcAft>
              <a:buNone/>
            </a:pPr>
            <a:r>
              <a:rPr lang="en"/>
              <a:t>Calculate Fitness of a Particle(coverage):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PSO Algorithm Execution</a:t>
            </a:r>
            <a:endParaRPr/>
          </a:p>
        </p:txBody>
      </p:sp>
      <p:sp>
        <p:nvSpPr>
          <p:cNvPr id="301" name="Google Shape;301;p17"/>
          <p:cNvSpPr txBox="1"/>
          <p:nvPr>
            <p:ph idx="1" type="body"/>
          </p:nvPr>
        </p:nvSpPr>
        <p:spPr>
          <a:xfrm>
            <a:off x="357200" y="1597875"/>
            <a:ext cx="8377800" cy="332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417">
                <a:solidFill>
                  <a:srgbClr val="000000"/>
                </a:solidFill>
                <a:latin typeface="Arial"/>
                <a:ea typeface="Arial"/>
                <a:cs typeface="Arial"/>
                <a:sym typeface="Arial"/>
              </a:rPr>
              <a:t>Initialize Particles</a:t>
            </a:r>
            <a:r>
              <a:rPr lang="en" sz="1417">
                <a:solidFill>
                  <a:srgbClr val="000000"/>
                </a:solidFill>
                <a:latin typeface="Arial"/>
                <a:ea typeface="Arial"/>
                <a:cs typeface="Arial"/>
                <a:sym typeface="Arial"/>
              </a:rPr>
              <a:t>:</a:t>
            </a:r>
            <a:endParaRPr sz="1417">
              <a:solidFill>
                <a:srgbClr val="000000"/>
              </a:solidFill>
              <a:latin typeface="Arial"/>
              <a:ea typeface="Arial"/>
              <a:cs typeface="Arial"/>
              <a:sym typeface="Arial"/>
            </a:endParaRPr>
          </a:p>
          <a:p>
            <a:pPr indent="-318611" lvl="0" marL="457200" rtl="0" algn="l">
              <a:lnSpc>
                <a:spcPct val="95000"/>
              </a:lnSpc>
              <a:spcBef>
                <a:spcPts val="1200"/>
              </a:spcBef>
              <a:spcAft>
                <a:spcPts val="0"/>
              </a:spcAft>
              <a:buClr>
                <a:srgbClr val="000000"/>
              </a:buClr>
              <a:buSzPts val="1418"/>
              <a:buFont typeface="Arial"/>
              <a:buChar char="●"/>
            </a:pPr>
            <a:r>
              <a:rPr lang="en" sz="1417">
                <a:solidFill>
                  <a:srgbClr val="000000"/>
                </a:solidFill>
                <a:latin typeface="Arial"/>
                <a:ea typeface="Arial"/>
                <a:cs typeface="Arial"/>
                <a:sym typeface="Arial"/>
              </a:rPr>
              <a:t>Particles are randomly initialized within the defined geographic bounds.</a:t>
            </a:r>
            <a:endParaRPr sz="1417">
              <a:solidFill>
                <a:srgbClr val="000000"/>
              </a:solidFill>
              <a:latin typeface="Arial"/>
              <a:ea typeface="Arial"/>
              <a:cs typeface="Arial"/>
              <a:sym typeface="Arial"/>
            </a:endParaRPr>
          </a:p>
          <a:p>
            <a:pPr indent="-318611" lvl="0" marL="457200" rtl="0" algn="l">
              <a:lnSpc>
                <a:spcPct val="95000"/>
              </a:lnSpc>
              <a:spcBef>
                <a:spcPts val="0"/>
              </a:spcBef>
              <a:spcAft>
                <a:spcPts val="0"/>
              </a:spcAft>
              <a:buClr>
                <a:srgbClr val="000000"/>
              </a:buClr>
              <a:buSzPts val="1418"/>
              <a:buFont typeface="Arial"/>
              <a:buChar char="●"/>
            </a:pPr>
            <a:r>
              <a:rPr lang="en" sz="1417">
                <a:solidFill>
                  <a:srgbClr val="000000"/>
                </a:solidFill>
                <a:latin typeface="Arial"/>
                <a:ea typeface="Arial"/>
                <a:cs typeface="Arial"/>
                <a:sym typeface="Arial"/>
              </a:rPr>
              <a:t>Each particle is checked to ensure it falls within the specified elevation range. If not, it is re-initialized.</a:t>
            </a:r>
            <a:endParaRPr sz="14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en" sz="1417">
                <a:solidFill>
                  <a:srgbClr val="000000"/>
                </a:solidFill>
                <a:latin typeface="Arial"/>
                <a:ea typeface="Arial"/>
                <a:cs typeface="Arial"/>
                <a:sym typeface="Arial"/>
              </a:rPr>
              <a:t>Initialize Personal and Global Bests</a:t>
            </a:r>
            <a:r>
              <a:rPr lang="en" sz="1417">
                <a:solidFill>
                  <a:srgbClr val="000000"/>
                </a:solidFill>
                <a:latin typeface="Arial"/>
                <a:ea typeface="Arial"/>
                <a:cs typeface="Arial"/>
                <a:sym typeface="Arial"/>
              </a:rPr>
              <a:t>:</a:t>
            </a:r>
            <a:endParaRPr sz="1417">
              <a:solidFill>
                <a:srgbClr val="000000"/>
              </a:solidFill>
              <a:latin typeface="Arial"/>
              <a:ea typeface="Arial"/>
              <a:cs typeface="Arial"/>
              <a:sym typeface="Arial"/>
            </a:endParaRPr>
          </a:p>
          <a:p>
            <a:pPr indent="-318611" lvl="0" marL="457200" rtl="0" algn="l">
              <a:lnSpc>
                <a:spcPct val="95000"/>
              </a:lnSpc>
              <a:spcBef>
                <a:spcPts val="1200"/>
              </a:spcBef>
              <a:spcAft>
                <a:spcPts val="0"/>
              </a:spcAft>
              <a:buClr>
                <a:srgbClr val="000000"/>
              </a:buClr>
              <a:buSzPts val="1418"/>
              <a:buFont typeface="Arial"/>
              <a:buChar char="●"/>
            </a:pPr>
            <a:r>
              <a:rPr lang="en" sz="1417">
                <a:solidFill>
                  <a:srgbClr val="000000"/>
                </a:solidFill>
                <a:latin typeface="Arial"/>
                <a:ea typeface="Arial"/>
                <a:cs typeface="Arial"/>
                <a:sym typeface="Arial"/>
              </a:rPr>
              <a:t>Each particle's initial position is considered its personal best (</a:t>
            </a:r>
            <a:r>
              <a:rPr lang="en" sz="1417">
                <a:solidFill>
                  <a:srgbClr val="188038"/>
                </a:solidFill>
                <a:latin typeface="Roboto Mono"/>
                <a:ea typeface="Roboto Mono"/>
                <a:cs typeface="Roboto Mono"/>
                <a:sym typeface="Roboto Mono"/>
              </a:rPr>
              <a:t>p_best</a:t>
            </a:r>
            <a:r>
              <a:rPr lang="en" sz="1417">
                <a:solidFill>
                  <a:srgbClr val="000000"/>
                </a:solidFill>
                <a:latin typeface="Arial"/>
                <a:ea typeface="Arial"/>
                <a:cs typeface="Arial"/>
                <a:sym typeface="Arial"/>
              </a:rPr>
              <a:t>).</a:t>
            </a:r>
            <a:endParaRPr sz="1417">
              <a:solidFill>
                <a:srgbClr val="000000"/>
              </a:solidFill>
              <a:latin typeface="Arial"/>
              <a:ea typeface="Arial"/>
              <a:cs typeface="Arial"/>
              <a:sym typeface="Arial"/>
            </a:endParaRPr>
          </a:p>
          <a:p>
            <a:pPr indent="-318611" lvl="0" marL="457200" rtl="0" algn="l">
              <a:lnSpc>
                <a:spcPct val="95000"/>
              </a:lnSpc>
              <a:spcBef>
                <a:spcPts val="0"/>
              </a:spcBef>
              <a:spcAft>
                <a:spcPts val="0"/>
              </a:spcAft>
              <a:buClr>
                <a:srgbClr val="000000"/>
              </a:buClr>
              <a:buSzPts val="1418"/>
              <a:buFont typeface="Arial"/>
              <a:buChar char="●"/>
            </a:pPr>
            <a:r>
              <a:rPr lang="en" sz="1417">
                <a:solidFill>
                  <a:srgbClr val="000000"/>
                </a:solidFill>
                <a:latin typeface="Arial"/>
                <a:ea typeface="Arial"/>
                <a:cs typeface="Arial"/>
                <a:sym typeface="Arial"/>
              </a:rPr>
              <a:t>The particle with the best fitness among all particles is considered the global best (</a:t>
            </a:r>
            <a:r>
              <a:rPr lang="en" sz="1417">
                <a:solidFill>
                  <a:srgbClr val="188038"/>
                </a:solidFill>
                <a:latin typeface="Roboto Mono"/>
                <a:ea typeface="Roboto Mono"/>
                <a:cs typeface="Roboto Mono"/>
                <a:sym typeface="Roboto Mono"/>
              </a:rPr>
              <a:t>g_best</a:t>
            </a:r>
            <a:r>
              <a:rPr lang="en" sz="1417">
                <a:solidFill>
                  <a:srgbClr val="000000"/>
                </a:solidFill>
                <a:latin typeface="Arial"/>
                <a:ea typeface="Arial"/>
                <a:cs typeface="Arial"/>
                <a:sym typeface="Arial"/>
              </a:rPr>
              <a:t>).</a:t>
            </a:r>
            <a:endParaRPr sz="14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en" sz="1417">
                <a:solidFill>
                  <a:srgbClr val="000000"/>
                </a:solidFill>
                <a:latin typeface="Arial"/>
                <a:ea typeface="Arial"/>
                <a:cs typeface="Arial"/>
                <a:sym typeface="Arial"/>
              </a:rPr>
              <a:t>Particle History</a:t>
            </a:r>
            <a:r>
              <a:rPr lang="en" sz="1417">
                <a:solidFill>
                  <a:srgbClr val="000000"/>
                </a:solidFill>
                <a:latin typeface="Arial"/>
                <a:ea typeface="Arial"/>
                <a:cs typeface="Arial"/>
                <a:sym typeface="Arial"/>
              </a:rPr>
              <a:t>:</a:t>
            </a:r>
            <a:endParaRPr sz="1417">
              <a:solidFill>
                <a:srgbClr val="000000"/>
              </a:solidFill>
              <a:latin typeface="Arial"/>
              <a:ea typeface="Arial"/>
              <a:cs typeface="Arial"/>
              <a:sym typeface="Arial"/>
            </a:endParaRPr>
          </a:p>
          <a:p>
            <a:pPr indent="-318611" lvl="0" marL="457200" rtl="0" algn="l">
              <a:lnSpc>
                <a:spcPct val="95000"/>
              </a:lnSpc>
              <a:spcBef>
                <a:spcPts val="1200"/>
              </a:spcBef>
              <a:spcAft>
                <a:spcPts val="0"/>
              </a:spcAft>
              <a:buClr>
                <a:srgbClr val="000000"/>
              </a:buClr>
              <a:buSzPts val="1418"/>
              <a:buFont typeface="Arial"/>
              <a:buChar char="●"/>
            </a:pPr>
            <a:r>
              <a:rPr lang="en" sz="1417">
                <a:solidFill>
                  <a:srgbClr val="000000"/>
                </a:solidFill>
                <a:latin typeface="Arial"/>
                <a:ea typeface="Arial"/>
                <a:cs typeface="Arial"/>
                <a:sym typeface="Arial"/>
              </a:rPr>
              <a:t>A history of particle positions (</a:t>
            </a:r>
            <a:r>
              <a:rPr lang="en" sz="1417">
                <a:solidFill>
                  <a:srgbClr val="188038"/>
                </a:solidFill>
                <a:latin typeface="Roboto Mono"/>
                <a:ea typeface="Roboto Mono"/>
                <a:cs typeface="Roboto Mono"/>
                <a:sym typeface="Roboto Mono"/>
              </a:rPr>
              <a:t>particle_history</a:t>
            </a:r>
            <a:r>
              <a:rPr lang="en" sz="1417">
                <a:solidFill>
                  <a:srgbClr val="000000"/>
                </a:solidFill>
                <a:latin typeface="Arial"/>
                <a:ea typeface="Arial"/>
                <a:cs typeface="Arial"/>
                <a:sym typeface="Arial"/>
              </a:rPr>
              <a:t>) is maintained for visualization.</a:t>
            </a:r>
            <a:endParaRPr sz="1417">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160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Iterations(Working)</a:t>
            </a:r>
            <a:endParaRPr/>
          </a:p>
        </p:txBody>
      </p:sp>
      <p:sp>
        <p:nvSpPr>
          <p:cNvPr id="307" name="Google Shape;307;p18"/>
          <p:cNvSpPr txBox="1"/>
          <p:nvPr>
            <p:ph idx="1" type="body"/>
          </p:nvPr>
        </p:nvSpPr>
        <p:spPr>
          <a:xfrm>
            <a:off x="1303800" y="1331325"/>
            <a:ext cx="7560900" cy="32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Velocity and Position Update</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Each particle's velocity is updated based on its inertia, its distance from its personal best, and its distance from the global best.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Each particle's position is updated based on its new velocity.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Boundary conditions are applied to ensure particles remain within the defined geographic bounds.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Elevation Constraint Check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Each particle is checked to ensure it remains within the specified elevation range. If not, it is re-initialized within the bounds.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body"/>
          </p:nvPr>
        </p:nvSpPr>
        <p:spPr>
          <a:xfrm>
            <a:off x="1303800" y="952500"/>
            <a:ext cx="7160400" cy="3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Fitness Evaluation</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The fitness of each particle is evaluated based on how many target points it covers.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If a particle's current fitness is better than its personal best fitness, the personal best is updated.</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If a particle's current fitness is better than the global best fitness, the global best is updated.</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Track Particle History</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The current positions of all particles are stored in the particle history for visualization purposes.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Early Termination Check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If the global best particle covers all target points, the algorithm terminates early.</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Output</a:t>
            </a:r>
            <a:endParaRPr/>
          </a:p>
        </p:txBody>
      </p:sp>
      <p:sp>
        <p:nvSpPr>
          <p:cNvPr id="318" name="Google Shape;318;p20"/>
          <p:cNvSpPr txBox="1"/>
          <p:nvPr>
            <p:ph idx="1" type="body"/>
          </p:nvPr>
        </p:nvSpPr>
        <p:spPr>
          <a:xfrm>
            <a:off x="494100" y="1708625"/>
            <a:ext cx="7840200" cy="150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835">
                <a:solidFill>
                  <a:srgbClr val="000000"/>
                </a:solidFill>
                <a:latin typeface="Arial"/>
                <a:ea typeface="Arial"/>
                <a:cs typeface="Arial"/>
                <a:sym typeface="Arial"/>
              </a:rPr>
              <a:t>Return Results</a:t>
            </a:r>
            <a:r>
              <a:rPr lang="en" sz="1835">
                <a:solidFill>
                  <a:srgbClr val="000000"/>
                </a:solidFill>
                <a:latin typeface="Arial"/>
                <a:ea typeface="Arial"/>
                <a:cs typeface="Arial"/>
                <a:sym typeface="Arial"/>
              </a:rPr>
              <a:t>:</a:t>
            </a:r>
            <a:endParaRPr sz="1835">
              <a:solidFill>
                <a:srgbClr val="000000"/>
              </a:solidFill>
              <a:latin typeface="Arial"/>
              <a:ea typeface="Arial"/>
              <a:cs typeface="Arial"/>
              <a:sym typeface="Arial"/>
            </a:endParaRPr>
          </a:p>
          <a:p>
            <a:pPr indent="-345122" lvl="0" marL="457200" rtl="0" algn="l">
              <a:lnSpc>
                <a:spcPct val="95000"/>
              </a:lnSpc>
              <a:spcBef>
                <a:spcPts val="1200"/>
              </a:spcBef>
              <a:spcAft>
                <a:spcPts val="0"/>
              </a:spcAft>
              <a:buClr>
                <a:srgbClr val="000000"/>
              </a:buClr>
              <a:buSzPts val="1835"/>
              <a:buFont typeface="Arial"/>
              <a:buChar char="●"/>
            </a:pPr>
            <a:r>
              <a:rPr lang="en" sz="1835">
                <a:solidFill>
                  <a:srgbClr val="000000"/>
                </a:solidFill>
                <a:latin typeface="Arial"/>
                <a:ea typeface="Arial"/>
                <a:cs typeface="Arial"/>
                <a:sym typeface="Arial"/>
              </a:rPr>
              <a:t>The best particle (</a:t>
            </a:r>
            <a:r>
              <a:rPr lang="en" sz="1835">
                <a:solidFill>
                  <a:srgbClr val="188038"/>
                </a:solidFill>
                <a:latin typeface="Roboto Mono"/>
                <a:ea typeface="Roboto Mono"/>
                <a:cs typeface="Roboto Mono"/>
                <a:sym typeface="Roboto Mono"/>
              </a:rPr>
              <a:t>g_best</a:t>
            </a:r>
            <a:r>
              <a:rPr lang="en" sz="1835">
                <a:solidFill>
                  <a:srgbClr val="000000"/>
                </a:solidFill>
                <a:latin typeface="Arial"/>
                <a:ea typeface="Arial"/>
                <a:cs typeface="Arial"/>
                <a:sym typeface="Arial"/>
              </a:rPr>
              <a:t>), its fitness (</a:t>
            </a:r>
            <a:r>
              <a:rPr lang="en" sz="1835">
                <a:solidFill>
                  <a:srgbClr val="188038"/>
                </a:solidFill>
                <a:latin typeface="Roboto Mono"/>
                <a:ea typeface="Roboto Mono"/>
                <a:cs typeface="Roboto Mono"/>
                <a:sym typeface="Roboto Mono"/>
              </a:rPr>
              <a:t>g_best_fitness</a:t>
            </a:r>
            <a:r>
              <a:rPr lang="en" sz="1835">
                <a:solidFill>
                  <a:srgbClr val="000000"/>
                </a:solidFill>
                <a:latin typeface="Arial"/>
                <a:ea typeface="Arial"/>
                <a:cs typeface="Arial"/>
                <a:sym typeface="Arial"/>
              </a:rPr>
              <a:t>), the set of covered points (</a:t>
            </a:r>
            <a:r>
              <a:rPr lang="en" sz="1835">
                <a:solidFill>
                  <a:srgbClr val="188038"/>
                </a:solidFill>
                <a:latin typeface="Roboto Mono"/>
                <a:ea typeface="Roboto Mono"/>
                <a:cs typeface="Roboto Mono"/>
                <a:sym typeface="Roboto Mono"/>
              </a:rPr>
              <a:t>g_best_covered</a:t>
            </a:r>
            <a:r>
              <a:rPr lang="en" sz="1835">
                <a:solidFill>
                  <a:srgbClr val="000000"/>
                </a:solidFill>
                <a:latin typeface="Arial"/>
                <a:ea typeface="Arial"/>
                <a:cs typeface="Arial"/>
                <a:sym typeface="Arial"/>
              </a:rPr>
              <a:t>), the particle history (</a:t>
            </a:r>
            <a:r>
              <a:rPr lang="en" sz="1835">
                <a:solidFill>
                  <a:srgbClr val="188038"/>
                </a:solidFill>
                <a:latin typeface="Roboto Mono"/>
                <a:ea typeface="Roboto Mono"/>
                <a:cs typeface="Roboto Mono"/>
                <a:sym typeface="Roboto Mono"/>
              </a:rPr>
              <a:t>particle_history</a:t>
            </a:r>
            <a:r>
              <a:rPr lang="en" sz="1835">
                <a:solidFill>
                  <a:srgbClr val="000000"/>
                </a:solidFill>
                <a:latin typeface="Arial"/>
                <a:ea typeface="Arial"/>
                <a:cs typeface="Arial"/>
                <a:sym typeface="Arial"/>
              </a:rPr>
              <a:t>), the list of centers (</a:t>
            </a:r>
            <a:r>
              <a:rPr lang="en" sz="1835">
                <a:solidFill>
                  <a:srgbClr val="188038"/>
                </a:solidFill>
                <a:latin typeface="Roboto Mono"/>
                <a:ea typeface="Roboto Mono"/>
                <a:cs typeface="Roboto Mono"/>
                <a:sym typeface="Roboto Mono"/>
              </a:rPr>
              <a:t>centers_list</a:t>
            </a:r>
            <a:r>
              <a:rPr lang="en" sz="1835">
                <a:solidFill>
                  <a:srgbClr val="000000"/>
                </a:solidFill>
                <a:latin typeface="Arial"/>
                <a:ea typeface="Arial"/>
                <a:cs typeface="Arial"/>
                <a:sym typeface="Arial"/>
              </a:rPr>
              <a:t>), and the list of points covered (</a:t>
            </a:r>
            <a:r>
              <a:rPr lang="en" sz="1835">
                <a:solidFill>
                  <a:srgbClr val="188038"/>
                </a:solidFill>
                <a:latin typeface="Roboto Mono"/>
                <a:ea typeface="Roboto Mono"/>
                <a:cs typeface="Roboto Mono"/>
                <a:sym typeface="Roboto Mono"/>
              </a:rPr>
              <a:t>points_covered_list</a:t>
            </a:r>
            <a:r>
              <a:rPr lang="en" sz="1835">
                <a:solidFill>
                  <a:srgbClr val="000000"/>
                </a:solidFill>
                <a:latin typeface="Arial"/>
                <a:ea typeface="Arial"/>
                <a:cs typeface="Arial"/>
                <a:sym typeface="Arial"/>
              </a:rPr>
              <a:t>) are returned.</a:t>
            </a:r>
            <a:endParaRPr sz="1835">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200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324" name="Google Shape;324;p21"/>
          <p:cNvSpPr txBox="1"/>
          <p:nvPr>
            <p:ph idx="1" type="body"/>
          </p:nvPr>
        </p:nvSpPr>
        <p:spPr>
          <a:xfrm>
            <a:off x="69875" y="1513800"/>
            <a:ext cx="5731800" cy="13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Converting Degrees, Minutes, Seconds (DMS) to Decimal Degrees (DD)</a:t>
            </a:r>
            <a:endParaRPr/>
          </a:p>
          <a:p>
            <a:pPr indent="0" lvl="0" marL="0" rtl="0" algn="l">
              <a:spcBef>
                <a:spcPts val="1200"/>
              </a:spcBef>
              <a:spcAft>
                <a:spcPts val="0"/>
              </a:spcAft>
              <a:buNone/>
            </a:pPr>
            <a:r>
              <a:rPr lang="en"/>
              <a:t>For eg:</a:t>
            </a:r>
            <a:endParaRPr/>
          </a:p>
          <a:p>
            <a:pPr indent="0" lvl="0" marL="0" rtl="0" algn="l">
              <a:spcBef>
                <a:spcPts val="1200"/>
              </a:spcBef>
              <a:spcAft>
                <a:spcPts val="1200"/>
              </a:spcAft>
              <a:buNone/>
            </a:pPr>
            <a:r>
              <a:rPr lang="en"/>
              <a:t>dd = degrees + minutes / 60 + seconds / 3600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