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9ef18fe0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9ef18fe0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9ef18fe0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9ef18fe0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9ef18fe0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9ef18fe0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9ef18fe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9ef18fe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9ef18fe0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9ef18fe0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9ef18fe0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9ef18fe0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9ef18fe0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9ef18fe0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9ef18fe0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9ef18fe0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9ef18fe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9ef18fe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9ef18fe0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9ef18fe0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9ef18fe0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9ef18fe0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PSO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582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Particle Swarm Optimization for Terrain Analysis</a:t>
            </a:r>
            <a:endParaRPr sz="3020"/>
          </a:p>
        </p:txBody>
      </p:sp>
      <p:sp>
        <p:nvSpPr>
          <p:cNvPr id="61" name="Google Shape;61;p14"/>
          <p:cNvSpPr txBox="1"/>
          <p:nvPr/>
        </p:nvSpPr>
        <p:spPr>
          <a:xfrm>
            <a:off x="3072000" y="2762413"/>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Using Python and Matplotlib</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Particle Swarm Optimization (PSO) is a computational method used for optimizing a problem by iteratively trying to improve a candidate solution with regard to a given measure of quality.</a:t>
            </a:r>
            <a:endParaRPr/>
          </a:p>
          <a:p>
            <a:pPr indent="-342900" lvl="0" marL="457200" rtl="0" algn="l">
              <a:spcBef>
                <a:spcPts val="0"/>
              </a:spcBef>
              <a:spcAft>
                <a:spcPts val="0"/>
              </a:spcAft>
              <a:buSzPts val="1800"/>
              <a:buChar char="●"/>
            </a:pPr>
            <a:r>
              <a:rPr lang="en"/>
              <a:t>The primary objective of this project is to use PSO to identify optimal center points within a specified terrain. These centers need to fulfill certain criteria based on the terrain's properties and data points.</a:t>
            </a:r>
            <a:endParaRPr/>
          </a:p>
          <a:p>
            <a:pPr indent="-342900" lvl="0" marL="457200" rtl="0" algn="l">
              <a:spcBef>
                <a:spcPts val="0"/>
              </a:spcBef>
              <a:spcAft>
                <a:spcPts val="0"/>
              </a:spcAft>
              <a:buSzPts val="1800"/>
              <a:buChar char="●"/>
            </a:pPr>
            <a:r>
              <a:rPr lang="en"/>
              <a:t>This technique can be applied in various fields such as environmental monitoring, resource allocation, and strategic planning where optimal placement of points (like machine systems, sensors, etc.) is crucial.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Converting Degrees, Minutes, Seconds (DMS) to Decimal Degrees (DD)</a:t>
            </a:r>
            <a:endParaRPr/>
          </a:p>
          <a:p>
            <a:pPr indent="0" lvl="0" marL="0" rtl="0" algn="l">
              <a:spcBef>
                <a:spcPts val="1200"/>
              </a:spcBef>
              <a:spcAft>
                <a:spcPts val="0"/>
              </a:spcAft>
              <a:buNone/>
            </a:pPr>
            <a:r>
              <a:rPr lang="en"/>
              <a:t>For eg:</a:t>
            </a:r>
            <a:endParaRPr/>
          </a:p>
          <a:p>
            <a:pPr indent="0" lvl="0" marL="0" rtl="0" algn="l">
              <a:spcBef>
                <a:spcPts val="1200"/>
              </a:spcBef>
              <a:spcAft>
                <a:spcPts val="1200"/>
              </a:spcAft>
              <a:buNone/>
            </a:pPr>
            <a:r>
              <a:rPr lang="en"/>
              <a:t>dd = degrees + minutes / 60 + seconds / 3600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Haversine Distance Calculation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Calculating the distance between two geographic coordinates</a:t>
            </a:r>
            <a:br>
              <a:rPr lang="en"/>
            </a:br>
            <a:r>
              <a:rPr lang="en" sz="2700">
                <a:solidFill>
                  <a:schemeClr val="dk1"/>
                </a:solidFill>
              </a:rPr>
              <a:t>The </a:t>
            </a:r>
            <a:r>
              <a:rPr lang="en" sz="2700">
                <a:solidFill>
                  <a:srgbClr val="188038"/>
                </a:solidFill>
                <a:latin typeface="Roboto Mono"/>
                <a:ea typeface="Roboto Mono"/>
                <a:cs typeface="Roboto Mono"/>
                <a:sym typeface="Roboto Mono"/>
              </a:rPr>
              <a:t>haversine</a:t>
            </a:r>
            <a:r>
              <a:rPr lang="en" sz="2700">
                <a:solidFill>
                  <a:schemeClr val="dk1"/>
                </a:solidFill>
              </a:rPr>
              <a:t> function calculates the great-circle distance between two points on the Earth's surface given their latitude and longitude in decimal degrees. It uses the haversine formula, which accounts for the spherical shape of the Earth.</a:t>
            </a:r>
            <a:endParaRPr sz="3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Particle Swarm Optimization (PSO) Algorithm</a:t>
            </a:r>
            <a:endParaRPr/>
          </a:p>
        </p:txBody>
      </p:sp>
      <p:sp>
        <p:nvSpPr>
          <p:cNvPr id="85" name="Google Shape;85;p18"/>
          <p:cNvSpPr txBox="1"/>
          <p:nvPr>
            <p:ph idx="1" type="body"/>
          </p:nvPr>
        </p:nvSpPr>
        <p:spPr>
          <a:xfrm>
            <a:off x="311700" y="1152475"/>
            <a:ext cx="8563500" cy="30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Initialization of particles and velocities:</a:t>
            </a:r>
            <a:endParaRPr/>
          </a:p>
          <a:p>
            <a:pPr indent="0" lvl="0" marL="0" rtl="0" algn="l">
              <a:spcBef>
                <a:spcPts val="1200"/>
              </a:spcBef>
              <a:spcAft>
                <a:spcPts val="0"/>
              </a:spcAft>
              <a:buNone/>
            </a:pPr>
            <a:r>
              <a:rPr lang="en">
                <a:solidFill>
                  <a:schemeClr val="dk1"/>
                </a:solidFill>
              </a:rPr>
              <a:t>The particles and velocities arrays are initialized for a swarm optimization algorithm. Each particle has </a:t>
            </a:r>
            <a:r>
              <a:rPr lang="en">
                <a:solidFill>
                  <a:srgbClr val="188038"/>
                </a:solidFill>
                <a:latin typeface="Roboto Mono"/>
                <a:ea typeface="Roboto Mono"/>
                <a:cs typeface="Roboto Mono"/>
                <a:sym typeface="Roboto Mono"/>
              </a:rPr>
              <a:t>num_centers </a:t>
            </a:r>
            <a:r>
              <a:rPr lang="en">
                <a:solidFill>
                  <a:schemeClr val="dk1"/>
                </a:solidFill>
              </a:rPr>
              <a:t>centers represented by 2D coordinates (x, y). The particles array has dimensions </a:t>
            </a:r>
            <a:r>
              <a:rPr lang="en">
                <a:solidFill>
                  <a:srgbClr val="188038"/>
                </a:solidFill>
                <a:latin typeface="Roboto Mono"/>
                <a:ea typeface="Roboto Mono"/>
                <a:cs typeface="Roboto Mono"/>
                <a:sym typeface="Roboto Mono"/>
              </a:rPr>
              <a:t>(num_particles, num_centers, 2)</a:t>
            </a:r>
            <a:r>
              <a:rPr lang="en">
                <a:solidFill>
                  <a:schemeClr val="dk1"/>
                </a:solidFill>
              </a:rPr>
              <a:t>, where each particle's centers are bounded by specified coordinate ranges, allowing optimization in a 2D space.</a:t>
            </a:r>
            <a:endParaRPr sz="2500"/>
          </a:p>
          <a:p>
            <a:pPr indent="0" lvl="0" marL="0" rtl="0" algn="l">
              <a:spcBef>
                <a:spcPts val="1200"/>
              </a:spcBef>
              <a:spcAft>
                <a:spcPts val="1200"/>
              </a:spcAft>
              <a:buNone/>
            </a:pPr>
            <a:r>
              <a:rPr lang="en"/>
              <a:t>We can say that each particle has a </a:t>
            </a:r>
            <a:r>
              <a:rPr lang="en"/>
              <a:t>dimension</a:t>
            </a:r>
            <a:r>
              <a:rPr lang="en"/>
              <a:t> of num_center*2(i.e. Num_center = 3 -&gt; 3*2 = 6)</a:t>
            </a:r>
            <a:endParaRPr/>
          </a:p>
        </p:txBody>
      </p:sp>
      <p:pic>
        <p:nvPicPr>
          <p:cNvPr id="86" name="Google Shape;86;p18"/>
          <p:cNvPicPr preferRelativeResize="0"/>
          <p:nvPr/>
        </p:nvPicPr>
        <p:blipFill>
          <a:blip r:embed="rId3">
            <a:alphaModFix/>
          </a:blip>
          <a:stretch>
            <a:fillRect/>
          </a:stretch>
        </p:blipFill>
        <p:spPr>
          <a:xfrm>
            <a:off x="311700" y="4447701"/>
            <a:ext cx="8160772"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Fitness Function</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Calculating the fitness of particles based on coverage:</a:t>
            </a:r>
            <a:endParaRPr/>
          </a:p>
          <a:p>
            <a:pPr indent="0" lvl="0" marL="0" rtl="0" algn="l">
              <a:spcBef>
                <a:spcPts val="1200"/>
              </a:spcBef>
              <a:spcAft>
                <a:spcPts val="0"/>
              </a:spcAft>
              <a:buNone/>
            </a:pPr>
            <a:r>
              <a:rPr lang="en"/>
              <a:t>The fitness function evaluates particle performance by counting covered points within a specified distance and acceptable elevation range (0-2000 meters). It ensures solutions respect terrain constraints, optimizing for practical applicability.</a:t>
            </a:r>
            <a:endParaRPr/>
          </a:p>
          <a:p>
            <a:pPr indent="0" lvl="0" marL="0" rtl="0" algn="l">
              <a:spcBef>
                <a:spcPts val="1200"/>
              </a:spcBef>
              <a:spcAft>
                <a:spcPts val="0"/>
              </a:spcAft>
              <a:buClr>
                <a:schemeClr val="dk1"/>
              </a:buClr>
              <a:buSzPts val="1100"/>
              <a:buFont typeface="Arial"/>
              <a:buNone/>
            </a:pPr>
            <a:r>
              <a:rPr lang="en"/>
              <a:t>The fitness function evaluates each particle based on its ability to cover data points within a specified distance and elevation range.</a:t>
            </a:r>
            <a:endParaRPr/>
          </a:p>
          <a:p>
            <a:pPr indent="0" lvl="0" marL="0" rtl="0" algn="l">
              <a:spcBef>
                <a:spcPts val="0"/>
              </a:spcBef>
              <a:spcAft>
                <a:spcPts val="0"/>
              </a:spcAft>
              <a:buClr>
                <a:schemeClr val="dk1"/>
              </a:buClr>
              <a:buSzPts val="1100"/>
              <a:buFont typeface="Arial"/>
              <a:buNone/>
            </a:pPr>
            <a:r>
              <a:rPr lang="en"/>
              <a:t>For each data point, the function checks if any center within a particle covers the point.</a:t>
            </a:r>
            <a:endParaRPr/>
          </a:p>
          <a:p>
            <a:pPr indent="0" lvl="0" marL="0" rtl="0" algn="l">
              <a:spcBef>
                <a:spcPts val="0"/>
              </a:spcBef>
              <a:spcAft>
                <a:spcPts val="0"/>
              </a:spcAft>
              <a:buClr>
                <a:schemeClr val="dk1"/>
              </a:buClr>
              <a:buSzPts val="1100"/>
              <a:buFont typeface="Arial"/>
              <a:buNone/>
            </a:pPr>
            <a:r>
              <a:rPr lang="en"/>
              <a:t>The function reads the elevation data and only counts points covered within the 0-2000 meters elevation range.</a:t>
            </a:r>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Terrain Data and Animation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Loading terrain data using </a:t>
            </a:r>
            <a:r>
              <a:rPr lang="en">
                <a:solidFill>
                  <a:srgbClr val="188038"/>
                </a:solidFill>
                <a:latin typeface="Roboto Mono"/>
                <a:ea typeface="Roboto Mono"/>
                <a:cs typeface="Roboto Mono"/>
                <a:sym typeface="Roboto Mono"/>
              </a:rPr>
              <a:t>rasterio</a:t>
            </a:r>
            <a:endParaRPr>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1"/>
                </a:solidFill>
              </a:rPr>
              <a:t>Creating an animation using </a:t>
            </a:r>
            <a:r>
              <a:rPr lang="en">
                <a:solidFill>
                  <a:srgbClr val="188038"/>
                </a:solidFill>
                <a:latin typeface="Roboto Mono"/>
                <a:ea typeface="Roboto Mono"/>
                <a:cs typeface="Roboto Mono"/>
                <a:sym typeface="Roboto Mono"/>
              </a:rPr>
              <a:t>matplotlib.animation.FuncAnimation</a:t>
            </a:r>
            <a:endParaRPr>
              <a:solidFill>
                <a:srgbClr val="188038"/>
              </a:solidFill>
              <a:latin typeface="Roboto Mono"/>
              <a:ea typeface="Roboto Mono"/>
              <a:cs typeface="Roboto Mono"/>
              <a:sym typeface="Roboto Mono"/>
            </a:endParaRPr>
          </a:p>
          <a:p>
            <a:pPr indent="0" lvl="0" marL="0" rtl="0" algn="l">
              <a:spcBef>
                <a:spcPts val="0"/>
              </a:spcBef>
              <a:spcAft>
                <a:spcPts val="1200"/>
              </a:spcAft>
              <a:buNone/>
            </a:pPr>
            <a:r>
              <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Analysis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Center vs no. of points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