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68" r:id="rId17"/>
    <p:sldId id="270" r:id="rId18"/>
    <p:sldId id="267" r:id="rId19"/>
    <p:sldId id="273" r:id="rId20"/>
    <p:sldId id="271" r:id="rId21"/>
    <p:sldId id="272" r:id="rId22"/>
    <p:sldId id="274" r:id="rId23"/>
    <p:sldId id="275" r:id="rId24"/>
    <p:sldId id="276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95FB6-FD8D-A521-789D-5948AE852462}" v="34" dt="2022-10-01T09:10:57.326"/>
    <p1510:client id="{566B1030-2C82-4A12-95D6-B069850634D3}" v="1583" dt="2022-10-01T10:17:16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r>
              <a:rPr lang="en-US" dirty="0"/>
              <a:t>Design Digital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31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5200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6505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929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881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556345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9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028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732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406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3800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r>
              <a:rPr lang="en-US" dirty="0"/>
              <a:t>Design Digital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.br/citations?user=OQuxOCYAAAAJ&amp;hl=pt-BR&amp;oi=sra" TargetMode="External"/><Relationship Id="rId2" Type="http://schemas.openxmlformats.org/officeDocument/2006/relationships/hyperlink" Target="https://periodicos.uem.br/ojs/index.php/actascieduc/article/view/1749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lo.br/j/es/a/K76wNhbJLyq4p5MdSFhfvQM/abstract/?lang=pt" TargetMode="External"/><Relationship Id="rId4" Type="http://schemas.openxmlformats.org/officeDocument/2006/relationships/hyperlink" Target="http://periodicos.uem.br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Franklin_Roosevel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Rio_de_Janeiro_(cidade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6000" dirty="0"/>
              <a:t>A </a:t>
            </a:r>
            <a:r>
              <a:rPr lang="en-US" sz="6000" dirty="0" err="1"/>
              <a:t>Consolidação</a:t>
            </a:r>
            <a:r>
              <a:rPr lang="en-US" sz="6000" dirty="0"/>
              <a:t> da Escola Pública Brasileira</a:t>
            </a:r>
            <a:endParaRPr lang="en-US" sz="60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.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multicolor marble swirl design">
            <a:extLst>
              <a:ext uri="{FF2B5EF4-FFF2-40B4-BE49-F238E27FC236}">
                <a16:creationId xmlns:a16="http://schemas.microsoft.com/office/drawing/2014/main" id="{346C9482-8B6A-27DA-41D0-60363D4CD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66" r="29266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7484-07EE-22E9-3FF4-2964482C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6812-DF0E-4B88-AFAA-EAC7168F54C0}" type="slidenum">
              <a:rPr lang="en-US" smtClean="0"/>
              <a:pPr algn="ctr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486E-BC75-285A-1D38-B040C0C9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Digital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3846-D8CB-EC36-64D6-1031E398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575504"/>
            <a:ext cx="7055280" cy="52048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71500" indent="-571500"/>
            <a:endParaRPr lang="en-US" sz="4000" dirty="0"/>
          </a:p>
          <a:p>
            <a:pPr marL="571500" indent="-571500"/>
            <a:r>
              <a:rPr lang="en-US" sz="4000" dirty="0" err="1"/>
              <a:t>Reafirma</a:t>
            </a:r>
            <a:r>
              <a:rPr lang="en-US" sz="4000" dirty="0"/>
              <a:t> </a:t>
            </a:r>
            <a:r>
              <a:rPr lang="en-US" sz="4000" dirty="0" err="1"/>
              <a:t>os</a:t>
            </a:r>
            <a:r>
              <a:rPr lang="en-US" sz="4000" dirty="0"/>
              <a:t> </a:t>
            </a:r>
            <a:r>
              <a:rPr lang="en-US" sz="4000" dirty="0" err="1"/>
              <a:t>direitos</a:t>
            </a:r>
            <a:r>
              <a:rPr lang="en-US" sz="4000" dirty="0"/>
              <a:t> de </a:t>
            </a:r>
            <a:r>
              <a:rPr lang="en-US" sz="4000" dirty="0" err="1"/>
              <a:t>todos</a:t>
            </a:r>
            <a:r>
              <a:rPr lang="en-US" sz="4000" dirty="0"/>
              <a:t> à </a:t>
            </a:r>
            <a:r>
              <a:rPr lang="en-US" sz="4000" dirty="0" err="1"/>
              <a:t>educação</a:t>
            </a:r>
            <a:r>
              <a:rPr lang="en-US" sz="4000" dirty="0" smtClean="0"/>
              <a:t>;</a:t>
            </a:r>
          </a:p>
          <a:p>
            <a:pPr marL="571500" indent="-571500"/>
            <a:endParaRPr lang="en-US" sz="4000" dirty="0"/>
          </a:p>
          <a:p>
            <a:pPr marL="571500" indent="-571500"/>
            <a:r>
              <a:rPr lang="en-US" sz="4000" dirty="0" err="1"/>
              <a:t>Obrigatoriedade</a:t>
            </a:r>
            <a:r>
              <a:rPr lang="en-US" sz="4000" dirty="0"/>
              <a:t>;</a:t>
            </a:r>
          </a:p>
          <a:p>
            <a:pPr marL="571500" indent="-571500"/>
            <a:endParaRPr lang="en-US" sz="4000" dirty="0" smtClean="0"/>
          </a:p>
          <a:p>
            <a:pPr marL="571500" indent="-571500"/>
            <a:r>
              <a:rPr lang="en-US" sz="4000" dirty="0" smtClean="0"/>
              <a:t>E </a:t>
            </a:r>
            <a:r>
              <a:rPr lang="en-US" sz="4000" dirty="0" err="1"/>
              <a:t>gratuidade</a:t>
            </a:r>
            <a:r>
              <a:rPr lang="en-US" sz="4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FA242-A394-B7B8-4323-C8431BAC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496" y="6007608"/>
            <a:ext cx="53122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9A68A-07F1-9DFD-0BDF-444CE46B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 smtClean="0"/>
              <a:pPr algn="ctr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12428-1835-97F2-739D-ADAB8DF3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dirty="0"/>
              <a:t>A </a:t>
            </a:r>
            <a:r>
              <a:rPr lang="en-US" dirty="0" err="1"/>
              <a:t>recorrente</a:t>
            </a:r>
            <a:r>
              <a:rPr lang="en-US" dirty="0"/>
              <a:t> </a:t>
            </a:r>
            <a:r>
              <a:rPr lang="en-US" dirty="0" err="1"/>
              <a:t>política</a:t>
            </a:r>
            <a:r>
              <a:rPr lang="en-US" dirty="0"/>
              <a:t> </a:t>
            </a:r>
            <a:r>
              <a:rPr lang="en-US" dirty="0" err="1"/>
              <a:t>educacional</a:t>
            </a:r>
            <a:r>
              <a:rPr lang="en-US" dirty="0"/>
              <a:t> </a:t>
            </a:r>
            <a:r>
              <a:rPr lang="en-US" dirty="0" err="1"/>
              <a:t>brasileira</a:t>
            </a:r>
            <a:r>
              <a:rPr lang="en-US" dirty="0"/>
              <a:t>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CA1F-D261-6937-9D3C-5FCEEFE0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3321579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3600" dirty="0" err="1"/>
              <a:t>Incorporação</a:t>
            </a:r>
            <a:r>
              <a:rPr lang="en-US" sz="3600" dirty="0"/>
              <a:t> de </a:t>
            </a:r>
            <a:r>
              <a:rPr lang="en-US" sz="3600" dirty="0" err="1"/>
              <a:t>princípios</a:t>
            </a:r>
            <a:r>
              <a:rPr lang="en-US" sz="3600" dirty="0"/>
              <a:t> </a:t>
            </a:r>
            <a:r>
              <a:rPr lang="en-US" sz="3600" dirty="0" err="1"/>
              <a:t>democráticos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colocados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prática</a:t>
            </a:r>
            <a:r>
              <a:rPr lang="en-US" sz="36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512EB-771B-6D45-D7B7-AD7E8C49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496" y="6007608"/>
            <a:ext cx="53122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816C6-A780-50BE-8422-7A3F8792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 smtClean="0"/>
              <a:pPr algn="ctr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9748D-CDE4-3FB2-16E3-24981308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Juscelino Kubitscheck (1956-1960)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2268-A129-0B2C-F9A7-542B3A45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17AFE-D500-94CA-BECC-3511B790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007608"/>
            <a:ext cx="38313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DEC13-4AAD-BBD2-1894-4DE2D901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BADF-2535-ECFA-AC88-A287CDBA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575504"/>
            <a:ext cx="7055280" cy="5204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 </a:t>
            </a:r>
            <a:r>
              <a:rPr lang="en-US" sz="4000" err="1"/>
              <a:t>Primeira</a:t>
            </a:r>
            <a:r>
              <a:rPr lang="en-US" sz="4000" dirty="0"/>
              <a:t> lei </a:t>
            </a:r>
            <a:r>
              <a:rPr lang="en-US" sz="4000" err="1"/>
              <a:t>elaborada</a:t>
            </a:r>
            <a:r>
              <a:rPr lang="en-US" sz="4000" dirty="0"/>
              <a:t> </a:t>
            </a:r>
            <a:r>
              <a:rPr lang="en-US" sz="4000" err="1"/>
              <a:t>especificamente</a:t>
            </a:r>
            <a:r>
              <a:rPr lang="en-US" sz="4000" dirty="0"/>
              <a:t> para a </a:t>
            </a:r>
            <a:r>
              <a:rPr lang="en-US" sz="4000" err="1"/>
              <a:t>educação</a:t>
            </a:r>
            <a:r>
              <a:rPr lang="en-US" sz="4000" dirty="0"/>
              <a:t> </a:t>
            </a:r>
            <a:r>
              <a:rPr lang="en-US" sz="4000" err="1"/>
              <a:t>brasileira</a:t>
            </a:r>
            <a:r>
              <a:rPr lang="en-US" sz="4000" dirty="0"/>
              <a:t>.</a:t>
            </a:r>
            <a:endParaRPr lang="en-US"/>
          </a:p>
          <a:p>
            <a:endParaRPr lang="en-US" sz="4000" dirty="0"/>
          </a:p>
          <a:p>
            <a:r>
              <a:rPr lang="en-US" sz="4000"/>
              <a:t>Lei de Diretrizes e Bases da Educação.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96579-D720-41DB-BF30-1D9EA853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496" y="6007608"/>
            <a:ext cx="53122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33DC2-2B76-10A9-069F-9951605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 smtClean="0"/>
              <a:pPr algn="ctr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8638-FA84-AB90-CBCB-C40B04A4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1324302"/>
            <a:ext cx="7055280" cy="4456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/>
              <a:t>Fundado</a:t>
            </a:r>
            <a:r>
              <a:rPr lang="en-US" sz="4000" dirty="0"/>
              <a:t> o </a:t>
            </a:r>
            <a:r>
              <a:rPr lang="en-US" sz="4000" dirty="0" err="1" smtClean="0"/>
              <a:t>Instituto</a:t>
            </a:r>
            <a:r>
              <a:rPr lang="en-US" sz="4000" dirty="0" smtClean="0"/>
              <a:t> </a:t>
            </a:r>
            <a:r>
              <a:rPr lang="en-US" sz="4000" dirty="0"/>
              <a:t>Superior de </a:t>
            </a:r>
            <a:r>
              <a:rPr lang="en-US" sz="4000" dirty="0" err="1"/>
              <a:t>Estudos</a:t>
            </a:r>
            <a:r>
              <a:rPr lang="en-US" sz="4000" dirty="0"/>
              <a:t> </a:t>
            </a:r>
            <a:r>
              <a:rPr lang="en-US" sz="4000" dirty="0" err="1"/>
              <a:t>Brasileiros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r>
              <a:rPr lang="en-US" sz="4000" dirty="0" err="1" smtClean="0"/>
              <a:t>Formulação</a:t>
            </a:r>
            <a:r>
              <a:rPr lang="en-US" sz="4000" dirty="0" smtClean="0"/>
              <a:t> de um </a:t>
            </a:r>
            <a:r>
              <a:rPr lang="en-US" sz="4000" dirty="0" err="1" smtClean="0"/>
              <a:t>projeto</a:t>
            </a:r>
            <a:r>
              <a:rPr lang="en-US" sz="4000" dirty="0" smtClean="0"/>
              <a:t> de </a:t>
            </a:r>
            <a:r>
              <a:rPr lang="en-US" sz="4000" dirty="0" err="1" smtClean="0"/>
              <a:t>ensino</a:t>
            </a:r>
            <a:r>
              <a:rPr lang="en-US" sz="4000" dirty="0" smtClean="0"/>
              <a:t> </a:t>
            </a:r>
            <a:r>
              <a:rPr lang="en-US" sz="4000" dirty="0" err="1"/>
              <a:t>nacional</a:t>
            </a:r>
            <a:r>
              <a:rPr lang="en-US" sz="4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3A5D-16AB-A3FC-5729-783C6BA4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496" y="6007608"/>
            <a:ext cx="53122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FE49F-50D0-C141-0E87-0B9CF096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 smtClean="0"/>
              <a:pPr algn="ctr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4430C-7BCE-A449-AC04-5E908DDA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A Política Educacional na Ditadura Militar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8DBE-E2F6-3A52-D02D-60A39304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390A-63EF-33EF-81DB-276CE232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007608"/>
            <a:ext cx="38313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A72B0-C64E-F3B1-B0D2-04D2568E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AD195-A5A6-1E06-1B03-73909DB6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Matriculados versus Alfabetizados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6EE67-0446-2EA6-0094-1584CC1C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8CE10-FC78-A9F2-8162-D1C9F108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 smtClean="0"/>
              <a:pPr algn="ctr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9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8ECA-39FF-7D3C-5F8B-E4B53412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83" y="1078711"/>
            <a:ext cx="7055280" cy="51761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Brasil inicia a década de 60 com 39,35% de taxa de analfabetismo.</a:t>
            </a:r>
            <a:endParaRPr lang="en-US" sz="3600" dirty="0"/>
          </a:p>
          <a:p>
            <a:endParaRPr lang="en-US" sz="3600" dirty="0"/>
          </a:p>
          <a:p>
            <a:r>
              <a:rPr lang="en-US" sz="3600"/>
              <a:t>Método de alfabetização de Paulo Freire é interrompido pelo Golpe.</a:t>
            </a:r>
            <a:endParaRPr lang="en-US" sz="3600" dirty="0"/>
          </a:p>
          <a:p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8675-30E1-3030-C99C-436D5171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496" y="6007608"/>
            <a:ext cx="53122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64B27-D498-B744-D587-9538CFC1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 smtClean="0"/>
              <a:pPr algn="ctr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BD72-8C3D-4913-8835-CBBEC469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Expansão </a:t>
            </a:r>
            <a:r>
              <a:rPr lang="en-US" sz="4000" dirty="0" err="1"/>
              <a:t>quantitativa</a:t>
            </a:r>
            <a:r>
              <a:rPr lang="en-US" sz="4000" dirty="0"/>
              <a:t> e não qualitativa.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70C3-2B45-A5CA-05AA-598F1985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4000" dirty="0"/>
          </a:p>
          <a:p>
            <a:r>
              <a:rPr lang="en-US" sz="4000"/>
              <a:t>Políticas mal aplicadas.</a:t>
            </a:r>
            <a:endParaRPr lang="en-US" sz="4000" dirty="0"/>
          </a:p>
          <a:p>
            <a:endParaRPr lang="en-US" sz="4000" dirty="0"/>
          </a:p>
          <a:p>
            <a:r>
              <a:rPr lang="en-US" sz="4000"/>
              <a:t>Perseguição à Academia.</a:t>
            </a:r>
            <a:endParaRPr lang="en-US" sz="4000" dirty="0"/>
          </a:p>
          <a:p>
            <a:endParaRPr lang="en-US" sz="4000" dirty="0"/>
          </a:p>
          <a:p>
            <a:r>
              <a:rPr lang="en-US" sz="4000"/>
              <a:t>Instauração de um estudo com foco profissionalizante.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45B83-814F-949A-4419-2C756B56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E4455-ACEA-9981-5422-92B55901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5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3C49E-D0BE-BB26-D16C-066231C6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A redemocratização e Políticas Neoliberais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35A5-A939-A572-83B1-EFB1B9D6C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"</a:t>
            </a:r>
            <a:r>
              <a:rPr lang="en-US" i="1"/>
              <a:t>Um ensino que tem muito a aprender</a:t>
            </a:r>
            <a:r>
              <a:rPr lang="en-US"/>
              <a:t>"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489C-A825-D302-7457-32A3289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007608"/>
            <a:ext cx="38313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F3247-21F2-7AC9-A0D1-B72357A6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1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B39E1-AA81-7BFD-2E3C-552C7629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4526"/>
            <a:ext cx="960120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Reformas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Educacionais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/>
            </a:r>
            <a:b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  (1930-1960)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0097-8306-AE04-89E4-D155C507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6812-DF0E-4B88-AFAA-EAC7168F54C0}" type="slidenum">
              <a:rPr lang="en-US" smtClean="0"/>
              <a:pPr algn="ctr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BC22-8E0E-4FEF-39C4-4F607DFB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Digital</a:t>
            </a:r>
          </a:p>
        </p:txBody>
      </p:sp>
    </p:spTree>
    <p:extLst>
      <p:ext uri="{BB962C8B-B14F-4D97-AF65-F5344CB8AC3E}">
        <p14:creationId xmlns:p14="http://schemas.microsoft.com/office/powerpoint/2010/main" val="3932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A080-E0A3-8FA8-F0CC-70B8A539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489240"/>
            <a:ext cx="7055280" cy="52911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4000" dirty="0"/>
          </a:p>
          <a:p>
            <a:r>
              <a:rPr lang="en-US" sz="4000" dirty="0" err="1"/>
              <a:t>Heranças</a:t>
            </a:r>
            <a:r>
              <a:rPr lang="en-US" sz="4000" dirty="0"/>
              <a:t> da </a:t>
            </a:r>
            <a:r>
              <a:rPr lang="en-US" sz="4000" dirty="0" err="1"/>
              <a:t>ditadura</a:t>
            </a:r>
            <a:r>
              <a:rPr lang="en-US" sz="4000" dirty="0"/>
              <a:t> </a:t>
            </a:r>
            <a:r>
              <a:rPr lang="en-US" sz="4000" dirty="0" err="1"/>
              <a:t>militar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 err="1"/>
              <a:t>Elitismo</a:t>
            </a:r>
            <a:r>
              <a:rPr lang="en-US" sz="4000" dirty="0"/>
              <a:t> </a:t>
            </a:r>
            <a:r>
              <a:rPr lang="en-US" sz="4000" dirty="0" err="1"/>
              <a:t>constante</a:t>
            </a:r>
            <a:r>
              <a:rPr lang="en-US" sz="4000" dirty="0"/>
              <a:t>.</a:t>
            </a:r>
          </a:p>
          <a:p>
            <a:endParaRPr lang="en-US" sz="4000" dirty="0" smtClean="0"/>
          </a:p>
          <a:p>
            <a:r>
              <a:rPr lang="en-US" sz="4000" dirty="0" err="1" smtClean="0"/>
              <a:t>Transição</a:t>
            </a:r>
            <a:r>
              <a:rPr lang="en-US" sz="4000" dirty="0" smtClean="0"/>
              <a:t> </a:t>
            </a:r>
            <a:r>
              <a:rPr lang="en-US" sz="4000" dirty="0" err="1"/>
              <a:t>conservadora</a:t>
            </a:r>
            <a:r>
              <a:rPr lang="en-US" sz="4000" dirty="0"/>
              <a:t> para a </a:t>
            </a:r>
            <a:r>
              <a:rPr lang="en-US" sz="4000" dirty="0" err="1"/>
              <a:t>democracia</a:t>
            </a:r>
            <a:r>
              <a:rPr lang="en-US" sz="4000" dirty="0"/>
              <a:t>.</a:t>
            </a:r>
          </a:p>
          <a:p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44839-ACA2-987B-9851-C2BBB41A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496" y="6007608"/>
            <a:ext cx="53122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34EEC-32EE-DB10-1794-54784FF5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 smtClean="0"/>
              <a:pPr algn="ctr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28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B74F0-F258-FF50-5540-6C879FC7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7050881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Políticas e Implementação</a:t>
            </a:r>
            <a:endParaRPr lang="en-US" sz="7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7040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414549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53EC6-E6B8-256D-2785-93FC0376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4372508"/>
            <a:ext cx="411480" cy="3651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 smtClean="0"/>
              <a:pPr algn="ctr"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6FF2-A28B-ABB1-638D-93BC319F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26D0-973C-71C2-8777-4A46B25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Reestruturação</a:t>
            </a:r>
            <a:r>
              <a:rPr lang="en-US" sz="4400" dirty="0"/>
              <a:t> e </a:t>
            </a:r>
            <a:r>
              <a:rPr lang="en-US" sz="4400" dirty="0" err="1"/>
              <a:t>uso</a:t>
            </a:r>
            <a:r>
              <a:rPr lang="en-US" sz="4400" dirty="0"/>
              <a:t> </a:t>
            </a:r>
            <a:r>
              <a:rPr lang="en-US" sz="4400" dirty="0" err="1"/>
              <a:t>consciente</a:t>
            </a:r>
            <a:r>
              <a:rPr lang="en-US" sz="4400" dirty="0"/>
              <a:t> de </a:t>
            </a:r>
            <a:r>
              <a:rPr lang="en-US" sz="4400" dirty="0" err="1"/>
              <a:t>recursos</a:t>
            </a:r>
            <a:r>
              <a:rPr lang="en-US" sz="4400" dirty="0"/>
              <a:t> </a:t>
            </a:r>
            <a:r>
              <a:rPr lang="en-US" sz="4400" dirty="0" err="1"/>
              <a:t>públicos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EF30-DB2A-0D79-62CC-EFAEEA2D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241" y="1275956"/>
            <a:ext cx="6245352" cy="4754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indent="-8572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,Sans-Serif" panose="020B0604020202020204" pitchFamily="34" charset="0"/>
            </a:pPr>
            <a:r>
              <a:rPr lang="en-US" sz="3200" i="1" dirty="0" err="1">
                <a:ea typeface="+mn-lt"/>
                <a:cs typeface="+mn-lt"/>
              </a:rPr>
              <a:t>Unir</a:t>
            </a:r>
            <a:r>
              <a:rPr lang="en-US" sz="3200" i="1" dirty="0">
                <a:ea typeface="+mn-lt"/>
                <a:cs typeface="+mn-lt"/>
              </a:rPr>
              <a:t> o </a:t>
            </a:r>
            <a:r>
              <a:rPr lang="en-US" sz="3200" i="1" dirty="0" err="1">
                <a:ea typeface="+mn-lt"/>
                <a:cs typeface="+mn-lt"/>
              </a:rPr>
              <a:t>legislativo</a:t>
            </a:r>
            <a:r>
              <a:rPr lang="en-US" sz="3200" i="1" dirty="0">
                <a:ea typeface="+mn-lt"/>
                <a:cs typeface="+mn-lt"/>
              </a:rPr>
              <a:t> e o </a:t>
            </a:r>
            <a:r>
              <a:rPr lang="en-US" sz="3200" i="1" dirty="0" err="1">
                <a:ea typeface="+mn-lt"/>
                <a:cs typeface="+mn-lt"/>
              </a:rPr>
              <a:t>teórico</a:t>
            </a:r>
            <a:r>
              <a:rPr lang="en-US" sz="3200" i="1" dirty="0" smtClean="0">
                <a:ea typeface="+mn-lt"/>
                <a:cs typeface="+mn-lt"/>
              </a:rPr>
              <a:t>.</a:t>
            </a:r>
          </a:p>
          <a:p>
            <a:pPr marL="857250" indent="-8572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,Sans-Serif" panose="020B0604020202020204" pitchFamily="34" charset="0"/>
            </a:pPr>
            <a:endParaRPr lang="en-US" sz="3200" dirty="0">
              <a:ea typeface="+mn-lt"/>
              <a:cs typeface="+mn-lt"/>
            </a:endParaRPr>
          </a:p>
          <a:p>
            <a:pPr marL="857250" indent="-8572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,Sans-Serif" panose="020B0604020202020204" pitchFamily="34" charset="0"/>
            </a:pPr>
            <a:r>
              <a:rPr lang="en-US" sz="3200" i="1" dirty="0" err="1">
                <a:ea typeface="+mn-lt"/>
                <a:cs typeface="+mn-lt"/>
              </a:rPr>
              <a:t>Reformas</a:t>
            </a:r>
            <a:r>
              <a:rPr lang="en-US" sz="3200" i="1" dirty="0">
                <a:ea typeface="+mn-lt"/>
                <a:cs typeface="+mn-lt"/>
              </a:rPr>
              <a:t> de </a:t>
            </a:r>
            <a:r>
              <a:rPr lang="en-US" sz="3200" i="1" dirty="0" err="1" smtClean="0">
                <a:ea typeface="+mn-lt"/>
                <a:cs typeface="+mn-lt"/>
              </a:rPr>
              <a:t>instalações</a:t>
            </a:r>
            <a:r>
              <a:rPr lang="en-US" sz="3200" i="1" dirty="0" smtClean="0">
                <a:ea typeface="+mn-lt"/>
                <a:cs typeface="+mn-lt"/>
              </a:rPr>
              <a:t> </a:t>
            </a:r>
            <a:r>
              <a:rPr lang="en-US" sz="3200" i="1" dirty="0" err="1">
                <a:ea typeface="+mn-lt"/>
                <a:cs typeface="+mn-lt"/>
              </a:rPr>
              <a:t>já</a:t>
            </a:r>
            <a:r>
              <a:rPr lang="en-US" sz="3200" i="1" dirty="0">
                <a:ea typeface="+mn-lt"/>
                <a:cs typeface="+mn-lt"/>
              </a:rPr>
              <a:t> </a:t>
            </a:r>
            <a:r>
              <a:rPr lang="en-US" sz="3200" i="1" dirty="0" err="1" smtClean="0">
                <a:ea typeface="+mn-lt"/>
                <a:cs typeface="+mn-lt"/>
              </a:rPr>
              <a:t>existentes</a:t>
            </a:r>
            <a:r>
              <a:rPr lang="en-US" sz="3200" i="1" smtClean="0">
                <a:ea typeface="+mn-lt"/>
                <a:cs typeface="+mn-lt"/>
              </a:rPr>
              <a:t>.</a:t>
            </a:r>
            <a:endParaRPr lang="en-US" sz="3200" dirty="0">
              <a:ea typeface="+mn-lt"/>
              <a:cs typeface="+mn-lt"/>
            </a:endParaRPr>
          </a:p>
          <a:p>
            <a:pPr marL="857250" indent="-8572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,Sans-Serif" panose="020B0604020202020204" pitchFamily="34" charset="0"/>
            </a:pPr>
            <a:endParaRPr lang="en-US" sz="3200" i="1" dirty="0" smtClean="0">
              <a:ea typeface="+mn-lt"/>
              <a:cs typeface="+mn-lt"/>
            </a:endParaRPr>
          </a:p>
          <a:p>
            <a:pPr marL="857250" indent="-8572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,Sans-Serif" panose="020B0604020202020204" pitchFamily="34" charset="0"/>
            </a:pPr>
            <a:r>
              <a:rPr lang="en-US" sz="3200" i="1" dirty="0" err="1" smtClean="0">
                <a:ea typeface="+mn-lt"/>
                <a:cs typeface="+mn-lt"/>
              </a:rPr>
              <a:t>Foco</a:t>
            </a:r>
            <a:r>
              <a:rPr lang="en-US" sz="3200" i="1" dirty="0" smtClean="0">
                <a:ea typeface="+mn-lt"/>
                <a:cs typeface="+mn-lt"/>
              </a:rPr>
              <a:t> </a:t>
            </a:r>
            <a:r>
              <a:rPr lang="en-US" sz="3200" i="1" dirty="0" err="1">
                <a:ea typeface="+mn-lt"/>
                <a:cs typeface="+mn-lt"/>
              </a:rPr>
              <a:t>na</a:t>
            </a:r>
            <a:r>
              <a:rPr lang="en-US" sz="3200" i="1" dirty="0">
                <a:ea typeface="+mn-lt"/>
                <a:cs typeface="+mn-lt"/>
              </a:rPr>
              <a:t> </a:t>
            </a:r>
            <a:r>
              <a:rPr lang="en-US" sz="3200" i="1" dirty="0" err="1">
                <a:ea typeface="+mn-lt"/>
                <a:cs typeface="+mn-lt"/>
              </a:rPr>
              <a:t>alfabetização</a:t>
            </a:r>
            <a:r>
              <a:rPr lang="en-US" sz="3200" i="1" dirty="0">
                <a:ea typeface="+mn-lt"/>
                <a:cs typeface="+mn-lt"/>
              </a:rPr>
              <a:t>, </a:t>
            </a:r>
            <a:r>
              <a:rPr lang="en-US" sz="3200" i="1" dirty="0" err="1">
                <a:ea typeface="+mn-lt"/>
                <a:cs typeface="+mn-lt"/>
              </a:rPr>
              <a:t>acessibilidade</a:t>
            </a:r>
            <a:r>
              <a:rPr lang="en-US" sz="3200" i="1" dirty="0">
                <a:ea typeface="+mn-lt"/>
                <a:cs typeface="+mn-lt"/>
              </a:rPr>
              <a:t> e QUALIDADE.</a:t>
            </a:r>
            <a:endParaRPr lang="en-US" sz="3200" dirty="0">
              <a:ea typeface="+mn-lt"/>
              <a:cs typeface="+mn-lt"/>
            </a:endParaRP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BD92F-537E-E899-182E-4E20984C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8A389-933A-E7F9-1E88-89535DE3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363A-D0FB-9874-72EE-16449F38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Referências Bibliográficas.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F639-A69B-25CF-5F1F-6ED52966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b="1" dirty="0">
                <a:hlinkClick r:id="rId2"/>
              </a:rPr>
              <a:t>História da Educação no Brasil: a escola pública no processo de democratização da sociedade</a:t>
            </a:r>
            <a:endParaRPr lang="en-US" b="1"/>
          </a:p>
          <a:p>
            <a:pPr algn="just">
              <a:buNone/>
            </a:pPr>
            <a:r>
              <a:rPr lang="en-US" b="1" dirty="0">
                <a:hlinkClick r:id="rId3"/>
              </a:rPr>
              <a:t>M Bittar</a:t>
            </a:r>
            <a:r>
              <a:rPr lang="en-US"/>
              <a:t> - Acta Scientiarum. Education, 2012 -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periodicos.uem.br</a:t>
            </a:r>
            <a:endParaRPr lang="en-US"/>
          </a:p>
          <a:p>
            <a:pPr algn="just">
              <a:buNone/>
            </a:pPr>
            <a:r>
              <a:rPr lang="en-US" dirty="0">
                <a:hlinkClick r:id="rId5"/>
              </a:rPr>
              <a:t>A </a:t>
            </a:r>
            <a:r>
              <a:rPr lang="en-US" b="1" dirty="0">
                <a:hlinkClick r:id="rId5"/>
              </a:rPr>
              <a:t>qualidade </a:t>
            </a:r>
            <a:r>
              <a:rPr lang="en-US" dirty="0">
                <a:hlinkClick r:id="rId5"/>
              </a:rPr>
              <a:t>da </a:t>
            </a:r>
            <a:r>
              <a:rPr lang="en-US" b="1" dirty="0">
                <a:hlinkClick r:id="rId5"/>
              </a:rPr>
              <a:t>educação </a:t>
            </a:r>
            <a:r>
              <a:rPr lang="en-US" dirty="0">
                <a:hlinkClick r:id="rId5"/>
              </a:rPr>
              <a:t>brasileira como direito</a:t>
            </a:r>
            <a:endParaRPr lang="en-US" dirty="0"/>
          </a:p>
          <a:p>
            <a:pPr algn="just">
              <a:buNone/>
            </a:pPr>
            <a:r>
              <a:rPr lang="en-US"/>
              <a:t>CRJ Cury - </a:t>
            </a:r>
            <a:r>
              <a:rPr lang="en-US" b="1"/>
              <a:t>Educação </a:t>
            </a:r>
            <a:r>
              <a:rPr lang="en-US"/>
              <a:t>&amp; Sociedade, 2014 - SciELO Brasil</a:t>
            </a:r>
            <a:endParaRPr lang="en-US" dirty="0"/>
          </a:p>
          <a:p>
            <a:pPr algn="just">
              <a:buNone/>
            </a:pPr>
            <a:r>
              <a:rPr lang="en-US" dirty="0">
                <a:latin typeface="Arial"/>
                <a:cs typeface="Arial"/>
                <a:hlinkClick r:id="rId5"/>
              </a:rPr>
              <a:t>https://www.scielo.br/j/es/a/K76wNhbJLyq4p5MdSFhfvQM/abstract/?lang=pt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38FCF-5B20-8267-A918-B7EF4B9E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69220-FD01-ACD8-ED95-14DB78BD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3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3224-7682-D35C-40CE-E5EEF031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Grupo 3</a:t>
            </a:r>
            <a:r>
              <a:rPr lang="en-US" dirty="0"/>
              <a:t/>
            </a:r>
            <a:br>
              <a:rPr lang="en-US" dirty="0"/>
            </a:b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DB7D-4220-73CD-B5BC-8BAA1D47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Ana Laura Marques</a:t>
            </a:r>
            <a:br>
              <a:rPr lang="en-US" i="1" dirty="0">
                <a:ea typeface="+mn-lt"/>
                <a:cs typeface="+mn-lt"/>
              </a:rPr>
            </a:br>
            <a:r>
              <a:rPr lang="en-US" i="1" dirty="0">
                <a:ea typeface="+mn-lt"/>
                <a:cs typeface="+mn-lt"/>
              </a:rPr>
              <a:t>Cristian </a:t>
            </a:r>
            <a:r>
              <a:rPr lang="en-US" i="1" dirty="0" err="1">
                <a:ea typeface="+mn-lt"/>
                <a:cs typeface="+mn-lt"/>
              </a:rPr>
              <a:t>Firmino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Estevao</a:t>
            </a:r>
            <a:r>
              <a:rPr lang="en-US" i="1" dirty="0">
                <a:ea typeface="+mn-lt"/>
                <a:cs typeface="+mn-lt"/>
              </a:rPr>
              <a:t/>
            </a:r>
            <a:br>
              <a:rPr lang="en-US" i="1" dirty="0">
                <a:ea typeface="+mn-lt"/>
                <a:cs typeface="+mn-lt"/>
              </a:rPr>
            </a:br>
            <a:r>
              <a:rPr lang="en-US" i="1" dirty="0" err="1">
                <a:ea typeface="+mn-lt"/>
                <a:cs typeface="+mn-lt"/>
              </a:rPr>
              <a:t>Guilherme</a:t>
            </a:r>
            <a:r>
              <a:rPr lang="en-US" i="1" dirty="0">
                <a:ea typeface="+mn-lt"/>
                <a:cs typeface="+mn-lt"/>
              </a:rPr>
              <a:t> Augusto</a:t>
            </a:r>
            <a:br>
              <a:rPr lang="en-US" i="1" dirty="0">
                <a:ea typeface="+mn-lt"/>
                <a:cs typeface="+mn-lt"/>
              </a:rPr>
            </a:br>
            <a:r>
              <a:rPr lang="en-US" i="1" dirty="0" err="1">
                <a:ea typeface="+mn-lt"/>
                <a:cs typeface="+mn-lt"/>
              </a:rPr>
              <a:t>Kauan</a:t>
            </a:r>
            <a:r>
              <a:rPr lang="en-US" i="1" dirty="0">
                <a:ea typeface="+mn-lt"/>
                <a:cs typeface="+mn-lt"/>
              </a:rPr>
              <a:t> Martins</a:t>
            </a:r>
            <a:br>
              <a:rPr lang="en-US" i="1" dirty="0">
                <a:ea typeface="+mn-lt"/>
                <a:cs typeface="+mn-lt"/>
              </a:rPr>
            </a:br>
            <a:r>
              <a:rPr lang="en-US" i="1" dirty="0" err="1" smtClean="0">
                <a:ea typeface="+mn-lt"/>
                <a:cs typeface="+mn-lt"/>
              </a:rPr>
              <a:t>Nathalia</a:t>
            </a:r>
            <a:r>
              <a:rPr lang="en-US" i="1" dirty="0" smtClean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Gonçaslves</a:t>
            </a:r>
            <a:r>
              <a:rPr lang="en-US" i="1" dirty="0">
                <a:ea typeface="+mn-lt"/>
                <a:cs typeface="+mn-lt"/>
              </a:rPr>
              <a:t/>
            </a:r>
            <a:br>
              <a:rPr lang="en-US" i="1" dirty="0">
                <a:ea typeface="+mn-lt"/>
                <a:cs typeface="+mn-lt"/>
              </a:rPr>
            </a:br>
            <a:r>
              <a:rPr lang="en-US" i="1" dirty="0">
                <a:ea typeface="+mn-lt"/>
                <a:cs typeface="+mn-lt"/>
              </a:rPr>
              <a:t>Thiago Barros Gomes</a:t>
            </a:r>
            <a:br>
              <a:rPr lang="en-US" i="1" dirty="0">
                <a:ea typeface="+mn-lt"/>
                <a:cs typeface="+mn-lt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522F4-4BD7-6FD8-465D-7811F979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CB810-F3A5-F92A-FDD5-2DCC4457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B79D-4383-8DF9-0E41-86385767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402975"/>
            <a:ext cx="7055280" cy="5377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4000"/>
          </a:p>
          <a:p>
            <a:pPr marL="0" indent="0" algn="just">
              <a:buNone/>
            </a:pPr>
            <a:endParaRPr lang="en-US" sz="3600"/>
          </a:p>
          <a:p>
            <a:pPr marL="571500" indent="-571500" algn="just"/>
            <a:r>
              <a:rPr lang="en-US" sz="3600" dirty="0" err="1"/>
              <a:t>Revolução</a:t>
            </a:r>
            <a:r>
              <a:rPr lang="en-US" sz="3600" dirty="0"/>
              <a:t> de 1930.</a:t>
            </a:r>
          </a:p>
          <a:p>
            <a:pPr marL="571500" indent="-571500" algn="just"/>
            <a:endParaRPr lang="en-US"/>
          </a:p>
          <a:p>
            <a:pPr marL="571500" indent="-571500" algn="just"/>
            <a:r>
              <a:rPr lang="en-US" sz="3600" dirty="0"/>
              <a:t>É </a:t>
            </a:r>
            <a:r>
              <a:rPr lang="en-US" sz="3600" dirty="0" err="1"/>
              <a:t>criado</a:t>
            </a:r>
            <a:r>
              <a:rPr lang="en-US" sz="3600" dirty="0"/>
              <a:t> o </a:t>
            </a:r>
            <a:r>
              <a:rPr lang="en-US" sz="3600" dirty="0" err="1"/>
              <a:t>Ministério</a:t>
            </a:r>
            <a:r>
              <a:rPr lang="en-US" sz="3600" dirty="0"/>
              <a:t> da Educação e da </a:t>
            </a:r>
            <a:r>
              <a:rPr lang="en-US" sz="3600" dirty="0" err="1"/>
              <a:t>Saúde</a:t>
            </a:r>
            <a:r>
              <a:rPr lang="en-US" sz="3600" dirty="0"/>
              <a:t> Pública.</a:t>
            </a: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ED61D-CFEB-A6D6-06B8-FDB4AC1E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DF367-9F49-9344-2D79-B9EC45FC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Digital</a:t>
            </a:r>
          </a:p>
        </p:txBody>
      </p:sp>
    </p:spTree>
    <p:extLst>
      <p:ext uri="{BB962C8B-B14F-4D97-AF65-F5344CB8AC3E}">
        <p14:creationId xmlns:p14="http://schemas.microsoft.com/office/powerpoint/2010/main" val="39319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E606-CB35-90BA-F75E-973EEFC5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Reforma Francisco Campos</a:t>
            </a:r>
            <a:br>
              <a:rPr lang="en-US" dirty="0"/>
            </a:br>
            <a:r>
              <a:rPr lang="en-US" dirty="0"/>
              <a:t>(1931)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BEAA-B915-62DE-8944-E17D426D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71500" indent="-571500"/>
            <a:endParaRPr lang="en-US" sz="4000" dirty="0"/>
          </a:p>
          <a:p>
            <a:pPr marL="571500" indent="-571500" algn="just"/>
            <a:r>
              <a:rPr lang="en-US" sz="3600" dirty="0"/>
              <a:t>Ensino </a:t>
            </a:r>
            <a:r>
              <a:rPr lang="en-US" sz="3600" dirty="0" err="1"/>
              <a:t>Secundário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dois</a:t>
            </a:r>
            <a:r>
              <a:rPr lang="en-US" sz="3600" dirty="0"/>
              <a:t> </a:t>
            </a:r>
            <a:r>
              <a:rPr lang="en-US" sz="3600" dirty="0" err="1"/>
              <a:t>ciclos</a:t>
            </a:r>
            <a:r>
              <a:rPr lang="en-US" sz="3600" dirty="0"/>
              <a:t>:</a:t>
            </a:r>
          </a:p>
          <a:p>
            <a:pPr marL="742950" indent="-742950" algn="just">
              <a:buAutoNum type="romanLcPeriod"/>
            </a:pPr>
            <a:r>
              <a:rPr lang="en-US" sz="3600" dirty="0"/>
              <a:t>Fundamental (5 </a:t>
            </a:r>
            <a:r>
              <a:rPr lang="en-US" sz="3600" dirty="0" err="1"/>
              <a:t>anos</a:t>
            </a:r>
            <a:r>
              <a:rPr lang="en-US" sz="3600" dirty="0"/>
              <a:t>)</a:t>
            </a:r>
          </a:p>
          <a:p>
            <a:pPr marL="742950" indent="-742950" algn="just">
              <a:buAutoNum type="romanLcPeriod"/>
            </a:pPr>
            <a:r>
              <a:rPr lang="en-US" sz="3600" dirty="0" err="1"/>
              <a:t>Complementar</a:t>
            </a:r>
            <a:r>
              <a:rPr lang="en-US" sz="3600" dirty="0"/>
              <a:t> (2 </a:t>
            </a:r>
            <a:r>
              <a:rPr lang="en-US" sz="3600" dirty="0" err="1"/>
              <a:t>anos</a:t>
            </a:r>
            <a:r>
              <a:rPr lang="en-US" sz="36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DB858-9AD9-C566-F3AB-2E9941A3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6812-DF0E-4B88-AFAA-EAC7168F54C0}" type="slidenum">
              <a:rPr lang="en-US" smtClean="0"/>
              <a:pPr algn="ctr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A11A5-B765-E043-F38F-605C0A8F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Digital</a:t>
            </a:r>
          </a:p>
        </p:txBody>
      </p:sp>
    </p:spTree>
    <p:extLst>
      <p:ext uri="{BB962C8B-B14F-4D97-AF65-F5344CB8AC3E}">
        <p14:creationId xmlns:p14="http://schemas.microsoft.com/office/powerpoint/2010/main" val="22726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15DA55-0C0D-4292-B5CC-A920CF369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F97CD-5928-08ED-F6F3-B7F037CF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52044"/>
            <a:ext cx="10671048" cy="2724912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Constituição</a:t>
            </a:r>
            <a:r>
              <a:rPr lang="en-US" dirty="0">
                <a:solidFill>
                  <a:schemeClr val="bg1"/>
                </a:solidFill>
              </a:rPr>
              <a:t> de 1934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D5D8-5BC0-CCBC-0FC3-FACC701B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3750732"/>
            <a:ext cx="8412480" cy="2032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implicações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educação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B2DC0-30B6-3464-407E-6530087A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007608"/>
            <a:ext cx="38313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8FC4B-51AA-C13D-F797-933BF8E4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5379-7B5B-E186-BDD5-61FEE9AF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271" y="1046499"/>
            <a:ext cx="6245352" cy="47548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742950" indent="-742950"/>
            <a:r>
              <a:rPr lang="en-US" sz="4000" dirty="0"/>
              <a:t>USP é </a:t>
            </a:r>
            <a:r>
              <a:rPr lang="en-US" sz="4000" dirty="0" err="1"/>
              <a:t>fundada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1934.</a:t>
            </a:r>
          </a:p>
          <a:p>
            <a:pPr marL="742950" indent="-742950"/>
            <a:r>
              <a:rPr lang="en-US" sz="4000" dirty="0" err="1"/>
              <a:t>Expansão</a:t>
            </a:r>
            <a:r>
              <a:rPr lang="en-US" sz="4000" dirty="0"/>
              <a:t> </a:t>
            </a:r>
            <a:r>
              <a:rPr lang="en-US" sz="4000" dirty="0" err="1"/>
              <a:t>quantitativa</a:t>
            </a:r>
            <a:r>
              <a:rPr lang="en-US" sz="4000" dirty="0"/>
              <a:t> de </a:t>
            </a:r>
            <a:r>
              <a:rPr lang="en-US" sz="4000" dirty="0" err="1"/>
              <a:t>universidades</a:t>
            </a:r>
            <a:r>
              <a:rPr lang="en-US" sz="4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1910B-83AA-B24C-A31C-76A9DA16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082E4-989A-1468-EF80-F4B8DA16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1B91A-BA90-6326-CD06-843706D4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Estado novo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960" y="2608263"/>
            <a:ext cx="4493892" cy="31734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93B31-D50A-1E2D-CA69-F378C5CC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007608"/>
            <a:ext cx="38313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B5AA2-386B-7429-2564-3DB87A32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2447229" y="5806152"/>
            <a:ext cx="5035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Foto do encontro de Getúlio Vargas e </a:t>
            </a:r>
            <a:r>
              <a:rPr lang="pt-BR" sz="1000" dirty="0">
                <a:hlinkClick r:id="rId3" tooltip="Franklin Roosevelt"/>
              </a:rPr>
              <a:t>Franklin Roosevelt</a:t>
            </a:r>
            <a:r>
              <a:rPr lang="pt-BR" sz="1000" dirty="0"/>
              <a:t> no </a:t>
            </a:r>
            <a:r>
              <a:rPr lang="pt-BR" sz="1000" dirty="0">
                <a:hlinkClick r:id="rId4" tooltip="Rio de Janeiro (cidade)"/>
              </a:rPr>
              <a:t>Rio de Janeiro</a:t>
            </a:r>
            <a:r>
              <a:rPr lang="pt-BR" sz="1000" dirty="0"/>
              <a:t>, em 1936.</a:t>
            </a:r>
          </a:p>
        </p:txBody>
      </p:sp>
    </p:spTree>
    <p:extLst>
      <p:ext uri="{BB962C8B-B14F-4D97-AF65-F5344CB8AC3E}">
        <p14:creationId xmlns:p14="http://schemas.microsoft.com/office/powerpoint/2010/main" val="35049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CACA-AEDA-3E8F-3655-A6228813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1937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65CC-15D2-EEBD-B728-3ED04658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 UNE é </a:t>
            </a:r>
            <a:r>
              <a:rPr lang="en-US" sz="4000" dirty="0" err="1"/>
              <a:t>fundada</a:t>
            </a:r>
            <a:r>
              <a:rPr lang="en-US" sz="4000" dirty="0"/>
              <a:t>.</a:t>
            </a:r>
            <a:endParaRPr lang="en-US" dirty="0"/>
          </a:p>
          <a:p>
            <a:endParaRPr lang="en-US" sz="4000" dirty="0"/>
          </a:p>
          <a:p>
            <a:r>
              <a:rPr lang="en-US" sz="4000" dirty="0"/>
              <a:t>INEP é </a:t>
            </a:r>
            <a:r>
              <a:rPr lang="en-US" sz="4000" dirty="0" err="1"/>
              <a:t>fundado</a:t>
            </a:r>
            <a:r>
              <a:rPr lang="en-US" sz="4000" dirty="0"/>
              <a:t>.</a:t>
            </a:r>
            <a:endParaRPr lang="en-US"/>
          </a:p>
          <a:p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2042-480B-1975-BB71-0827E2A4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Design Digital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24CEE-61CE-4CE9-2B9C-21FBB017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7FA28-1423-AF70-14C9-6D1AE7D5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Constituição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Republicana</a:t>
            </a:r>
            <a:r>
              <a:rPr lang="en-US" dirty="0">
                <a:solidFill>
                  <a:schemeClr val="bg1"/>
                </a:solidFill>
              </a:rPr>
              <a:t> de 1946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A2AC-D1BD-CC07-A5C9-11672E29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Fim</a:t>
            </a:r>
            <a:r>
              <a:rPr lang="en-US" dirty="0"/>
              <a:t> do Estado Novo, </a:t>
            </a:r>
            <a:r>
              <a:rPr lang="en-US" dirty="0" err="1"/>
              <a:t>ditadura</a:t>
            </a:r>
            <a:r>
              <a:rPr lang="en-US" dirty="0"/>
              <a:t> de Vargas.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FCB7-3B7D-D215-5830-1EA5B461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007608"/>
            <a:ext cx="38313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Design Digital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AF783-0552-147D-41DD-D85ACD2D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03922"/>
      </a:dk2>
      <a:lt2>
        <a:srgbClr val="E8E4E2"/>
      </a:lt2>
      <a:accent1>
        <a:srgbClr val="80A7BA"/>
      </a:accent1>
      <a:accent2>
        <a:srgbClr val="76ACA7"/>
      </a:accent2>
      <a:accent3>
        <a:srgbClr val="81AA95"/>
      </a:accent3>
      <a:accent4>
        <a:srgbClr val="78B07C"/>
      </a:accent4>
      <a:accent5>
        <a:srgbClr val="8EA980"/>
      </a:accent5>
      <a:accent6>
        <a:srgbClr val="9AA772"/>
      </a:accent6>
      <a:hlink>
        <a:srgbClr val="A8765E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e1fa902-630e-4598-9115-1429a8249cec" xsi:nil="true"/>
    <lcf76f155ced4ddcb4097134ff3c332f xmlns="8e1fa902-630e-4598-9115-1429a8249cec">
      <Terms xmlns="http://schemas.microsoft.com/office/infopath/2007/PartnerControls"/>
    </lcf76f155ced4ddcb4097134ff3c332f>
    <TaxCatchAll xmlns="b974e997-245a-49a4-83f1-e2b4d083325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FCCEE113439744BB0A64FF48816604" ma:contentTypeVersion="11" ma:contentTypeDescription="Crie um novo documento." ma:contentTypeScope="" ma:versionID="76ca76400609734d01fe7c0036d3c6bb">
  <xsd:schema xmlns:xsd="http://www.w3.org/2001/XMLSchema" xmlns:xs="http://www.w3.org/2001/XMLSchema" xmlns:p="http://schemas.microsoft.com/office/2006/metadata/properties" xmlns:ns2="8e1fa902-630e-4598-9115-1429a8249cec" xmlns:ns3="b974e997-245a-49a4-83f1-e2b4d083325e" targetNamespace="http://schemas.microsoft.com/office/2006/metadata/properties" ma:root="true" ma:fieldsID="076121643bf37d913acc0aaf5380846f" ns2:_="" ns3:_="">
    <xsd:import namespace="8e1fa902-630e-4598-9115-1429a8249cec"/>
    <xsd:import namespace="b974e997-245a-49a4-83f1-e2b4d083325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1fa902-630e-4598-9115-1429a8249ce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4e997-245a-49a4-83f1-e2b4d083325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ee1def5e-904b-476d-a721-ab7788dc7e12}" ma:internalName="TaxCatchAll" ma:showField="CatchAllData" ma:web="b974e997-245a-49a4-83f1-e2b4d08332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D8EE0A-1AE2-4B06-800E-A96F7320E1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C0F80-C005-4353-89F7-02652B1C7DC1}">
  <ds:schemaRefs>
    <ds:schemaRef ds:uri="http://schemas.microsoft.com/office/2006/metadata/properties"/>
    <ds:schemaRef ds:uri="http://schemas.microsoft.com/office/infopath/2007/PartnerControls"/>
    <ds:schemaRef ds:uri="8e1fa902-630e-4598-9115-1429a8249cec"/>
  </ds:schemaRefs>
</ds:datastoreItem>
</file>

<file path=customXml/itemProps3.xml><?xml version="1.0" encoding="utf-8"?>
<ds:datastoreItem xmlns:ds="http://schemas.openxmlformats.org/officeDocument/2006/customXml" ds:itemID="{EEFD074B-276E-413F-8AE0-A91EE6E737A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329</Words>
  <Application>Microsoft Office PowerPoint</Application>
  <PresentationFormat>Widescreen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Arial,Sans-Serif</vt:lpstr>
      <vt:lpstr>Avenir Next LT Pro</vt:lpstr>
      <vt:lpstr>Sitka Banner</vt:lpstr>
      <vt:lpstr>HeadlinesVTI</vt:lpstr>
      <vt:lpstr>A Consolidação da Escola Pública Brasileira</vt:lpstr>
      <vt:lpstr>Reformas Educacionais   (1930-1960)</vt:lpstr>
      <vt:lpstr>Apresentação do PowerPoint</vt:lpstr>
      <vt:lpstr>Reforma Francisco Campos (1931)</vt:lpstr>
      <vt:lpstr>Constituição de 1934</vt:lpstr>
      <vt:lpstr>Apresentação do PowerPoint</vt:lpstr>
      <vt:lpstr>Estado novo</vt:lpstr>
      <vt:lpstr>1937</vt:lpstr>
      <vt:lpstr>Constituição Republicana de 1946</vt:lpstr>
      <vt:lpstr>Apresentação do PowerPoint</vt:lpstr>
      <vt:lpstr>A recorrente política educacional brasileira:</vt:lpstr>
      <vt:lpstr>Juscelino Kubitscheck (1956-1960)</vt:lpstr>
      <vt:lpstr>Apresentação do PowerPoint</vt:lpstr>
      <vt:lpstr>Apresentação do PowerPoint</vt:lpstr>
      <vt:lpstr>A Política Educacional na Ditadura Militar</vt:lpstr>
      <vt:lpstr>Matriculados versus Alfabetizados</vt:lpstr>
      <vt:lpstr>Apresentação do PowerPoint</vt:lpstr>
      <vt:lpstr>Expansão quantitativa e não qualitativa.</vt:lpstr>
      <vt:lpstr>A redemocratização e Políticas Neoliberais</vt:lpstr>
      <vt:lpstr>Apresentação do PowerPoint</vt:lpstr>
      <vt:lpstr>Políticas e Implementação</vt:lpstr>
      <vt:lpstr>Reestruturação e uso consciente de recursos públicos.</vt:lpstr>
      <vt:lpstr>Referências Bibliográficas.</vt:lpstr>
      <vt:lpstr>Grupo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f290ti</cp:lastModifiedBy>
  <cp:revision>505</cp:revision>
  <dcterms:created xsi:type="dcterms:W3CDTF">2022-10-01T08:11:13Z</dcterms:created>
  <dcterms:modified xsi:type="dcterms:W3CDTF">2022-10-01T12:17:42Z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0x010100A3FCCEE113439744BB0A64FF48816604</vt:lpwstr>
  </property>
</Properties>
</file>