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61" r:id="rId4"/>
    <p:sldId id="264" r:id="rId5"/>
    <p:sldId id="267" r:id="rId6"/>
    <p:sldId id="268" r:id="rId7"/>
    <p:sldId id="269" r:id="rId8"/>
    <p:sldId id="265" r:id="rId9"/>
    <p:sldId id="270" r:id="rId10"/>
    <p:sldId id="263" r:id="rId11"/>
    <p:sldId id="266" r:id="rId12"/>
    <p:sldId id="271" r:id="rId13"/>
    <p:sldId id="274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62" r:id="rId2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4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273DF-FC91-459E-81C9-445FE558BCC2}" type="datetimeFigureOut">
              <a:rPr lang="es-CO" smtClean="0"/>
              <a:t>19/05/2022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881CD-E73B-43FC-BC42-512B0B34A4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104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8A008-FA80-46E6-9BB7-779D2988B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C7B7BB-5616-4AA2-AB37-A69DA1B27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3EE966-631D-4492-9594-D88BE7F5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AF1196-1889-4DC6-9936-7F89B834C8F0}" type="datetimeFigureOut">
              <a:rPr lang="es-CO" smtClean="0"/>
              <a:t>19/05/2022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020189-EBCE-43DF-BA4A-C5BBC328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7B1A5B-C197-405B-96A2-97757D4F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DCD053-817A-4B58-BCB7-3A2C61318C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60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9BFBF-65D0-430C-90A6-F86AB4B8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6E0D1E-A66E-4DAE-8EEC-0BB39744D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1D5459-C678-4C3B-A087-C7457E2F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AF1196-1889-4DC6-9936-7F89B834C8F0}" type="datetimeFigureOut">
              <a:rPr lang="es-CO" smtClean="0"/>
              <a:t>19/05/2022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1D5CAF-8D3C-49A1-ABBF-ED1C047E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9F63D0-8EE7-4959-AB18-15206DF79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DCD053-817A-4B58-BCB7-3A2C61318C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390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E485E9-4A3F-4C71-B7BE-B5FCB67F0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69C2F7-703F-4391-8419-8F96684A5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050B18-A78D-4B4F-821C-BC4BA091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AF1196-1889-4DC6-9936-7F89B834C8F0}" type="datetimeFigureOut">
              <a:rPr lang="es-CO" smtClean="0"/>
              <a:t>19/05/2022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F94860-3457-4543-BF8A-99D4E248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DE169F-EE90-4B78-B2D3-B30896FA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DCD053-817A-4B58-BCB7-3A2C61318C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259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6CBCB-AD21-4C57-81C4-2A0EB10A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7D3FA0-0841-42CE-A997-23C2CF012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4CCC17-37FE-428C-88C3-C9454DB6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AF1196-1889-4DC6-9936-7F89B834C8F0}" type="datetimeFigureOut">
              <a:rPr lang="es-CO" smtClean="0"/>
              <a:t>19/05/2022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CD0452-40CD-4E1C-8952-354BCD283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1591EC-BD80-4155-840A-BCC356C1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DCD053-817A-4B58-BCB7-3A2C61318C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139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1692D-9EC2-4E5F-81D5-27BF990CB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DDA743-BBDD-4AB8-AA2D-F705D2C1F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75CD9F-B010-4B4C-A7C1-F7A0E6D7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AF1196-1889-4DC6-9936-7F89B834C8F0}" type="datetimeFigureOut">
              <a:rPr lang="es-CO" smtClean="0"/>
              <a:t>19/05/2022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5B1F5C-3FFD-4B06-BEEB-1C196591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7EB15B-48CD-4AFF-BBA9-1285E6AD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DCD053-817A-4B58-BCB7-3A2C61318C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446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C0A2B-AC60-4A63-93CF-5F9FA3487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F5A5B3-2875-4ABE-B8C0-06481F371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8819F5-60E3-4FF7-8A92-4A68D4078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89FEEF-C172-4599-877D-920AFD25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AF1196-1889-4DC6-9936-7F89B834C8F0}" type="datetimeFigureOut">
              <a:rPr lang="es-CO" smtClean="0"/>
              <a:t>19/05/2022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798D55-AC7F-418C-B9A6-E2C5C86C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E8BAD9-8DF3-4E71-9A8D-E1F50406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DCD053-817A-4B58-BCB7-3A2C61318C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031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BD655-7E3A-478A-80CA-203CBF2E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E56A33-3B40-42DD-B67B-962D6689D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8109EA-E34A-43BF-B8AF-13A327126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3BE86B-04F6-4A8B-835A-F4121826B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1FA591-CBBE-488A-92F9-7C196A4E1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15005C0-D332-4F96-A1A1-E09DAE59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AF1196-1889-4DC6-9936-7F89B834C8F0}" type="datetimeFigureOut">
              <a:rPr lang="es-CO" smtClean="0"/>
              <a:t>19/05/2022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71E8F85-B5B5-4645-861D-0157562D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EA7B719-B080-420D-BC64-C271DAE4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DCD053-817A-4B58-BCB7-3A2C61318C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540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AE350-0364-4A06-B5E7-F9B168EC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A86A2-E7DB-4CB5-A90C-47F0120C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AF1196-1889-4DC6-9936-7F89B834C8F0}" type="datetimeFigureOut">
              <a:rPr lang="es-CO" smtClean="0"/>
              <a:t>19/05/2022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DEF2D21-73BB-4467-83FB-01A6D112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288628-D9F7-4FAE-AB8F-605EE0B8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DCD053-817A-4B58-BCB7-3A2C61318C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493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AF3976B-2069-4F81-8887-C67691FD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AF1196-1889-4DC6-9936-7F89B834C8F0}" type="datetimeFigureOut">
              <a:rPr lang="es-CO" smtClean="0"/>
              <a:t>19/05/2022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A86A58-EAAA-4874-BC0D-DA8A5F5A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51686C-9121-4515-B912-6D54592A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DCD053-817A-4B58-BCB7-3A2C61318C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634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98B44-734E-4D3E-BF81-50A5F5E2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996E11-B168-4DAB-9676-DAFEEE56F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2ABFB1-8305-4398-BA1C-A2EC2BFEC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65EA7F-42B0-46CE-9D4C-19901EDB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AF1196-1889-4DC6-9936-7F89B834C8F0}" type="datetimeFigureOut">
              <a:rPr lang="es-CO" smtClean="0"/>
              <a:t>19/05/2022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209589-1A24-4297-987D-BDE085B7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B44269-D3C0-43F8-AF5E-A4C648BE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DCD053-817A-4B58-BCB7-3A2C61318C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412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FA5D8-2578-458C-8942-2E7F1BA41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1FEFEF-50E6-4EAD-AE24-5D06A740F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390570-A419-4824-B09C-BD2722ECE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080A38-A298-4D9A-8A37-51BBA7EE09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AF1196-1889-4DC6-9936-7F89B834C8F0}" type="datetimeFigureOut">
              <a:rPr lang="es-CO" smtClean="0"/>
              <a:t>19/05/2022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C23F39-EAEE-4F62-9DC9-9FC78876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7173BB-308D-4365-B90D-7F00765D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DCD053-817A-4B58-BCB7-3A2C61318C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72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EFA8F6-E8F9-4B77-BE4D-1A2B2D98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265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a captura de pantalla de un celular con texto e imágenes&#10;&#10;Descripción generada automáticamente con confianza media">
            <a:extLst>
              <a:ext uri="{FF2B5EF4-FFF2-40B4-BE49-F238E27FC236}">
                <a16:creationId xmlns:a16="http://schemas.microsoft.com/office/drawing/2014/main" id="{0612B600-852A-41A0-92BA-5B9DF42AE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72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 descr="Forma, Flecha&#10;&#10;Descripción generada automáticamente">
            <a:extLst>
              <a:ext uri="{FF2B5EF4-FFF2-40B4-BE49-F238E27FC236}">
                <a16:creationId xmlns:a16="http://schemas.microsoft.com/office/drawing/2014/main" id="{C54270F0-92BD-4B9E-9D65-0BE21FDFF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6048" y="0"/>
            <a:ext cx="12195839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80E722A-6F7C-44D7-A1DF-00E4B546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135" y="75393"/>
            <a:ext cx="10515600" cy="1325563"/>
          </a:xfrm>
        </p:spPr>
        <p:txBody>
          <a:bodyPr/>
          <a:lstStyle/>
          <a:p>
            <a:pPr algn="ctr"/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CDATA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18F444D-FFB9-4805-9472-BB2CB437DD7C}"/>
              </a:ext>
            </a:extLst>
          </p:cNvPr>
          <p:cNvSpPr txBox="1"/>
          <p:nvPr/>
        </p:nvSpPr>
        <p:spPr>
          <a:xfrm>
            <a:off x="984135" y="1206923"/>
            <a:ext cx="10515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b="0" i="0" dirty="0">
                <a:solidFill>
                  <a:srgbClr val="2E363F"/>
                </a:solidFill>
                <a:effectLst/>
                <a:latin typeface="Open Sans" panose="020B0606030504020204" pitchFamily="34" charset="0"/>
              </a:rPr>
              <a:t>CDATA es un tipo de cadena sin restricciones, puede contener cualquier dato textual (siempre que se </a:t>
            </a:r>
            <a:r>
              <a:rPr lang="es-ES" sz="3200" b="0" i="0" u="none" strike="noStrike" dirty="0">
                <a:effectLst/>
                <a:latin typeface="Open Sans" panose="020B0606030504020204" pitchFamily="34" charset="0"/>
              </a:rPr>
              <a:t>escape</a:t>
            </a:r>
            <a:r>
              <a:rPr lang="es-ES" sz="3200" b="0" i="0" dirty="0">
                <a:solidFill>
                  <a:srgbClr val="2E363F"/>
                </a:solidFill>
                <a:effectLst/>
                <a:latin typeface="Open Sans" panose="020B0606030504020204" pitchFamily="34" charset="0"/>
              </a:rPr>
              <a:t> adecuadamente ). Usamos #IMPLIED si es opcional y #REQUIRED si es obligatorio. </a:t>
            </a:r>
            <a:endParaRPr lang="es-CO" sz="3200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E6C1986-AE58-B7E5-FD9F-44D560474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3806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0DAF7A8F-D8CA-2F2E-CC49-153D3E767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84" y="3586362"/>
            <a:ext cx="5516901" cy="2749581"/>
          </a:xfrm>
          <a:prstGeom prst="rect">
            <a:avLst/>
          </a:prstGeom>
        </p:spPr>
      </p:pic>
      <p:pic>
        <p:nvPicPr>
          <p:cNvPr id="2049" name="Picture 1">
            <a:extLst>
              <a:ext uri="{FF2B5EF4-FFF2-40B4-BE49-F238E27FC236}">
                <a16:creationId xmlns:a16="http://schemas.microsoft.com/office/drawing/2014/main" id="{3C4406D1-6503-B18C-05AE-C02302A0A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28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489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 descr="Forma, Flecha&#10;&#10;Descripción generada automáticamente">
            <a:extLst>
              <a:ext uri="{FF2B5EF4-FFF2-40B4-BE49-F238E27FC236}">
                <a16:creationId xmlns:a16="http://schemas.microsoft.com/office/drawing/2014/main" id="{C54270F0-92BD-4B9E-9D65-0BE21FDFF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6048" y="0"/>
            <a:ext cx="12195839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80E722A-6F7C-44D7-A1DF-00E4B546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Tipos de declaración de atributos en una DTD</a:t>
            </a:r>
            <a:endParaRPr lang="es-CO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8BCDEA0-FFA1-7273-6B88-A923D2904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014781"/>
              </p:ext>
            </p:extLst>
          </p:nvPr>
        </p:nvGraphicFramePr>
        <p:xfrm>
          <a:off x="838200" y="1672041"/>
          <a:ext cx="10515600" cy="24993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48730206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922301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Tipos de declaración de atributos en DTD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756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CO" b="1" dirty="0">
                          <a:solidFill>
                            <a:schemeClr val="tx1"/>
                          </a:solidFill>
                          <a:effectLst/>
                        </a:rPr>
                        <a:t>Valor</a:t>
                      </a:r>
                      <a:endParaRPr lang="es-CO" b="1" i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b="1" dirty="0">
                          <a:solidFill>
                            <a:schemeClr val="tx1"/>
                          </a:solidFill>
                          <a:effectLst/>
                        </a:rPr>
                        <a:t>Significado</a:t>
                      </a:r>
                      <a:endParaRPr lang="es-CO" b="1" i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69889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O" b="1">
                          <a:solidFill>
                            <a:srgbClr val="333333"/>
                          </a:solidFill>
                          <a:effectLst/>
                        </a:rPr>
                        <a:t>valor</a:t>
                      </a:r>
                      <a:r>
                        <a:rPr lang="es-CO">
                          <a:solidFill>
                            <a:srgbClr val="222222"/>
                          </a:solidFill>
                          <a:effectLst/>
                        </a:rPr>
                        <a:t> entre comillas dobles (</a:t>
                      </a:r>
                      <a:r>
                        <a:rPr lang="es-CO" b="1">
                          <a:solidFill>
                            <a:srgbClr val="333333"/>
                          </a:solidFill>
                          <a:effectLst/>
                        </a:rPr>
                        <a:t>"</a:t>
                      </a:r>
                      <a:r>
                        <a:rPr lang="es-CO">
                          <a:solidFill>
                            <a:srgbClr val="222222"/>
                          </a:solidFill>
                          <a:effectLst/>
                        </a:rPr>
                        <a:t>) o simples (</a:t>
                      </a:r>
                      <a:r>
                        <a:rPr lang="es-CO" b="1">
                          <a:solidFill>
                            <a:srgbClr val="333333"/>
                          </a:solidFill>
                          <a:effectLst/>
                        </a:rPr>
                        <a:t>'</a:t>
                      </a:r>
                      <a:r>
                        <a:rPr lang="es-CO">
                          <a:solidFill>
                            <a:srgbClr val="222222"/>
                          </a:solidFill>
                          <a:effectLst/>
                        </a:rPr>
                        <a:t>).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solidFill>
                            <a:srgbClr val="222222"/>
                          </a:solidFill>
                          <a:effectLst/>
                        </a:rPr>
                        <a:t>El atributo tiene un valor por defecto.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9546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O" b="1">
                          <a:solidFill>
                            <a:srgbClr val="333333"/>
                          </a:solidFill>
                          <a:effectLst/>
                        </a:rPr>
                        <a:t>#REQUIRED</a:t>
                      </a:r>
                      <a:endParaRPr lang="es-CO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solidFill>
                            <a:srgbClr val="222222"/>
                          </a:solidFill>
                          <a:effectLst/>
                        </a:rPr>
                        <a:t>El atributo es obligatorio escribirlo.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75882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O" b="1">
                          <a:solidFill>
                            <a:srgbClr val="333333"/>
                          </a:solidFill>
                          <a:effectLst/>
                        </a:rPr>
                        <a:t>#IMPLIED</a:t>
                      </a:r>
                      <a:endParaRPr lang="es-CO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>
                          <a:solidFill>
                            <a:srgbClr val="222222"/>
                          </a:solidFill>
                          <a:effectLst/>
                        </a:rPr>
                        <a:t>El atributo es opcional escribirlo.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55769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O" b="1">
                          <a:solidFill>
                            <a:srgbClr val="333333"/>
                          </a:solidFill>
                          <a:effectLst/>
                        </a:rPr>
                        <a:t>#FIXED valor</a:t>
                      </a:r>
                      <a:r>
                        <a:rPr lang="es-CO">
                          <a:solidFill>
                            <a:srgbClr val="222222"/>
                          </a:solidFill>
                          <a:effectLst/>
                        </a:rPr>
                        <a:t> entre comillas dobles (</a:t>
                      </a:r>
                      <a:r>
                        <a:rPr lang="es-CO" b="1">
                          <a:solidFill>
                            <a:srgbClr val="333333"/>
                          </a:solidFill>
                          <a:effectLst/>
                        </a:rPr>
                        <a:t>"</a:t>
                      </a:r>
                      <a:r>
                        <a:rPr lang="es-CO">
                          <a:solidFill>
                            <a:srgbClr val="222222"/>
                          </a:solidFill>
                          <a:effectLst/>
                        </a:rPr>
                        <a:t>) o simples (</a:t>
                      </a:r>
                      <a:r>
                        <a:rPr lang="es-CO" b="1">
                          <a:solidFill>
                            <a:srgbClr val="333333"/>
                          </a:solidFill>
                          <a:effectLst/>
                        </a:rPr>
                        <a:t>'</a:t>
                      </a:r>
                      <a:r>
                        <a:rPr lang="es-CO">
                          <a:solidFill>
                            <a:srgbClr val="222222"/>
                          </a:solidFill>
                          <a:effectLst/>
                        </a:rPr>
                        <a:t>).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dirty="0">
                          <a:solidFill>
                            <a:srgbClr val="222222"/>
                          </a:solidFill>
                          <a:effectLst/>
                        </a:rPr>
                        <a:t>El valor del atributo es fijo.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84965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40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 descr="Forma, Flecha&#10;&#10;Descripción generada automáticamente">
            <a:extLst>
              <a:ext uri="{FF2B5EF4-FFF2-40B4-BE49-F238E27FC236}">
                <a16:creationId xmlns:a16="http://schemas.microsoft.com/office/drawing/2014/main" id="{C54270F0-92BD-4B9E-9D65-0BE21FDFF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6048" y="0"/>
            <a:ext cx="12195839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80E722A-6F7C-44D7-A1DF-00E4B546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Tipos de atributos en DTD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18F444D-FFB9-4805-9472-BB2CB437DD7C}"/>
              </a:ext>
            </a:extLst>
          </p:cNvPr>
          <p:cNvSpPr txBox="1"/>
          <p:nvPr/>
        </p:nvSpPr>
        <p:spPr>
          <a:xfrm>
            <a:off x="838200" y="2011680"/>
            <a:ext cx="10515600" cy="3974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40F46C7-3754-E3C8-5F31-1FD58817B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157763"/>
              </p:ext>
            </p:extLst>
          </p:nvPr>
        </p:nvGraphicFramePr>
        <p:xfrm>
          <a:off x="1296537" y="1528550"/>
          <a:ext cx="9635320" cy="410797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34018">
                  <a:extLst>
                    <a:ext uri="{9D8B030D-6E8A-4147-A177-3AD203B41FA5}">
                      <a16:colId xmlns:a16="http://schemas.microsoft.com/office/drawing/2014/main" val="2754585535"/>
                    </a:ext>
                  </a:extLst>
                </a:gridCol>
                <a:gridCol w="7001302">
                  <a:extLst>
                    <a:ext uri="{9D8B030D-6E8A-4147-A177-3AD203B41FA5}">
                      <a16:colId xmlns:a16="http://schemas.microsoft.com/office/drawing/2014/main" val="3159152407"/>
                    </a:ext>
                  </a:extLst>
                </a:gridCol>
              </a:tblGrid>
              <a:tr h="328553">
                <a:tc gridSpan="2">
                  <a:txBody>
                    <a:bodyPr/>
                    <a:lstStyle/>
                    <a:p>
                      <a:pPr algn="ctr"/>
                      <a:r>
                        <a:rPr lang="es-ES" sz="1800" b="1" dirty="0"/>
                        <a:t>Tipos de atributos en DTD</a:t>
                      </a:r>
                    </a:p>
                  </a:txBody>
                  <a:tcPr marL="45326" marR="45326" marT="22663" marB="22663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278293"/>
                  </a:ext>
                </a:extLst>
              </a:tr>
              <a:tr h="382958">
                <a:tc>
                  <a:txBody>
                    <a:bodyPr/>
                    <a:lstStyle/>
                    <a:p>
                      <a:pPr algn="ctr" fontAlgn="t"/>
                      <a:r>
                        <a:rPr lang="es-CO" sz="1800" b="1" dirty="0">
                          <a:solidFill>
                            <a:schemeClr val="tx1"/>
                          </a:solidFill>
                          <a:effectLst/>
                        </a:rPr>
                        <a:t>Tipo</a:t>
                      </a:r>
                      <a:endParaRPr lang="es-CO" sz="1800" b="1" i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772" marR="37772" marT="37772" marB="3777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1800" b="1" dirty="0">
                          <a:solidFill>
                            <a:schemeClr val="tx1"/>
                          </a:solidFill>
                          <a:effectLst/>
                        </a:rPr>
                        <a:t>Descripción</a:t>
                      </a:r>
                      <a:endParaRPr lang="es-CO" sz="1800" b="1" i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772" marR="37772" marT="37772" marB="37772"/>
                </a:tc>
                <a:extLst>
                  <a:ext uri="{0D108BD9-81ED-4DB2-BD59-A6C34878D82A}">
                    <a16:rowId xmlns:a16="http://schemas.microsoft.com/office/drawing/2014/main" val="2412557009"/>
                  </a:ext>
                </a:extLst>
              </a:tr>
              <a:tr h="629904">
                <a:tc>
                  <a:txBody>
                    <a:bodyPr/>
                    <a:lstStyle/>
                    <a:p>
                      <a:pPr fontAlgn="t"/>
                      <a:r>
                        <a:rPr lang="es-CO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CDATA</a:t>
                      </a:r>
                      <a:endParaRPr lang="es-CO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772" marR="37772" marT="37772" marB="377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 dirty="0">
                          <a:solidFill>
                            <a:srgbClr val="222222"/>
                          </a:solidFill>
                          <a:effectLst/>
                        </a:rPr>
                        <a:t>(</a:t>
                      </a:r>
                      <a:r>
                        <a:rPr lang="es-ES" sz="1800" dirty="0" err="1">
                          <a:solidFill>
                            <a:srgbClr val="222222"/>
                          </a:solidFill>
                          <a:effectLst/>
                        </a:rPr>
                        <a:t>Character</a:t>
                      </a:r>
                      <a:r>
                        <a:rPr lang="es-ES" sz="1800" dirty="0">
                          <a:solidFill>
                            <a:srgbClr val="222222"/>
                          </a:solidFill>
                          <a:effectLst/>
                        </a:rPr>
                        <a:t> DATA) El valor son datos de tipo carácter, es decir, texto.</a:t>
                      </a:r>
                    </a:p>
                  </a:txBody>
                  <a:tcPr marL="37772" marR="37772" marT="37772" marB="37772"/>
                </a:tc>
                <a:extLst>
                  <a:ext uri="{0D108BD9-81ED-4DB2-BD59-A6C34878D82A}">
                    <a16:rowId xmlns:a16="http://schemas.microsoft.com/office/drawing/2014/main" val="4135777521"/>
                  </a:ext>
                </a:extLst>
              </a:tr>
              <a:tr h="876850">
                <a:tc>
                  <a:txBody>
                    <a:bodyPr/>
                    <a:lstStyle/>
                    <a:p>
                      <a:pPr fontAlgn="t"/>
                      <a:r>
                        <a:rPr lang="es-CO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Enumerado</a:t>
                      </a:r>
                      <a:endParaRPr lang="es-CO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772" marR="37772" marT="37772" marB="377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 dirty="0">
                          <a:solidFill>
                            <a:srgbClr val="222222"/>
                          </a:solidFill>
                          <a:effectLst/>
                        </a:rPr>
                        <a:t>El valor puede ser uno de los pertenecientes a una lista de valores escritos entre paréntesis "</a:t>
                      </a:r>
                      <a:r>
                        <a:rPr lang="es-ES" sz="1800" b="1" dirty="0">
                          <a:solidFill>
                            <a:srgbClr val="333333"/>
                          </a:solidFill>
                          <a:effectLst/>
                        </a:rPr>
                        <a:t>()</a:t>
                      </a:r>
                      <a:r>
                        <a:rPr lang="es-ES" sz="1800" dirty="0">
                          <a:solidFill>
                            <a:srgbClr val="222222"/>
                          </a:solidFill>
                          <a:effectLst/>
                        </a:rPr>
                        <a:t>" y separados por el carácter "</a:t>
                      </a:r>
                      <a:r>
                        <a:rPr lang="es-ES" sz="1800" b="1" dirty="0">
                          <a:solidFill>
                            <a:srgbClr val="333333"/>
                          </a:solidFill>
                          <a:effectLst/>
                        </a:rPr>
                        <a:t>|</a:t>
                      </a:r>
                      <a:r>
                        <a:rPr lang="es-ES" sz="1800" dirty="0">
                          <a:solidFill>
                            <a:srgbClr val="222222"/>
                          </a:solidFill>
                          <a:effectLst/>
                        </a:rPr>
                        <a:t>".</a:t>
                      </a:r>
                    </a:p>
                  </a:txBody>
                  <a:tcPr marL="37772" marR="37772" marT="37772" marB="37772"/>
                </a:tc>
                <a:extLst>
                  <a:ext uri="{0D108BD9-81ED-4DB2-BD59-A6C34878D82A}">
                    <a16:rowId xmlns:a16="http://schemas.microsoft.com/office/drawing/2014/main" val="2703098240"/>
                  </a:ext>
                </a:extLst>
              </a:tr>
              <a:tr h="382958">
                <a:tc>
                  <a:txBody>
                    <a:bodyPr/>
                    <a:lstStyle/>
                    <a:p>
                      <a:pPr fontAlgn="t"/>
                      <a:r>
                        <a:rPr lang="es-CO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es-CO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772" marR="37772" marT="37772" marB="377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solidFill>
                            <a:srgbClr val="222222"/>
                          </a:solidFill>
                          <a:effectLst/>
                        </a:rPr>
                        <a:t>El valor es un identificador único.</a:t>
                      </a:r>
                    </a:p>
                  </a:txBody>
                  <a:tcPr marL="37772" marR="37772" marT="37772" marB="37772"/>
                </a:tc>
                <a:extLst>
                  <a:ext uri="{0D108BD9-81ED-4DB2-BD59-A6C34878D82A}">
                    <a16:rowId xmlns:a16="http://schemas.microsoft.com/office/drawing/2014/main" val="3256974485"/>
                  </a:ext>
                </a:extLst>
              </a:tr>
              <a:tr h="629904">
                <a:tc>
                  <a:txBody>
                    <a:bodyPr/>
                    <a:lstStyle/>
                    <a:p>
                      <a:pPr fontAlgn="t"/>
                      <a:r>
                        <a:rPr lang="es-CO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IDREF</a:t>
                      </a:r>
                      <a:endParaRPr lang="es-CO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772" marR="37772" marT="37772" marB="377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solidFill>
                            <a:srgbClr val="222222"/>
                          </a:solidFill>
                          <a:effectLst/>
                        </a:rPr>
                        <a:t>El valor es un identificador que tiene que existir en otro atributo </a:t>
                      </a:r>
                      <a:r>
                        <a:rPr lang="es-ES" sz="1800" b="1">
                          <a:solidFill>
                            <a:srgbClr val="333333"/>
                          </a:solidFill>
                          <a:effectLst/>
                        </a:rPr>
                        <a:t>ID</a:t>
                      </a:r>
                      <a:r>
                        <a:rPr lang="es-ES" sz="1800">
                          <a:solidFill>
                            <a:srgbClr val="222222"/>
                          </a:solidFill>
                          <a:effectLst/>
                        </a:rPr>
                        <a:t> del documento XML.</a:t>
                      </a:r>
                    </a:p>
                  </a:txBody>
                  <a:tcPr marL="37772" marR="37772" marT="37772" marB="37772"/>
                </a:tc>
                <a:extLst>
                  <a:ext uri="{0D108BD9-81ED-4DB2-BD59-A6C34878D82A}">
                    <a16:rowId xmlns:a16="http://schemas.microsoft.com/office/drawing/2014/main" val="2769495045"/>
                  </a:ext>
                </a:extLst>
              </a:tr>
              <a:tr h="876850">
                <a:tc>
                  <a:txBody>
                    <a:bodyPr/>
                    <a:lstStyle/>
                    <a:p>
                      <a:pPr fontAlgn="t"/>
                      <a:r>
                        <a:rPr lang="es-CO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IDREFS</a:t>
                      </a:r>
                      <a:endParaRPr lang="es-CO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772" marR="37772" marT="37772" marB="377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 dirty="0">
                          <a:solidFill>
                            <a:srgbClr val="222222"/>
                          </a:solidFill>
                          <a:effectLst/>
                        </a:rPr>
                        <a:t>El valor es una lista de valores que existan en otros atributos </a:t>
                      </a:r>
                      <a:r>
                        <a:rPr lang="es-ES" sz="1800" b="1" dirty="0">
                          <a:solidFill>
                            <a:srgbClr val="333333"/>
                          </a:solidFill>
                          <a:effectLst/>
                        </a:rPr>
                        <a:t>ID</a:t>
                      </a:r>
                      <a:r>
                        <a:rPr lang="es-ES" sz="1800" dirty="0">
                          <a:solidFill>
                            <a:srgbClr val="222222"/>
                          </a:solidFill>
                          <a:effectLst/>
                        </a:rPr>
                        <a:t> del documento XML, separados por espacios en blanco.</a:t>
                      </a:r>
                    </a:p>
                  </a:txBody>
                  <a:tcPr marL="37772" marR="37772" marT="37772" marB="37772"/>
                </a:tc>
                <a:extLst>
                  <a:ext uri="{0D108BD9-81ED-4DB2-BD59-A6C34878D82A}">
                    <a16:rowId xmlns:a16="http://schemas.microsoft.com/office/drawing/2014/main" val="4186976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257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 descr="Forma, Flecha&#10;&#10;Descripción generada automáticamente">
            <a:extLst>
              <a:ext uri="{FF2B5EF4-FFF2-40B4-BE49-F238E27FC236}">
                <a16:creationId xmlns:a16="http://schemas.microsoft.com/office/drawing/2014/main" id="{C54270F0-92BD-4B9E-9D65-0BE21FDFF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6048" y="0"/>
            <a:ext cx="12195839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80E722A-6F7C-44D7-A1DF-00E4B546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Tipos de atributos en DTD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18F444D-FFB9-4805-9472-BB2CB437DD7C}"/>
              </a:ext>
            </a:extLst>
          </p:cNvPr>
          <p:cNvSpPr txBox="1"/>
          <p:nvPr/>
        </p:nvSpPr>
        <p:spPr>
          <a:xfrm>
            <a:off x="838200" y="2011680"/>
            <a:ext cx="10515600" cy="3974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40F46C7-3754-E3C8-5F31-1FD58817B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328413"/>
              </p:ext>
            </p:extLst>
          </p:nvPr>
        </p:nvGraphicFramePr>
        <p:xfrm>
          <a:off x="1023582" y="1446663"/>
          <a:ext cx="9812740" cy="401421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74209">
                  <a:extLst>
                    <a:ext uri="{9D8B030D-6E8A-4147-A177-3AD203B41FA5}">
                      <a16:colId xmlns:a16="http://schemas.microsoft.com/office/drawing/2014/main" val="2754585535"/>
                    </a:ext>
                  </a:extLst>
                </a:gridCol>
                <a:gridCol w="8038531">
                  <a:extLst>
                    <a:ext uri="{9D8B030D-6E8A-4147-A177-3AD203B41FA5}">
                      <a16:colId xmlns:a16="http://schemas.microsoft.com/office/drawing/2014/main" val="3159152407"/>
                    </a:ext>
                  </a:extLst>
                </a:gridCol>
              </a:tblGrid>
              <a:tr h="259806">
                <a:tc gridSpan="2">
                  <a:txBody>
                    <a:bodyPr/>
                    <a:lstStyle/>
                    <a:p>
                      <a:pPr algn="ctr"/>
                      <a:r>
                        <a:rPr lang="es-ES" sz="1800" b="1" dirty="0"/>
                        <a:t>Tipos de atributos en DTD</a:t>
                      </a:r>
                    </a:p>
                  </a:txBody>
                  <a:tcPr marL="45326" marR="45326" marT="22663" marB="22663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278293"/>
                  </a:ext>
                </a:extLst>
              </a:tr>
              <a:tr h="302827">
                <a:tc>
                  <a:txBody>
                    <a:bodyPr/>
                    <a:lstStyle/>
                    <a:p>
                      <a:pPr algn="ctr" fontAlgn="t"/>
                      <a:r>
                        <a:rPr lang="es-CO" sz="1800" b="1">
                          <a:solidFill>
                            <a:schemeClr val="tx1"/>
                          </a:solidFill>
                          <a:effectLst/>
                        </a:rPr>
                        <a:t>Tipo</a:t>
                      </a:r>
                      <a:endParaRPr lang="es-CO" sz="1800" b="1" i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772" marR="37772" marT="37772" marB="3777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1800" b="1" dirty="0">
                          <a:solidFill>
                            <a:schemeClr val="tx1"/>
                          </a:solidFill>
                          <a:effectLst/>
                        </a:rPr>
                        <a:t>Descripción</a:t>
                      </a:r>
                      <a:endParaRPr lang="es-CO" sz="1800" b="1" i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772" marR="37772" marT="37772" marB="37772"/>
                </a:tc>
                <a:extLst>
                  <a:ext uri="{0D108BD9-81ED-4DB2-BD59-A6C34878D82A}">
                    <a16:rowId xmlns:a16="http://schemas.microsoft.com/office/drawing/2014/main" val="2412557009"/>
                  </a:ext>
                </a:extLst>
              </a:tr>
              <a:tr h="888652">
                <a:tc>
                  <a:txBody>
                    <a:bodyPr/>
                    <a:lstStyle/>
                    <a:p>
                      <a:pPr fontAlgn="t"/>
                      <a:r>
                        <a:rPr lang="es-CO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NMTOKEN</a:t>
                      </a:r>
                      <a:endParaRPr lang="es-CO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772" marR="37772" marT="37772" marB="377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 dirty="0">
                          <a:solidFill>
                            <a:srgbClr val="222222"/>
                          </a:solidFill>
                          <a:effectLst/>
                        </a:rPr>
                        <a:t>El valor es una cadena de caracteres, pudiendo contener letras minúsculas, letras mayúsculas, números, puntos "</a:t>
                      </a:r>
                      <a:r>
                        <a:rPr lang="es-ES" sz="1800" b="1" dirty="0">
                          <a:solidFill>
                            <a:srgbClr val="333333"/>
                          </a:solidFill>
                          <a:effectLst/>
                        </a:rPr>
                        <a:t>.</a:t>
                      </a:r>
                      <a:r>
                        <a:rPr lang="es-ES" sz="1800" dirty="0">
                          <a:solidFill>
                            <a:srgbClr val="222222"/>
                          </a:solidFill>
                          <a:effectLst/>
                        </a:rPr>
                        <a:t>", guiones medios "</a:t>
                      </a:r>
                      <a:r>
                        <a:rPr lang="es-ES" sz="1800" b="1" dirty="0">
                          <a:solidFill>
                            <a:srgbClr val="333333"/>
                          </a:solidFill>
                          <a:effectLst/>
                        </a:rPr>
                        <a:t>-</a:t>
                      </a:r>
                      <a:r>
                        <a:rPr lang="es-ES" sz="1800" dirty="0">
                          <a:solidFill>
                            <a:srgbClr val="222222"/>
                          </a:solidFill>
                          <a:effectLst/>
                        </a:rPr>
                        <a:t>", guiones bajos "</a:t>
                      </a:r>
                      <a:r>
                        <a:rPr lang="es-ES" sz="1800" b="1" dirty="0">
                          <a:solidFill>
                            <a:srgbClr val="333333"/>
                          </a:solidFill>
                          <a:effectLst/>
                        </a:rPr>
                        <a:t>_</a:t>
                      </a:r>
                      <a:r>
                        <a:rPr lang="es-ES" sz="1800" dirty="0">
                          <a:solidFill>
                            <a:srgbClr val="222222"/>
                          </a:solidFill>
                          <a:effectLst/>
                        </a:rPr>
                        <a:t>" o el carácter dos puntos "</a:t>
                      </a:r>
                      <a:r>
                        <a:rPr lang="es-ES" sz="1800" b="1" dirty="0">
                          <a:solidFill>
                            <a:srgbClr val="333333"/>
                          </a:solidFill>
                          <a:effectLst/>
                        </a:rPr>
                        <a:t>:</a:t>
                      </a:r>
                      <a:r>
                        <a:rPr lang="es-ES" sz="1800" dirty="0">
                          <a:solidFill>
                            <a:srgbClr val="222222"/>
                          </a:solidFill>
                          <a:effectLst/>
                        </a:rPr>
                        <a:t>".</a:t>
                      </a:r>
                    </a:p>
                  </a:txBody>
                  <a:tcPr marL="37772" marR="37772" marT="37772" marB="37772"/>
                </a:tc>
                <a:extLst>
                  <a:ext uri="{0D108BD9-81ED-4DB2-BD59-A6C34878D82A}">
                    <a16:rowId xmlns:a16="http://schemas.microsoft.com/office/drawing/2014/main" val="3102418911"/>
                  </a:ext>
                </a:extLst>
              </a:tr>
              <a:tr h="498102">
                <a:tc>
                  <a:txBody>
                    <a:bodyPr/>
                    <a:lstStyle/>
                    <a:p>
                      <a:pPr fontAlgn="t"/>
                      <a:r>
                        <a:rPr lang="es-CO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NMTOKENS</a:t>
                      </a:r>
                      <a:endParaRPr lang="es-CO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772" marR="37772" marT="37772" marB="377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solidFill>
                            <a:srgbClr val="222222"/>
                          </a:solidFill>
                          <a:effectLst/>
                        </a:rPr>
                        <a:t>El valor puede contener uno o varios valores de tipo </a:t>
                      </a:r>
                      <a:r>
                        <a:rPr lang="es-ES" sz="1800" b="1">
                          <a:solidFill>
                            <a:srgbClr val="333333"/>
                          </a:solidFill>
                          <a:effectLst/>
                        </a:rPr>
                        <a:t>NMTOKEN</a:t>
                      </a:r>
                      <a:r>
                        <a:rPr lang="es-ES" sz="1800">
                          <a:solidFill>
                            <a:srgbClr val="222222"/>
                          </a:solidFill>
                          <a:effectLst/>
                        </a:rPr>
                        <a:t> separados por espacios en blanco.</a:t>
                      </a:r>
                    </a:p>
                  </a:txBody>
                  <a:tcPr marL="37772" marR="37772" marT="37772" marB="37772"/>
                </a:tc>
                <a:extLst>
                  <a:ext uri="{0D108BD9-81ED-4DB2-BD59-A6C34878D82A}">
                    <a16:rowId xmlns:a16="http://schemas.microsoft.com/office/drawing/2014/main" val="3267413431"/>
                  </a:ext>
                </a:extLst>
              </a:tr>
              <a:tr h="302827">
                <a:tc>
                  <a:txBody>
                    <a:bodyPr/>
                    <a:lstStyle/>
                    <a:p>
                      <a:pPr fontAlgn="t"/>
                      <a:r>
                        <a:rPr lang="es-CO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NOTATION</a:t>
                      </a:r>
                      <a:endParaRPr lang="es-CO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772" marR="37772" marT="37772" marB="377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solidFill>
                            <a:srgbClr val="222222"/>
                          </a:solidFill>
                          <a:effectLst/>
                        </a:rPr>
                        <a:t>El valor es el nombre de una notación.</a:t>
                      </a:r>
                    </a:p>
                  </a:txBody>
                  <a:tcPr marL="37772" marR="37772" marT="37772" marB="37772"/>
                </a:tc>
                <a:extLst>
                  <a:ext uri="{0D108BD9-81ED-4DB2-BD59-A6C34878D82A}">
                    <a16:rowId xmlns:a16="http://schemas.microsoft.com/office/drawing/2014/main" val="3277233194"/>
                  </a:ext>
                </a:extLst>
              </a:tr>
              <a:tr h="302827">
                <a:tc>
                  <a:txBody>
                    <a:bodyPr/>
                    <a:lstStyle/>
                    <a:p>
                      <a:pPr fontAlgn="t"/>
                      <a:r>
                        <a:rPr lang="es-CO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ENTITY</a:t>
                      </a:r>
                      <a:endParaRPr lang="es-CO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772" marR="37772" marT="37772" marB="377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>
                          <a:solidFill>
                            <a:srgbClr val="222222"/>
                          </a:solidFill>
                          <a:effectLst/>
                        </a:rPr>
                        <a:t>El valor es el nombre de una entidad.</a:t>
                      </a:r>
                    </a:p>
                  </a:txBody>
                  <a:tcPr marL="37772" marR="37772" marT="37772" marB="37772"/>
                </a:tc>
                <a:extLst>
                  <a:ext uri="{0D108BD9-81ED-4DB2-BD59-A6C34878D82A}">
                    <a16:rowId xmlns:a16="http://schemas.microsoft.com/office/drawing/2014/main" val="3253091016"/>
                  </a:ext>
                </a:extLst>
              </a:tr>
              <a:tr h="498102">
                <a:tc>
                  <a:txBody>
                    <a:bodyPr/>
                    <a:lstStyle/>
                    <a:p>
                      <a:pPr fontAlgn="t"/>
                      <a:r>
                        <a:rPr lang="es-CO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ENTITIES</a:t>
                      </a:r>
                      <a:endParaRPr lang="es-CO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772" marR="37772" marT="37772" marB="377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 dirty="0">
                          <a:solidFill>
                            <a:srgbClr val="222222"/>
                          </a:solidFill>
                          <a:effectLst/>
                        </a:rPr>
                        <a:t>El valor puede contener uno o varios valores de tipo </a:t>
                      </a:r>
                      <a:r>
                        <a:rPr lang="es-ES" sz="1800" b="1" dirty="0">
                          <a:solidFill>
                            <a:srgbClr val="333333"/>
                          </a:solidFill>
                          <a:effectLst/>
                        </a:rPr>
                        <a:t>ENTITY</a:t>
                      </a:r>
                      <a:r>
                        <a:rPr lang="es-ES" sz="1800" dirty="0">
                          <a:solidFill>
                            <a:srgbClr val="222222"/>
                          </a:solidFill>
                          <a:effectLst/>
                        </a:rPr>
                        <a:t> separados por espacios en blanco.</a:t>
                      </a:r>
                    </a:p>
                  </a:txBody>
                  <a:tcPr marL="37772" marR="37772" marT="37772" marB="37772"/>
                </a:tc>
                <a:extLst>
                  <a:ext uri="{0D108BD9-81ED-4DB2-BD59-A6C34878D82A}">
                    <a16:rowId xmlns:a16="http://schemas.microsoft.com/office/drawing/2014/main" val="3141968902"/>
                  </a:ext>
                </a:extLst>
              </a:tr>
              <a:tr h="498102">
                <a:tc>
                  <a:txBody>
                    <a:bodyPr/>
                    <a:lstStyle/>
                    <a:p>
                      <a:pPr fontAlgn="t"/>
                      <a:r>
                        <a:rPr lang="es-CO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Especiales</a:t>
                      </a:r>
                      <a:endParaRPr lang="es-CO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7772" marR="37772" marT="37772" marB="3777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800" dirty="0">
                          <a:solidFill>
                            <a:srgbClr val="222222"/>
                          </a:solidFill>
                          <a:effectLst/>
                        </a:rPr>
                        <a:t>Existen dos atributos especiales: </a:t>
                      </a:r>
                      <a:r>
                        <a:rPr lang="es-ES" sz="1800" b="1" dirty="0" err="1">
                          <a:solidFill>
                            <a:srgbClr val="333333"/>
                          </a:solidFill>
                          <a:effectLst/>
                        </a:rPr>
                        <a:t>xml:lang</a:t>
                      </a:r>
                      <a:r>
                        <a:rPr lang="es-ES" sz="1800" dirty="0">
                          <a:solidFill>
                            <a:srgbClr val="222222"/>
                          </a:solidFill>
                          <a:effectLst/>
                        </a:rPr>
                        <a:t> y </a:t>
                      </a:r>
                      <a:r>
                        <a:rPr lang="es-ES" sz="1800" b="1" dirty="0" err="1">
                          <a:solidFill>
                            <a:srgbClr val="333333"/>
                          </a:solidFill>
                          <a:effectLst/>
                        </a:rPr>
                        <a:t>xml:space</a:t>
                      </a:r>
                      <a:r>
                        <a:rPr lang="es-ES" sz="1800" dirty="0">
                          <a:solidFill>
                            <a:srgbClr val="222222"/>
                          </a:solidFill>
                          <a:effectLst/>
                        </a:rPr>
                        <a:t>.</a:t>
                      </a:r>
                    </a:p>
                  </a:txBody>
                  <a:tcPr marL="37772" marR="37772" marT="37772" marB="37772"/>
                </a:tc>
                <a:extLst>
                  <a:ext uri="{0D108BD9-81ED-4DB2-BD59-A6C34878D82A}">
                    <a16:rowId xmlns:a16="http://schemas.microsoft.com/office/drawing/2014/main" val="4059784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081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 descr="Forma, Flecha&#10;&#10;Descripción generada automáticamente">
            <a:extLst>
              <a:ext uri="{FF2B5EF4-FFF2-40B4-BE49-F238E27FC236}">
                <a16:creationId xmlns:a16="http://schemas.microsoft.com/office/drawing/2014/main" id="{C54270F0-92BD-4B9E-9D65-0BE21FDFF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6048" y="0"/>
            <a:ext cx="12195839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80E722A-6F7C-44D7-A1DF-00E4B546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XSD (XML </a:t>
            </a:r>
            <a:r>
              <a:rPr lang="es-CO" dirty="0" err="1"/>
              <a:t>Schema</a:t>
            </a:r>
            <a:r>
              <a:rPr lang="es-CO" dirty="0"/>
              <a:t> </a:t>
            </a:r>
            <a:r>
              <a:rPr lang="es-CO" dirty="0" err="1"/>
              <a:t>Definition</a:t>
            </a:r>
            <a:r>
              <a:rPr lang="es-CO" dirty="0"/>
              <a:t>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3095D9D-A534-F9E4-4D78-245ED738762D}"/>
              </a:ext>
            </a:extLst>
          </p:cNvPr>
          <p:cNvSpPr txBox="1"/>
          <p:nvPr/>
        </p:nvSpPr>
        <p:spPr>
          <a:xfrm>
            <a:off x="206477" y="1594148"/>
            <a:ext cx="115627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b="1" dirty="0"/>
              <a:t>XSD</a:t>
            </a:r>
            <a:r>
              <a:rPr lang="es-ES" sz="3200" dirty="0"/>
              <a:t> (XML </a:t>
            </a:r>
            <a:r>
              <a:rPr lang="es-ES" sz="3200" dirty="0" err="1"/>
              <a:t>Schema</a:t>
            </a:r>
            <a:r>
              <a:rPr lang="es-ES" sz="3200" dirty="0"/>
              <a:t> </a:t>
            </a:r>
            <a:r>
              <a:rPr lang="es-ES" sz="3200" dirty="0" err="1"/>
              <a:t>Definition</a:t>
            </a:r>
            <a:r>
              <a:rPr lang="es-ES" sz="3200" dirty="0"/>
              <a:t>) es un lenguaje, también llamado simplemente XML </a:t>
            </a:r>
            <a:r>
              <a:rPr lang="es-ES" sz="3200" dirty="0" err="1"/>
              <a:t>Schema</a:t>
            </a:r>
            <a:r>
              <a:rPr lang="es-ES" sz="3200" dirty="0"/>
              <a:t>, que sirve para definir la estructura de un documento XML, permitiendo su validación.</a:t>
            </a:r>
          </a:p>
          <a:p>
            <a:endParaRPr lang="es-ES" dirty="0"/>
          </a:p>
          <a:p>
            <a:endParaRPr lang="es-CO" dirty="0"/>
          </a:p>
        </p:txBody>
      </p:sp>
      <p:pic>
        <p:nvPicPr>
          <p:cNvPr id="3074" name="Picture 2" descr="Xsd Icon | Free SVG / PNG, Premium Animated GIF / APNG Customizable Icons ·  Loading.io">
            <a:extLst>
              <a:ext uri="{FF2B5EF4-FFF2-40B4-BE49-F238E27FC236}">
                <a16:creationId xmlns:a16="http://schemas.microsoft.com/office/drawing/2014/main" id="{0DDA998D-A620-2AFD-7522-B0F4EF2CE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843" y="3284836"/>
            <a:ext cx="3042222" cy="304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559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 descr="Forma, Flecha&#10;&#10;Descripción generada automáticamente">
            <a:extLst>
              <a:ext uri="{FF2B5EF4-FFF2-40B4-BE49-F238E27FC236}">
                <a16:creationId xmlns:a16="http://schemas.microsoft.com/office/drawing/2014/main" id="{C54270F0-92BD-4B9E-9D65-0BE21FDFF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6048" y="0"/>
            <a:ext cx="12195839" cy="685799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A4DFEBB-AD49-6D9C-46DF-6A957C77A7DE}"/>
              </a:ext>
            </a:extLst>
          </p:cNvPr>
          <p:cNvSpPr txBox="1"/>
          <p:nvPr/>
        </p:nvSpPr>
        <p:spPr>
          <a:xfrm>
            <a:off x="2562356" y="427704"/>
            <a:ext cx="7850226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/>
              <a:t>&lt;?</a:t>
            </a:r>
            <a:r>
              <a:rPr lang="es-CO" sz="2000" dirty="0" err="1"/>
              <a:t>xml</a:t>
            </a:r>
            <a:r>
              <a:rPr lang="es-CO" sz="2000" dirty="0"/>
              <a:t> </a:t>
            </a:r>
            <a:r>
              <a:rPr lang="es-CO" sz="2000" dirty="0" err="1"/>
              <a:t>version</a:t>
            </a:r>
            <a:r>
              <a:rPr lang="es-CO" sz="2000" dirty="0"/>
              <a:t>="1.0" </a:t>
            </a:r>
            <a:r>
              <a:rPr lang="es-CO" sz="2000" dirty="0" err="1"/>
              <a:t>encoding</a:t>
            </a:r>
            <a:r>
              <a:rPr lang="es-CO" sz="2000" dirty="0"/>
              <a:t>="UTF-8"?&gt;</a:t>
            </a:r>
          </a:p>
          <a:p>
            <a:r>
              <a:rPr lang="es-CO" sz="2000" dirty="0"/>
              <a:t>&lt;marcadores </a:t>
            </a:r>
            <a:r>
              <a:rPr lang="es-CO" sz="2000" dirty="0" err="1"/>
              <a:t>xmlns:xsi</a:t>
            </a:r>
            <a:r>
              <a:rPr lang="es-CO" sz="2000" dirty="0"/>
              <a:t>="http://www.w3.org/2001/XMLSchema-instance"</a:t>
            </a:r>
          </a:p>
          <a:p>
            <a:r>
              <a:rPr lang="es-CO" sz="2000" dirty="0" err="1"/>
              <a:t>xsi:noNamespaceSchemaLocation</a:t>
            </a:r>
            <a:r>
              <a:rPr lang="es-CO" sz="2000" dirty="0"/>
              <a:t>="marcadores.xsd"&gt;</a:t>
            </a:r>
          </a:p>
          <a:p>
            <a:r>
              <a:rPr lang="es-CO" sz="2000" dirty="0"/>
              <a:t>   &lt;pagina&gt;</a:t>
            </a:r>
          </a:p>
          <a:p>
            <a:r>
              <a:rPr lang="es-CO" sz="2000" dirty="0"/>
              <a:t>      &lt;nombre&gt;</a:t>
            </a:r>
            <a:r>
              <a:rPr lang="es-CO" sz="2000" dirty="0" err="1"/>
              <a:t>Abrirllave</a:t>
            </a:r>
            <a:r>
              <a:rPr lang="es-CO" sz="2000" dirty="0"/>
              <a:t>&lt;/nombre&gt;</a:t>
            </a:r>
          </a:p>
          <a:p>
            <a:r>
              <a:rPr lang="es-CO" sz="2000" dirty="0"/>
              <a:t>      &lt;</a:t>
            </a:r>
            <a:r>
              <a:rPr lang="es-CO" sz="2000" dirty="0" err="1"/>
              <a:t>descripcion</a:t>
            </a:r>
            <a:r>
              <a:rPr lang="es-CO" sz="2000" dirty="0"/>
              <a:t>&gt;Tutoriales de informática.&lt;/</a:t>
            </a:r>
            <a:r>
              <a:rPr lang="es-CO" sz="2000" dirty="0" err="1"/>
              <a:t>descripcion</a:t>
            </a:r>
            <a:r>
              <a:rPr lang="es-CO" sz="2000" dirty="0"/>
              <a:t>&gt;</a:t>
            </a:r>
          </a:p>
          <a:p>
            <a:r>
              <a:rPr lang="es-CO" sz="2000" dirty="0"/>
              <a:t>      &lt;</a:t>
            </a:r>
            <a:r>
              <a:rPr lang="es-CO" sz="2000" dirty="0" err="1"/>
              <a:t>url</a:t>
            </a:r>
            <a:r>
              <a:rPr lang="es-CO" sz="2000" dirty="0"/>
              <a:t>&gt;http://www.abrirllave.com/&lt;/url&gt;</a:t>
            </a:r>
          </a:p>
          <a:p>
            <a:r>
              <a:rPr lang="es-CO" sz="2000" dirty="0"/>
              <a:t>   &lt;/pagina&gt;</a:t>
            </a:r>
          </a:p>
          <a:p>
            <a:r>
              <a:rPr lang="es-CO" sz="2000" dirty="0"/>
              <a:t>   &lt;pagina&gt;</a:t>
            </a:r>
          </a:p>
          <a:p>
            <a:r>
              <a:rPr lang="es-CO" sz="2000" dirty="0"/>
              <a:t>      &lt;nombre&gt;Wikipedia&lt;/nombre&gt;</a:t>
            </a:r>
          </a:p>
          <a:p>
            <a:r>
              <a:rPr lang="es-CO" sz="2000" dirty="0"/>
              <a:t>      &lt;</a:t>
            </a:r>
            <a:r>
              <a:rPr lang="es-CO" sz="2000" dirty="0" err="1"/>
              <a:t>descripcion</a:t>
            </a:r>
            <a:r>
              <a:rPr lang="es-CO" sz="2000" dirty="0"/>
              <a:t>&gt;La enciclopedia libre.&lt;/</a:t>
            </a:r>
            <a:r>
              <a:rPr lang="es-CO" sz="2000" dirty="0" err="1"/>
              <a:t>descripcion</a:t>
            </a:r>
            <a:r>
              <a:rPr lang="es-CO" sz="2000" dirty="0"/>
              <a:t>&gt;</a:t>
            </a:r>
          </a:p>
          <a:p>
            <a:r>
              <a:rPr lang="es-CO" sz="2000" dirty="0"/>
              <a:t>      &lt;</a:t>
            </a:r>
            <a:r>
              <a:rPr lang="es-CO" sz="2000" dirty="0" err="1"/>
              <a:t>url</a:t>
            </a:r>
            <a:r>
              <a:rPr lang="es-CO" sz="2000" dirty="0"/>
              <a:t>&gt;http://www.wikipedia.org/&lt;/url&gt;</a:t>
            </a:r>
          </a:p>
          <a:p>
            <a:r>
              <a:rPr lang="es-CO" sz="2000" dirty="0"/>
              <a:t>   &lt;/pagina&gt;</a:t>
            </a:r>
          </a:p>
          <a:p>
            <a:r>
              <a:rPr lang="es-CO" sz="2000" dirty="0"/>
              <a:t>   &lt;pagina&gt;</a:t>
            </a:r>
          </a:p>
          <a:p>
            <a:r>
              <a:rPr lang="es-CO" sz="2000" dirty="0"/>
              <a:t>      &lt;nombre&gt;W3C&lt;/nombre&gt;</a:t>
            </a:r>
          </a:p>
          <a:p>
            <a:r>
              <a:rPr lang="es-CO" sz="2000" dirty="0"/>
              <a:t>      &lt;</a:t>
            </a:r>
            <a:r>
              <a:rPr lang="es-CO" sz="2000" dirty="0" err="1"/>
              <a:t>descripcion</a:t>
            </a:r>
            <a:r>
              <a:rPr lang="es-CO" sz="2000" dirty="0"/>
              <a:t>&gt;</a:t>
            </a:r>
            <a:r>
              <a:rPr lang="es-CO" sz="2000" dirty="0" err="1"/>
              <a:t>World</a:t>
            </a:r>
            <a:r>
              <a:rPr lang="es-CO" sz="2000" dirty="0"/>
              <a:t> Wide Web </a:t>
            </a:r>
            <a:r>
              <a:rPr lang="es-CO" sz="2000" dirty="0" err="1"/>
              <a:t>Consortium</a:t>
            </a:r>
            <a:r>
              <a:rPr lang="es-CO" sz="2000" dirty="0"/>
              <a:t>.&lt;/</a:t>
            </a:r>
            <a:r>
              <a:rPr lang="es-CO" sz="2000" dirty="0" err="1"/>
              <a:t>descripcion</a:t>
            </a:r>
            <a:r>
              <a:rPr lang="es-CO" sz="2000" dirty="0"/>
              <a:t>&gt;</a:t>
            </a:r>
          </a:p>
          <a:p>
            <a:r>
              <a:rPr lang="es-CO" sz="2000" dirty="0"/>
              <a:t>      &lt;</a:t>
            </a:r>
            <a:r>
              <a:rPr lang="es-CO" sz="2000" dirty="0" err="1"/>
              <a:t>url</a:t>
            </a:r>
            <a:r>
              <a:rPr lang="es-CO" sz="2000" dirty="0"/>
              <a:t>&gt;http://www.w3.org/&lt;/url&gt;</a:t>
            </a:r>
          </a:p>
          <a:p>
            <a:r>
              <a:rPr lang="es-CO" sz="2000" dirty="0"/>
              <a:t>   &lt;/pagina&gt;</a:t>
            </a:r>
          </a:p>
          <a:p>
            <a:r>
              <a:rPr lang="es-CO" sz="2000" dirty="0"/>
              <a:t>&lt;/marcadores&gt;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7A721E-2E43-20A7-AC53-EB32AC81A6B2}"/>
              </a:ext>
            </a:extLst>
          </p:cNvPr>
          <p:cNvSpPr txBox="1"/>
          <p:nvPr/>
        </p:nvSpPr>
        <p:spPr>
          <a:xfrm>
            <a:off x="10290881" y="43294"/>
            <a:ext cx="1895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/>
              <a:t>marcadores.xml</a:t>
            </a:r>
          </a:p>
        </p:txBody>
      </p:sp>
    </p:spTree>
    <p:extLst>
      <p:ext uri="{BB962C8B-B14F-4D97-AF65-F5344CB8AC3E}">
        <p14:creationId xmlns:p14="http://schemas.microsoft.com/office/powerpoint/2010/main" val="3342220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 descr="Forma, Flecha&#10;&#10;Descripción generada automáticamente">
            <a:extLst>
              <a:ext uri="{FF2B5EF4-FFF2-40B4-BE49-F238E27FC236}">
                <a16:creationId xmlns:a16="http://schemas.microsoft.com/office/drawing/2014/main" id="{C54270F0-92BD-4B9E-9D65-0BE21FDFF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6048" y="0"/>
            <a:ext cx="12195839" cy="685799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A4DFEBB-AD49-6D9C-46DF-6A957C77A7DE}"/>
              </a:ext>
            </a:extLst>
          </p:cNvPr>
          <p:cNvSpPr txBox="1"/>
          <p:nvPr/>
        </p:nvSpPr>
        <p:spPr>
          <a:xfrm>
            <a:off x="2562356" y="427704"/>
            <a:ext cx="720402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/>
              <a:t>&lt;?</a:t>
            </a:r>
            <a:r>
              <a:rPr lang="es-CO" sz="2000" dirty="0" err="1"/>
              <a:t>xml</a:t>
            </a:r>
            <a:r>
              <a:rPr lang="es-CO" sz="2000" dirty="0"/>
              <a:t> </a:t>
            </a:r>
            <a:r>
              <a:rPr lang="es-CO" sz="2000" dirty="0" err="1"/>
              <a:t>version</a:t>
            </a:r>
            <a:r>
              <a:rPr lang="es-CO" sz="2000" dirty="0"/>
              <a:t>="1.0" </a:t>
            </a:r>
            <a:r>
              <a:rPr lang="es-CO" sz="2000" dirty="0" err="1"/>
              <a:t>encoding</a:t>
            </a:r>
            <a:r>
              <a:rPr lang="es-CO" sz="2000" dirty="0"/>
              <a:t>="UTF-8" ?&gt;</a:t>
            </a:r>
          </a:p>
          <a:p>
            <a:r>
              <a:rPr lang="es-CO" sz="2000" dirty="0"/>
              <a:t>&lt;</a:t>
            </a:r>
            <a:r>
              <a:rPr lang="es-CO" sz="2000" dirty="0" err="1"/>
              <a:t>xs:schema</a:t>
            </a:r>
            <a:r>
              <a:rPr lang="es-CO" sz="2000" dirty="0"/>
              <a:t> </a:t>
            </a:r>
            <a:r>
              <a:rPr lang="es-CO" sz="2000" dirty="0" err="1"/>
              <a:t>xmlns:xs</a:t>
            </a:r>
            <a:r>
              <a:rPr lang="es-CO" sz="2000" dirty="0"/>
              <a:t>="http://www.w3.org/2001/XMLSchema"&gt;</a:t>
            </a:r>
          </a:p>
          <a:p>
            <a:r>
              <a:rPr lang="es-CO" sz="2000" dirty="0"/>
              <a:t>    &lt;</a:t>
            </a:r>
            <a:r>
              <a:rPr lang="es-CO" sz="2000" dirty="0" err="1"/>
              <a:t>xs:element</a:t>
            </a:r>
            <a:r>
              <a:rPr lang="es-CO" sz="2000" dirty="0"/>
              <a:t> </a:t>
            </a:r>
            <a:r>
              <a:rPr lang="es-CO" sz="2000" dirty="0" err="1"/>
              <a:t>name</a:t>
            </a:r>
            <a:r>
              <a:rPr lang="es-CO" sz="2000" dirty="0"/>
              <a:t>="marcadores"&gt;</a:t>
            </a:r>
          </a:p>
          <a:p>
            <a:r>
              <a:rPr lang="es-CO" sz="2000" dirty="0"/>
              <a:t>        &lt;</a:t>
            </a:r>
            <a:r>
              <a:rPr lang="es-CO" sz="2000" dirty="0" err="1"/>
              <a:t>xs:complexType</a:t>
            </a:r>
            <a:r>
              <a:rPr lang="es-CO" sz="2000" dirty="0"/>
              <a:t>&gt;</a:t>
            </a:r>
          </a:p>
          <a:p>
            <a:r>
              <a:rPr lang="es-CO" sz="2000" dirty="0"/>
              <a:t>            &lt;</a:t>
            </a:r>
            <a:r>
              <a:rPr lang="es-CO" sz="2000" dirty="0" err="1"/>
              <a:t>xs:sequence</a:t>
            </a:r>
            <a:r>
              <a:rPr lang="es-CO" sz="2000" dirty="0"/>
              <a:t>&gt;</a:t>
            </a:r>
          </a:p>
          <a:p>
            <a:r>
              <a:rPr lang="es-CO" sz="2000" dirty="0"/>
              <a:t>                &lt;</a:t>
            </a:r>
            <a:r>
              <a:rPr lang="es-CO" sz="2000" dirty="0" err="1"/>
              <a:t>xs:element</a:t>
            </a:r>
            <a:r>
              <a:rPr lang="es-CO" sz="2000" dirty="0"/>
              <a:t> </a:t>
            </a:r>
            <a:r>
              <a:rPr lang="es-CO" sz="2000" dirty="0" err="1"/>
              <a:t>name</a:t>
            </a:r>
            <a:r>
              <a:rPr lang="es-CO" sz="2000" dirty="0"/>
              <a:t>="pagina" </a:t>
            </a:r>
            <a:r>
              <a:rPr lang="es-CO" sz="2000" dirty="0" err="1"/>
              <a:t>maxOccurs</a:t>
            </a:r>
            <a:r>
              <a:rPr lang="es-CO" sz="2000" dirty="0"/>
              <a:t>="</a:t>
            </a:r>
            <a:r>
              <a:rPr lang="es-CO" sz="2000" dirty="0" err="1"/>
              <a:t>unbounded</a:t>
            </a:r>
            <a:r>
              <a:rPr lang="es-CO" sz="2000" dirty="0"/>
              <a:t>"&gt;</a:t>
            </a:r>
          </a:p>
          <a:p>
            <a:r>
              <a:rPr lang="es-CO" sz="2000" dirty="0"/>
              <a:t>                    &lt;</a:t>
            </a:r>
            <a:r>
              <a:rPr lang="es-CO" sz="2000" dirty="0" err="1"/>
              <a:t>xs:complexType</a:t>
            </a:r>
            <a:r>
              <a:rPr lang="es-CO" sz="2000" dirty="0"/>
              <a:t>&gt;</a:t>
            </a:r>
          </a:p>
          <a:p>
            <a:r>
              <a:rPr lang="es-CO" sz="2000" dirty="0"/>
              <a:t>                        &lt;</a:t>
            </a:r>
            <a:r>
              <a:rPr lang="es-CO" sz="2000" dirty="0" err="1"/>
              <a:t>xs:sequence</a:t>
            </a:r>
            <a:r>
              <a:rPr lang="es-CO" sz="2000" dirty="0"/>
              <a:t>&gt;</a:t>
            </a:r>
          </a:p>
          <a:p>
            <a:r>
              <a:rPr lang="es-CO" sz="2000" dirty="0"/>
              <a:t>                            &lt;</a:t>
            </a:r>
            <a:r>
              <a:rPr lang="es-CO" sz="2000" dirty="0" err="1"/>
              <a:t>xs:element</a:t>
            </a:r>
            <a:r>
              <a:rPr lang="es-CO" sz="2000" dirty="0"/>
              <a:t> </a:t>
            </a:r>
            <a:r>
              <a:rPr lang="es-CO" sz="2000" dirty="0" err="1"/>
              <a:t>name</a:t>
            </a:r>
            <a:r>
              <a:rPr lang="es-CO" sz="2000" dirty="0"/>
              <a:t>="nombre" </a:t>
            </a:r>
            <a:r>
              <a:rPr lang="es-CO" sz="2000" dirty="0" err="1"/>
              <a:t>type</a:t>
            </a:r>
            <a:r>
              <a:rPr lang="es-CO" sz="2000" dirty="0"/>
              <a:t>="</a:t>
            </a:r>
            <a:r>
              <a:rPr lang="es-CO" sz="2000" dirty="0" err="1"/>
              <a:t>xs:string</a:t>
            </a:r>
            <a:r>
              <a:rPr lang="es-CO" sz="2000" dirty="0"/>
              <a:t>"/&gt;</a:t>
            </a:r>
          </a:p>
          <a:p>
            <a:r>
              <a:rPr lang="es-CO" sz="2000" dirty="0"/>
              <a:t>                            &lt;</a:t>
            </a:r>
            <a:r>
              <a:rPr lang="es-CO" sz="2000" dirty="0" err="1"/>
              <a:t>xs:element</a:t>
            </a:r>
            <a:r>
              <a:rPr lang="es-CO" sz="2000" dirty="0"/>
              <a:t> </a:t>
            </a:r>
            <a:r>
              <a:rPr lang="es-CO" sz="2000" dirty="0" err="1"/>
              <a:t>name</a:t>
            </a:r>
            <a:r>
              <a:rPr lang="es-CO" sz="2000" dirty="0"/>
              <a:t>="</a:t>
            </a:r>
            <a:r>
              <a:rPr lang="es-CO" sz="2000" dirty="0" err="1"/>
              <a:t>descripcion</a:t>
            </a:r>
            <a:r>
              <a:rPr lang="es-CO" sz="2000" dirty="0"/>
              <a:t>" </a:t>
            </a:r>
            <a:r>
              <a:rPr lang="es-CO" sz="2000" dirty="0" err="1"/>
              <a:t>type</a:t>
            </a:r>
            <a:r>
              <a:rPr lang="es-CO" sz="2000" dirty="0"/>
              <a:t>="</a:t>
            </a:r>
            <a:r>
              <a:rPr lang="es-CO" sz="2000" dirty="0" err="1"/>
              <a:t>xs:string</a:t>
            </a:r>
            <a:r>
              <a:rPr lang="es-CO" sz="2000" dirty="0"/>
              <a:t>"/&gt;</a:t>
            </a:r>
          </a:p>
          <a:p>
            <a:r>
              <a:rPr lang="es-CO" sz="2000" dirty="0"/>
              <a:t>                            &lt;</a:t>
            </a:r>
            <a:r>
              <a:rPr lang="es-CO" sz="2000" dirty="0" err="1"/>
              <a:t>xs:element</a:t>
            </a:r>
            <a:r>
              <a:rPr lang="es-CO" sz="2000" dirty="0"/>
              <a:t> </a:t>
            </a:r>
            <a:r>
              <a:rPr lang="es-CO" sz="2000" dirty="0" err="1"/>
              <a:t>name</a:t>
            </a:r>
            <a:r>
              <a:rPr lang="es-CO" sz="2000" dirty="0"/>
              <a:t>="</a:t>
            </a:r>
            <a:r>
              <a:rPr lang="es-CO" sz="2000" dirty="0" err="1"/>
              <a:t>url</a:t>
            </a:r>
            <a:r>
              <a:rPr lang="es-CO" sz="2000" dirty="0"/>
              <a:t>" </a:t>
            </a:r>
            <a:r>
              <a:rPr lang="es-CO" sz="2000" dirty="0" err="1"/>
              <a:t>type</a:t>
            </a:r>
            <a:r>
              <a:rPr lang="es-CO" sz="2000" dirty="0"/>
              <a:t>="</a:t>
            </a:r>
            <a:r>
              <a:rPr lang="es-CO" sz="2000" dirty="0" err="1"/>
              <a:t>xs:string</a:t>
            </a:r>
            <a:r>
              <a:rPr lang="es-CO" sz="2000" dirty="0"/>
              <a:t>"/&gt;</a:t>
            </a:r>
          </a:p>
          <a:p>
            <a:r>
              <a:rPr lang="es-CO" sz="2000" dirty="0"/>
              <a:t>                        &lt;/</a:t>
            </a:r>
            <a:r>
              <a:rPr lang="es-CO" sz="2000" dirty="0" err="1"/>
              <a:t>xs:sequence</a:t>
            </a:r>
            <a:r>
              <a:rPr lang="es-CO" sz="2000" dirty="0"/>
              <a:t>&gt;</a:t>
            </a:r>
          </a:p>
          <a:p>
            <a:r>
              <a:rPr lang="es-CO" sz="2000" dirty="0"/>
              <a:t>                    &lt;/</a:t>
            </a:r>
            <a:r>
              <a:rPr lang="es-CO" sz="2000" dirty="0" err="1"/>
              <a:t>xs:complexType</a:t>
            </a:r>
            <a:r>
              <a:rPr lang="es-CO" sz="2000" dirty="0"/>
              <a:t>&gt;</a:t>
            </a:r>
          </a:p>
          <a:p>
            <a:r>
              <a:rPr lang="es-CO" sz="2000" dirty="0"/>
              <a:t>                &lt;/</a:t>
            </a:r>
            <a:r>
              <a:rPr lang="es-CO" sz="2000" dirty="0" err="1"/>
              <a:t>xs:element</a:t>
            </a:r>
            <a:r>
              <a:rPr lang="es-CO" sz="2000" dirty="0"/>
              <a:t>&gt;</a:t>
            </a:r>
          </a:p>
          <a:p>
            <a:r>
              <a:rPr lang="es-CO" sz="2000" dirty="0"/>
              <a:t>            &lt;/</a:t>
            </a:r>
            <a:r>
              <a:rPr lang="es-CO" sz="2000" dirty="0" err="1"/>
              <a:t>xs:sequence</a:t>
            </a:r>
            <a:r>
              <a:rPr lang="es-CO" sz="2000" dirty="0"/>
              <a:t>&gt;</a:t>
            </a:r>
          </a:p>
          <a:p>
            <a:r>
              <a:rPr lang="es-CO" sz="2000" dirty="0"/>
              <a:t>        &lt;/</a:t>
            </a:r>
            <a:r>
              <a:rPr lang="es-CO" sz="2000" dirty="0" err="1"/>
              <a:t>xs:complexType</a:t>
            </a:r>
            <a:r>
              <a:rPr lang="es-CO" sz="2000" dirty="0"/>
              <a:t>&gt;</a:t>
            </a:r>
          </a:p>
          <a:p>
            <a:r>
              <a:rPr lang="es-CO" sz="2000" dirty="0"/>
              <a:t>    &lt;/</a:t>
            </a:r>
            <a:r>
              <a:rPr lang="es-CO" sz="2000" dirty="0" err="1"/>
              <a:t>xs:element</a:t>
            </a:r>
            <a:r>
              <a:rPr lang="es-CO" sz="2000" dirty="0"/>
              <a:t>&gt;</a:t>
            </a:r>
          </a:p>
          <a:p>
            <a:r>
              <a:rPr lang="es-CO" sz="2000" dirty="0"/>
              <a:t>&lt;/</a:t>
            </a:r>
            <a:r>
              <a:rPr lang="es-CO" sz="2000" dirty="0" err="1"/>
              <a:t>xs:schema</a:t>
            </a:r>
            <a:r>
              <a:rPr lang="es-CO" sz="2000" dirty="0"/>
              <a:t>&gt;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7A721E-2E43-20A7-AC53-EB32AC81A6B2}"/>
              </a:ext>
            </a:extLst>
          </p:cNvPr>
          <p:cNvSpPr txBox="1"/>
          <p:nvPr/>
        </p:nvSpPr>
        <p:spPr>
          <a:xfrm>
            <a:off x="10290881" y="43294"/>
            <a:ext cx="1862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/>
              <a:t>marcadores.xsd</a:t>
            </a:r>
          </a:p>
        </p:txBody>
      </p:sp>
    </p:spTree>
    <p:extLst>
      <p:ext uri="{BB962C8B-B14F-4D97-AF65-F5344CB8AC3E}">
        <p14:creationId xmlns:p14="http://schemas.microsoft.com/office/powerpoint/2010/main" val="691206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 descr="Forma, Flecha&#10;&#10;Descripción generada automáticamente">
            <a:extLst>
              <a:ext uri="{FF2B5EF4-FFF2-40B4-BE49-F238E27FC236}">
                <a16:creationId xmlns:a16="http://schemas.microsoft.com/office/drawing/2014/main" id="{C54270F0-92BD-4B9E-9D65-0BE21FDFF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6048" y="0"/>
            <a:ext cx="12195839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80E722A-6F7C-44D7-A1DF-00E4B546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723280" y="2710680"/>
            <a:ext cx="6982902" cy="1325563"/>
          </a:xfrm>
        </p:spPr>
        <p:txBody>
          <a:bodyPr/>
          <a:lstStyle/>
          <a:p>
            <a:pPr algn="ctr"/>
            <a:r>
              <a:rPr lang="es-CO" dirty="0"/>
              <a:t>Tipos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B1BC74-5DEA-6C4A-C66F-C0787169B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926" y="0"/>
            <a:ext cx="1015918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15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 descr="Forma, Flecha&#10;&#10;Descripción generada automáticamente">
            <a:extLst>
              <a:ext uri="{FF2B5EF4-FFF2-40B4-BE49-F238E27FC236}">
                <a16:creationId xmlns:a16="http://schemas.microsoft.com/office/drawing/2014/main" id="{C54270F0-92BD-4B9E-9D65-0BE21FDFF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6048" y="0"/>
            <a:ext cx="12195839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80E722A-6F7C-44D7-A1DF-00E4B546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7" y="365125"/>
            <a:ext cx="1219583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Tipos de declaración de atributos (</a:t>
            </a:r>
            <a:r>
              <a:rPr lang="es-ES" b="1" dirty="0" err="1"/>
              <a:t>fixed</a:t>
            </a:r>
            <a:r>
              <a:rPr lang="es-ES" b="1" dirty="0"/>
              <a:t>, default, </a:t>
            </a:r>
            <a:r>
              <a:rPr lang="es-ES" b="1" dirty="0" err="1"/>
              <a:t>optional</a:t>
            </a:r>
            <a:r>
              <a:rPr lang="es-ES" b="1" dirty="0"/>
              <a:t>,</a:t>
            </a:r>
            <a:br>
              <a:rPr lang="es-ES" b="1" dirty="0"/>
            </a:br>
            <a:r>
              <a:rPr lang="es-ES" b="1" dirty="0" err="1"/>
              <a:t>required</a:t>
            </a:r>
            <a:r>
              <a:rPr lang="es-ES" b="1" dirty="0"/>
              <a:t>)</a:t>
            </a:r>
            <a:endParaRPr lang="es-CO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4CAF5C-76B8-BE56-C89E-56730128C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577" y="1582149"/>
            <a:ext cx="10736447" cy="473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22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 descr="Forma, Flecha&#10;&#10;Descripción generada automáticamente">
            <a:extLst>
              <a:ext uri="{FF2B5EF4-FFF2-40B4-BE49-F238E27FC236}">
                <a16:creationId xmlns:a16="http://schemas.microsoft.com/office/drawing/2014/main" id="{C54270F0-92BD-4B9E-9D65-0BE21FDFF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6048" y="0"/>
            <a:ext cx="12195839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80E722A-6F7C-44D7-A1DF-00E4B546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7517474">
            <a:off x="-4260105" y="2477730"/>
            <a:ext cx="12195839" cy="1325563"/>
          </a:xfrm>
        </p:spPr>
        <p:txBody>
          <a:bodyPr>
            <a:normAutofit/>
          </a:bodyPr>
          <a:lstStyle/>
          <a:p>
            <a:pPr algn="ctr"/>
            <a:r>
              <a:rPr lang="es-ES" b="1" dirty="0"/>
              <a:t>Restricciones (facetas)</a:t>
            </a:r>
            <a:endParaRPr lang="es-CO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4DB588-C97E-0743-18F3-CA42F94D8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578" y="-14748"/>
            <a:ext cx="84826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9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Marcador de contenido 7" descr="Forma, Flecha&#10;&#10;Descripción generada automáticamente">
            <a:extLst>
              <a:ext uri="{FF2B5EF4-FFF2-40B4-BE49-F238E27FC236}">
                <a16:creationId xmlns:a16="http://schemas.microsoft.com/office/drawing/2014/main" id="{B55DF3CA-56FC-4870-A3D4-7932D2B79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18F444D-FFB9-4805-9472-BB2CB437DD7C}"/>
              </a:ext>
            </a:extLst>
          </p:cNvPr>
          <p:cNvSpPr txBox="1"/>
          <p:nvPr/>
        </p:nvSpPr>
        <p:spPr>
          <a:xfrm>
            <a:off x="838200" y="2011680"/>
            <a:ext cx="10515600" cy="3974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7FC47DD-8511-4A21-A053-E5F15030CBC8}"/>
              </a:ext>
            </a:extLst>
          </p:cNvPr>
          <p:cNvSpPr txBox="1"/>
          <p:nvPr/>
        </p:nvSpPr>
        <p:spPr>
          <a:xfrm>
            <a:off x="990600" y="2164080"/>
            <a:ext cx="10515600" cy="3974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605F385E-7711-4C06-A1DE-B092EB91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78" y="686117"/>
            <a:ext cx="11789044" cy="1325563"/>
          </a:xfrm>
        </p:spPr>
        <p:txBody>
          <a:bodyPr/>
          <a:lstStyle/>
          <a:p>
            <a:pPr algn="ctr"/>
            <a:r>
              <a:rPr lang="es-CO" dirty="0"/>
              <a:t>DTD (</a:t>
            </a:r>
            <a:r>
              <a:rPr lang="es-MX" dirty="0" err="1"/>
              <a:t>Document</a:t>
            </a:r>
            <a:r>
              <a:rPr lang="es-MX" dirty="0"/>
              <a:t> </a:t>
            </a:r>
            <a:r>
              <a:rPr lang="es-MX" dirty="0" err="1"/>
              <a:t>Type</a:t>
            </a:r>
            <a:r>
              <a:rPr lang="es-MX" dirty="0"/>
              <a:t> </a:t>
            </a:r>
            <a:r>
              <a:rPr lang="es-MX" dirty="0" err="1"/>
              <a:t>Definitions</a:t>
            </a:r>
            <a:r>
              <a:rPr lang="es-CO" dirty="0"/>
              <a:t>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4201774-C378-9FDE-B931-F3B3B4763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561231"/>
            <a:ext cx="5259323" cy="228509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0B52812-CB3B-D142-DAF3-8E8257B5B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128" y="2595716"/>
            <a:ext cx="5432810" cy="120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42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 descr="Forma, Flecha&#10;&#10;Descripción generada automáticamente">
            <a:extLst>
              <a:ext uri="{FF2B5EF4-FFF2-40B4-BE49-F238E27FC236}">
                <a16:creationId xmlns:a16="http://schemas.microsoft.com/office/drawing/2014/main" id="{C54270F0-92BD-4B9E-9D65-0BE21FDFF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6048" y="0"/>
            <a:ext cx="12195839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80E722A-6F7C-44D7-A1DF-00E4B546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025" y="0"/>
            <a:ext cx="5457495" cy="1074838"/>
          </a:xfrm>
        </p:spPr>
        <p:txBody>
          <a:bodyPr>
            <a:normAutofit/>
          </a:bodyPr>
          <a:lstStyle/>
          <a:p>
            <a:pPr algn="ctr"/>
            <a:r>
              <a:rPr lang="es-CO" sz="2800" b="1" dirty="0" err="1"/>
              <a:t>xs:minExclusive</a:t>
            </a:r>
            <a:r>
              <a:rPr lang="es-CO" sz="2800" b="1" dirty="0"/>
              <a:t> y </a:t>
            </a:r>
            <a:r>
              <a:rPr lang="es-CO" sz="2800" b="1" dirty="0" err="1"/>
              <a:t>xs:maxInclusive</a:t>
            </a:r>
            <a:endParaRPr lang="es-CO" sz="28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E445C31-A345-D3EE-CD02-5C3B04DB7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842" y="706128"/>
            <a:ext cx="7937860" cy="2028414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AD3E7667-9CED-37B2-61E4-6BBEE56F7339}"/>
              </a:ext>
            </a:extLst>
          </p:cNvPr>
          <p:cNvSpPr txBox="1">
            <a:spLocks/>
          </p:cNvSpPr>
          <p:nvPr/>
        </p:nvSpPr>
        <p:spPr>
          <a:xfrm>
            <a:off x="3574025" y="2925097"/>
            <a:ext cx="5457495" cy="1074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800" b="1" dirty="0" err="1"/>
              <a:t>xs:enumeration</a:t>
            </a:r>
            <a:endParaRPr lang="es-CO" sz="28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0C05963-CA4C-8D3C-B7F5-CB6D204F4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102" y="3781141"/>
            <a:ext cx="8098856" cy="237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85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 descr="Forma, Flecha&#10;&#10;Descripción generada automáticamente">
            <a:extLst>
              <a:ext uri="{FF2B5EF4-FFF2-40B4-BE49-F238E27FC236}">
                <a16:creationId xmlns:a16="http://schemas.microsoft.com/office/drawing/2014/main" id="{C54270F0-92BD-4B9E-9D65-0BE21FDFF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6048" y="0"/>
            <a:ext cx="12195839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80E722A-6F7C-44D7-A1DF-00E4B546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025" y="0"/>
            <a:ext cx="5457495" cy="1074838"/>
          </a:xfrm>
        </p:spPr>
        <p:txBody>
          <a:bodyPr>
            <a:normAutofit/>
          </a:bodyPr>
          <a:lstStyle/>
          <a:p>
            <a:pPr algn="ctr"/>
            <a:r>
              <a:rPr lang="es-CO" sz="2800" b="1" dirty="0" err="1"/>
              <a:t>xs:pattern</a:t>
            </a:r>
            <a:endParaRPr lang="es-CO" sz="2800" b="1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D3E7667-9CED-37B2-61E4-6BBEE56F7339}"/>
              </a:ext>
            </a:extLst>
          </p:cNvPr>
          <p:cNvSpPr txBox="1">
            <a:spLocks/>
          </p:cNvSpPr>
          <p:nvPr/>
        </p:nvSpPr>
        <p:spPr>
          <a:xfrm>
            <a:off x="3574025" y="2925097"/>
            <a:ext cx="5457495" cy="1074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800" b="1" dirty="0" err="1"/>
              <a:t>xs:length</a:t>
            </a:r>
            <a:endParaRPr lang="es-CO" sz="28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304696-3DD4-DA74-6965-D6BA29C92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83" y="793876"/>
            <a:ext cx="8637777" cy="207540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FA83982-D5B9-FD82-012A-B34F0E475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026" y="3663156"/>
            <a:ext cx="9920662" cy="240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37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 descr="Forma, Flecha&#10;&#10;Descripción generada automáticamente">
            <a:extLst>
              <a:ext uri="{FF2B5EF4-FFF2-40B4-BE49-F238E27FC236}">
                <a16:creationId xmlns:a16="http://schemas.microsoft.com/office/drawing/2014/main" id="{C54270F0-92BD-4B9E-9D65-0BE21FDFF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6048" y="0"/>
            <a:ext cx="12195839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80E722A-6F7C-44D7-A1DF-00E4B546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67" y="52977"/>
            <a:ext cx="10515600" cy="1325563"/>
          </a:xfrm>
        </p:spPr>
        <p:txBody>
          <a:bodyPr/>
          <a:lstStyle/>
          <a:p>
            <a:pPr algn="ctr"/>
            <a:r>
              <a:rPr lang="es-CO" dirty="0"/>
              <a:t>Extensiones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57E436-B56C-FDF7-1E28-056CC16F1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23" y="992058"/>
            <a:ext cx="10517644" cy="518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67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 descr="Forma, Flecha&#10;&#10;Descripción generada automáticamente">
            <a:extLst>
              <a:ext uri="{FF2B5EF4-FFF2-40B4-BE49-F238E27FC236}">
                <a16:creationId xmlns:a16="http://schemas.microsoft.com/office/drawing/2014/main" id="{C54270F0-92BD-4B9E-9D65-0BE21FDFF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6048" y="0"/>
            <a:ext cx="12195839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80E722A-6F7C-44D7-A1DF-00E4B546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7566128">
            <a:off x="-3781543" y="2103436"/>
            <a:ext cx="10515600" cy="1325563"/>
          </a:xfrm>
        </p:spPr>
        <p:txBody>
          <a:bodyPr/>
          <a:lstStyle/>
          <a:p>
            <a:pPr algn="ctr"/>
            <a:r>
              <a:rPr lang="es-CO" dirty="0"/>
              <a:t>Extensiones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542A18E-3566-A342-0045-93771D42A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654" y="73740"/>
            <a:ext cx="9666532" cy="664354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2A508AF-23E0-179D-74DB-E1B1621A4630}"/>
              </a:ext>
            </a:extLst>
          </p:cNvPr>
          <p:cNvSpPr txBox="1"/>
          <p:nvPr/>
        </p:nvSpPr>
        <p:spPr>
          <a:xfrm>
            <a:off x="368711" y="4911213"/>
            <a:ext cx="157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fichas.xsd</a:t>
            </a:r>
          </a:p>
        </p:txBody>
      </p:sp>
    </p:spTree>
    <p:extLst>
      <p:ext uri="{BB962C8B-B14F-4D97-AF65-F5344CB8AC3E}">
        <p14:creationId xmlns:p14="http://schemas.microsoft.com/office/powerpoint/2010/main" val="4174703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 descr="Forma, Flecha&#10;&#10;Descripción generada automáticamente">
            <a:extLst>
              <a:ext uri="{FF2B5EF4-FFF2-40B4-BE49-F238E27FC236}">
                <a16:creationId xmlns:a16="http://schemas.microsoft.com/office/drawing/2014/main" id="{C54270F0-92BD-4B9E-9D65-0BE21FDFF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6048" y="0"/>
            <a:ext cx="12195839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80E722A-6F7C-44D7-A1DF-00E4B546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7566128">
            <a:off x="-3781543" y="2103436"/>
            <a:ext cx="10515600" cy="1325563"/>
          </a:xfrm>
        </p:spPr>
        <p:txBody>
          <a:bodyPr/>
          <a:lstStyle/>
          <a:p>
            <a:pPr algn="ctr"/>
            <a:r>
              <a:rPr lang="es-CO" dirty="0"/>
              <a:t>Extensiones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2A508AF-23E0-179D-74DB-E1B1621A4630}"/>
              </a:ext>
            </a:extLst>
          </p:cNvPr>
          <p:cNvSpPr txBox="1"/>
          <p:nvPr/>
        </p:nvSpPr>
        <p:spPr>
          <a:xfrm>
            <a:off x="368711" y="4911213"/>
            <a:ext cx="157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fichas.xsd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5CF952-BB4E-8383-1FF9-F36A391DA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158" y="563204"/>
            <a:ext cx="9594185" cy="573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94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Nombre de la empresa&#10;&#10;Descripción generada automáticamente con confianza media">
            <a:extLst>
              <a:ext uri="{FF2B5EF4-FFF2-40B4-BE49-F238E27FC236}">
                <a16:creationId xmlns:a16="http://schemas.microsoft.com/office/drawing/2014/main" id="{D1F7A0C5-8224-4C73-A352-F7B7EA9AF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6146" name="Picture 2" descr="La importancia de dar gracias | Ruiz-Healy Times">
            <a:extLst>
              <a:ext uri="{FF2B5EF4-FFF2-40B4-BE49-F238E27FC236}">
                <a16:creationId xmlns:a16="http://schemas.microsoft.com/office/drawing/2014/main" id="{2C89AC8B-21F9-58F5-BB85-4C9CD2E56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735" y="762121"/>
            <a:ext cx="3927988" cy="206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10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 descr="Forma, Flecha&#10;&#10;Descripción generada automáticamente">
            <a:extLst>
              <a:ext uri="{FF2B5EF4-FFF2-40B4-BE49-F238E27FC236}">
                <a16:creationId xmlns:a16="http://schemas.microsoft.com/office/drawing/2014/main" id="{C54270F0-92BD-4B9E-9D65-0BE21FDFF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6048" y="0"/>
            <a:ext cx="12195839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80E722A-6F7C-44D7-A1DF-00E4B546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Declaración de elementos en una DTD</a:t>
            </a:r>
            <a:endParaRPr lang="es-CO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801526-5B36-27F9-C7A2-BC0EC2DD9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102" y="2055813"/>
            <a:ext cx="8439796" cy="361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89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 descr="Forma, Flecha&#10;&#10;Descripción generada automáticamente">
            <a:extLst>
              <a:ext uri="{FF2B5EF4-FFF2-40B4-BE49-F238E27FC236}">
                <a16:creationId xmlns:a16="http://schemas.microsoft.com/office/drawing/2014/main" id="{C54270F0-92BD-4B9E-9D65-0BE21FDFF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6048" y="0"/>
            <a:ext cx="12195839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80E722A-6F7C-44D7-A1DF-00E4B546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/>
              <a:t>Un elemento puede contener a otros elementos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A5EFD2-C5CA-639B-CBB9-EEF38B69A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425" y="2090684"/>
            <a:ext cx="5763149" cy="391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1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 descr="Forma, Flecha&#10;&#10;Descripción generada automáticamente">
            <a:extLst>
              <a:ext uri="{FF2B5EF4-FFF2-40B4-BE49-F238E27FC236}">
                <a16:creationId xmlns:a16="http://schemas.microsoft.com/office/drawing/2014/main" id="{C54270F0-92BD-4B9E-9D65-0BE21FDFF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6048" y="0"/>
            <a:ext cx="12195839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80E722A-6F7C-44D7-A1DF-00E4B546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PCDATA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18F444D-FFB9-4805-9472-BB2CB437DD7C}"/>
              </a:ext>
            </a:extLst>
          </p:cNvPr>
          <p:cNvSpPr txBox="1"/>
          <p:nvPr/>
        </p:nvSpPr>
        <p:spPr>
          <a:xfrm>
            <a:off x="846167" y="1458459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0" i="0" u="none" strike="noStrike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El contenido de un elemento puede ser texto</a:t>
            </a:r>
          </a:p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EB168A7-4041-64E1-5420-1AEC8BED2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749" y="2421023"/>
            <a:ext cx="8036002" cy="297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24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 descr="Forma, Flecha&#10;&#10;Descripción generada automáticamente">
            <a:extLst>
              <a:ext uri="{FF2B5EF4-FFF2-40B4-BE49-F238E27FC236}">
                <a16:creationId xmlns:a16="http://schemas.microsoft.com/office/drawing/2014/main" id="{C54270F0-92BD-4B9E-9D65-0BE21FDFF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6048" y="0"/>
            <a:ext cx="12195839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80E722A-6F7C-44D7-A1DF-00E4B546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EMPTY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18F444D-FFB9-4805-9472-BB2CB437DD7C}"/>
              </a:ext>
            </a:extLst>
          </p:cNvPr>
          <p:cNvSpPr txBox="1"/>
          <p:nvPr/>
        </p:nvSpPr>
        <p:spPr>
          <a:xfrm>
            <a:off x="846167" y="1458459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0" i="0" u="none" strike="noStrike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Un elemento puede no contener contenido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BF18ED-C985-F4CE-DA7A-BC85EC8D9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337" y="2104790"/>
            <a:ext cx="6788178" cy="402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5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 descr="Forma, Flecha&#10;&#10;Descripción generada automáticamente">
            <a:extLst>
              <a:ext uri="{FF2B5EF4-FFF2-40B4-BE49-F238E27FC236}">
                <a16:creationId xmlns:a16="http://schemas.microsoft.com/office/drawing/2014/main" id="{C54270F0-92BD-4B9E-9D65-0BE21FDFF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6048" y="0"/>
            <a:ext cx="12195839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80E722A-6F7C-44D7-A1DF-00E4B546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ANY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18F444D-FFB9-4805-9472-BB2CB437DD7C}"/>
              </a:ext>
            </a:extLst>
          </p:cNvPr>
          <p:cNvSpPr txBox="1"/>
          <p:nvPr/>
        </p:nvSpPr>
        <p:spPr>
          <a:xfrm>
            <a:off x="846167" y="1458459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0" i="0" u="none" strike="noStrike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Un elemento puede definirse para contener contenido mixto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3C75927-4987-D8A3-90EA-631B9F719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622" y="2658788"/>
            <a:ext cx="8521265" cy="352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 descr="Forma, Flecha&#10;&#10;Descripción generada automáticamente">
            <a:extLst>
              <a:ext uri="{FF2B5EF4-FFF2-40B4-BE49-F238E27FC236}">
                <a16:creationId xmlns:a16="http://schemas.microsoft.com/office/drawing/2014/main" id="{C54270F0-92BD-4B9E-9D65-0BE21FDFF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6048" y="0"/>
            <a:ext cx="12195839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80E722A-6F7C-44D7-A1DF-00E4B546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92" y="252300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Cardinalidad de los elementos en una DTD</a:t>
            </a:r>
            <a:endParaRPr lang="es-CO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A39251C-60B1-45B7-A064-50A980555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038100"/>
              </p:ext>
            </p:extLst>
          </p:nvPr>
        </p:nvGraphicFramePr>
        <p:xfrm>
          <a:off x="578892" y="1830162"/>
          <a:ext cx="10515600" cy="332232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84683362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8345068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32873956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Operadores de cardinalidad en DTD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24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CO" dirty="0">
                          <a:solidFill>
                            <a:schemeClr val="tx1"/>
                          </a:solidFill>
                          <a:effectLst/>
                        </a:rPr>
                        <a:t>Operador</a:t>
                      </a:r>
                      <a:endParaRPr lang="es-CO" i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>
                          <a:solidFill>
                            <a:schemeClr val="tx1"/>
                          </a:solidFill>
                          <a:effectLst/>
                        </a:rPr>
                        <a:t>Cardinalidad</a:t>
                      </a:r>
                      <a:endParaRPr lang="es-CO" i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dirty="0">
                          <a:solidFill>
                            <a:schemeClr val="tx1"/>
                          </a:solidFill>
                          <a:effectLst/>
                        </a:rPr>
                        <a:t>Significado</a:t>
                      </a:r>
                      <a:endParaRPr lang="es-CO" i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97142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O" b="1" dirty="0">
                          <a:solidFill>
                            <a:srgbClr val="333333"/>
                          </a:solidFill>
                          <a:effectLst/>
                        </a:rPr>
                        <a:t>?</a:t>
                      </a:r>
                      <a:r>
                        <a:rPr lang="es-CO" dirty="0">
                          <a:solidFill>
                            <a:srgbClr val="222222"/>
                          </a:solidFill>
                          <a:effectLst/>
                        </a:rPr>
                        <a:t> (interrogación)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>
                          <a:solidFill>
                            <a:srgbClr val="222222"/>
                          </a:solidFill>
                          <a:effectLst/>
                        </a:rPr>
                        <a:t>0-1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dirty="0">
                          <a:solidFill>
                            <a:srgbClr val="222222"/>
                          </a:solidFill>
                          <a:effectLst/>
                        </a:rPr>
                        <a:t>El elemento es opcional, pudiendo aparecer una sola vez o ninguna.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85068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O" b="1" dirty="0">
                          <a:solidFill>
                            <a:srgbClr val="333333"/>
                          </a:solidFill>
                          <a:effectLst/>
                        </a:rPr>
                        <a:t>*</a:t>
                      </a:r>
                      <a:r>
                        <a:rPr lang="es-CO" dirty="0">
                          <a:solidFill>
                            <a:srgbClr val="222222"/>
                          </a:solidFill>
                          <a:effectLst/>
                        </a:rPr>
                        <a:t> (asterisco)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dirty="0">
                          <a:solidFill>
                            <a:srgbClr val="222222"/>
                          </a:solidFill>
                          <a:effectLst/>
                        </a:rPr>
                        <a:t>0-n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dirty="0">
                          <a:solidFill>
                            <a:srgbClr val="222222"/>
                          </a:solidFill>
                          <a:effectLst/>
                        </a:rPr>
                        <a:t>El elemento puede aparecer cero, una o más veces.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65422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O" b="1" dirty="0">
                          <a:solidFill>
                            <a:srgbClr val="333333"/>
                          </a:solidFill>
                          <a:effectLst/>
                        </a:rPr>
                        <a:t>+</a:t>
                      </a:r>
                      <a:r>
                        <a:rPr lang="es-CO" dirty="0">
                          <a:solidFill>
                            <a:srgbClr val="222222"/>
                          </a:solidFill>
                          <a:effectLst/>
                        </a:rPr>
                        <a:t> (signo más)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dirty="0">
                          <a:solidFill>
                            <a:srgbClr val="222222"/>
                          </a:solidFill>
                          <a:effectLst/>
                        </a:rPr>
                        <a:t>1-n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dirty="0">
                          <a:solidFill>
                            <a:srgbClr val="222222"/>
                          </a:solidFill>
                          <a:effectLst/>
                        </a:rPr>
                        <a:t>El elemento tiene que aparecer, obligatoriamente, una o más veces.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92718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O" dirty="0">
                          <a:solidFill>
                            <a:srgbClr val="222222"/>
                          </a:solidFill>
                          <a:effectLst/>
                        </a:rPr>
                        <a:t>"|" (barra vertical)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endParaRPr lang="es-CO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dirty="0">
                          <a:solidFill>
                            <a:srgbClr val="222222"/>
                          </a:solidFill>
                          <a:effectLst/>
                        </a:rPr>
                        <a:t>Elementos opcionales en una DTD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67068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2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 descr="Forma, Flecha&#10;&#10;Descripción generada automáticamente">
            <a:extLst>
              <a:ext uri="{FF2B5EF4-FFF2-40B4-BE49-F238E27FC236}">
                <a16:creationId xmlns:a16="http://schemas.microsoft.com/office/drawing/2014/main" id="{C54270F0-92BD-4B9E-9D65-0BE21FDFF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6048" y="0"/>
            <a:ext cx="12195839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80E722A-6F7C-44D7-A1DF-00E4B546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Declaración de atributo en una DTD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18F444D-FFB9-4805-9472-BB2CB437DD7C}"/>
              </a:ext>
            </a:extLst>
          </p:cNvPr>
          <p:cNvSpPr txBox="1"/>
          <p:nvPr/>
        </p:nvSpPr>
        <p:spPr>
          <a:xfrm>
            <a:off x="-744941" y="1352867"/>
            <a:ext cx="22367364" cy="8773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/>
          </a:p>
        </p:txBody>
      </p:sp>
      <p:pic>
        <p:nvPicPr>
          <p:cNvPr id="3074" name="Picture 2" descr="Definir atributos en XML DTD - Línea de Código">
            <a:extLst>
              <a:ext uri="{FF2B5EF4-FFF2-40B4-BE49-F238E27FC236}">
                <a16:creationId xmlns:a16="http://schemas.microsoft.com/office/drawing/2014/main" id="{58A16ED6-4F3C-1A9B-5BBE-85117F92F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484" y="2055813"/>
            <a:ext cx="3153912" cy="315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733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862</Words>
  <Application>Microsoft Office PowerPoint</Application>
  <PresentationFormat>Panorámica</PresentationFormat>
  <Paragraphs>124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Open Sans</vt:lpstr>
      <vt:lpstr>Tema de Office</vt:lpstr>
      <vt:lpstr>Presentación de PowerPoint</vt:lpstr>
      <vt:lpstr>DTD (Document Type Definitions)</vt:lpstr>
      <vt:lpstr>Declaración de elementos en una DTD</vt:lpstr>
      <vt:lpstr>Un elemento puede contener a otros elementos</vt:lpstr>
      <vt:lpstr>PCDATA </vt:lpstr>
      <vt:lpstr>EMPTY</vt:lpstr>
      <vt:lpstr>ANY</vt:lpstr>
      <vt:lpstr>Cardinalidad de los elementos en una DTD</vt:lpstr>
      <vt:lpstr>Declaración de atributo en una DTD</vt:lpstr>
      <vt:lpstr>CDATA</vt:lpstr>
      <vt:lpstr>Tipos de declaración de atributos en una DTD</vt:lpstr>
      <vt:lpstr>Tipos de atributos en DTD</vt:lpstr>
      <vt:lpstr>Tipos de atributos en DTD</vt:lpstr>
      <vt:lpstr>XSD (XML Schema Definition)</vt:lpstr>
      <vt:lpstr>Presentación de PowerPoint</vt:lpstr>
      <vt:lpstr>Presentación de PowerPoint</vt:lpstr>
      <vt:lpstr>Tipos de datos</vt:lpstr>
      <vt:lpstr>Tipos de declaración de atributos (fixed, default, optional, required)</vt:lpstr>
      <vt:lpstr>Restricciones (facetas)</vt:lpstr>
      <vt:lpstr>xs:minExclusive y xs:maxInclusive</vt:lpstr>
      <vt:lpstr>xs:pattern</vt:lpstr>
      <vt:lpstr>Extensiones</vt:lpstr>
      <vt:lpstr>Extensiones</vt:lpstr>
      <vt:lpstr>Extensiones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Milé MuñozClaros</dc:creator>
  <cp:lastModifiedBy>LENOVO</cp:lastModifiedBy>
  <cp:revision>18</cp:revision>
  <dcterms:created xsi:type="dcterms:W3CDTF">2021-12-14T16:03:42Z</dcterms:created>
  <dcterms:modified xsi:type="dcterms:W3CDTF">2022-05-19T22:17:00Z</dcterms:modified>
</cp:coreProperties>
</file>